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</p:sldMasterIdLst>
  <p:notesMasterIdLst>
    <p:notesMasterId r:id="rId27"/>
  </p:notesMasterIdLst>
  <p:sldIdLst>
    <p:sldId id="925" r:id="rId3"/>
    <p:sldId id="256" r:id="rId4"/>
    <p:sldId id="910" r:id="rId5"/>
    <p:sldId id="326" r:id="rId6"/>
    <p:sldId id="928" r:id="rId7"/>
    <p:sldId id="927" r:id="rId8"/>
    <p:sldId id="931" r:id="rId9"/>
    <p:sldId id="932" r:id="rId10"/>
    <p:sldId id="938" r:id="rId11"/>
    <p:sldId id="934" r:id="rId12"/>
    <p:sldId id="937" r:id="rId13"/>
    <p:sldId id="913" r:id="rId14"/>
    <p:sldId id="935" r:id="rId15"/>
    <p:sldId id="939" r:id="rId16"/>
    <p:sldId id="936" r:id="rId17"/>
    <p:sldId id="946" r:id="rId18"/>
    <p:sldId id="941" r:id="rId19"/>
    <p:sldId id="940" r:id="rId20"/>
    <p:sldId id="945" r:id="rId21"/>
    <p:sldId id="942" r:id="rId22"/>
    <p:sldId id="944" r:id="rId23"/>
    <p:sldId id="943" r:id="rId24"/>
    <p:sldId id="947" r:id="rId25"/>
    <p:sldId id="933" r:id="rId26"/>
  </p:sldIdLst>
  <p:sldSz cx="9144000" cy="5143500" type="screen16x9"/>
  <p:notesSz cx="6858000" cy="9144000"/>
  <p:custDataLst>
    <p:tags r:id="rId2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FF7C80"/>
    <a:srgbClr val="008000"/>
    <a:srgbClr val="000000"/>
    <a:srgbClr val="0066CC"/>
    <a:srgbClr val="FFCCFF"/>
    <a:srgbClr val="FF99FF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27" d="100"/>
          <a:sy n="127" d="100"/>
        </p:scale>
        <p:origin x="206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536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فارغ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56193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2551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47022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5921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3353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88740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82361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4842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36554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30447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67531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24759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3773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60494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39702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73803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90495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42838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96990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57432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73445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61916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10065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6769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02738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85164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99579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26848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77272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29725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70559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30124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40601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59314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6148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74548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90181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90847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37661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53739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54521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0640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37138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31012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19304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9623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411734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93733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65922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85840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20598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5897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78506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41305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904585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508608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2624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580502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409517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35464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29551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21504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127552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641721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26930-3E2E-4B6D-9407-EE5BD1374FD4}" type="datetimeFigureOut">
              <a:rPr lang="ar-SA" smtClean="0"/>
              <a:t>12 صفر،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465B-915C-44B5-8B64-C3C9C68990F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1324556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26930-3E2E-4B6D-9407-EE5BD1374FD4}" type="datetimeFigureOut">
              <a:rPr lang="ar-SA" smtClean="0"/>
              <a:t>12 صفر،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465B-915C-44B5-8B64-C3C9C68990F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24876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r">
              <a:defRPr sz="3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26930-3E2E-4B6D-9407-EE5BD1374FD4}" type="datetimeFigureOut">
              <a:rPr lang="ar-SA" smtClean="0"/>
              <a:t>12 صفر،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465B-915C-44B5-8B64-C3C9C68990F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5252885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26930-3E2E-4B6D-9407-EE5BD1374FD4}" type="datetimeFigureOut">
              <a:rPr lang="ar-SA" smtClean="0"/>
              <a:t>12 صفر، 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465B-915C-44B5-8B64-C3C9C68990F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5110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26930-3E2E-4B6D-9407-EE5BD1374FD4}" type="datetimeFigureOut">
              <a:rPr lang="ar-SA" smtClean="0"/>
              <a:t>12 صفر، 1443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465B-915C-44B5-8B64-C3C9C68990F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6130255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26930-3E2E-4B6D-9407-EE5BD1374FD4}" type="datetimeFigureOut">
              <a:rPr lang="ar-SA" smtClean="0"/>
              <a:t>12 صفر، 1443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465B-915C-44B5-8B64-C3C9C68990F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9133501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26930-3E2E-4B6D-9407-EE5BD1374FD4}" type="datetimeFigureOut">
              <a:rPr lang="ar-SA" smtClean="0"/>
              <a:t>12 صفر، 1443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465B-915C-44B5-8B64-C3C9C68990F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629174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r">
              <a:defRPr sz="15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26930-3E2E-4B6D-9407-EE5BD1374FD4}" type="datetimeFigureOut">
              <a:rPr lang="ar-SA" smtClean="0"/>
              <a:t>12 صفر، 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465B-915C-44B5-8B64-C3C9C68990F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75219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r">
              <a:defRPr sz="15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26930-3E2E-4B6D-9407-EE5BD1374FD4}" type="datetimeFigureOut">
              <a:rPr lang="ar-SA" smtClean="0"/>
              <a:t>12 صفر، 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465B-915C-44B5-8B64-C3C9C68990F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8798215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26930-3E2E-4B6D-9407-EE5BD1374FD4}" type="datetimeFigureOut">
              <a:rPr lang="ar-SA" smtClean="0"/>
              <a:t>12 صفر،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465B-915C-44B5-8B64-C3C9C68990F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2462592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26930-3E2E-4B6D-9407-EE5BD1374FD4}" type="datetimeFigureOut">
              <a:rPr lang="ar-SA" smtClean="0"/>
              <a:t>12 صفر،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9465B-915C-44B5-8B64-C3C9C68990F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58445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711" r:id="rId2"/>
    <p:sldLayoutId id="2147483705" r:id="rId3"/>
    <p:sldLayoutId id="2147483695" r:id="rId4"/>
    <p:sldLayoutId id="2147483683" r:id="rId5"/>
    <p:sldLayoutId id="2147483682" r:id="rId6"/>
    <p:sldLayoutId id="2147483679" r:id="rId7"/>
    <p:sldLayoutId id="2147483649" r:id="rId8"/>
    <p:sldLayoutId id="2147483650" r:id="rId9"/>
    <p:sldLayoutId id="2147483651" r:id="rId10"/>
    <p:sldLayoutId id="2147483652" r:id="rId11"/>
    <p:sldLayoutId id="2147483653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735" r:id="rId18"/>
    <p:sldLayoutId id="2147483734" r:id="rId19"/>
    <p:sldLayoutId id="2147483733" r:id="rId20"/>
    <p:sldLayoutId id="2147483732" r:id="rId21"/>
    <p:sldLayoutId id="2147483731" r:id="rId22"/>
    <p:sldLayoutId id="2147483730" r:id="rId23"/>
    <p:sldLayoutId id="2147483729" r:id="rId24"/>
    <p:sldLayoutId id="2147483728" r:id="rId25"/>
    <p:sldLayoutId id="2147483727" r:id="rId26"/>
    <p:sldLayoutId id="2147483726" r:id="rId27"/>
    <p:sldLayoutId id="2147483725" r:id="rId28"/>
    <p:sldLayoutId id="2147483724" r:id="rId29"/>
    <p:sldLayoutId id="2147483723" r:id="rId30"/>
    <p:sldLayoutId id="2147483722" r:id="rId31"/>
    <p:sldLayoutId id="2147483721" r:id="rId32"/>
    <p:sldLayoutId id="2147483720" r:id="rId33"/>
    <p:sldLayoutId id="2147483719" r:id="rId34"/>
    <p:sldLayoutId id="2147483718" r:id="rId35"/>
    <p:sldLayoutId id="2147483717" r:id="rId36"/>
    <p:sldLayoutId id="2147483716" r:id="rId37"/>
    <p:sldLayoutId id="2147483715" r:id="rId38"/>
    <p:sldLayoutId id="2147483714" r:id="rId39"/>
    <p:sldLayoutId id="2147483713" r:id="rId40"/>
    <p:sldLayoutId id="2147483712" r:id="rId41"/>
    <p:sldLayoutId id="2147483710" r:id="rId42"/>
    <p:sldLayoutId id="2147483709" r:id="rId43"/>
    <p:sldLayoutId id="2147483708" r:id="rId44"/>
    <p:sldLayoutId id="2147483707" r:id="rId45"/>
    <p:sldLayoutId id="2147483706" r:id="rId46"/>
    <p:sldLayoutId id="2147483704" r:id="rId47"/>
    <p:sldLayoutId id="2147483703" r:id="rId48"/>
    <p:sldLayoutId id="2147483702" r:id="rId49"/>
    <p:sldLayoutId id="2147483701" r:id="rId50"/>
    <p:sldLayoutId id="2147483700" r:id="rId51"/>
    <p:sldLayoutId id="2147483699" r:id="rId52"/>
    <p:sldLayoutId id="2147483698" r:id="rId53"/>
    <p:sldLayoutId id="2147483697" r:id="rId54"/>
    <p:sldLayoutId id="2147483696" r:id="rId55"/>
    <p:sldLayoutId id="2147483694" r:id="rId56"/>
    <p:sldLayoutId id="2147483693" r:id="rId57"/>
    <p:sldLayoutId id="2147483692" r:id="rId58"/>
    <p:sldLayoutId id="2147483691" r:id="rId59"/>
    <p:sldLayoutId id="2147483690" r:id="rId60"/>
    <p:sldLayoutId id="2147483689" r:id="rId61"/>
    <p:sldLayoutId id="2147483688" r:id="rId62"/>
    <p:sldLayoutId id="2147483687" r:id="rId63"/>
    <p:sldLayoutId id="2147483686" r:id="rId64"/>
    <p:sldLayoutId id="2147483685" r:id="rId65"/>
    <p:sldLayoutId id="2147483684" r:id="rId66"/>
    <p:sldLayoutId id="2147483681" r:id="rId67"/>
    <p:sldLayoutId id="2147483680" r:id="rId68"/>
    <p:sldLayoutId id="2147483678" r:id="rId69"/>
    <p:sldLayoutId id="2147483677" r:id="rId70"/>
    <p:sldLayoutId id="2147483676" r:id="rId71"/>
    <p:sldLayoutId id="2147483675" r:id="rId72"/>
    <p:sldLayoutId id="2147483674" r:id="rId73"/>
    <p:sldLayoutId id="2147483673" r:id="rId74"/>
    <p:sldLayoutId id="2147483672" r:id="rId7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r" rtl="1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26930-3E2E-4B6D-9407-EE5BD1374FD4}" type="datetimeFigureOut">
              <a:rPr lang="ar-SA" smtClean="0"/>
              <a:t>12 صفر، 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E9465B-915C-44B5-8B64-C3C9C68990F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6195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85800" rtl="1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r" defTabSz="6858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r" defTabSz="6858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8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9.xml"/><Relationship Id="rId6" Type="http://schemas.openxmlformats.org/officeDocument/2006/relationships/image" Target="../media/image3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0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1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2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3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4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5.xml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7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8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9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0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1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5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6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7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6174" y="447775"/>
            <a:ext cx="6171950" cy="4073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5">
            <a:alphaModFix/>
          </a:blip>
          <a:srcRect r="15554"/>
          <a:stretch/>
        </p:blipFill>
        <p:spPr>
          <a:xfrm>
            <a:off x="146200" y="574125"/>
            <a:ext cx="1879001" cy="166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09518" y="3976625"/>
            <a:ext cx="10430550" cy="11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2161675"/>
            <a:ext cx="1044350" cy="2252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801037" y="2984600"/>
            <a:ext cx="4060575" cy="224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7335900" y="3235750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7898124" y="3322500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-95210" y="3017188"/>
            <a:ext cx="1044351" cy="813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48146" y="486871"/>
            <a:ext cx="1000053" cy="804224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88328" y="760770"/>
            <a:ext cx="572822" cy="30777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6761781" y="1070639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6817420" y="1333021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 dirty="0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6817420" y="1628474"/>
            <a:ext cx="93530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b="1" dirty="0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5717219" y="1131458"/>
            <a:ext cx="1356053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>
                <a:solidFill>
                  <a:schemeClr val="tx1"/>
                </a:solidFill>
              </a:rPr>
              <a:t>/ 2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6415285" y="1390247"/>
            <a:ext cx="581714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6451452" y="1658495"/>
            <a:ext cx="47614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>
                <a:solidFill>
                  <a:schemeClr val="tx1"/>
                </a:solidFill>
              </a:rPr>
              <a:t>ثالث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93FF04BB-6D1C-4EAD-9BE9-C359AE9862E6}"/>
              </a:ext>
            </a:extLst>
          </p:cNvPr>
          <p:cNvSpPr txBox="1"/>
          <p:nvPr/>
        </p:nvSpPr>
        <p:spPr>
          <a:xfrm>
            <a:off x="3458387" y="696018"/>
            <a:ext cx="246685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>
                <a:solidFill>
                  <a:srgbClr val="C00000"/>
                </a:solidFill>
                <a:latin typeface="Aldhabi" panose="01000000000000000000" pitchFamily="2" charset="-78"/>
                <a:cs typeface="+mn-cs"/>
              </a:rPr>
              <a:t>بسم الله الرحمن الرحيم</a:t>
            </a:r>
          </a:p>
        </p:txBody>
      </p:sp>
      <p:pic>
        <p:nvPicPr>
          <p:cNvPr id="3074" name="Picture 2" descr="مشاهدة صورة المصدر">
            <a:extLst>
              <a:ext uri="{FF2B5EF4-FFF2-40B4-BE49-F238E27FC236}">
                <a16:creationId xmlns:a16="http://schemas.microsoft.com/office/drawing/2014/main" id="{E6898877-E89C-496D-BFAB-9E9028CD16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2" t="10724" r="14459" b="18641"/>
          <a:stretch/>
        </p:blipFill>
        <p:spPr bwMode="auto">
          <a:xfrm>
            <a:off x="307825" y="731590"/>
            <a:ext cx="1581133" cy="13461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479" y="1390247"/>
            <a:ext cx="3246349" cy="183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مربع نص 23">
            <a:extLst>
              <a:ext uri="{FF2B5EF4-FFF2-40B4-BE49-F238E27FC236}">
                <a16:creationId xmlns:a16="http://schemas.microsoft.com/office/drawing/2014/main" id="{B5A30345-C71D-4F39-80D7-0021CDE13F8B}"/>
              </a:ext>
            </a:extLst>
          </p:cNvPr>
          <p:cNvSpPr txBox="1"/>
          <p:nvPr/>
        </p:nvSpPr>
        <p:spPr>
          <a:xfrm>
            <a:off x="5817369" y="2737226"/>
            <a:ext cx="1567000" cy="307777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ar-SA" sz="1400" b="1" dirty="0">
                <a:solidFill>
                  <a:schemeClr val="accent5">
                    <a:lumMod val="75000"/>
                  </a:schemeClr>
                </a:solidFill>
              </a:rPr>
              <a:t>المعلمة : عبير الثقفي </a:t>
            </a:r>
            <a:endParaRPr lang="ar-SA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08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5" presetClass="entr" presetSubtype="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 advAuto="0"/>
      <p:bldP spid="16" grpId="0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70;p14">
            <a:extLst>
              <a:ext uri="{FF2B5EF4-FFF2-40B4-BE49-F238E27FC236}">
                <a16:creationId xmlns:a16="http://schemas.microsoft.com/office/drawing/2014/main" id="{98928CBC-6DEB-4F11-B756-427D25E205C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50207" y="-358987"/>
            <a:ext cx="10270180" cy="6881112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مربع نص 29"/>
          <p:cNvSpPr txBox="1"/>
          <p:nvPr/>
        </p:nvSpPr>
        <p:spPr>
          <a:xfrm>
            <a:off x="6256421" y="643636"/>
            <a:ext cx="2614907" cy="408623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1800" b="1" dirty="0">
                <a:ln/>
                <a:solidFill>
                  <a:schemeClr val="tx1"/>
                </a:solidFill>
              </a:rPr>
              <a:t>المخلوقات الحية تنمو وتتغير</a:t>
            </a:r>
            <a:endParaRPr lang="ar-EG" sz="1800" b="1" dirty="0">
              <a:ln/>
              <a:solidFill>
                <a:schemeClr val="tx1"/>
              </a:solidFill>
            </a:endParaRPr>
          </a:p>
        </p:txBody>
      </p:sp>
      <p:sp>
        <p:nvSpPr>
          <p:cNvPr id="38" name="مربع نص 37"/>
          <p:cNvSpPr txBox="1"/>
          <p:nvPr/>
        </p:nvSpPr>
        <p:spPr>
          <a:xfrm>
            <a:off x="5921358" y="161777"/>
            <a:ext cx="918102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1050" b="1" dirty="0">
                <a:solidFill>
                  <a:schemeClr val="tx1"/>
                </a:solidFill>
              </a:rPr>
              <a:t>الفصل ال</a:t>
            </a:r>
            <a:r>
              <a:rPr lang="ar-SA" sz="1050" b="1" dirty="0">
                <a:solidFill>
                  <a:schemeClr val="tx1"/>
                </a:solidFill>
              </a:rPr>
              <a:t>ثاني</a:t>
            </a:r>
          </a:p>
        </p:txBody>
      </p:sp>
      <p:sp>
        <p:nvSpPr>
          <p:cNvPr id="42" name="مربع نص 41"/>
          <p:cNvSpPr txBox="1"/>
          <p:nvPr/>
        </p:nvSpPr>
        <p:spPr>
          <a:xfrm>
            <a:off x="6953192" y="103284"/>
            <a:ext cx="156881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1800" b="1">
                <a:solidFill>
                  <a:schemeClr val="tx1"/>
                </a:solidFill>
              </a:rPr>
              <a:t>الوحدة الأولى </a:t>
            </a:r>
          </a:p>
        </p:txBody>
      </p:sp>
      <p:sp>
        <p:nvSpPr>
          <p:cNvPr id="29" name="دبوس زينة 28"/>
          <p:cNvSpPr/>
          <p:nvPr/>
        </p:nvSpPr>
        <p:spPr>
          <a:xfrm>
            <a:off x="300881" y="150310"/>
            <a:ext cx="863510" cy="433222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54 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32DE5D7D-728D-4FCD-8158-602DEF2F5D2A}"/>
              </a:ext>
            </a:extLst>
          </p:cNvPr>
          <p:cNvSpPr txBox="1"/>
          <p:nvPr/>
        </p:nvSpPr>
        <p:spPr>
          <a:xfrm>
            <a:off x="6983796" y="1164351"/>
            <a:ext cx="1538207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1600" b="1" dirty="0">
                <a:solidFill>
                  <a:schemeClr val="tx1"/>
                </a:solidFill>
              </a:rPr>
              <a:t>الدرس الأول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C044752-779B-4EAF-B288-2AC4A74E041F}"/>
              </a:ext>
            </a:extLst>
          </p:cNvPr>
          <p:cNvSpPr txBox="1"/>
          <p:nvPr/>
        </p:nvSpPr>
        <p:spPr>
          <a:xfrm>
            <a:off x="2036975" y="163325"/>
            <a:ext cx="3755841" cy="649188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chemeClr val="bg1"/>
                </a:solidFill>
              </a:rPr>
              <a:t>دورات حياة النباتات </a:t>
            </a:r>
            <a:endParaRPr lang="ar-EG" sz="24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مشاهدة صورة المصدر">
            <a:extLst>
              <a:ext uri="{FF2B5EF4-FFF2-40B4-BE49-F238E27FC236}">
                <a16:creationId xmlns:a16="http://schemas.microsoft.com/office/drawing/2014/main" id="{AAC48EE8-A832-4B01-A0BB-599A9D584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84" y="1322793"/>
            <a:ext cx="4125113" cy="288757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مشاهدة صورة المصدر">
            <a:extLst>
              <a:ext uri="{FF2B5EF4-FFF2-40B4-BE49-F238E27FC236}">
                <a16:creationId xmlns:a16="http://schemas.microsoft.com/office/drawing/2014/main" id="{AB5596EE-CE8E-4735-BAA5-37C1F6801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879" y="2209691"/>
            <a:ext cx="3381124" cy="241508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E1277D91-A274-47FF-9C26-DE4A4620C29A}"/>
              </a:ext>
            </a:extLst>
          </p:cNvPr>
          <p:cNvSpPr txBox="1"/>
          <p:nvPr/>
        </p:nvSpPr>
        <p:spPr>
          <a:xfrm>
            <a:off x="5792816" y="1662377"/>
            <a:ext cx="2320752" cy="338554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1600" b="1" dirty="0">
                <a:solidFill>
                  <a:schemeClr val="bg1"/>
                </a:solidFill>
              </a:rPr>
              <a:t>ماذا يحدث عند زراعة البذور ؟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605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2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70;p14">
            <a:extLst>
              <a:ext uri="{FF2B5EF4-FFF2-40B4-BE49-F238E27FC236}">
                <a16:creationId xmlns:a16="http://schemas.microsoft.com/office/drawing/2014/main" id="{98928CBC-6DEB-4F11-B756-427D25E205C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650207" y="-358987"/>
            <a:ext cx="10270180" cy="6881112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مربع نص 29"/>
          <p:cNvSpPr txBox="1"/>
          <p:nvPr/>
        </p:nvSpPr>
        <p:spPr>
          <a:xfrm>
            <a:off x="6256421" y="643636"/>
            <a:ext cx="2614907" cy="408623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1800" b="1" dirty="0">
                <a:ln/>
                <a:solidFill>
                  <a:schemeClr val="tx1"/>
                </a:solidFill>
              </a:rPr>
              <a:t>المخلوقات الحية تنمو وتتغير</a:t>
            </a:r>
            <a:endParaRPr lang="ar-EG" sz="1800" b="1" dirty="0">
              <a:ln/>
              <a:solidFill>
                <a:schemeClr val="tx1"/>
              </a:solidFill>
            </a:endParaRPr>
          </a:p>
        </p:txBody>
      </p:sp>
      <p:sp>
        <p:nvSpPr>
          <p:cNvPr id="38" name="مربع نص 37"/>
          <p:cNvSpPr txBox="1"/>
          <p:nvPr/>
        </p:nvSpPr>
        <p:spPr>
          <a:xfrm>
            <a:off x="5921358" y="161777"/>
            <a:ext cx="918102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1050" b="1" dirty="0">
                <a:solidFill>
                  <a:schemeClr val="tx1"/>
                </a:solidFill>
              </a:rPr>
              <a:t>الفصل ال</a:t>
            </a:r>
            <a:r>
              <a:rPr lang="ar-SA" sz="1050" b="1" dirty="0">
                <a:solidFill>
                  <a:schemeClr val="tx1"/>
                </a:solidFill>
              </a:rPr>
              <a:t>ثاني</a:t>
            </a:r>
          </a:p>
        </p:txBody>
      </p:sp>
      <p:sp>
        <p:nvSpPr>
          <p:cNvPr id="42" name="مربع نص 41"/>
          <p:cNvSpPr txBox="1"/>
          <p:nvPr/>
        </p:nvSpPr>
        <p:spPr>
          <a:xfrm>
            <a:off x="6953192" y="103284"/>
            <a:ext cx="156881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1800" b="1">
                <a:solidFill>
                  <a:schemeClr val="tx1"/>
                </a:solidFill>
              </a:rPr>
              <a:t>الوحدة الأولى </a:t>
            </a:r>
          </a:p>
        </p:txBody>
      </p:sp>
      <p:sp>
        <p:nvSpPr>
          <p:cNvPr id="29" name="دبوس زينة 28"/>
          <p:cNvSpPr/>
          <p:nvPr/>
        </p:nvSpPr>
        <p:spPr>
          <a:xfrm>
            <a:off x="300881" y="150310"/>
            <a:ext cx="863510" cy="433222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54 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32DE5D7D-728D-4FCD-8158-602DEF2F5D2A}"/>
              </a:ext>
            </a:extLst>
          </p:cNvPr>
          <p:cNvSpPr txBox="1"/>
          <p:nvPr/>
        </p:nvSpPr>
        <p:spPr>
          <a:xfrm>
            <a:off x="6983796" y="1164351"/>
            <a:ext cx="1538207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1600" b="1" dirty="0">
                <a:solidFill>
                  <a:schemeClr val="tx1"/>
                </a:solidFill>
              </a:rPr>
              <a:t>الدرس الأول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C044752-779B-4EAF-B288-2AC4A74E041F}"/>
              </a:ext>
            </a:extLst>
          </p:cNvPr>
          <p:cNvSpPr txBox="1"/>
          <p:nvPr/>
        </p:nvSpPr>
        <p:spPr>
          <a:xfrm>
            <a:off x="2028662" y="157309"/>
            <a:ext cx="3755841" cy="649188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chemeClr val="bg1"/>
                </a:solidFill>
              </a:rPr>
              <a:t>دورات حياة النباتات </a:t>
            </a:r>
            <a:endParaRPr lang="ar-EG" sz="2400" b="1" dirty="0">
              <a:solidFill>
                <a:schemeClr val="bg1"/>
              </a:solidFill>
            </a:endParaRPr>
          </a:p>
        </p:txBody>
      </p:sp>
      <p:pic>
        <p:nvPicPr>
          <p:cNvPr id="2" name="فيديو البذور">
            <a:hlinkClick r:id="" action="ppaction://media"/>
            <a:extLst>
              <a:ext uri="{FF2B5EF4-FFF2-40B4-BE49-F238E27FC236}">
                <a16:creationId xmlns:a16="http://schemas.microsoft.com/office/drawing/2014/main" id="{DB583FEB-0E91-45AB-B1DA-A86B2ABE9EA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8916" y="1194462"/>
            <a:ext cx="6130089" cy="3157949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D8AAF9D7-85BF-46D1-B3A7-72B70B81736C}"/>
              </a:ext>
            </a:extLst>
          </p:cNvPr>
          <p:cNvSpPr txBox="1"/>
          <p:nvPr/>
        </p:nvSpPr>
        <p:spPr>
          <a:xfrm>
            <a:off x="6550576" y="1991258"/>
            <a:ext cx="2320752" cy="338554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1600" b="1" dirty="0">
                <a:solidFill>
                  <a:schemeClr val="bg1"/>
                </a:solidFill>
              </a:rPr>
              <a:t>ماذا يحدث عند زراعة البذور ؟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4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8" grpId="0" animBg="1"/>
      <p:bldP spid="42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>
            <a:off x="2033503" y="229788"/>
            <a:ext cx="3755841" cy="649188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chemeClr val="bg1"/>
                </a:solidFill>
              </a:rPr>
              <a:t>دورات حياة النباتات</a:t>
            </a:r>
            <a:endParaRPr lang="ar-EG" sz="2400" b="1" dirty="0">
              <a:solidFill>
                <a:schemeClr val="bg1"/>
              </a:solidFill>
            </a:endParaRPr>
          </a:p>
        </p:txBody>
      </p:sp>
      <p:sp>
        <p:nvSpPr>
          <p:cNvPr id="38" name="مربع نص 37"/>
          <p:cNvSpPr txBox="1"/>
          <p:nvPr/>
        </p:nvSpPr>
        <p:spPr>
          <a:xfrm>
            <a:off x="5921358" y="161777"/>
            <a:ext cx="918102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1050" b="1" dirty="0">
                <a:solidFill>
                  <a:schemeClr val="tx1"/>
                </a:solidFill>
              </a:rPr>
              <a:t>الفصل ا</a:t>
            </a:r>
            <a:r>
              <a:rPr lang="ar-SA" sz="1050" b="1" dirty="0">
                <a:solidFill>
                  <a:schemeClr val="tx1"/>
                </a:solidFill>
              </a:rPr>
              <a:t>لثاني</a:t>
            </a:r>
          </a:p>
        </p:txBody>
      </p:sp>
      <p:sp>
        <p:nvSpPr>
          <p:cNvPr id="42" name="مربع نص 41"/>
          <p:cNvSpPr txBox="1"/>
          <p:nvPr/>
        </p:nvSpPr>
        <p:spPr>
          <a:xfrm>
            <a:off x="6953192" y="187174"/>
            <a:ext cx="156881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1800" b="1" dirty="0">
                <a:solidFill>
                  <a:schemeClr val="tx1"/>
                </a:solidFill>
              </a:rPr>
              <a:t>الوحدة الأولى </a:t>
            </a:r>
          </a:p>
        </p:txBody>
      </p:sp>
      <p:sp>
        <p:nvSpPr>
          <p:cNvPr id="29" name="دبوس زينة 28"/>
          <p:cNvSpPr/>
          <p:nvPr/>
        </p:nvSpPr>
        <p:spPr>
          <a:xfrm>
            <a:off x="272764" y="149692"/>
            <a:ext cx="918101" cy="574108"/>
          </a:xfrm>
          <a:prstGeom prst="plaque">
            <a:avLst/>
          </a:prstGeom>
          <a:gradFill flip="none" rotWithShape="1">
            <a:gsLst>
              <a:gs pos="0">
                <a:srgbClr val="00000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54 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32DE5D7D-728D-4FCD-8158-602DEF2F5D2A}"/>
              </a:ext>
            </a:extLst>
          </p:cNvPr>
          <p:cNvSpPr txBox="1"/>
          <p:nvPr/>
        </p:nvSpPr>
        <p:spPr>
          <a:xfrm>
            <a:off x="7405437" y="1164351"/>
            <a:ext cx="1116566" cy="30777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b="1" dirty="0">
                <a:solidFill>
                  <a:schemeClr val="tx1"/>
                </a:solidFill>
              </a:rPr>
              <a:t>الدرس الأول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41C95C80-7A72-4F74-9909-121E7490976B}"/>
              </a:ext>
            </a:extLst>
          </p:cNvPr>
          <p:cNvSpPr txBox="1"/>
          <p:nvPr/>
        </p:nvSpPr>
        <p:spPr>
          <a:xfrm>
            <a:off x="7405437" y="2218821"/>
            <a:ext cx="1690916" cy="374571"/>
          </a:xfrm>
          <a:prstGeom prst="round2Diag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1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الجنين</a:t>
            </a:r>
            <a:endParaRPr lang="ar-EG" sz="16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cxnSp>
        <p:nvCxnSpPr>
          <p:cNvPr id="25" name="رابط مستقيم 24">
            <a:extLst>
              <a:ext uri="{FF2B5EF4-FFF2-40B4-BE49-F238E27FC236}">
                <a16:creationId xmlns:a16="http://schemas.microsoft.com/office/drawing/2014/main" id="{C041E1E3-8FFA-4D6B-AB78-FA7F34A6FFA2}"/>
              </a:ext>
            </a:extLst>
          </p:cNvPr>
          <p:cNvCxnSpPr>
            <a:cxnSpLocks/>
          </p:cNvCxnSpPr>
          <p:nvPr/>
        </p:nvCxnSpPr>
        <p:spPr>
          <a:xfrm>
            <a:off x="4146334" y="1589446"/>
            <a:ext cx="0" cy="25955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رابط مستقيم 30">
            <a:extLst>
              <a:ext uri="{FF2B5EF4-FFF2-40B4-BE49-F238E27FC236}">
                <a16:creationId xmlns:a16="http://schemas.microsoft.com/office/drawing/2014/main" id="{AAFEC3D2-3E36-4FC6-854A-C31EFF8ACDD5}"/>
              </a:ext>
            </a:extLst>
          </p:cNvPr>
          <p:cNvCxnSpPr>
            <a:cxnSpLocks/>
          </p:cNvCxnSpPr>
          <p:nvPr/>
        </p:nvCxnSpPr>
        <p:spPr>
          <a:xfrm flipH="1">
            <a:off x="966162" y="1849002"/>
            <a:ext cx="735722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رابط كسهم مستقيم 32">
            <a:extLst>
              <a:ext uri="{FF2B5EF4-FFF2-40B4-BE49-F238E27FC236}">
                <a16:creationId xmlns:a16="http://schemas.microsoft.com/office/drawing/2014/main" id="{77FE93FF-7601-4489-8F19-227D2C10BB28}"/>
              </a:ext>
            </a:extLst>
          </p:cNvPr>
          <p:cNvCxnSpPr>
            <a:cxnSpLocks/>
          </p:cNvCxnSpPr>
          <p:nvPr/>
        </p:nvCxnSpPr>
        <p:spPr>
          <a:xfrm flipH="1">
            <a:off x="8282353" y="1849002"/>
            <a:ext cx="1" cy="32978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رابط كسهم مستقيم 33">
            <a:extLst>
              <a:ext uri="{FF2B5EF4-FFF2-40B4-BE49-F238E27FC236}">
                <a16:creationId xmlns:a16="http://schemas.microsoft.com/office/drawing/2014/main" id="{41B12152-0FD0-429E-968B-559B003DBC38}"/>
              </a:ext>
            </a:extLst>
          </p:cNvPr>
          <p:cNvCxnSpPr>
            <a:cxnSpLocks/>
          </p:cNvCxnSpPr>
          <p:nvPr/>
        </p:nvCxnSpPr>
        <p:spPr>
          <a:xfrm flipH="1">
            <a:off x="966162" y="1869126"/>
            <a:ext cx="2" cy="2895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4B026FAD-03C6-4961-87EB-10CF29ADE85F}"/>
              </a:ext>
            </a:extLst>
          </p:cNvPr>
          <p:cNvSpPr txBox="1"/>
          <p:nvPr/>
        </p:nvSpPr>
        <p:spPr>
          <a:xfrm>
            <a:off x="199778" y="2184769"/>
            <a:ext cx="1783011" cy="442674"/>
          </a:xfrm>
          <a:prstGeom prst="round2DiagRect">
            <a:avLst/>
          </a:prstGeom>
          <a:solidFill>
            <a:srgbClr val="CC009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0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الثمرة</a:t>
            </a:r>
            <a:endParaRPr lang="ar-EG" sz="2000" b="1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334EF89D-E190-4F54-8CB4-9272A527C21A}"/>
              </a:ext>
            </a:extLst>
          </p:cNvPr>
          <p:cNvSpPr txBox="1"/>
          <p:nvPr/>
        </p:nvSpPr>
        <p:spPr>
          <a:xfrm>
            <a:off x="2844639" y="989764"/>
            <a:ext cx="2603389" cy="562630"/>
          </a:xfrm>
          <a:prstGeom prst="flowChartTerminator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000" b="1" dirty="0">
                <a:solidFill>
                  <a:schemeClr val="bg1"/>
                </a:solidFill>
              </a:rPr>
              <a:t>تنمو النباتات وتتكاثر </a:t>
            </a:r>
            <a:r>
              <a:rPr lang="ar-EG" sz="20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2F949451-6226-40E6-90B0-8EB02A40D66D}"/>
              </a:ext>
            </a:extLst>
          </p:cNvPr>
          <p:cNvSpPr txBox="1"/>
          <p:nvPr/>
        </p:nvSpPr>
        <p:spPr>
          <a:xfrm>
            <a:off x="2641782" y="2974204"/>
            <a:ext cx="1690916" cy="578882"/>
          </a:xfrm>
          <a:prstGeom prst="round2DiagRect">
            <a:avLst/>
          </a:prstGeom>
          <a:solidFill>
            <a:srgbClr val="92D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b="1" spc="50" dirty="0">
                <a:ln w="0"/>
                <a:solidFill>
                  <a:schemeClr val="accent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تركيب ينمو ويصبح نبات جديد</a:t>
            </a:r>
            <a:endParaRPr lang="ar-EG" b="1" spc="50" dirty="0">
              <a:ln w="0"/>
              <a:solidFill>
                <a:schemeClr val="accent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id="{3BB39C3E-3D55-4D8C-844C-265789F2905D}"/>
              </a:ext>
            </a:extLst>
          </p:cNvPr>
          <p:cNvSpPr txBox="1"/>
          <p:nvPr/>
        </p:nvSpPr>
        <p:spPr>
          <a:xfrm>
            <a:off x="482953" y="10287000"/>
            <a:ext cx="1783011" cy="340519"/>
          </a:xfrm>
          <a:prstGeom prst="round2Diag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b="1" spc="50" dirty="0">
                <a:ln w="0"/>
                <a:solidFill>
                  <a:schemeClr val="accent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البصل والقمح والشعير </a:t>
            </a:r>
            <a:r>
              <a:rPr lang="ar-EG" b="1" spc="50" dirty="0">
                <a:ln w="0"/>
                <a:solidFill>
                  <a:schemeClr val="accent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</a:p>
        </p:txBody>
      </p:sp>
      <p:pic>
        <p:nvPicPr>
          <p:cNvPr id="1032" name="Picture 8" descr="كيف ينمو البصل الأخضر">
            <a:extLst>
              <a:ext uri="{FF2B5EF4-FFF2-40B4-BE49-F238E27FC236}">
                <a16:creationId xmlns:a16="http://schemas.microsoft.com/office/drawing/2014/main" id="{5ACD3CA8-2BC9-4BF5-88F6-809D6CFAA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787" y="10287000"/>
            <a:ext cx="1021899" cy="1150059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البصل، سر إطالة العمر، فهل يخلو منه بيت..؟! | &amp;quot;موسوعة النباتات الطبيعية و  مستحضراتها..&amp;quot;">
            <a:extLst>
              <a:ext uri="{FF2B5EF4-FFF2-40B4-BE49-F238E27FC236}">
                <a16:creationId xmlns:a16="http://schemas.microsoft.com/office/drawing/2014/main" id="{8AECF117-A97B-44FC-8B9B-3918F3F92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901" y="10287000"/>
            <a:ext cx="1086678" cy="1209072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B5B2A361-FABE-452B-A546-F0C5FCFB6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78" y="10287000"/>
            <a:ext cx="1532769" cy="1126466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3" name="رابط كسهم مستقيم 42">
            <a:extLst>
              <a:ext uri="{FF2B5EF4-FFF2-40B4-BE49-F238E27FC236}">
                <a16:creationId xmlns:a16="http://schemas.microsoft.com/office/drawing/2014/main" id="{594B8539-31FC-40F8-8184-65406DE03E14}"/>
              </a:ext>
            </a:extLst>
          </p:cNvPr>
          <p:cNvCxnSpPr>
            <a:cxnSpLocks/>
          </p:cNvCxnSpPr>
          <p:nvPr/>
        </p:nvCxnSpPr>
        <p:spPr>
          <a:xfrm flipH="1">
            <a:off x="8298544" y="2699658"/>
            <a:ext cx="1" cy="28977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رابط كسهم مستقيم 43">
            <a:extLst>
              <a:ext uri="{FF2B5EF4-FFF2-40B4-BE49-F238E27FC236}">
                <a16:creationId xmlns:a16="http://schemas.microsoft.com/office/drawing/2014/main" id="{48A3E023-0EDE-4BF5-B70F-AEBF03871604}"/>
              </a:ext>
            </a:extLst>
          </p:cNvPr>
          <p:cNvCxnSpPr>
            <a:cxnSpLocks/>
          </p:cNvCxnSpPr>
          <p:nvPr/>
        </p:nvCxnSpPr>
        <p:spPr>
          <a:xfrm flipH="1">
            <a:off x="1284902" y="10287000"/>
            <a:ext cx="6278" cy="24721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E0B2D503-1F3D-4F71-B247-0AF9BB326965}"/>
              </a:ext>
            </a:extLst>
          </p:cNvPr>
          <p:cNvSpPr txBox="1"/>
          <p:nvPr/>
        </p:nvSpPr>
        <p:spPr>
          <a:xfrm>
            <a:off x="6256421" y="643636"/>
            <a:ext cx="2614907" cy="408623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1800" b="1" dirty="0">
                <a:ln/>
                <a:solidFill>
                  <a:schemeClr val="tx1"/>
                </a:solidFill>
              </a:rPr>
              <a:t>المخلوقات الحية تنمو وتتغير</a:t>
            </a:r>
            <a:endParaRPr lang="ar-EG" sz="1800" b="1" dirty="0">
              <a:ln/>
              <a:solidFill>
                <a:schemeClr val="tx1"/>
              </a:solidFill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E7903F37-C7B3-42D1-8497-D9FFABD5D824}"/>
              </a:ext>
            </a:extLst>
          </p:cNvPr>
          <p:cNvSpPr txBox="1"/>
          <p:nvPr/>
        </p:nvSpPr>
        <p:spPr>
          <a:xfrm>
            <a:off x="5075900" y="2197179"/>
            <a:ext cx="1690916" cy="374571"/>
          </a:xfrm>
          <a:prstGeom prst="round2Diag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16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الزهره</a:t>
            </a:r>
            <a:endParaRPr lang="ar-EG" sz="16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C341C4E9-B566-41C9-BF15-45C2D18FFC80}"/>
              </a:ext>
            </a:extLst>
          </p:cNvPr>
          <p:cNvSpPr txBox="1"/>
          <p:nvPr/>
        </p:nvSpPr>
        <p:spPr>
          <a:xfrm>
            <a:off x="2499952" y="2197195"/>
            <a:ext cx="1690916" cy="374571"/>
          </a:xfrm>
          <a:prstGeom prst="round2DiagRect">
            <a:avLst/>
          </a:prstGeom>
          <a:solidFill>
            <a:srgbClr val="92D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1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البذور</a:t>
            </a:r>
            <a:endParaRPr lang="ar-EG" sz="16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D44126F5-C3CB-400F-AC33-7FCBBE82041F}"/>
              </a:ext>
            </a:extLst>
          </p:cNvPr>
          <p:cNvSpPr txBox="1"/>
          <p:nvPr/>
        </p:nvSpPr>
        <p:spPr>
          <a:xfrm>
            <a:off x="5155749" y="2989431"/>
            <a:ext cx="1690916" cy="578882"/>
          </a:xfrm>
          <a:prstGeom prst="round2Diag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b="1" spc="50" dirty="0">
                <a:ln w="0"/>
                <a:solidFill>
                  <a:schemeClr val="accent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جزء من النبات يكون البذور والثمار</a:t>
            </a:r>
            <a:endParaRPr lang="ar-EG" b="1" spc="50" dirty="0">
              <a:ln w="0"/>
              <a:solidFill>
                <a:schemeClr val="accent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C88FEC65-D5AC-487F-B46B-1813A0663EEE}"/>
              </a:ext>
            </a:extLst>
          </p:cNvPr>
          <p:cNvSpPr txBox="1"/>
          <p:nvPr/>
        </p:nvSpPr>
        <p:spPr>
          <a:xfrm>
            <a:off x="199778" y="2989431"/>
            <a:ext cx="1690916" cy="646986"/>
          </a:xfrm>
          <a:prstGeom prst="round2DiagRect">
            <a:avLst/>
          </a:prstGeom>
          <a:solidFill>
            <a:srgbClr val="CC0099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16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جزء من النبات يحمل بداخله البذور</a:t>
            </a:r>
            <a:endParaRPr lang="ar-EG" sz="1600" b="1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B85F21E2-F08C-4525-B85A-DDA9FA6EF26B}"/>
              </a:ext>
            </a:extLst>
          </p:cNvPr>
          <p:cNvSpPr txBox="1"/>
          <p:nvPr/>
        </p:nvSpPr>
        <p:spPr>
          <a:xfrm>
            <a:off x="7405437" y="3050644"/>
            <a:ext cx="1690916" cy="578882"/>
          </a:xfrm>
          <a:prstGeom prst="round2Diag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b="1" spc="50" dirty="0">
                <a:ln w="0"/>
                <a:solidFill>
                  <a:schemeClr val="accent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جزء صغير داخل البذرة يتغذى عليها</a:t>
            </a:r>
            <a:endParaRPr lang="ar-EG" b="1" spc="50" dirty="0">
              <a:ln w="0"/>
              <a:solidFill>
                <a:schemeClr val="accent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170" name="Picture 2" descr="مشاهدة صورة المصدر">
            <a:extLst>
              <a:ext uri="{FF2B5EF4-FFF2-40B4-BE49-F238E27FC236}">
                <a16:creationId xmlns:a16="http://schemas.microsoft.com/office/drawing/2014/main" id="{39CD7042-DFE4-4798-85A3-12B360314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05" y="3888250"/>
            <a:ext cx="1655697" cy="106350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2" name="Picture 4" descr="مشاهدة صورة المصدر">
            <a:extLst>
              <a:ext uri="{FF2B5EF4-FFF2-40B4-BE49-F238E27FC236}">
                <a16:creationId xmlns:a16="http://schemas.microsoft.com/office/drawing/2014/main" id="{12551B46-C50B-43D2-9DE5-73FA48982A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9" t="18042" r="4734" b="16379"/>
          <a:stretch/>
        </p:blipFill>
        <p:spPr bwMode="auto">
          <a:xfrm>
            <a:off x="7491290" y="3913095"/>
            <a:ext cx="1519209" cy="105037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4" name="Picture 6" descr="مشاهدة صورة المصدر">
            <a:extLst>
              <a:ext uri="{FF2B5EF4-FFF2-40B4-BE49-F238E27FC236}">
                <a16:creationId xmlns:a16="http://schemas.microsoft.com/office/drawing/2014/main" id="{1B8CAA48-810E-4509-B091-9B014AB6AB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/>
          <a:stretch/>
        </p:blipFill>
        <p:spPr bwMode="auto">
          <a:xfrm>
            <a:off x="5315592" y="3921274"/>
            <a:ext cx="1519209" cy="109263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6" name="Picture 8" descr="مشاهدة صورة المصدر">
            <a:extLst>
              <a:ext uri="{FF2B5EF4-FFF2-40B4-BE49-F238E27FC236}">
                <a16:creationId xmlns:a16="http://schemas.microsoft.com/office/drawing/2014/main" id="{4C0345E3-4CB8-4CC7-BF01-292171207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194" y="3888250"/>
            <a:ext cx="1634504" cy="108966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47" name="رابط كسهم مستقيم 46">
            <a:extLst>
              <a:ext uri="{FF2B5EF4-FFF2-40B4-BE49-F238E27FC236}">
                <a16:creationId xmlns:a16="http://schemas.microsoft.com/office/drawing/2014/main" id="{ADB63B2D-CF04-4285-A4A4-40598FF54592}"/>
              </a:ext>
            </a:extLst>
          </p:cNvPr>
          <p:cNvCxnSpPr>
            <a:cxnSpLocks/>
          </p:cNvCxnSpPr>
          <p:nvPr/>
        </p:nvCxnSpPr>
        <p:spPr>
          <a:xfrm flipH="1">
            <a:off x="8323386" y="3626424"/>
            <a:ext cx="1" cy="28977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8" name="رابط كسهم مستقيم 47">
            <a:extLst>
              <a:ext uri="{FF2B5EF4-FFF2-40B4-BE49-F238E27FC236}">
                <a16:creationId xmlns:a16="http://schemas.microsoft.com/office/drawing/2014/main" id="{AB483F2F-7082-4DF7-86A7-7340CFD3C233}"/>
              </a:ext>
            </a:extLst>
          </p:cNvPr>
          <p:cNvCxnSpPr>
            <a:cxnSpLocks/>
          </p:cNvCxnSpPr>
          <p:nvPr/>
        </p:nvCxnSpPr>
        <p:spPr>
          <a:xfrm flipH="1">
            <a:off x="3551469" y="3552080"/>
            <a:ext cx="1" cy="28977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" name="رابط كسهم مستقيم 48">
            <a:extLst>
              <a:ext uri="{FF2B5EF4-FFF2-40B4-BE49-F238E27FC236}">
                <a16:creationId xmlns:a16="http://schemas.microsoft.com/office/drawing/2014/main" id="{716FEF2A-ABE8-43D3-97DB-0808158770C1}"/>
              </a:ext>
            </a:extLst>
          </p:cNvPr>
          <p:cNvCxnSpPr>
            <a:cxnSpLocks/>
          </p:cNvCxnSpPr>
          <p:nvPr/>
        </p:nvCxnSpPr>
        <p:spPr>
          <a:xfrm flipH="1">
            <a:off x="3427411" y="2616165"/>
            <a:ext cx="1" cy="28977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0" name="رابط كسهم مستقيم 49">
            <a:extLst>
              <a:ext uri="{FF2B5EF4-FFF2-40B4-BE49-F238E27FC236}">
                <a16:creationId xmlns:a16="http://schemas.microsoft.com/office/drawing/2014/main" id="{D5EC624D-F489-48AB-99E1-893871EB59E3}"/>
              </a:ext>
            </a:extLst>
          </p:cNvPr>
          <p:cNvCxnSpPr>
            <a:cxnSpLocks/>
          </p:cNvCxnSpPr>
          <p:nvPr/>
        </p:nvCxnSpPr>
        <p:spPr>
          <a:xfrm flipH="1">
            <a:off x="1101612" y="3583395"/>
            <a:ext cx="1" cy="28977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رابط كسهم مستقيم 50">
            <a:extLst>
              <a:ext uri="{FF2B5EF4-FFF2-40B4-BE49-F238E27FC236}">
                <a16:creationId xmlns:a16="http://schemas.microsoft.com/office/drawing/2014/main" id="{4BDDF92C-FD44-4ECF-8EC1-D990B5D4B1F5}"/>
              </a:ext>
            </a:extLst>
          </p:cNvPr>
          <p:cNvCxnSpPr>
            <a:cxnSpLocks/>
          </p:cNvCxnSpPr>
          <p:nvPr/>
        </p:nvCxnSpPr>
        <p:spPr>
          <a:xfrm flipH="1">
            <a:off x="1055564" y="2627443"/>
            <a:ext cx="1" cy="28977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" name="رابط كسهم مستقيم 51">
            <a:extLst>
              <a:ext uri="{FF2B5EF4-FFF2-40B4-BE49-F238E27FC236}">
                <a16:creationId xmlns:a16="http://schemas.microsoft.com/office/drawing/2014/main" id="{BF917246-E22F-4635-8685-F1790893C41D}"/>
              </a:ext>
            </a:extLst>
          </p:cNvPr>
          <p:cNvCxnSpPr>
            <a:cxnSpLocks/>
          </p:cNvCxnSpPr>
          <p:nvPr/>
        </p:nvCxnSpPr>
        <p:spPr>
          <a:xfrm flipH="1">
            <a:off x="6001207" y="2627442"/>
            <a:ext cx="1" cy="28977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رابط كسهم مستقيم 52">
            <a:extLst>
              <a:ext uri="{FF2B5EF4-FFF2-40B4-BE49-F238E27FC236}">
                <a16:creationId xmlns:a16="http://schemas.microsoft.com/office/drawing/2014/main" id="{67DAA5BB-78DF-4CCD-B147-2EDC0119F4BD}"/>
              </a:ext>
            </a:extLst>
          </p:cNvPr>
          <p:cNvCxnSpPr>
            <a:cxnSpLocks/>
          </p:cNvCxnSpPr>
          <p:nvPr/>
        </p:nvCxnSpPr>
        <p:spPr>
          <a:xfrm flipH="1">
            <a:off x="5937547" y="1894605"/>
            <a:ext cx="1" cy="28977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رابط كسهم مستقيم 53">
            <a:extLst>
              <a:ext uri="{FF2B5EF4-FFF2-40B4-BE49-F238E27FC236}">
                <a16:creationId xmlns:a16="http://schemas.microsoft.com/office/drawing/2014/main" id="{71C8FB0B-708A-4B12-95B9-831F7E223AF9}"/>
              </a:ext>
            </a:extLst>
          </p:cNvPr>
          <p:cNvCxnSpPr>
            <a:cxnSpLocks/>
          </p:cNvCxnSpPr>
          <p:nvPr/>
        </p:nvCxnSpPr>
        <p:spPr>
          <a:xfrm flipH="1">
            <a:off x="3427411" y="1884727"/>
            <a:ext cx="1" cy="28977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رابط كسهم مستقيم 54">
            <a:extLst>
              <a:ext uri="{FF2B5EF4-FFF2-40B4-BE49-F238E27FC236}">
                <a16:creationId xmlns:a16="http://schemas.microsoft.com/office/drawing/2014/main" id="{C09335A5-1A1B-42C1-B806-60105145B2A4}"/>
              </a:ext>
            </a:extLst>
          </p:cNvPr>
          <p:cNvCxnSpPr>
            <a:cxnSpLocks/>
          </p:cNvCxnSpPr>
          <p:nvPr/>
        </p:nvCxnSpPr>
        <p:spPr>
          <a:xfrm flipH="1">
            <a:off x="6079663" y="3613915"/>
            <a:ext cx="1" cy="28977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76774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2" grpId="0" animBg="1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70;p14">
            <a:extLst>
              <a:ext uri="{FF2B5EF4-FFF2-40B4-BE49-F238E27FC236}">
                <a16:creationId xmlns:a16="http://schemas.microsoft.com/office/drawing/2014/main" id="{98928CBC-6DEB-4F11-B756-427D25E205C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50207" y="-358987"/>
            <a:ext cx="10270180" cy="6881112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مربع نص 29"/>
          <p:cNvSpPr txBox="1"/>
          <p:nvPr/>
        </p:nvSpPr>
        <p:spPr>
          <a:xfrm>
            <a:off x="6256421" y="643636"/>
            <a:ext cx="2614907" cy="408623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1800" b="1" dirty="0">
                <a:ln/>
                <a:solidFill>
                  <a:schemeClr val="tx1"/>
                </a:solidFill>
              </a:rPr>
              <a:t>المخلوقات الحية تنمو وتتغير</a:t>
            </a:r>
            <a:endParaRPr lang="ar-EG" sz="1800" b="1" dirty="0">
              <a:ln/>
              <a:solidFill>
                <a:schemeClr val="tx1"/>
              </a:solidFill>
            </a:endParaRPr>
          </a:p>
        </p:txBody>
      </p:sp>
      <p:sp>
        <p:nvSpPr>
          <p:cNvPr id="38" name="مربع نص 37"/>
          <p:cNvSpPr txBox="1"/>
          <p:nvPr/>
        </p:nvSpPr>
        <p:spPr>
          <a:xfrm>
            <a:off x="5921358" y="161777"/>
            <a:ext cx="918102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1050" b="1" dirty="0">
                <a:solidFill>
                  <a:schemeClr val="tx1"/>
                </a:solidFill>
              </a:rPr>
              <a:t>الفصل ال</a:t>
            </a:r>
            <a:r>
              <a:rPr lang="ar-SA" sz="1050" b="1" dirty="0">
                <a:solidFill>
                  <a:schemeClr val="tx1"/>
                </a:solidFill>
              </a:rPr>
              <a:t>ثاني</a:t>
            </a:r>
          </a:p>
        </p:txBody>
      </p:sp>
      <p:sp>
        <p:nvSpPr>
          <p:cNvPr id="42" name="مربع نص 41"/>
          <p:cNvSpPr txBox="1"/>
          <p:nvPr/>
        </p:nvSpPr>
        <p:spPr>
          <a:xfrm>
            <a:off x="6953192" y="103284"/>
            <a:ext cx="156881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1800" b="1">
                <a:solidFill>
                  <a:schemeClr val="tx1"/>
                </a:solidFill>
              </a:rPr>
              <a:t>الوحدة الأولى </a:t>
            </a:r>
          </a:p>
        </p:txBody>
      </p:sp>
      <p:sp>
        <p:nvSpPr>
          <p:cNvPr id="29" name="دبوس زينة 28"/>
          <p:cNvSpPr/>
          <p:nvPr/>
        </p:nvSpPr>
        <p:spPr>
          <a:xfrm>
            <a:off x="300881" y="150310"/>
            <a:ext cx="998530" cy="433222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54 - 55  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32DE5D7D-728D-4FCD-8158-602DEF2F5D2A}"/>
              </a:ext>
            </a:extLst>
          </p:cNvPr>
          <p:cNvSpPr txBox="1"/>
          <p:nvPr/>
        </p:nvSpPr>
        <p:spPr>
          <a:xfrm>
            <a:off x="6983796" y="1164351"/>
            <a:ext cx="1538207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1600" b="1" dirty="0">
                <a:solidFill>
                  <a:schemeClr val="tx1"/>
                </a:solidFill>
              </a:rPr>
              <a:t>الدرس الأول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C044752-779B-4EAF-B288-2AC4A74E041F}"/>
              </a:ext>
            </a:extLst>
          </p:cNvPr>
          <p:cNvSpPr txBox="1"/>
          <p:nvPr/>
        </p:nvSpPr>
        <p:spPr>
          <a:xfrm>
            <a:off x="2028662" y="157309"/>
            <a:ext cx="3755841" cy="649188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chemeClr val="bg1"/>
                </a:solidFill>
              </a:rPr>
              <a:t>دورات حياة النباتات </a:t>
            </a:r>
            <a:endParaRPr lang="ar-EG" sz="2400" b="1" dirty="0">
              <a:solidFill>
                <a:schemeClr val="bg1"/>
              </a:solidFill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BC5E4221-AFFE-4CE4-8EA7-41EEAC3E3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4452" y="1502905"/>
            <a:ext cx="6395216" cy="3147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E5F53CB-76D4-482F-95F2-E0DB55C7FCCA}"/>
              </a:ext>
            </a:extLst>
          </p:cNvPr>
          <p:cNvSpPr txBox="1"/>
          <p:nvPr/>
        </p:nvSpPr>
        <p:spPr>
          <a:xfrm>
            <a:off x="838196" y="990510"/>
            <a:ext cx="518260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ar-SY" b="1" dirty="0">
                <a:latin typeface="Oswald" panose="02000503000000000000" pitchFamily="2" charset="0"/>
              </a:rPr>
              <a:t>عندما تبدأ البذور في النمو تمتص الماء حتى تنتفخ و تكسر الغلاف الخارجي , فينمو الجنين من البذرة إلى نبتة صغيرة أو شجيرة صغيرة , تنمو فيما بعد إلى نبات كبير أو صغير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706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2" grpId="0" animBg="1"/>
      <p:bldP spid="29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70;p14">
            <a:extLst>
              <a:ext uri="{FF2B5EF4-FFF2-40B4-BE49-F238E27FC236}">
                <a16:creationId xmlns:a16="http://schemas.microsoft.com/office/drawing/2014/main" id="{98928CBC-6DEB-4F11-B756-427D25E205C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50207" y="-358987"/>
            <a:ext cx="10270180" cy="6881112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مربع نص 29"/>
          <p:cNvSpPr txBox="1"/>
          <p:nvPr/>
        </p:nvSpPr>
        <p:spPr>
          <a:xfrm>
            <a:off x="6256421" y="643636"/>
            <a:ext cx="2614907" cy="408623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1800" b="1" dirty="0">
                <a:ln/>
                <a:solidFill>
                  <a:schemeClr val="tx1"/>
                </a:solidFill>
              </a:rPr>
              <a:t>المخلوقات الحية تنمو وتتغير</a:t>
            </a:r>
            <a:endParaRPr lang="ar-EG" sz="1800" b="1" dirty="0">
              <a:ln/>
              <a:solidFill>
                <a:schemeClr val="tx1"/>
              </a:solidFill>
            </a:endParaRPr>
          </a:p>
        </p:txBody>
      </p:sp>
      <p:sp>
        <p:nvSpPr>
          <p:cNvPr id="38" name="مربع نص 37"/>
          <p:cNvSpPr txBox="1"/>
          <p:nvPr/>
        </p:nvSpPr>
        <p:spPr>
          <a:xfrm>
            <a:off x="5921358" y="161777"/>
            <a:ext cx="918102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1050" b="1" dirty="0">
                <a:solidFill>
                  <a:schemeClr val="tx1"/>
                </a:solidFill>
              </a:rPr>
              <a:t>الفصل ال</a:t>
            </a:r>
            <a:r>
              <a:rPr lang="ar-SA" sz="1050" b="1" dirty="0">
                <a:solidFill>
                  <a:schemeClr val="tx1"/>
                </a:solidFill>
              </a:rPr>
              <a:t>ثاني</a:t>
            </a:r>
          </a:p>
        </p:txBody>
      </p:sp>
      <p:sp>
        <p:nvSpPr>
          <p:cNvPr id="42" name="مربع نص 41"/>
          <p:cNvSpPr txBox="1"/>
          <p:nvPr/>
        </p:nvSpPr>
        <p:spPr>
          <a:xfrm>
            <a:off x="6953192" y="103284"/>
            <a:ext cx="156881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1800" b="1">
                <a:solidFill>
                  <a:schemeClr val="tx1"/>
                </a:solidFill>
              </a:rPr>
              <a:t>الوحدة الأولى </a:t>
            </a:r>
          </a:p>
        </p:txBody>
      </p:sp>
      <p:sp>
        <p:nvSpPr>
          <p:cNvPr id="29" name="دبوس زينة 28"/>
          <p:cNvSpPr/>
          <p:nvPr/>
        </p:nvSpPr>
        <p:spPr>
          <a:xfrm>
            <a:off x="300881" y="150310"/>
            <a:ext cx="998530" cy="433222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54 - 55  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32DE5D7D-728D-4FCD-8158-602DEF2F5D2A}"/>
              </a:ext>
            </a:extLst>
          </p:cNvPr>
          <p:cNvSpPr txBox="1"/>
          <p:nvPr/>
        </p:nvSpPr>
        <p:spPr>
          <a:xfrm>
            <a:off x="6983796" y="1164351"/>
            <a:ext cx="1538207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1600" b="1" dirty="0">
                <a:solidFill>
                  <a:schemeClr val="tx1"/>
                </a:solidFill>
              </a:rPr>
              <a:t>الدرس الأول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C044752-779B-4EAF-B288-2AC4A74E041F}"/>
              </a:ext>
            </a:extLst>
          </p:cNvPr>
          <p:cNvSpPr txBox="1"/>
          <p:nvPr/>
        </p:nvSpPr>
        <p:spPr>
          <a:xfrm>
            <a:off x="2028662" y="157309"/>
            <a:ext cx="3755841" cy="649188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chemeClr val="bg1"/>
                </a:solidFill>
              </a:rPr>
              <a:t>دورات حياة النباتات </a:t>
            </a:r>
            <a:endParaRPr lang="ar-EG" sz="2400" b="1" dirty="0">
              <a:solidFill>
                <a:schemeClr val="bg1"/>
              </a:solidFill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5FA5C30F-FAB5-418C-B495-AD4FE301C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6588" y="1164351"/>
            <a:ext cx="5402179" cy="3318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156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2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70;p14">
            <a:extLst>
              <a:ext uri="{FF2B5EF4-FFF2-40B4-BE49-F238E27FC236}">
                <a16:creationId xmlns:a16="http://schemas.microsoft.com/office/drawing/2014/main" id="{98928CBC-6DEB-4F11-B756-427D25E205C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17232" y="-385081"/>
            <a:ext cx="10270180" cy="6881112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مربع نص 29"/>
          <p:cNvSpPr txBox="1"/>
          <p:nvPr/>
        </p:nvSpPr>
        <p:spPr>
          <a:xfrm>
            <a:off x="6256421" y="643636"/>
            <a:ext cx="2614907" cy="408623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1800" b="1" dirty="0">
                <a:ln/>
                <a:solidFill>
                  <a:schemeClr val="tx1"/>
                </a:solidFill>
              </a:rPr>
              <a:t>المخلوقات الحية تنمو وتتغير</a:t>
            </a:r>
            <a:endParaRPr lang="ar-EG" sz="1800" b="1" dirty="0">
              <a:ln/>
              <a:solidFill>
                <a:schemeClr val="tx1"/>
              </a:solidFill>
            </a:endParaRPr>
          </a:p>
        </p:txBody>
      </p:sp>
      <p:sp>
        <p:nvSpPr>
          <p:cNvPr id="38" name="مربع نص 37"/>
          <p:cNvSpPr txBox="1"/>
          <p:nvPr/>
        </p:nvSpPr>
        <p:spPr>
          <a:xfrm>
            <a:off x="5921358" y="161777"/>
            <a:ext cx="918102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1050" b="1" dirty="0">
                <a:solidFill>
                  <a:schemeClr val="tx1"/>
                </a:solidFill>
              </a:rPr>
              <a:t>الفصل ال</a:t>
            </a:r>
            <a:r>
              <a:rPr lang="ar-SA" sz="1050" b="1" dirty="0">
                <a:solidFill>
                  <a:schemeClr val="tx1"/>
                </a:solidFill>
              </a:rPr>
              <a:t>ثاني</a:t>
            </a:r>
          </a:p>
        </p:txBody>
      </p:sp>
      <p:sp>
        <p:nvSpPr>
          <p:cNvPr id="42" name="مربع نص 41"/>
          <p:cNvSpPr txBox="1"/>
          <p:nvPr/>
        </p:nvSpPr>
        <p:spPr>
          <a:xfrm>
            <a:off x="6953192" y="103284"/>
            <a:ext cx="156881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1800" b="1">
                <a:solidFill>
                  <a:schemeClr val="tx1"/>
                </a:solidFill>
              </a:rPr>
              <a:t>الوحدة الأولى </a:t>
            </a:r>
          </a:p>
        </p:txBody>
      </p:sp>
      <p:sp>
        <p:nvSpPr>
          <p:cNvPr id="29" name="دبوس زينة 28"/>
          <p:cNvSpPr/>
          <p:nvPr/>
        </p:nvSpPr>
        <p:spPr>
          <a:xfrm>
            <a:off x="300881" y="150310"/>
            <a:ext cx="863510" cy="433222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55 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32DE5D7D-728D-4FCD-8158-602DEF2F5D2A}"/>
              </a:ext>
            </a:extLst>
          </p:cNvPr>
          <p:cNvSpPr txBox="1"/>
          <p:nvPr/>
        </p:nvSpPr>
        <p:spPr>
          <a:xfrm>
            <a:off x="7153985" y="1061089"/>
            <a:ext cx="1538207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1600" b="1" dirty="0">
                <a:solidFill>
                  <a:schemeClr val="tx1"/>
                </a:solidFill>
              </a:rPr>
              <a:t>الدرس الأول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C044752-779B-4EAF-B288-2AC4A74E041F}"/>
              </a:ext>
            </a:extLst>
          </p:cNvPr>
          <p:cNvSpPr txBox="1"/>
          <p:nvPr/>
        </p:nvSpPr>
        <p:spPr>
          <a:xfrm>
            <a:off x="2005808" y="156463"/>
            <a:ext cx="3755841" cy="649188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chemeClr val="bg1"/>
                </a:solidFill>
              </a:rPr>
              <a:t>دورات حياة النباتات </a:t>
            </a:r>
            <a:endParaRPr lang="ar-EG" sz="2400" b="1" dirty="0">
              <a:solidFill>
                <a:schemeClr val="bg1"/>
              </a:solidFill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9769829E-E9E5-4888-B6EB-2EDE0609E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808" y="1230366"/>
            <a:ext cx="3578771" cy="33119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DD2534BA-4FFC-44E5-BDAB-93412B46A82F}"/>
              </a:ext>
            </a:extLst>
          </p:cNvPr>
          <p:cNvGrpSpPr/>
          <p:nvPr/>
        </p:nvGrpSpPr>
        <p:grpSpPr>
          <a:xfrm>
            <a:off x="4517858" y="1801122"/>
            <a:ext cx="4264291" cy="424169"/>
            <a:chOff x="7596983" y="1392202"/>
            <a:chExt cx="4677954" cy="737350"/>
          </a:xfrm>
        </p:grpSpPr>
        <p:sp>
          <p:nvSpPr>
            <p:cNvPr id="13" name="Rectangle 28">
              <a:extLst>
                <a:ext uri="{FF2B5EF4-FFF2-40B4-BE49-F238E27FC236}">
                  <a16:creationId xmlns:a16="http://schemas.microsoft.com/office/drawing/2014/main" id="{581400D0-B97A-4316-B19D-C7109636EA7E}"/>
                </a:ext>
              </a:extLst>
            </p:cNvPr>
            <p:cNvSpPr/>
            <p:nvPr/>
          </p:nvSpPr>
          <p:spPr>
            <a:xfrm>
              <a:off x="11110108" y="1399947"/>
              <a:ext cx="1146376" cy="717693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24">
              <a:extLst>
                <a:ext uri="{FF2B5EF4-FFF2-40B4-BE49-F238E27FC236}">
                  <a16:creationId xmlns:a16="http://schemas.microsoft.com/office/drawing/2014/main" id="{72006542-A85D-4BE4-8C99-81420D92589B}"/>
                </a:ext>
              </a:extLst>
            </p:cNvPr>
            <p:cNvSpPr txBox="1"/>
            <p:nvPr/>
          </p:nvSpPr>
          <p:spPr>
            <a:xfrm>
              <a:off x="11127478" y="1475027"/>
              <a:ext cx="11474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sz="1600" b="1" dirty="0">
                  <a:latin typeface="Century Gothic" panose="020B0502020202020204" pitchFamily="34" charset="0"/>
                </a:rPr>
                <a:t>التتابع</a:t>
              </a:r>
              <a:endParaRPr lang="en-US" sz="1100" b="1" dirty="0">
                <a:latin typeface="Century Gothic" panose="020B0502020202020204" pitchFamily="34" charset="0"/>
              </a:endParaRPr>
            </a:p>
          </p:txBody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D406ABED-2069-4E49-97F4-2B3DF40D2040}"/>
                </a:ext>
              </a:extLst>
            </p:cNvPr>
            <p:cNvSpPr/>
            <p:nvPr/>
          </p:nvSpPr>
          <p:spPr>
            <a:xfrm>
              <a:off x="7596983" y="1392202"/>
              <a:ext cx="3628646" cy="7365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26">
              <a:extLst>
                <a:ext uri="{FF2B5EF4-FFF2-40B4-BE49-F238E27FC236}">
                  <a16:creationId xmlns:a16="http://schemas.microsoft.com/office/drawing/2014/main" id="{79F3256F-A920-4542-88B1-9D8E1165E9E3}"/>
                </a:ext>
              </a:extLst>
            </p:cNvPr>
            <p:cNvSpPr/>
            <p:nvPr/>
          </p:nvSpPr>
          <p:spPr>
            <a:xfrm>
              <a:off x="7596983" y="1393035"/>
              <a:ext cx="736517" cy="736517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0 w 914400"/>
                <a:gd name="connsiteY2" fmla="*/ 9144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4400" h="914400">
                  <a:moveTo>
                    <a:pt x="0" y="0"/>
                  </a:moveTo>
                  <a:lnTo>
                    <a:pt x="914400" y="0"/>
                  </a:lnTo>
                  <a:cubicBezTo>
                    <a:pt x="914400" y="505009"/>
                    <a:pt x="505009" y="914400"/>
                    <a:pt x="0" y="914400"/>
                  </a:cubicBezTo>
                  <a:close/>
                </a:path>
              </a:pathLst>
            </a:custGeom>
            <a:gradFill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52">
              <a:extLst>
                <a:ext uri="{FF2B5EF4-FFF2-40B4-BE49-F238E27FC236}">
                  <a16:creationId xmlns:a16="http://schemas.microsoft.com/office/drawing/2014/main" id="{8265B276-1F93-44DA-B8E8-5067B07500F0}"/>
                </a:ext>
              </a:extLst>
            </p:cNvPr>
            <p:cNvSpPr txBox="1"/>
            <p:nvPr/>
          </p:nvSpPr>
          <p:spPr>
            <a:xfrm>
              <a:off x="8166713" y="1563623"/>
              <a:ext cx="3094110" cy="432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defRPr/>
              </a:pPr>
              <a:r>
                <a:rPr lang="ar-SY" sz="1600" b="1" noProof="0" dirty="0">
                  <a:latin typeface="Oswald" panose="02000503000000000000" pitchFamily="2" charset="0"/>
                </a:rPr>
                <a:t>ماذا يحدث للبذرة بعد أن تنبت ؟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swald" panose="02000503000000000000" pitchFamily="2" charset="0"/>
              </a:endParaRPr>
            </a:p>
          </p:txBody>
        </p:sp>
      </p:grpSp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C9BE17DB-5D1F-4C65-9CCA-A4AF30FB89D1}"/>
              </a:ext>
            </a:extLst>
          </p:cNvPr>
          <p:cNvGrpSpPr/>
          <p:nvPr/>
        </p:nvGrpSpPr>
        <p:grpSpPr>
          <a:xfrm>
            <a:off x="4410393" y="3017508"/>
            <a:ext cx="4358248" cy="642943"/>
            <a:chOff x="4910796" y="1016119"/>
            <a:chExt cx="4501989" cy="834446"/>
          </a:xfrm>
        </p:grpSpPr>
        <p:sp>
          <p:nvSpPr>
            <p:cNvPr id="23" name="Rectangle 28">
              <a:extLst>
                <a:ext uri="{FF2B5EF4-FFF2-40B4-BE49-F238E27FC236}">
                  <a16:creationId xmlns:a16="http://schemas.microsoft.com/office/drawing/2014/main" id="{C56DB911-16D3-4E0E-A57C-CE06029ED31E}"/>
                </a:ext>
              </a:extLst>
            </p:cNvPr>
            <p:cNvSpPr/>
            <p:nvPr/>
          </p:nvSpPr>
          <p:spPr>
            <a:xfrm>
              <a:off x="8383377" y="1016119"/>
              <a:ext cx="1029408" cy="736517"/>
            </a:xfrm>
            <a:prstGeom prst="rect">
              <a:avLst/>
            </a:prstGeom>
            <a:solidFill>
              <a:srgbClr val="FFCC00"/>
            </a:solidFill>
            <a:ln>
              <a:solidFill>
                <a:schemeClr val="accent2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4">
              <a:extLst>
                <a:ext uri="{FF2B5EF4-FFF2-40B4-BE49-F238E27FC236}">
                  <a16:creationId xmlns:a16="http://schemas.microsoft.com/office/drawing/2014/main" id="{F3B2A588-7CF2-4C8B-9AC7-8167FE6BB334}"/>
                </a:ext>
              </a:extLst>
            </p:cNvPr>
            <p:cNvSpPr txBox="1"/>
            <p:nvPr/>
          </p:nvSpPr>
          <p:spPr>
            <a:xfrm>
              <a:off x="8344532" y="1148476"/>
              <a:ext cx="1012036" cy="702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Y" b="1" dirty="0">
                  <a:latin typeface="Century Gothic" panose="020B0502020202020204" pitchFamily="34" charset="0"/>
                </a:rPr>
                <a:t>تفكير ناقد</a:t>
              </a:r>
            </a:p>
            <a:p>
              <a:pPr algn="ctr"/>
              <a:endParaRPr lang="en-US" sz="1400" b="1" dirty="0">
                <a:latin typeface="Century Gothic" panose="020B0502020202020204" pitchFamily="34" charset="0"/>
              </a:endParaRPr>
            </a:p>
          </p:txBody>
        </p:sp>
        <p:sp>
          <p:nvSpPr>
            <p:cNvPr id="25" name="Rectangle 25">
              <a:extLst>
                <a:ext uri="{FF2B5EF4-FFF2-40B4-BE49-F238E27FC236}">
                  <a16:creationId xmlns:a16="http://schemas.microsoft.com/office/drawing/2014/main" id="{A4360D4B-DF9C-4D32-9B56-221D890A1F4D}"/>
                </a:ext>
              </a:extLst>
            </p:cNvPr>
            <p:cNvSpPr/>
            <p:nvPr/>
          </p:nvSpPr>
          <p:spPr>
            <a:xfrm>
              <a:off x="4910796" y="1024870"/>
              <a:ext cx="3461722" cy="7365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81DFE07-238A-49C4-8897-8537ADBD45A9}"/>
                </a:ext>
              </a:extLst>
            </p:cNvPr>
            <p:cNvSpPr/>
            <p:nvPr/>
          </p:nvSpPr>
          <p:spPr>
            <a:xfrm>
              <a:off x="4921840" y="1053187"/>
              <a:ext cx="736517" cy="736516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0 w 914400"/>
                <a:gd name="connsiteY2" fmla="*/ 9144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4400" h="914400">
                  <a:moveTo>
                    <a:pt x="0" y="0"/>
                  </a:moveTo>
                  <a:lnTo>
                    <a:pt x="914400" y="0"/>
                  </a:lnTo>
                  <a:cubicBezTo>
                    <a:pt x="914400" y="505009"/>
                    <a:pt x="505009" y="914400"/>
                    <a:pt x="0" y="914400"/>
                  </a:cubicBezTo>
                  <a:close/>
                </a:path>
              </a:pathLst>
            </a:custGeom>
            <a:gradFill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52">
              <a:extLst>
                <a:ext uri="{FF2B5EF4-FFF2-40B4-BE49-F238E27FC236}">
                  <a16:creationId xmlns:a16="http://schemas.microsoft.com/office/drawing/2014/main" id="{8FF3F5BA-7B2F-4D07-AAD7-604A5C411244}"/>
                </a:ext>
              </a:extLst>
            </p:cNvPr>
            <p:cNvSpPr txBox="1"/>
            <p:nvPr/>
          </p:nvSpPr>
          <p:spPr>
            <a:xfrm>
              <a:off x="5086095" y="1057959"/>
              <a:ext cx="31070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>
                <a:defRPr/>
              </a:pPr>
              <a:r>
                <a:rPr lang="ar-SY" b="1" noProof="0" dirty="0">
                  <a:latin typeface="Oswald" panose="02000503000000000000" pitchFamily="2" charset="0"/>
                </a:rPr>
                <a:t>ماذا يحدث للبذرة إذا لم تحصل على كمية كافية من الماء ؟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swald" panose="02000503000000000000" pitchFamily="2" charset="0"/>
              </a:endParaRPr>
            </a:p>
          </p:txBody>
        </p:sp>
      </p:grpSp>
      <p:sp>
        <p:nvSpPr>
          <p:cNvPr id="35" name="TextBox 35">
            <a:extLst>
              <a:ext uri="{FF2B5EF4-FFF2-40B4-BE49-F238E27FC236}">
                <a16:creationId xmlns:a16="http://schemas.microsoft.com/office/drawing/2014/main" id="{E3DA9BF9-81AF-4E4D-9DFB-C1E825592BDA}"/>
              </a:ext>
            </a:extLst>
          </p:cNvPr>
          <p:cNvSpPr txBox="1"/>
          <p:nvPr/>
        </p:nvSpPr>
        <p:spPr>
          <a:xfrm>
            <a:off x="5189246" y="3919254"/>
            <a:ext cx="2843308" cy="30777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ar-SY" b="1" dirty="0">
                <a:solidFill>
                  <a:schemeClr val="tx1"/>
                </a:solidFill>
              </a:rPr>
              <a:t>تتوقّف البذرة عن الإنبات و النموّ</a:t>
            </a: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E41AC69D-5A93-4B64-AB7B-5FF28B6095DE}"/>
              </a:ext>
            </a:extLst>
          </p:cNvPr>
          <p:cNvSpPr txBox="1"/>
          <p:nvPr/>
        </p:nvSpPr>
        <p:spPr>
          <a:xfrm>
            <a:off x="4754906" y="2457503"/>
            <a:ext cx="3651584" cy="30777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ar-SY" sz="1400" b="1" dirty="0">
                <a:solidFill>
                  <a:schemeClr val="tx1"/>
                </a:solidFill>
                <a:latin typeface="Oswald" panose="02000503000000000000" pitchFamily="2" charset="0"/>
              </a:rPr>
              <a:t>تنمو إلى بادرة ثم إلى نبتة ناضجة بها ثمار و بداخلها البذور</a:t>
            </a:r>
            <a:endParaRPr lang="ar-SY" sz="14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02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1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3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2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3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3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5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3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2" accel="28000" fill="hold" nodeType="clickEffect" p14:presetBounceEnd="4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7000">
                                          <p:cBhvr additive="base">
                                            <p:cTn id="3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7000">
                                          <p:cBhvr additive="base">
                                            <p:cTn id="3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" presetClass="entr" presetSubtype="2" accel="28000" fill="hold" nodeType="clickEffect" p14:presetBounceEnd="4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7000">
                                          <p:cBhvr additive="base">
                                            <p:cTn id="5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7000">
                                          <p:cBhvr additive="base">
                                            <p:cTn id="5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7" dur="2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 animBg="1"/>
          <p:bldP spid="42" grpId="0" animBg="1"/>
          <p:bldP spid="29" grpId="0" animBg="1"/>
          <p:bldP spid="35" grpId="0" animBg="1"/>
          <p:bldP spid="3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hsl" dir="cw">
                                          <p:cBhvr override="childStyle">
                                            <p:cTn id="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animClr clrSpc="hsl" dir="cw">
                                          <p:cBhvr>
                                            <p:cTn id="1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stroke.color</p:attrName>
                                            </p:attrNameLst>
                                          </p:cBhvr>
                                          <p:by>
                                            <p:hsl h="-7200000" s="0" l="0"/>
                                          </p:by>
                                        </p:animClr>
                                        <p:set>
                                          <p:cBhvr>
                                            <p:cTn id="1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3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2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3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3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5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3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2" accel="2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" presetClass="entr" presetSubtype="2" accel="28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7" dur="2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 animBg="1"/>
          <p:bldP spid="42" grpId="0" animBg="1"/>
          <p:bldP spid="29" grpId="0" animBg="1"/>
          <p:bldP spid="35" grpId="0" animBg="1"/>
          <p:bldP spid="36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70;p14">
            <a:extLst>
              <a:ext uri="{FF2B5EF4-FFF2-40B4-BE49-F238E27FC236}">
                <a16:creationId xmlns:a16="http://schemas.microsoft.com/office/drawing/2014/main" id="{98928CBC-6DEB-4F11-B756-427D25E205C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50207" y="-358987"/>
            <a:ext cx="10270180" cy="6881112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مربع نص 29"/>
          <p:cNvSpPr txBox="1"/>
          <p:nvPr/>
        </p:nvSpPr>
        <p:spPr>
          <a:xfrm>
            <a:off x="6256421" y="643636"/>
            <a:ext cx="2614907" cy="408623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1800" b="1" dirty="0">
                <a:ln/>
                <a:solidFill>
                  <a:schemeClr val="tx1"/>
                </a:solidFill>
              </a:rPr>
              <a:t>المخلوقات الحية تنمو وتتغير</a:t>
            </a:r>
            <a:endParaRPr lang="ar-EG" sz="1800" b="1" dirty="0">
              <a:ln/>
              <a:solidFill>
                <a:schemeClr val="tx1"/>
              </a:solidFill>
            </a:endParaRPr>
          </a:p>
        </p:txBody>
      </p:sp>
      <p:sp>
        <p:nvSpPr>
          <p:cNvPr id="38" name="مربع نص 37"/>
          <p:cNvSpPr txBox="1"/>
          <p:nvPr/>
        </p:nvSpPr>
        <p:spPr>
          <a:xfrm>
            <a:off x="5921358" y="161777"/>
            <a:ext cx="918102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1050" b="1" dirty="0">
                <a:solidFill>
                  <a:schemeClr val="tx1"/>
                </a:solidFill>
              </a:rPr>
              <a:t>الفصل ال</a:t>
            </a:r>
            <a:r>
              <a:rPr lang="ar-SA" sz="1050" b="1" dirty="0">
                <a:solidFill>
                  <a:schemeClr val="tx1"/>
                </a:solidFill>
              </a:rPr>
              <a:t>ثاني</a:t>
            </a:r>
          </a:p>
        </p:txBody>
      </p:sp>
      <p:sp>
        <p:nvSpPr>
          <p:cNvPr id="42" name="مربع نص 41"/>
          <p:cNvSpPr txBox="1"/>
          <p:nvPr/>
        </p:nvSpPr>
        <p:spPr>
          <a:xfrm>
            <a:off x="6953192" y="103284"/>
            <a:ext cx="156881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1800" b="1">
                <a:solidFill>
                  <a:schemeClr val="tx1"/>
                </a:solidFill>
              </a:rPr>
              <a:t>الوحدة الأولى </a:t>
            </a:r>
          </a:p>
        </p:txBody>
      </p:sp>
      <p:sp>
        <p:nvSpPr>
          <p:cNvPr id="29" name="دبوس زينة 28"/>
          <p:cNvSpPr/>
          <p:nvPr/>
        </p:nvSpPr>
        <p:spPr>
          <a:xfrm>
            <a:off x="300881" y="150310"/>
            <a:ext cx="863510" cy="433222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54 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32DE5D7D-728D-4FCD-8158-602DEF2F5D2A}"/>
              </a:ext>
            </a:extLst>
          </p:cNvPr>
          <p:cNvSpPr txBox="1"/>
          <p:nvPr/>
        </p:nvSpPr>
        <p:spPr>
          <a:xfrm>
            <a:off x="6983796" y="1164351"/>
            <a:ext cx="1538207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1600" b="1" dirty="0">
                <a:solidFill>
                  <a:schemeClr val="tx1"/>
                </a:solidFill>
              </a:rPr>
              <a:t>الدرس الأول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C044752-779B-4EAF-B288-2AC4A74E041F}"/>
              </a:ext>
            </a:extLst>
          </p:cNvPr>
          <p:cNvSpPr txBox="1"/>
          <p:nvPr/>
        </p:nvSpPr>
        <p:spPr>
          <a:xfrm>
            <a:off x="2028662" y="157309"/>
            <a:ext cx="3755841" cy="649188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chemeClr val="bg1"/>
                </a:solidFill>
              </a:rPr>
              <a:t>دورات حياة النباتات </a:t>
            </a:r>
            <a:endParaRPr lang="ar-EG" sz="2400" b="1" dirty="0">
              <a:solidFill>
                <a:schemeClr val="bg1"/>
              </a:solidFill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4264E143-31D2-4B26-905B-BEA26DD37E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709" t="28255" r="38617" b="40189"/>
          <a:stretch/>
        </p:blipFill>
        <p:spPr>
          <a:xfrm>
            <a:off x="812132" y="908383"/>
            <a:ext cx="4972371" cy="3577007"/>
          </a:xfrm>
          <a:prstGeom prst="rect">
            <a:avLst/>
          </a:prstGeom>
        </p:spPr>
      </p:pic>
      <p:cxnSp>
        <p:nvCxnSpPr>
          <p:cNvPr id="3" name="رابط مستقيم 2">
            <a:extLst>
              <a:ext uri="{FF2B5EF4-FFF2-40B4-BE49-F238E27FC236}">
                <a16:creationId xmlns:a16="http://schemas.microsoft.com/office/drawing/2014/main" id="{4C54184C-7A22-4937-B8AC-43D55C88CE07}"/>
              </a:ext>
            </a:extLst>
          </p:cNvPr>
          <p:cNvCxnSpPr/>
          <p:nvPr/>
        </p:nvCxnSpPr>
        <p:spPr>
          <a:xfrm flipH="1">
            <a:off x="1521995" y="2935705"/>
            <a:ext cx="2304047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رابط مستقيم 11">
            <a:extLst>
              <a:ext uri="{FF2B5EF4-FFF2-40B4-BE49-F238E27FC236}">
                <a16:creationId xmlns:a16="http://schemas.microsoft.com/office/drawing/2014/main" id="{B749527B-1066-4AB2-B797-757E154B2226}"/>
              </a:ext>
            </a:extLst>
          </p:cNvPr>
          <p:cNvCxnSpPr/>
          <p:nvPr/>
        </p:nvCxnSpPr>
        <p:spPr>
          <a:xfrm flipH="1">
            <a:off x="1217195" y="3178341"/>
            <a:ext cx="2304047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رابط مستقيم 13">
            <a:extLst>
              <a:ext uri="{FF2B5EF4-FFF2-40B4-BE49-F238E27FC236}">
                <a16:creationId xmlns:a16="http://schemas.microsoft.com/office/drawing/2014/main" id="{BE9B2C16-1684-4F95-A96C-BE1BAD3C230A}"/>
              </a:ext>
            </a:extLst>
          </p:cNvPr>
          <p:cNvCxnSpPr>
            <a:cxnSpLocks/>
          </p:cNvCxnSpPr>
          <p:nvPr/>
        </p:nvCxnSpPr>
        <p:spPr>
          <a:xfrm flipH="1">
            <a:off x="3092115" y="3402930"/>
            <a:ext cx="858254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18773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2" grpId="0" animBg="1"/>
      <p:bldP spid="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70;p14">
            <a:extLst>
              <a:ext uri="{FF2B5EF4-FFF2-40B4-BE49-F238E27FC236}">
                <a16:creationId xmlns:a16="http://schemas.microsoft.com/office/drawing/2014/main" id="{98928CBC-6DEB-4F11-B756-427D25E205C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50207" y="-358987"/>
            <a:ext cx="10270180" cy="6881112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مربع نص 29"/>
          <p:cNvSpPr txBox="1"/>
          <p:nvPr/>
        </p:nvSpPr>
        <p:spPr>
          <a:xfrm>
            <a:off x="6256421" y="643636"/>
            <a:ext cx="2614907" cy="408623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1800" b="1" dirty="0">
                <a:ln/>
                <a:solidFill>
                  <a:schemeClr val="tx1"/>
                </a:solidFill>
              </a:rPr>
              <a:t>المخلوقات الحية تنمو وتتغير</a:t>
            </a:r>
            <a:endParaRPr lang="ar-EG" sz="1800" b="1" dirty="0">
              <a:ln/>
              <a:solidFill>
                <a:schemeClr val="tx1"/>
              </a:solidFill>
            </a:endParaRPr>
          </a:p>
        </p:txBody>
      </p:sp>
      <p:sp>
        <p:nvSpPr>
          <p:cNvPr id="38" name="مربع نص 37"/>
          <p:cNvSpPr txBox="1"/>
          <p:nvPr/>
        </p:nvSpPr>
        <p:spPr>
          <a:xfrm>
            <a:off x="5921358" y="161777"/>
            <a:ext cx="918102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1050" b="1" dirty="0">
                <a:solidFill>
                  <a:schemeClr val="tx1"/>
                </a:solidFill>
              </a:rPr>
              <a:t>الفصل ال</a:t>
            </a:r>
            <a:r>
              <a:rPr lang="ar-SA" sz="1050" b="1" dirty="0">
                <a:solidFill>
                  <a:schemeClr val="tx1"/>
                </a:solidFill>
              </a:rPr>
              <a:t>ثاني</a:t>
            </a:r>
          </a:p>
        </p:txBody>
      </p:sp>
      <p:sp>
        <p:nvSpPr>
          <p:cNvPr id="42" name="مربع نص 41"/>
          <p:cNvSpPr txBox="1"/>
          <p:nvPr/>
        </p:nvSpPr>
        <p:spPr>
          <a:xfrm>
            <a:off x="6953192" y="103284"/>
            <a:ext cx="156881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1800" b="1">
                <a:solidFill>
                  <a:schemeClr val="tx1"/>
                </a:solidFill>
              </a:rPr>
              <a:t>الوحدة الأولى </a:t>
            </a:r>
          </a:p>
        </p:txBody>
      </p:sp>
      <p:sp>
        <p:nvSpPr>
          <p:cNvPr id="29" name="دبوس زينة 28"/>
          <p:cNvSpPr/>
          <p:nvPr/>
        </p:nvSpPr>
        <p:spPr>
          <a:xfrm>
            <a:off x="300881" y="150310"/>
            <a:ext cx="863510" cy="433222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51 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32DE5D7D-728D-4FCD-8158-602DEF2F5D2A}"/>
              </a:ext>
            </a:extLst>
          </p:cNvPr>
          <p:cNvSpPr txBox="1"/>
          <p:nvPr/>
        </p:nvSpPr>
        <p:spPr>
          <a:xfrm>
            <a:off x="6983796" y="1164351"/>
            <a:ext cx="1538207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1600" b="1" dirty="0">
                <a:solidFill>
                  <a:schemeClr val="tx1"/>
                </a:solidFill>
              </a:rPr>
              <a:t>الدرس الأول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C044752-779B-4EAF-B288-2AC4A74E041F}"/>
              </a:ext>
            </a:extLst>
          </p:cNvPr>
          <p:cNvSpPr txBox="1"/>
          <p:nvPr/>
        </p:nvSpPr>
        <p:spPr>
          <a:xfrm>
            <a:off x="5115487" y="1819217"/>
            <a:ext cx="3755841" cy="649188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chemeClr val="bg1"/>
                </a:solidFill>
              </a:rPr>
              <a:t>دورات حياة النباتات </a:t>
            </a:r>
            <a:endParaRPr lang="ar-EG" sz="2400" b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مشاهدة صورة المصدر">
            <a:extLst>
              <a:ext uri="{FF2B5EF4-FFF2-40B4-BE49-F238E27FC236}">
                <a16:creationId xmlns:a16="http://schemas.microsoft.com/office/drawing/2014/main" id="{FA0F495C-A540-40AE-8AD7-CD8D7C851C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2"/>
          <a:stretch/>
        </p:blipFill>
        <p:spPr bwMode="auto">
          <a:xfrm>
            <a:off x="1447726" y="287950"/>
            <a:ext cx="3461158" cy="42640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997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2" grpId="0" animBg="1"/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70;p14">
            <a:extLst>
              <a:ext uri="{FF2B5EF4-FFF2-40B4-BE49-F238E27FC236}">
                <a16:creationId xmlns:a16="http://schemas.microsoft.com/office/drawing/2014/main" id="{98928CBC-6DEB-4F11-B756-427D25E205C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07595" y="-256917"/>
            <a:ext cx="10270180" cy="6881112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مربع نص 29"/>
          <p:cNvSpPr txBox="1"/>
          <p:nvPr/>
        </p:nvSpPr>
        <p:spPr>
          <a:xfrm>
            <a:off x="6256421" y="643636"/>
            <a:ext cx="2614907" cy="408623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1800" b="1" dirty="0">
                <a:ln/>
                <a:solidFill>
                  <a:schemeClr val="tx1"/>
                </a:solidFill>
              </a:rPr>
              <a:t>المخلوقات الحية تنمو وتتغير</a:t>
            </a:r>
            <a:endParaRPr lang="ar-EG" sz="1800" b="1" dirty="0">
              <a:ln/>
              <a:solidFill>
                <a:schemeClr val="tx1"/>
              </a:solidFill>
            </a:endParaRPr>
          </a:p>
        </p:txBody>
      </p:sp>
      <p:sp>
        <p:nvSpPr>
          <p:cNvPr id="38" name="مربع نص 37"/>
          <p:cNvSpPr txBox="1"/>
          <p:nvPr/>
        </p:nvSpPr>
        <p:spPr>
          <a:xfrm>
            <a:off x="6256421" y="239963"/>
            <a:ext cx="918102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1050" b="1" dirty="0">
                <a:solidFill>
                  <a:schemeClr val="tx1"/>
                </a:solidFill>
              </a:rPr>
              <a:t>الفصل ال</a:t>
            </a:r>
            <a:r>
              <a:rPr lang="ar-SA" sz="1050" b="1" dirty="0">
                <a:solidFill>
                  <a:schemeClr val="tx1"/>
                </a:solidFill>
              </a:rPr>
              <a:t>ثاني</a:t>
            </a:r>
          </a:p>
        </p:txBody>
      </p:sp>
      <p:sp>
        <p:nvSpPr>
          <p:cNvPr id="42" name="مربع نص 41"/>
          <p:cNvSpPr txBox="1"/>
          <p:nvPr/>
        </p:nvSpPr>
        <p:spPr>
          <a:xfrm>
            <a:off x="7244496" y="186915"/>
            <a:ext cx="156881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1800" b="1" dirty="0">
                <a:solidFill>
                  <a:schemeClr val="tx1"/>
                </a:solidFill>
              </a:rPr>
              <a:t>الوحدة الأولى </a:t>
            </a:r>
          </a:p>
        </p:txBody>
      </p:sp>
      <p:sp>
        <p:nvSpPr>
          <p:cNvPr id="29" name="دبوس زينة 28"/>
          <p:cNvSpPr/>
          <p:nvPr/>
        </p:nvSpPr>
        <p:spPr>
          <a:xfrm>
            <a:off x="300881" y="150310"/>
            <a:ext cx="863510" cy="433222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56 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32DE5D7D-728D-4FCD-8158-602DEF2F5D2A}"/>
              </a:ext>
            </a:extLst>
          </p:cNvPr>
          <p:cNvSpPr txBox="1"/>
          <p:nvPr/>
        </p:nvSpPr>
        <p:spPr>
          <a:xfrm>
            <a:off x="6983796" y="1164351"/>
            <a:ext cx="1538207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1600" b="1" dirty="0">
                <a:solidFill>
                  <a:schemeClr val="tx1"/>
                </a:solidFill>
              </a:rPr>
              <a:t>الدرس الأول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C044752-779B-4EAF-B288-2AC4A74E041F}"/>
              </a:ext>
            </a:extLst>
          </p:cNvPr>
          <p:cNvSpPr txBox="1"/>
          <p:nvPr/>
        </p:nvSpPr>
        <p:spPr>
          <a:xfrm>
            <a:off x="2028662" y="157309"/>
            <a:ext cx="3755841" cy="649188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chemeClr val="bg1"/>
                </a:solidFill>
              </a:rPr>
              <a:t>دورات حياة النباتات </a:t>
            </a:r>
            <a:endParaRPr lang="ar-EG" sz="2400" b="1" dirty="0">
              <a:solidFill>
                <a:schemeClr val="bg1"/>
              </a:solidFill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0E46234C-E059-45A9-9F92-17E087A69B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4817" y="1240027"/>
            <a:ext cx="3624332" cy="66775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DE078BF0-1C49-4ED4-A243-25564E23A1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8137" y="1632278"/>
            <a:ext cx="2757050" cy="3102722"/>
          </a:xfrm>
          <a:prstGeom prst="rect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932EE311-D7BD-49C6-A664-5D74B366F9AB}"/>
              </a:ext>
            </a:extLst>
          </p:cNvPr>
          <p:cNvSpPr/>
          <p:nvPr/>
        </p:nvSpPr>
        <p:spPr>
          <a:xfrm>
            <a:off x="4031993" y="2937556"/>
            <a:ext cx="1774658" cy="385701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rgbClr val="000000"/>
                </a:solidFill>
              </a:rPr>
              <a:t>مما تتكون الزهرة</a:t>
            </a:r>
          </a:p>
        </p:txBody>
      </p:sp>
      <p:sp>
        <p:nvSpPr>
          <p:cNvPr id="25" name="TextBox 51">
            <a:extLst>
              <a:ext uri="{FF2B5EF4-FFF2-40B4-BE49-F238E27FC236}">
                <a16:creationId xmlns:a16="http://schemas.microsoft.com/office/drawing/2014/main" id="{41472736-779B-4F0E-B1A6-4D840DF9FD9E}"/>
              </a:ext>
            </a:extLst>
          </p:cNvPr>
          <p:cNvSpPr txBox="1"/>
          <p:nvPr/>
        </p:nvSpPr>
        <p:spPr>
          <a:xfrm>
            <a:off x="688224" y="3655756"/>
            <a:ext cx="5161361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SY" b="1" dirty="0">
                <a:solidFill>
                  <a:srgbClr val="0099FF"/>
                </a:solidFill>
                <a:latin typeface="Oswald" panose="02000503000000000000" pitchFamily="2" charset="0"/>
              </a:rPr>
              <a:t>تحتوي الزهرة على جزأين : </a:t>
            </a:r>
            <a:r>
              <a:rPr lang="ar-SY" b="1" dirty="0">
                <a:solidFill>
                  <a:srgbClr val="C00000"/>
                </a:solidFill>
                <a:latin typeface="Oswald" panose="02000503000000000000" pitchFamily="2" charset="0"/>
              </a:rPr>
              <a:t>ذكري</a:t>
            </a:r>
            <a:r>
              <a:rPr lang="ar-SY" b="1" dirty="0">
                <a:latin typeface="Oswald" panose="02000503000000000000" pitchFamily="2" charset="0"/>
              </a:rPr>
              <a:t> و </a:t>
            </a:r>
            <a:r>
              <a:rPr lang="ar-SY" b="1" dirty="0">
                <a:solidFill>
                  <a:srgbClr val="C00000"/>
                </a:solidFill>
                <a:latin typeface="Oswald" panose="02000503000000000000" pitchFamily="2" charset="0"/>
              </a:rPr>
              <a:t>أنثوي</a:t>
            </a:r>
            <a:r>
              <a:rPr lang="ar-SY" b="1" dirty="0">
                <a:latin typeface="Oswald" panose="02000503000000000000" pitchFamily="2" charset="0"/>
              </a:rPr>
              <a:t> , يُساعدان على تكوين البذور </a:t>
            </a:r>
            <a:r>
              <a:rPr lang="ar-SY" b="1" dirty="0">
                <a:solidFill>
                  <a:srgbClr val="0070C0"/>
                </a:solidFill>
                <a:latin typeface="Oswald" panose="02000503000000000000" pitchFamily="2" charset="0"/>
              </a:rPr>
              <a:t>. الجزء الذكري </a:t>
            </a:r>
            <a:r>
              <a:rPr lang="ar-SY" b="1" dirty="0">
                <a:latin typeface="Oswald" panose="02000503000000000000" pitchFamily="2" charset="0"/>
              </a:rPr>
              <a:t>ينتج </a:t>
            </a:r>
            <a:r>
              <a:rPr lang="ar-SY" b="1" dirty="0">
                <a:solidFill>
                  <a:srgbClr val="0070C0"/>
                </a:solidFill>
                <a:latin typeface="Oswald" panose="02000503000000000000" pitchFamily="2" charset="0"/>
              </a:rPr>
              <a:t>حبوب اللقاح</a:t>
            </a:r>
            <a:r>
              <a:rPr lang="ar-SY" b="1" dirty="0">
                <a:latin typeface="Oswald" panose="02000503000000000000" pitchFamily="2" charset="0"/>
              </a:rPr>
              <a:t>, أما </a:t>
            </a:r>
            <a:r>
              <a:rPr lang="ar-SY" b="1" dirty="0">
                <a:solidFill>
                  <a:srgbClr val="0070C0"/>
                </a:solidFill>
                <a:latin typeface="Oswald" panose="02000503000000000000" pitchFamily="2" charset="0"/>
              </a:rPr>
              <a:t>الجزء</a:t>
            </a:r>
            <a:r>
              <a:rPr lang="ar-SY" b="1" dirty="0">
                <a:latin typeface="Oswald" panose="02000503000000000000" pitchFamily="2" charset="0"/>
              </a:rPr>
              <a:t> </a:t>
            </a:r>
            <a:r>
              <a:rPr lang="ar-SY" b="1" dirty="0">
                <a:solidFill>
                  <a:srgbClr val="0070C0"/>
                </a:solidFill>
                <a:latin typeface="Oswald" panose="02000503000000000000" pitchFamily="2" charset="0"/>
              </a:rPr>
              <a:t>الأُنثوي</a:t>
            </a:r>
            <a:r>
              <a:rPr lang="ar-SY" b="1" dirty="0">
                <a:latin typeface="Oswald" panose="02000503000000000000" pitchFamily="2" charset="0"/>
              </a:rPr>
              <a:t> فينتج </a:t>
            </a:r>
            <a:r>
              <a:rPr lang="ar-SY" b="1" dirty="0" err="1">
                <a:solidFill>
                  <a:srgbClr val="0070C0"/>
                </a:solidFill>
                <a:latin typeface="Oswald" panose="02000503000000000000" pitchFamily="2" charset="0"/>
              </a:rPr>
              <a:t>البويضا</a:t>
            </a:r>
            <a:r>
              <a:rPr lang="ar-SA" b="1" dirty="0">
                <a:solidFill>
                  <a:srgbClr val="0070C0"/>
                </a:solidFill>
                <a:latin typeface="Oswald" panose="02000503000000000000" pitchFamily="2" charset="0"/>
              </a:rPr>
              <a:t>ت</a:t>
            </a:r>
            <a:endParaRPr lang="ar-SY" b="1" dirty="0">
              <a:solidFill>
                <a:srgbClr val="0070C0"/>
              </a:solidFill>
              <a:latin typeface="Oswald" panose="02000503000000000000" pitchFamily="2" charset="0"/>
            </a:endParaRPr>
          </a:p>
        </p:txBody>
      </p:sp>
      <p:sp>
        <p:nvSpPr>
          <p:cNvPr id="34" name="TextBox 53">
            <a:extLst>
              <a:ext uri="{FF2B5EF4-FFF2-40B4-BE49-F238E27FC236}">
                <a16:creationId xmlns:a16="http://schemas.microsoft.com/office/drawing/2014/main" id="{20769D37-168A-497D-AD88-0C4C440185A6}"/>
              </a:ext>
            </a:extLst>
          </p:cNvPr>
          <p:cNvSpPr txBox="1"/>
          <p:nvPr/>
        </p:nvSpPr>
        <p:spPr>
          <a:xfrm>
            <a:off x="732636" y="2129816"/>
            <a:ext cx="5213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ar-SY" sz="1800" b="1" dirty="0">
                <a:solidFill>
                  <a:srgbClr val="C00000"/>
                </a:solidFill>
                <a:latin typeface="Oswald" panose="02000503000000000000" pitchFamily="2" charset="0"/>
              </a:rPr>
              <a:t>الزهرة </a:t>
            </a:r>
            <a:r>
              <a:rPr lang="ar-SY" b="1" dirty="0">
                <a:latin typeface="Oswald" panose="02000503000000000000" pitchFamily="2" charset="0"/>
              </a:rPr>
              <a:t>تركيب أو جزء من النبات </a:t>
            </a:r>
            <a:r>
              <a:rPr lang="ar-SY" b="1" dirty="0">
                <a:solidFill>
                  <a:schemeClr val="accent2"/>
                </a:solidFill>
                <a:latin typeface="Oswald" panose="02000503000000000000" pitchFamily="2" charset="0"/>
              </a:rPr>
              <a:t>يكوِّن</a:t>
            </a:r>
            <a:r>
              <a:rPr lang="ar-SY" b="1" dirty="0">
                <a:latin typeface="Oswald" panose="02000503000000000000" pitchFamily="2" charset="0"/>
              </a:rPr>
              <a:t> البذور و الثمار أحياناً و النباتات التي يوجد فيها أزهار لتكوين البذور تُسمّى </a:t>
            </a:r>
            <a:r>
              <a:rPr lang="ar-SY" b="1" dirty="0">
                <a:solidFill>
                  <a:schemeClr val="accent2"/>
                </a:solidFill>
                <a:latin typeface="Oswald" panose="02000503000000000000" pitchFamily="2" charset="0"/>
              </a:rPr>
              <a:t>النباتات الزهرية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000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65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15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2" grpId="0" animBg="1"/>
      <p:bldP spid="29" grpId="0" animBg="1"/>
      <p:bldP spid="3" grpId="0" animBg="1"/>
      <p:bldP spid="25" grpId="0" animBg="1"/>
      <p:bldP spid="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70;p14">
            <a:extLst>
              <a:ext uri="{FF2B5EF4-FFF2-40B4-BE49-F238E27FC236}">
                <a16:creationId xmlns:a16="http://schemas.microsoft.com/office/drawing/2014/main" id="{98928CBC-6DEB-4F11-B756-427D25E205C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50207" y="-358987"/>
            <a:ext cx="10270180" cy="6881112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مربع نص 29"/>
          <p:cNvSpPr txBox="1"/>
          <p:nvPr/>
        </p:nvSpPr>
        <p:spPr>
          <a:xfrm>
            <a:off x="6256421" y="643636"/>
            <a:ext cx="2614907" cy="408623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1800" b="1" dirty="0">
                <a:ln/>
                <a:solidFill>
                  <a:schemeClr val="tx1"/>
                </a:solidFill>
              </a:rPr>
              <a:t>المخلوقات الحية تنمو وتتغير</a:t>
            </a:r>
            <a:endParaRPr lang="ar-EG" sz="1800" b="1" dirty="0">
              <a:ln/>
              <a:solidFill>
                <a:schemeClr val="tx1"/>
              </a:solidFill>
            </a:endParaRPr>
          </a:p>
        </p:txBody>
      </p:sp>
      <p:sp>
        <p:nvSpPr>
          <p:cNvPr id="38" name="مربع نص 37"/>
          <p:cNvSpPr txBox="1"/>
          <p:nvPr/>
        </p:nvSpPr>
        <p:spPr>
          <a:xfrm>
            <a:off x="5921358" y="161777"/>
            <a:ext cx="918102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1050" b="1" dirty="0">
                <a:solidFill>
                  <a:schemeClr val="tx1"/>
                </a:solidFill>
              </a:rPr>
              <a:t>الفصل ال</a:t>
            </a:r>
            <a:r>
              <a:rPr lang="ar-SA" sz="1050" b="1" dirty="0">
                <a:solidFill>
                  <a:schemeClr val="tx1"/>
                </a:solidFill>
              </a:rPr>
              <a:t>ثاني</a:t>
            </a:r>
          </a:p>
        </p:txBody>
      </p:sp>
      <p:sp>
        <p:nvSpPr>
          <p:cNvPr id="42" name="مربع نص 41"/>
          <p:cNvSpPr txBox="1"/>
          <p:nvPr/>
        </p:nvSpPr>
        <p:spPr>
          <a:xfrm>
            <a:off x="6953192" y="103284"/>
            <a:ext cx="156881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1800" b="1">
                <a:solidFill>
                  <a:schemeClr val="tx1"/>
                </a:solidFill>
              </a:rPr>
              <a:t>الوحدة الأولى </a:t>
            </a:r>
          </a:p>
        </p:txBody>
      </p:sp>
      <p:sp>
        <p:nvSpPr>
          <p:cNvPr id="29" name="دبوس زينة 28"/>
          <p:cNvSpPr/>
          <p:nvPr/>
        </p:nvSpPr>
        <p:spPr>
          <a:xfrm>
            <a:off x="300881" y="150310"/>
            <a:ext cx="863510" cy="433222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56 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32DE5D7D-728D-4FCD-8158-602DEF2F5D2A}"/>
              </a:ext>
            </a:extLst>
          </p:cNvPr>
          <p:cNvSpPr txBox="1"/>
          <p:nvPr/>
        </p:nvSpPr>
        <p:spPr>
          <a:xfrm>
            <a:off x="6983796" y="1164351"/>
            <a:ext cx="1538207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1600" b="1" dirty="0">
                <a:solidFill>
                  <a:schemeClr val="tx1"/>
                </a:solidFill>
              </a:rPr>
              <a:t>الدرس الأول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C044752-779B-4EAF-B288-2AC4A74E041F}"/>
              </a:ext>
            </a:extLst>
          </p:cNvPr>
          <p:cNvSpPr txBox="1"/>
          <p:nvPr/>
        </p:nvSpPr>
        <p:spPr>
          <a:xfrm>
            <a:off x="2028662" y="157309"/>
            <a:ext cx="3755841" cy="649188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chemeClr val="bg1"/>
                </a:solidFill>
              </a:rPr>
              <a:t>دورات حياة النباتات </a:t>
            </a:r>
            <a:endParaRPr lang="ar-EG" sz="2400" b="1" dirty="0">
              <a:solidFill>
                <a:schemeClr val="bg1"/>
              </a:solidFill>
            </a:endParaRPr>
          </a:p>
        </p:txBody>
      </p:sp>
      <p:pic>
        <p:nvPicPr>
          <p:cNvPr id="9" name="Picture 55">
            <a:extLst>
              <a:ext uri="{FF2B5EF4-FFF2-40B4-BE49-F238E27FC236}">
                <a16:creationId xmlns:a16="http://schemas.microsoft.com/office/drawing/2014/main" id="{0575E4E8-8DB4-4A40-92F6-E6D326BCF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8675" y="1424504"/>
            <a:ext cx="3689403" cy="2811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49">
            <a:extLst>
              <a:ext uri="{FF2B5EF4-FFF2-40B4-BE49-F238E27FC236}">
                <a16:creationId xmlns:a16="http://schemas.microsoft.com/office/drawing/2014/main" id="{1DC88E77-5995-423C-8974-17695FFC88C0}"/>
              </a:ext>
            </a:extLst>
          </p:cNvPr>
          <p:cNvSpPr txBox="1"/>
          <p:nvPr/>
        </p:nvSpPr>
        <p:spPr>
          <a:xfrm>
            <a:off x="4863656" y="2666502"/>
            <a:ext cx="3862884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>
              <a:defRPr/>
            </a:pPr>
            <a:r>
              <a:rPr lang="ar-SY" b="1" dirty="0">
                <a:solidFill>
                  <a:srgbClr val="D60093"/>
                </a:solidFill>
                <a:latin typeface="Oswald" panose="02000503000000000000" pitchFamily="2" charset="0"/>
              </a:rPr>
              <a:t>تنتقل</a:t>
            </a:r>
            <a:r>
              <a:rPr lang="ar-SY" b="1" dirty="0">
                <a:latin typeface="Oswald" panose="02000503000000000000" pitchFamily="2" charset="0"/>
              </a:rPr>
              <a:t> حبوب اللقاح </a:t>
            </a:r>
            <a:r>
              <a:rPr lang="ar-SY" b="1" dirty="0">
                <a:solidFill>
                  <a:srgbClr val="D60093"/>
                </a:solidFill>
                <a:latin typeface="Oswald" panose="02000503000000000000" pitchFamily="2" charset="0"/>
              </a:rPr>
              <a:t>من</a:t>
            </a:r>
            <a:r>
              <a:rPr lang="ar-SY" b="1" dirty="0">
                <a:latin typeface="Oswald" panose="02000503000000000000" pitchFamily="2" charset="0"/>
              </a:rPr>
              <a:t> الجزء الذكري </a:t>
            </a:r>
            <a:r>
              <a:rPr lang="ar-SY" b="1" dirty="0">
                <a:solidFill>
                  <a:srgbClr val="D60093"/>
                </a:solidFill>
                <a:latin typeface="Oswald" panose="02000503000000000000" pitchFamily="2" charset="0"/>
              </a:rPr>
              <a:t>إلى</a:t>
            </a:r>
            <a:r>
              <a:rPr lang="ar-SY" b="1" dirty="0">
                <a:latin typeface="Oswald" panose="02000503000000000000" pitchFamily="2" charset="0"/>
              </a:rPr>
              <a:t> الجزء الأُنثوي في </a:t>
            </a:r>
            <a:r>
              <a:rPr lang="ar-SY" b="1" dirty="0">
                <a:solidFill>
                  <a:srgbClr val="D60093"/>
                </a:solidFill>
                <a:latin typeface="Oswald" panose="02000503000000000000" pitchFamily="2" charset="0"/>
              </a:rPr>
              <a:t>الزهرة نفسها</a:t>
            </a:r>
            <a:r>
              <a:rPr lang="ar-SY" b="1" dirty="0">
                <a:latin typeface="Oswald" panose="02000503000000000000" pitchFamily="2" charset="0"/>
              </a:rPr>
              <a:t> أو من </a:t>
            </a:r>
            <a:r>
              <a:rPr lang="ar-SY" b="1" dirty="0">
                <a:solidFill>
                  <a:srgbClr val="D60093"/>
                </a:solidFill>
                <a:latin typeface="Oswald" panose="02000503000000000000" pitchFamily="2" charset="0"/>
              </a:rPr>
              <a:t>زهرة</a:t>
            </a:r>
            <a:r>
              <a:rPr lang="ar-SY" b="1" dirty="0">
                <a:latin typeface="Oswald" panose="02000503000000000000" pitchFamily="2" charset="0"/>
              </a:rPr>
              <a:t> إلى </a:t>
            </a:r>
            <a:r>
              <a:rPr lang="ar-SY" b="1" dirty="0">
                <a:solidFill>
                  <a:srgbClr val="D60093"/>
                </a:solidFill>
                <a:latin typeface="Oswald" panose="02000503000000000000" pitchFamily="2" charset="0"/>
              </a:rPr>
              <a:t>أُخرى</a:t>
            </a:r>
            <a:r>
              <a:rPr lang="ar-SY" b="1" dirty="0">
                <a:latin typeface="Oswald" panose="02000503000000000000" pitchFamily="2" charset="0"/>
              </a:rPr>
              <a:t> عن طريق </a:t>
            </a:r>
            <a:r>
              <a:rPr lang="ar-SY" b="1" dirty="0">
                <a:solidFill>
                  <a:srgbClr val="D60093"/>
                </a:solidFill>
                <a:latin typeface="Oswald" panose="02000503000000000000" pitchFamily="2" charset="0"/>
              </a:rPr>
              <a:t>الرياح</a:t>
            </a:r>
            <a:r>
              <a:rPr lang="ar-SY" b="1" dirty="0">
                <a:latin typeface="Oswald" panose="02000503000000000000" pitchFamily="2" charset="0"/>
              </a:rPr>
              <a:t> أو </a:t>
            </a:r>
            <a:r>
              <a:rPr lang="ar-SY" b="1" dirty="0">
                <a:solidFill>
                  <a:srgbClr val="D60093"/>
                </a:solidFill>
                <a:latin typeface="Oswald" panose="02000503000000000000" pitchFamily="2" charset="0"/>
              </a:rPr>
              <a:t>الحشرات</a:t>
            </a:r>
            <a:r>
              <a:rPr lang="ar-SY" b="1" dirty="0">
                <a:latin typeface="Oswald" panose="02000503000000000000" pitchFamily="2" charset="0"/>
              </a:rPr>
              <a:t> منها النحل</a:t>
            </a: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F176FA72-FF40-44D6-941A-788DD739E62E}"/>
              </a:ext>
            </a:extLst>
          </p:cNvPr>
          <p:cNvSpPr/>
          <p:nvPr/>
        </p:nvSpPr>
        <p:spPr>
          <a:xfrm>
            <a:off x="6256421" y="1700158"/>
            <a:ext cx="2470119" cy="567795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000000"/>
                </a:solidFill>
              </a:rPr>
              <a:t>كيف يحدث التلقيح</a:t>
            </a:r>
          </a:p>
        </p:txBody>
      </p:sp>
      <p:sp>
        <p:nvSpPr>
          <p:cNvPr id="13" name="TextBox 49">
            <a:extLst>
              <a:ext uri="{FF2B5EF4-FFF2-40B4-BE49-F238E27FC236}">
                <a16:creationId xmlns:a16="http://schemas.microsoft.com/office/drawing/2014/main" id="{DCA51312-D901-4664-9E3C-09BB5B215138}"/>
              </a:ext>
            </a:extLst>
          </p:cNvPr>
          <p:cNvSpPr txBox="1"/>
          <p:nvPr/>
        </p:nvSpPr>
        <p:spPr>
          <a:xfrm>
            <a:off x="4572000" y="3728307"/>
            <a:ext cx="3862884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>
              <a:defRPr/>
            </a:pPr>
            <a:r>
              <a:rPr lang="ar-SA" b="1" dirty="0">
                <a:solidFill>
                  <a:srgbClr val="D60093"/>
                </a:solidFill>
                <a:latin typeface="Oswald" panose="02000503000000000000" pitchFamily="2" charset="0"/>
              </a:rPr>
              <a:t>تحط النحلة على الزهرة لتمتص رحيقها فتعلق بها حبوب اللقاح .</a:t>
            </a:r>
            <a:endParaRPr lang="ar-SY" b="1" dirty="0">
              <a:latin typeface="Oswald" panose="02000503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655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2" grpId="0" animBg="1"/>
      <p:bldP spid="29" grpId="0" animBg="1"/>
      <p:bldP spid="10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7325" y="-83900"/>
            <a:ext cx="8095575" cy="4587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 rotWithShape="1">
          <a:blip r:embed="rId7">
            <a:alphaModFix/>
          </a:blip>
          <a:srcRect r="15554"/>
          <a:stretch/>
        </p:blipFill>
        <p:spPr>
          <a:xfrm>
            <a:off x="118407" y="574125"/>
            <a:ext cx="1044350" cy="676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510775" y="3976625"/>
            <a:ext cx="10430550" cy="11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2161675"/>
            <a:ext cx="1044350" cy="2252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-801037" y="2984600"/>
            <a:ext cx="4060575" cy="224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7141050" y="3449414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7867261" y="3688073"/>
            <a:ext cx="1567000" cy="15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3525" y="3361550"/>
            <a:ext cx="1095300" cy="61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النشيد الوطني">
            <a:hlinkClick r:id="" action="ppaction://media"/>
            <a:extLst>
              <a:ext uri="{FF2B5EF4-FFF2-40B4-BE49-F238E27FC236}">
                <a16:creationId xmlns:a16="http://schemas.microsoft.com/office/drawing/2014/main" id="{DF5B0A32-F770-4084-84C1-B485CBE25C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85900" y="184029"/>
            <a:ext cx="6850775" cy="31586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70;p14">
            <a:extLst>
              <a:ext uri="{FF2B5EF4-FFF2-40B4-BE49-F238E27FC236}">
                <a16:creationId xmlns:a16="http://schemas.microsoft.com/office/drawing/2014/main" id="{98928CBC-6DEB-4F11-B756-427D25E205C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98333" y="-358987"/>
            <a:ext cx="10270180" cy="6881112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مربع نص 29"/>
          <p:cNvSpPr txBox="1"/>
          <p:nvPr/>
        </p:nvSpPr>
        <p:spPr>
          <a:xfrm>
            <a:off x="6256421" y="643636"/>
            <a:ext cx="2614907" cy="408623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1800" b="1" dirty="0">
                <a:ln/>
                <a:solidFill>
                  <a:schemeClr val="tx1"/>
                </a:solidFill>
              </a:rPr>
              <a:t>المخلوقات الحية تنمو وتتغير</a:t>
            </a:r>
            <a:endParaRPr lang="ar-EG" sz="1800" b="1" dirty="0">
              <a:ln/>
              <a:solidFill>
                <a:schemeClr val="tx1"/>
              </a:solidFill>
            </a:endParaRPr>
          </a:p>
        </p:txBody>
      </p:sp>
      <p:sp>
        <p:nvSpPr>
          <p:cNvPr id="38" name="مربع نص 37"/>
          <p:cNvSpPr txBox="1"/>
          <p:nvPr/>
        </p:nvSpPr>
        <p:spPr>
          <a:xfrm>
            <a:off x="5921358" y="161777"/>
            <a:ext cx="918102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1050" b="1" dirty="0">
                <a:solidFill>
                  <a:schemeClr val="tx1"/>
                </a:solidFill>
              </a:rPr>
              <a:t>الفصل ال</a:t>
            </a:r>
            <a:r>
              <a:rPr lang="ar-SA" sz="1050" b="1" dirty="0">
                <a:solidFill>
                  <a:schemeClr val="tx1"/>
                </a:solidFill>
              </a:rPr>
              <a:t>ثاني</a:t>
            </a:r>
          </a:p>
        </p:txBody>
      </p:sp>
      <p:sp>
        <p:nvSpPr>
          <p:cNvPr id="42" name="مربع نص 41"/>
          <p:cNvSpPr txBox="1"/>
          <p:nvPr/>
        </p:nvSpPr>
        <p:spPr>
          <a:xfrm>
            <a:off x="6953192" y="103284"/>
            <a:ext cx="156881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1800" b="1">
                <a:solidFill>
                  <a:schemeClr val="tx1"/>
                </a:solidFill>
              </a:rPr>
              <a:t>الوحدة الأولى </a:t>
            </a:r>
          </a:p>
        </p:txBody>
      </p:sp>
      <p:sp>
        <p:nvSpPr>
          <p:cNvPr id="29" name="دبوس زينة 28"/>
          <p:cNvSpPr/>
          <p:nvPr/>
        </p:nvSpPr>
        <p:spPr>
          <a:xfrm>
            <a:off x="300881" y="150310"/>
            <a:ext cx="863510" cy="433222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ص56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32DE5D7D-728D-4FCD-8158-602DEF2F5D2A}"/>
              </a:ext>
            </a:extLst>
          </p:cNvPr>
          <p:cNvSpPr txBox="1"/>
          <p:nvPr/>
        </p:nvSpPr>
        <p:spPr>
          <a:xfrm>
            <a:off x="6983796" y="1164351"/>
            <a:ext cx="1538207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1600" b="1" dirty="0">
                <a:solidFill>
                  <a:schemeClr val="tx1"/>
                </a:solidFill>
              </a:rPr>
              <a:t>الدرس الأول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C044752-779B-4EAF-B288-2AC4A74E041F}"/>
              </a:ext>
            </a:extLst>
          </p:cNvPr>
          <p:cNvSpPr txBox="1"/>
          <p:nvPr/>
        </p:nvSpPr>
        <p:spPr>
          <a:xfrm>
            <a:off x="5921358" y="2138281"/>
            <a:ext cx="2791784" cy="562630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000" b="1" dirty="0">
                <a:solidFill>
                  <a:schemeClr val="bg1"/>
                </a:solidFill>
              </a:rPr>
              <a:t>دورات حياة النباتات </a:t>
            </a:r>
            <a:endParaRPr lang="ar-EG" sz="2000" b="1" dirty="0">
              <a:solidFill>
                <a:schemeClr val="bg1"/>
              </a:solidFill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214EEA6-DF99-4D7E-9B2C-E1A5A3B3A7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920" t="14253" r="34342" b="33637"/>
          <a:stretch/>
        </p:blipFill>
        <p:spPr>
          <a:xfrm>
            <a:off x="1278123" y="228602"/>
            <a:ext cx="4529503" cy="4295272"/>
          </a:xfrm>
          <a:prstGeom prst="rect">
            <a:avLst/>
          </a:prstGeom>
        </p:spPr>
      </p:pic>
      <p:cxnSp>
        <p:nvCxnSpPr>
          <p:cNvPr id="14" name="رابط مستقيم 13">
            <a:extLst>
              <a:ext uri="{FF2B5EF4-FFF2-40B4-BE49-F238E27FC236}">
                <a16:creationId xmlns:a16="http://schemas.microsoft.com/office/drawing/2014/main" id="{491A47C9-0561-4657-8ED8-1C95A81C03AE}"/>
              </a:ext>
            </a:extLst>
          </p:cNvPr>
          <p:cNvCxnSpPr>
            <a:cxnSpLocks/>
          </p:cNvCxnSpPr>
          <p:nvPr/>
        </p:nvCxnSpPr>
        <p:spPr>
          <a:xfrm flipH="1">
            <a:off x="3406372" y="1510925"/>
            <a:ext cx="2230423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رابط مستقيم 15">
            <a:extLst>
              <a:ext uri="{FF2B5EF4-FFF2-40B4-BE49-F238E27FC236}">
                <a16:creationId xmlns:a16="http://schemas.microsoft.com/office/drawing/2014/main" id="{03960690-48A1-47BE-9296-FAB33E9A964A}"/>
              </a:ext>
            </a:extLst>
          </p:cNvPr>
          <p:cNvCxnSpPr>
            <a:cxnSpLocks/>
          </p:cNvCxnSpPr>
          <p:nvPr/>
        </p:nvCxnSpPr>
        <p:spPr>
          <a:xfrm flipH="1">
            <a:off x="3328737" y="4321341"/>
            <a:ext cx="1507957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رابط مستقيم 17">
            <a:extLst>
              <a:ext uri="{FF2B5EF4-FFF2-40B4-BE49-F238E27FC236}">
                <a16:creationId xmlns:a16="http://schemas.microsoft.com/office/drawing/2014/main" id="{FCDBFD3F-DEF4-478E-9E61-58BEF7304943}"/>
              </a:ext>
            </a:extLst>
          </p:cNvPr>
          <p:cNvCxnSpPr>
            <a:cxnSpLocks/>
          </p:cNvCxnSpPr>
          <p:nvPr/>
        </p:nvCxnSpPr>
        <p:spPr>
          <a:xfrm flipH="1">
            <a:off x="4788569" y="4549941"/>
            <a:ext cx="848226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94051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2" grpId="0" animBg="1"/>
      <p:bldP spid="2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70;p14">
            <a:extLst>
              <a:ext uri="{FF2B5EF4-FFF2-40B4-BE49-F238E27FC236}">
                <a16:creationId xmlns:a16="http://schemas.microsoft.com/office/drawing/2014/main" id="{98928CBC-6DEB-4F11-B756-427D25E205C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50207" y="-358987"/>
            <a:ext cx="10270180" cy="6881112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مربع نص 29"/>
          <p:cNvSpPr txBox="1"/>
          <p:nvPr/>
        </p:nvSpPr>
        <p:spPr>
          <a:xfrm>
            <a:off x="6256421" y="643636"/>
            <a:ext cx="2614907" cy="408623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1800" b="1" dirty="0">
                <a:ln/>
                <a:solidFill>
                  <a:schemeClr val="tx1"/>
                </a:solidFill>
              </a:rPr>
              <a:t>المخلوقات الحية تنمو وتتغير</a:t>
            </a:r>
            <a:endParaRPr lang="ar-EG" sz="1800" b="1" dirty="0">
              <a:ln/>
              <a:solidFill>
                <a:schemeClr val="tx1"/>
              </a:solidFill>
            </a:endParaRPr>
          </a:p>
        </p:txBody>
      </p:sp>
      <p:sp>
        <p:nvSpPr>
          <p:cNvPr id="38" name="مربع نص 37"/>
          <p:cNvSpPr txBox="1"/>
          <p:nvPr/>
        </p:nvSpPr>
        <p:spPr>
          <a:xfrm>
            <a:off x="5921358" y="161777"/>
            <a:ext cx="918102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1050" b="1" dirty="0">
                <a:solidFill>
                  <a:schemeClr val="tx1"/>
                </a:solidFill>
              </a:rPr>
              <a:t>الفصل ال</a:t>
            </a:r>
            <a:r>
              <a:rPr lang="ar-SA" sz="1050" b="1" dirty="0">
                <a:solidFill>
                  <a:schemeClr val="tx1"/>
                </a:solidFill>
              </a:rPr>
              <a:t>ثاني</a:t>
            </a:r>
          </a:p>
        </p:txBody>
      </p:sp>
      <p:sp>
        <p:nvSpPr>
          <p:cNvPr id="42" name="مربع نص 41"/>
          <p:cNvSpPr txBox="1"/>
          <p:nvPr/>
        </p:nvSpPr>
        <p:spPr>
          <a:xfrm>
            <a:off x="6953192" y="103284"/>
            <a:ext cx="156881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1800" b="1">
                <a:solidFill>
                  <a:schemeClr val="tx1"/>
                </a:solidFill>
              </a:rPr>
              <a:t>الوحدة الأولى </a:t>
            </a:r>
          </a:p>
        </p:txBody>
      </p:sp>
      <p:sp>
        <p:nvSpPr>
          <p:cNvPr id="29" name="دبوس زينة 28"/>
          <p:cNvSpPr/>
          <p:nvPr/>
        </p:nvSpPr>
        <p:spPr>
          <a:xfrm>
            <a:off x="300881" y="150310"/>
            <a:ext cx="863510" cy="433222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57 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32DE5D7D-728D-4FCD-8158-602DEF2F5D2A}"/>
              </a:ext>
            </a:extLst>
          </p:cNvPr>
          <p:cNvSpPr txBox="1"/>
          <p:nvPr/>
        </p:nvSpPr>
        <p:spPr>
          <a:xfrm>
            <a:off x="6983796" y="1164351"/>
            <a:ext cx="1538207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1600" b="1" dirty="0">
                <a:solidFill>
                  <a:schemeClr val="tx1"/>
                </a:solidFill>
              </a:rPr>
              <a:t>الدرس الأول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C044752-779B-4EAF-B288-2AC4A74E041F}"/>
              </a:ext>
            </a:extLst>
          </p:cNvPr>
          <p:cNvSpPr txBox="1"/>
          <p:nvPr/>
        </p:nvSpPr>
        <p:spPr>
          <a:xfrm>
            <a:off x="5115487" y="2176844"/>
            <a:ext cx="3755841" cy="649188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chemeClr val="bg1"/>
                </a:solidFill>
              </a:rPr>
              <a:t>دورات حياة النباتات </a:t>
            </a:r>
            <a:endParaRPr lang="ar-EG" sz="2400" b="1" dirty="0">
              <a:solidFill>
                <a:schemeClr val="bg1"/>
              </a:solidFill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3DB83732-764A-458D-AF79-B118894D1E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987" t="13621" r="33092" b="4795"/>
          <a:stretch/>
        </p:blipFill>
        <p:spPr>
          <a:xfrm>
            <a:off x="1270347" y="150310"/>
            <a:ext cx="3513221" cy="44883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048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2" grpId="0" animBg="1"/>
      <p:bldP spid="2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70;p14">
            <a:extLst>
              <a:ext uri="{FF2B5EF4-FFF2-40B4-BE49-F238E27FC236}">
                <a16:creationId xmlns:a16="http://schemas.microsoft.com/office/drawing/2014/main" id="{98928CBC-6DEB-4F11-B756-427D25E205C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50207" y="-358987"/>
            <a:ext cx="10270180" cy="6881112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مربع نص 29"/>
          <p:cNvSpPr txBox="1"/>
          <p:nvPr/>
        </p:nvSpPr>
        <p:spPr>
          <a:xfrm>
            <a:off x="6256421" y="643636"/>
            <a:ext cx="2614907" cy="408623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1800" b="1" dirty="0">
                <a:ln/>
                <a:solidFill>
                  <a:schemeClr val="tx1"/>
                </a:solidFill>
              </a:rPr>
              <a:t>المخلوقات الحية تنمو وتتغير</a:t>
            </a:r>
            <a:endParaRPr lang="ar-EG" sz="1800" b="1" dirty="0">
              <a:ln/>
              <a:solidFill>
                <a:schemeClr val="tx1"/>
              </a:solidFill>
            </a:endParaRPr>
          </a:p>
        </p:txBody>
      </p:sp>
      <p:sp>
        <p:nvSpPr>
          <p:cNvPr id="38" name="مربع نص 37"/>
          <p:cNvSpPr txBox="1"/>
          <p:nvPr/>
        </p:nvSpPr>
        <p:spPr>
          <a:xfrm>
            <a:off x="5921358" y="161777"/>
            <a:ext cx="918102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1050" b="1" dirty="0">
                <a:solidFill>
                  <a:schemeClr val="tx1"/>
                </a:solidFill>
              </a:rPr>
              <a:t>الفصل ال</a:t>
            </a:r>
            <a:r>
              <a:rPr lang="ar-SA" sz="1050" b="1" dirty="0">
                <a:solidFill>
                  <a:schemeClr val="tx1"/>
                </a:solidFill>
              </a:rPr>
              <a:t>ثاني</a:t>
            </a:r>
          </a:p>
        </p:txBody>
      </p:sp>
      <p:sp>
        <p:nvSpPr>
          <p:cNvPr id="42" name="مربع نص 41"/>
          <p:cNvSpPr txBox="1"/>
          <p:nvPr/>
        </p:nvSpPr>
        <p:spPr>
          <a:xfrm>
            <a:off x="6953192" y="103284"/>
            <a:ext cx="156881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1800" b="1">
                <a:solidFill>
                  <a:schemeClr val="tx1"/>
                </a:solidFill>
              </a:rPr>
              <a:t>الوحدة الأولى </a:t>
            </a:r>
          </a:p>
        </p:txBody>
      </p:sp>
      <p:sp>
        <p:nvSpPr>
          <p:cNvPr id="29" name="دبوس زينة 28"/>
          <p:cNvSpPr/>
          <p:nvPr/>
        </p:nvSpPr>
        <p:spPr>
          <a:xfrm>
            <a:off x="300881" y="150310"/>
            <a:ext cx="863510" cy="433222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58 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32DE5D7D-728D-4FCD-8158-602DEF2F5D2A}"/>
              </a:ext>
            </a:extLst>
          </p:cNvPr>
          <p:cNvSpPr txBox="1"/>
          <p:nvPr/>
        </p:nvSpPr>
        <p:spPr>
          <a:xfrm>
            <a:off x="6983796" y="1164351"/>
            <a:ext cx="1538207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1600" b="1" dirty="0">
                <a:solidFill>
                  <a:schemeClr val="tx1"/>
                </a:solidFill>
              </a:rPr>
              <a:t>الدرس الأول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C044752-779B-4EAF-B288-2AC4A74E041F}"/>
              </a:ext>
            </a:extLst>
          </p:cNvPr>
          <p:cNvSpPr txBox="1"/>
          <p:nvPr/>
        </p:nvSpPr>
        <p:spPr>
          <a:xfrm>
            <a:off x="2028662" y="157309"/>
            <a:ext cx="3755841" cy="649188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chemeClr val="bg1"/>
                </a:solidFill>
              </a:rPr>
              <a:t>دورات حياة النباتات </a:t>
            </a:r>
            <a:endParaRPr lang="ar-EG" sz="2400" b="1" dirty="0">
              <a:solidFill>
                <a:schemeClr val="bg1"/>
              </a:solidFill>
            </a:endParaRPr>
          </a:p>
        </p:txBody>
      </p:sp>
      <p:pic>
        <p:nvPicPr>
          <p:cNvPr id="7" name="صورة 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04FE84C8-F8F3-40E8-95E6-98EBE226A5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29" t="45146" r="4053" b="3145"/>
          <a:stretch/>
        </p:blipFill>
        <p:spPr>
          <a:xfrm>
            <a:off x="992605" y="936457"/>
            <a:ext cx="5188058" cy="37417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280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2" grpId="0" animBg="1"/>
      <p:bldP spid="2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70;p14">
            <a:extLst>
              <a:ext uri="{FF2B5EF4-FFF2-40B4-BE49-F238E27FC236}">
                <a16:creationId xmlns:a16="http://schemas.microsoft.com/office/drawing/2014/main" id="{98928CBC-6DEB-4F11-B756-427D25E205C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50207" y="-358987"/>
            <a:ext cx="10270180" cy="6881112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مربع نص 29"/>
          <p:cNvSpPr txBox="1"/>
          <p:nvPr/>
        </p:nvSpPr>
        <p:spPr>
          <a:xfrm>
            <a:off x="6256421" y="643636"/>
            <a:ext cx="2614907" cy="408623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1800" b="1" dirty="0">
                <a:ln/>
                <a:solidFill>
                  <a:schemeClr val="tx1"/>
                </a:solidFill>
              </a:rPr>
              <a:t>المخلوقات الحية تنمو وتتغير</a:t>
            </a:r>
            <a:endParaRPr lang="ar-EG" sz="1800" b="1" dirty="0">
              <a:ln/>
              <a:solidFill>
                <a:schemeClr val="tx1"/>
              </a:solidFill>
            </a:endParaRPr>
          </a:p>
        </p:txBody>
      </p:sp>
      <p:sp>
        <p:nvSpPr>
          <p:cNvPr id="38" name="مربع نص 37"/>
          <p:cNvSpPr txBox="1"/>
          <p:nvPr/>
        </p:nvSpPr>
        <p:spPr>
          <a:xfrm>
            <a:off x="5921358" y="161777"/>
            <a:ext cx="918102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1050" b="1" dirty="0">
                <a:solidFill>
                  <a:schemeClr val="tx1"/>
                </a:solidFill>
              </a:rPr>
              <a:t>الفصل ال</a:t>
            </a:r>
            <a:r>
              <a:rPr lang="ar-SA" sz="1050" b="1" dirty="0">
                <a:solidFill>
                  <a:schemeClr val="tx1"/>
                </a:solidFill>
              </a:rPr>
              <a:t>ثاني</a:t>
            </a:r>
          </a:p>
        </p:txBody>
      </p:sp>
      <p:sp>
        <p:nvSpPr>
          <p:cNvPr id="42" name="مربع نص 41"/>
          <p:cNvSpPr txBox="1"/>
          <p:nvPr/>
        </p:nvSpPr>
        <p:spPr>
          <a:xfrm>
            <a:off x="6953192" y="103284"/>
            <a:ext cx="156881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1800" b="1">
                <a:solidFill>
                  <a:schemeClr val="tx1"/>
                </a:solidFill>
              </a:rPr>
              <a:t>الوحدة الأولى </a:t>
            </a:r>
          </a:p>
        </p:txBody>
      </p:sp>
      <p:sp>
        <p:nvSpPr>
          <p:cNvPr id="29" name="دبوس زينة 28"/>
          <p:cNvSpPr/>
          <p:nvPr/>
        </p:nvSpPr>
        <p:spPr>
          <a:xfrm>
            <a:off x="300881" y="150310"/>
            <a:ext cx="863510" cy="433222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</a:t>
            </a:r>
            <a:r>
              <a:rPr lang="ar-SA" sz="1100" b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ص 58 </a:t>
            </a:r>
            <a:endParaRPr lang="ar-SA" sz="11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32DE5D7D-728D-4FCD-8158-602DEF2F5D2A}"/>
              </a:ext>
            </a:extLst>
          </p:cNvPr>
          <p:cNvSpPr txBox="1"/>
          <p:nvPr/>
        </p:nvSpPr>
        <p:spPr>
          <a:xfrm>
            <a:off x="6983796" y="1164351"/>
            <a:ext cx="1538207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1600" b="1" dirty="0">
                <a:solidFill>
                  <a:schemeClr val="tx1"/>
                </a:solidFill>
              </a:rPr>
              <a:t>الدرس الأول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C044752-779B-4EAF-B288-2AC4A74E041F}"/>
              </a:ext>
            </a:extLst>
          </p:cNvPr>
          <p:cNvSpPr txBox="1"/>
          <p:nvPr/>
        </p:nvSpPr>
        <p:spPr>
          <a:xfrm>
            <a:off x="2028662" y="157309"/>
            <a:ext cx="3755841" cy="649188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chemeClr val="bg1"/>
                </a:solidFill>
              </a:rPr>
              <a:t>دورات حياة النباتات </a:t>
            </a:r>
            <a:endParaRPr lang="ar-EG" sz="2400" b="1" dirty="0">
              <a:solidFill>
                <a:schemeClr val="bg1"/>
              </a:solidFill>
            </a:endParaRPr>
          </a:p>
        </p:txBody>
      </p:sp>
      <p:pic>
        <p:nvPicPr>
          <p:cNvPr id="5" name="صورة 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13574484-0F4B-4F44-B365-681A54680D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388" t="1715" r="4704" b="58234"/>
          <a:stretch/>
        </p:blipFill>
        <p:spPr>
          <a:xfrm>
            <a:off x="1846867" y="936457"/>
            <a:ext cx="4295254" cy="3636552"/>
          </a:xfrm>
          <a:prstGeom prst="rect">
            <a:avLst/>
          </a:prstGeom>
        </p:spPr>
      </p:pic>
      <p:cxnSp>
        <p:nvCxnSpPr>
          <p:cNvPr id="15" name="رابط مستقيم 14">
            <a:extLst>
              <a:ext uri="{FF2B5EF4-FFF2-40B4-BE49-F238E27FC236}">
                <a16:creationId xmlns:a16="http://schemas.microsoft.com/office/drawing/2014/main" id="{8885FEFF-8A0B-478B-ADD8-DECD8FFDCE8F}"/>
              </a:ext>
            </a:extLst>
          </p:cNvPr>
          <p:cNvCxnSpPr>
            <a:cxnSpLocks/>
          </p:cNvCxnSpPr>
          <p:nvPr/>
        </p:nvCxnSpPr>
        <p:spPr>
          <a:xfrm flipH="1">
            <a:off x="1925053" y="1836821"/>
            <a:ext cx="3966412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رابط مستقيم 16">
            <a:extLst>
              <a:ext uri="{FF2B5EF4-FFF2-40B4-BE49-F238E27FC236}">
                <a16:creationId xmlns:a16="http://schemas.microsoft.com/office/drawing/2014/main" id="{92B7AC36-1AC8-4049-90E1-E3B419F98CAB}"/>
              </a:ext>
            </a:extLst>
          </p:cNvPr>
          <p:cNvCxnSpPr>
            <a:cxnSpLocks/>
          </p:cNvCxnSpPr>
          <p:nvPr/>
        </p:nvCxnSpPr>
        <p:spPr>
          <a:xfrm flipH="1">
            <a:off x="5150809" y="2134602"/>
            <a:ext cx="770549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رابط مستقيم 15">
            <a:extLst>
              <a:ext uri="{FF2B5EF4-FFF2-40B4-BE49-F238E27FC236}">
                <a16:creationId xmlns:a16="http://schemas.microsoft.com/office/drawing/2014/main" id="{8764C06C-1CC8-4525-A847-515CAB336A89}"/>
              </a:ext>
            </a:extLst>
          </p:cNvPr>
          <p:cNvCxnSpPr>
            <a:cxnSpLocks/>
          </p:cNvCxnSpPr>
          <p:nvPr/>
        </p:nvCxnSpPr>
        <p:spPr>
          <a:xfrm flipH="1">
            <a:off x="1954946" y="2825415"/>
            <a:ext cx="3966412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رابط مستقيم 17">
            <a:extLst>
              <a:ext uri="{FF2B5EF4-FFF2-40B4-BE49-F238E27FC236}">
                <a16:creationId xmlns:a16="http://schemas.microsoft.com/office/drawing/2014/main" id="{F9356328-EE0B-4CBE-9BBE-9838688DBF06}"/>
              </a:ext>
            </a:extLst>
          </p:cNvPr>
          <p:cNvCxnSpPr>
            <a:cxnSpLocks/>
          </p:cNvCxnSpPr>
          <p:nvPr/>
        </p:nvCxnSpPr>
        <p:spPr>
          <a:xfrm flipH="1">
            <a:off x="4289258" y="3138237"/>
            <a:ext cx="1602207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03919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2" grpId="0" animBg="1"/>
      <p:bldP spid="2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70;p14">
            <a:extLst>
              <a:ext uri="{FF2B5EF4-FFF2-40B4-BE49-F238E27FC236}">
                <a16:creationId xmlns:a16="http://schemas.microsoft.com/office/drawing/2014/main" id="{98928CBC-6DEB-4F11-B756-427D25E205C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28412" y="-322893"/>
            <a:ext cx="10270180" cy="6881112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مربع نص 29"/>
          <p:cNvSpPr txBox="1"/>
          <p:nvPr/>
        </p:nvSpPr>
        <p:spPr>
          <a:xfrm>
            <a:off x="6256421" y="643636"/>
            <a:ext cx="2614907" cy="408623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1800" b="1" dirty="0">
                <a:ln/>
                <a:solidFill>
                  <a:schemeClr val="tx1"/>
                </a:solidFill>
              </a:rPr>
              <a:t>المخلوقات الحية تنمو وتتغير</a:t>
            </a:r>
            <a:endParaRPr lang="ar-EG" sz="1800" b="1" dirty="0">
              <a:ln/>
              <a:solidFill>
                <a:schemeClr val="tx1"/>
              </a:solidFill>
            </a:endParaRPr>
          </a:p>
        </p:txBody>
      </p:sp>
      <p:sp>
        <p:nvSpPr>
          <p:cNvPr id="38" name="مربع نص 37"/>
          <p:cNvSpPr txBox="1"/>
          <p:nvPr/>
        </p:nvSpPr>
        <p:spPr>
          <a:xfrm>
            <a:off x="5921358" y="161777"/>
            <a:ext cx="918102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1050" b="1" dirty="0">
                <a:solidFill>
                  <a:schemeClr val="tx1"/>
                </a:solidFill>
              </a:rPr>
              <a:t>الفصل ال</a:t>
            </a:r>
            <a:r>
              <a:rPr lang="ar-SA" sz="1050" b="1" dirty="0">
                <a:solidFill>
                  <a:schemeClr val="tx1"/>
                </a:solidFill>
              </a:rPr>
              <a:t>ثاني</a:t>
            </a:r>
          </a:p>
        </p:txBody>
      </p:sp>
      <p:sp>
        <p:nvSpPr>
          <p:cNvPr id="42" name="مربع نص 41"/>
          <p:cNvSpPr txBox="1"/>
          <p:nvPr/>
        </p:nvSpPr>
        <p:spPr>
          <a:xfrm>
            <a:off x="6953192" y="103284"/>
            <a:ext cx="156881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1800" b="1">
                <a:solidFill>
                  <a:schemeClr val="tx1"/>
                </a:solidFill>
              </a:rPr>
              <a:t>الوحدة الأولى </a:t>
            </a:r>
          </a:p>
        </p:txBody>
      </p:sp>
      <p:sp>
        <p:nvSpPr>
          <p:cNvPr id="29" name="دبوس زينة 28"/>
          <p:cNvSpPr/>
          <p:nvPr/>
        </p:nvSpPr>
        <p:spPr>
          <a:xfrm>
            <a:off x="300881" y="150310"/>
            <a:ext cx="863510" cy="433222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54 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32DE5D7D-728D-4FCD-8158-602DEF2F5D2A}"/>
              </a:ext>
            </a:extLst>
          </p:cNvPr>
          <p:cNvSpPr txBox="1"/>
          <p:nvPr/>
        </p:nvSpPr>
        <p:spPr>
          <a:xfrm>
            <a:off x="6983796" y="1164351"/>
            <a:ext cx="1538207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1600" b="1" dirty="0">
                <a:solidFill>
                  <a:schemeClr val="tx1"/>
                </a:solidFill>
              </a:rPr>
              <a:t>الدرس الأول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C044752-779B-4EAF-B288-2AC4A74E041F}"/>
              </a:ext>
            </a:extLst>
          </p:cNvPr>
          <p:cNvSpPr txBox="1"/>
          <p:nvPr/>
        </p:nvSpPr>
        <p:spPr>
          <a:xfrm>
            <a:off x="1751935" y="265597"/>
            <a:ext cx="3755841" cy="649188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chemeClr val="bg1"/>
                </a:solidFill>
              </a:rPr>
              <a:t>دورات حياة النباتات </a:t>
            </a:r>
            <a:endParaRPr lang="ar-EG" sz="2400" b="1" dirty="0">
              <a:solidFill>
                <a:schemeClr val="bg1"/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D3920F7B-013D-4CE8-AA4F-8C90DB4B0240}"/>
              </a:ext>
            </a:extLst>
          </p:cNvPr>
          <p:cNvSpPr txBox="1"/>
          <p:nvPr/>
        </p:nvSpPr>
        <p:spPr>
          <a:xfrm>
            <a:off x="487587" y="1742304"/>
            <a:ext cx="8168826" cy="258532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800" b="1" dirty="0">
                <a:solidFill>
                  <a:srgbClr val="FF0000"/>
                </a:solidFill>
              </a:rPr>
              <a:t>هل تعلم أنك عندما تأكل الذرة أو </a:t>
            </a:r>
            <a:r>
              <a:rPr lang="ar-SA" sz="1800" b="1" dirty="0" err="1">
                <a:solidFill>
                  <a:srgbClr val="FF0000"/>
                </a:solidFill>
              </a:rPr>
              <a:t>البازلاء</a:t>
            </a:r>
            <a:r>
              <a:rPr lang="ar-SA" sz="1800" b="1" dirty="0">
                <a:solidFill>
                  <a:srgbClr val="FF0000"/>
                </a:solidFill>
              </a:rPr>
              <a:t> أو </a:t>
            </a:r>
            <a:r>
              <a:rPr lang="ar-SA" sz="1800" b="1" dirty="0" err="1">
                <a:solidFill>
                  <a:srgbClr val="FF0000"/>
                </a:solidFill>
              </a:rPr>
              <a:t>الجوز</a:t>
            </a:r>
            <a:r>
              <a:rPr lang="ar-SA" sz="1800" b="1" dirty="0">
                <a:solidFill>
                  <a:srgbClr val="FF0000"/>
                </a:solidFill>
              </a:rPr>
              <a:t> فإنك تأكل بذورا</a:t>
            </a:r>
            <a:r>
              <a:rPr lang="ar-SA" sz="1800" b="1" dirty="0">
                <a:solidFill>
                  <a:schemeClr val="accent2">
                    <a:lumMod val="75000"/>
                  </a:schemeClr>
                </a:solidFill>
              </a:rPr>
              <a:t>؟للبذور أشكال </a:t>
            </a:r>
            <a:r>
              <a:rPr lang="ar-SA" sz="1800" b="1" dirty="0" err="1">
                <a:solidFill>
                  <a:schemeClr val="accent2">
                    <a:lumMod val="75000"/>
                  </a:schemeClr>
                </a:solidFill>
              </a:rPr>
              <a:t>وحجوم</a:t>
            </a:r>
            <a:r>
              <a:rPr lang="ar-SA" sz="1800" b="1" dirty="0">
                <a:solidFill>
                  <a:schemeClr val="accent2">
                    <a:lumMod val="75000"/>
                  </a:schemeClr>
                </a:solidFill>
              </a:rPr>
              <a:t> مختلفة فبعضها كبير الحجم </a:t>
            </a:r>
            <a:r>
              <a:rPr lang="ar-SA" sz="1800" b="1" dirty="0" err="1">
                <a:solidFill>
                  <a:schemeClr val="accent2">
                    <a:lumMod val="75000"/>
                  </a:schemeClr>
                </a:solidFill>
              </a:rPr>
              <a:t>كالفاصولياء</a:t>
            </a:r>
            <a:r>
              <a:rPr lang="ar-SA" sz="1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ar-SA" sz="1800" b="1" dirty="0">
                <a:solidFill>
                  <a:schemeClr val="accent2">
                    <a:lumMod val="75000"/>
                  </a:schemeClr>
                </a:solidFill>
              </a:rPr>
              <a:t>البيضاء وبعضها صغير كبذور السمسم أو العدس وسواء كان حجمها كبيرا أو صغيرا فإنها جميعا لها نفس </a:t>
            </a:r>
            <a:r>
              <a:rPr lang="ar-SA" sz="1800" b="1" dirty="0" err="1">
                <a:solidFill>
                  <a:schemeClr val="accent2">
                    <a:lumMod val="75000"/>
                  </a:schemeClr>
                </a:solidFill>
              </a:rPr>
              <a:t>الوظيفة</a:t>
            </a:r>
            <a:r>
              <a:rPr lang="ar-SA" sz="18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.</a:t>
            </a:r>
            <a:r>
              <a:rPr lang="ar-SA" sz="1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ar-SA" sz="1800" b="1" dirty="0" err="1">
                <a:solidFill>
                  <a:srgbClr val="FF0000"/>
                </a:solidFill>
              </a:rPr>
              <a:t>ماهي</a:t>
            </a:r>
            <a:r>
              <a:rPr lang="ar-SA" sz="1800" b="1" dirty="0">
                <a:solidFill>
                  <a:srgbClr val="FF0000"/>
                </a:solidFill>
              </a:rPr>
              <a:t> </a:t>
            </a:r>
            <a:r>
              <a:rPr lang="ar-SA" sz="1800" b="1" dirty="0" err="1">
                <a:solidFill>
                  <a:srgbClr val="FF0000"/>
                </a:solidFill>
              </a:rPr>
              <a:t>البذرة؟</a:t>
            </a:r>
            <a:r>
              <a:rPr lang="ar-SA" sz="1800" b="1" dirty="0">
                <a:solidFill>
                  <a:srgbClr val="FF0000"/>
                </a:solidFill>
              </a:rPr>
              <a:t> </a:t>
            </a:r>
            <a:r>
              <a:rPr lang="ar-SA" sz="1800" b="1" dirty="0">
                <a:solidFill>
                  <a:schemeClr val="accent2">
                    <a:lumMod val="75000"/>
                  </a:schemeClr>
                </a:solidFill>
              </a:rPr>
              <a:t>البذرة</a:t>
            </a:r>
            <a:r>
              <a:rPr lang="ar-SA" sz="1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ar-SA" sz="1800" b="1" dirty="0">
                <a:solidFill>
                  <a:schemeClr val="accent2">
                    <a:lumMod val="75000"/>
                  </a:schemeClr>
                </a:solidFill>
              </a:rPr>
              <a:t>تركيب يمكن ان ينمو ويصير نباتا جديدا.وتحمل البذرة الجنين“</a:t>
            </a:r>
            <a:r>
              <a:rPr lang="ar-SA" sz="1800" b="1" dirty="0" err="1">
                <a:solidFill>
                  <a:schemeClr val="accent2">
                    <a:lumMod val="75000"/>
                  </a:schemeClr>
                </a:solidFill>
              </a:rPr>
              <a:t>ماهو</a:t>
            </a:r>
            <a:r>
              <a:rPr lang="ar-SA" sz="1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ar-SA" sz="1800" b="1" dirty="0" err="1">
                <a:solidFill>
                  <a:srgbClr val="FF0000"/>
                </a:solidFill>
              </a:rPr>
              <a:t>الجنين؟</a:t>
            </a:r>
            <a:r>
              <a:rPr lang="ar-SA" sz="1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ar-SA" sz="1800" b="1" dirty="0">
                <a:solidFill>
                  <a:schemeClr val="accent2">
                    <a:lumMod val="75000"/>
                  </a:schemeClr>
                </a:solidFill>
              </a:rPr>
              <a:t>وهو جزء صغير في النبات يستمد غذاؤه المخزون في البذرة </a:t>
            </a:r>
            <a:r>
              <a:rPr lang="ar-SA" sz="1800" b="1" dirty="0" err="1">
                <a:solidFill>
                  <a:schemeClr val="accent2">
                    <a:lumMod val="75000"/>
                  </a:schemeClr>
                </a:solidFill>
              </a:rPr>
              <a:t>لينمو.</a:t>
            </a:r>
            <a:r>
              <a:rPr lang="ar-SA" sz="1800" b="1" dirty="0">
                <a:solidFill>
                  <a:schemeClr val="accent2">
                    <a:lumMod val="75000"/>
                  </a:schemeClr>
                </a:solidFill>
              </a:rPr>
              <a:t> كما أن للبذرة غلاف صلب يحمي الجنين.عند زراعة البذرة في التربة تكون قادرة على الإنبات أو البدء في النمو وتحتاج البذرة </a:t>
            </a:r>
          </a:p>
          <a:p>
            <a:pPr algn="ctr"/>
            <a:r>
              <a:rPr lang="ar-SA" sz="1800" b="1" dirty="0">
                <a:solidFill>
                  <a:schemeClr val="accent2">
                    <a:lumMod val="75000"/>
                  </a:schemeClr>
                </a:solidFill>
              </a:rPr>
              <a:t>للماء والغذاء ودرجة حرارة مناسبة لتنبت.ويمكن للبذرة أن تتوقف عن الإنبات أو النمو عدة أشهر أو سنوات إلى أن تتحسن </a:t>
            </a:r>
          </a:p>
          <a:p>
            <a:pPr algn="ctr"/>
            <a:r>
              <a:rPr lang="ar-SA" sz="1800" b="1" dirty="0">
                <a:solidFill>
                  <a:schemeClr val="accent2">
                    <a:lumMod val="75000"/>
                  </a:schemeClr>
                </a:solidFill>
              </a:rPr>
              <a:t>الظروف الخارجية.</a:t>
            </a:r>
          </a:p>
        </p:txBody>
      </p:sp>
      <p:sp>
        <p:nvSpPr>
          <p:cNvPr id="10" name="عنوان 1">
            <a:extLst>
              <a:ext uri="{FF2B5EF4-FFF2-40B4-BE49-F238E27FC236}">
                <a16:creationId xmlns:a16="http://schemas.microsoft.com/office/drawing/2014/main" id="{A1327FDF-9417-4EEB-820F-10F21ACAA693}"/>
              </a:ext>
            </a:extLst>
          </p:cNvPr>
          <p:cNvSpPr txBox="1">
            <a:spLocks/>
          </p:cNvSpPr>
          <p:nvPr/>
        </p:nvSpPr>
        <p:spPr>
          <a:xfrm>
            <a:off x="2731169" y="1074445"/>
            <a:ext cx="2853305" cy="893579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3600" b="1" dirty="0">
                <a:solidFill>
                  <a:schemeClr val="accent2">
                    <a:lumMod val="75000"/>
                  </a:schemeClr>
                </a:solidFill>
                <a:latin typeface="Aldhabi" pitchFamily="2" charset="-78"/>
                <a:cs typeface="Aldhabi" pitchFamily="2" charset="-78"/>
              </a:rPr>
              <a:t>كيف تنمو النباتات؟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876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2" grpId="0" animBg="1"/>
      <p:bldP spid="29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صورة 19">
            <a:extLst>
              <a:ext uri="{FF2B5EF4-FFF2-40B4-BE49-F238E27FC236}">
                <a16:creationId xmlns:a16="http://schemas.microsoft.com/office/drawing/2014/main" id="{5227C937-5A47-4BF3-B103-7E565EF8E8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85" t="21695" r="11019" b="14282"/>
          <a:stretch/>
        </p:blipFill>
        <p:spPr>
          <a:xfrm>
            <a:off x="393701" y="221456"/>
            <a:ext cx="8750299" cy="4922043"/>
          </a:xfrm>
          <a:prstGeom prst="rect">
            <a:avLst/>
          </a:prstGeom>
        </p:spPr>
      </p:pic>
      <p:sp>
        <p:nvSpPr>
          <p:cNvPr id="9" name="مربع نص 2">
            <a:extLst>
              <a:ext uri="{FF2B5EF4-FFF2-40B4-BE49-F238E27FC236}">
                <a16:creationId xmlns:a16="http://schemas.microsoft.com/office/drawing/2014/main" id="{CD7F99C0-3B90-4CC1-9B17-1FBA370C6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4732" y="818046"/>
            <a:ext cx="229951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685800" rtl="0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ar-SA" altLang="ar-SA" sz="2700" b="1" kern="1200">
                <a:solidFill>
                  <a:srgbClr val="FF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قوانين التعلم عن بعد</a:t>
            </a:r>
          </a:p>
        </p:txBody>
      </p:sp>
      <p:pic>
        <p:nvPicPr>
          <p:cNvPr id="12" name="Picture 11" descr="Picture 11">
            <a:extLst>
              <a:ext uri="{FF2B5EF4-FFF2-40B4-BE49-F238E27FC236}">
                <a16:creationId xmlns:a16="http://schemas.microsoft.com/office/drawing/2014/main" id="{C2D31635-D15B-4AB0-A6B3-F55B9BA8D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513" y="1363891"/>
            <a:ext cx="332411" cy="364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3" name="TextBox 16">
            <a:extLst>
              <a:ext uri="{FF2B5EF4-FFF2-40B4-BE49-F238E27FC236}">
                <a16:creationId xmlns:a16="http://schemas.microsoft.com/office/drawing/2014/main" id="{C206C469-4208-473B-A3FB-5284B802EC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1748" y="1860893"/>
            <a:ext cx="779279" cy="621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457200" rtl="0">
              <a:lnSpc>
                <a:spcPts val="2475"/>
              </a:lnSpc>
              <a:spcBef>
                <a:spcPct val="0"/>
              </a:spcBef>
              <a:buClrTx/>
              <a:buNone/>
            </a:pPr>
            <a:r>
              <a:rPr lang="ar-SA" altLang="ar-SA" sz="1800" b="1" kern="120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اغلاق</a:t>
            </a:r>
          </a:p>
          <a:p>
            <a:pPr algn="ctr" defTabSz="457200" rtl="0">
              <a:lnSpc>
                <a:spcPts val="2475"/>
              </a:lnSpc>
              <a:spcBef>
                <a:spcPct val="0"/>
              </a:spcBef>
              <a:buClrTx/>
              <a:buNone/>
            </a:pPr>
            <a:r>
              <a:rPr lang="ar-SA" altLang="ar-SA" sz="1800" b="1" kern="120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 المايك</a:t>
            </a:r>
          </a:p>
        </p:txBody>
      </p:sp>
      <p:pic>
        <p:nvPicPr>
          <p:cNvPr id="14" name="Picture 12" descr="Picture 12">
            <a:extLst>
              <a:ext uri="{FF2B5EF4-FFF2-40B4-BE49-F238E27FC236}">
                <a16:creationId xmlns:a16="http://schemas.microsoft.com/office/drawing/2014/main" id="{3892ACCC-E441-4E71-808B-9819D565E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124" y="1314780"/>
            <a:ext cx="309071" cy="403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5" name="TextBox 17">
            <a:extLst>
              <a:ext uri="{FF2B5EF4-FFF2-40B4-BE49-F238E27FC236}">
                <a16:creationId xmlns:a16="http://schemas.microsoft.com/office/drawing/2014/main" id="{E5847788-DF95-4937-B4BA-105069957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1238" y="1855985"/>
            <a:ext cx="821311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457200" rtl="0">
              <a:lnSpc>
                <a:spcPts val="1913"/>
              </a:lnSpc>
              <a:spcBef>
                <a:spcPct val="0"/>
              </a:spcBef>
              <a:buClrTx/>
              <a:buNone/>
            </a:pPr>
            <a:r>
              <a:rPr lang="ar-SA" altLang="ar-SA" sz="1800" b="1" kern="120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رفع اليد</a:t>
            </a:r>
          </a:p>
          <a:p>
            <a:pPr algn="ctr" defTabSz="457200" rtl="0">
              <a:lnSpc>
                <a:spcPts val="1913"/>
              </a:lnSpc>
              <a:spcBef>
                <a:spcPct val="0"/>
              </a:spcBef>
              <a:buClrTx/>
              <a:buNone/>
            </a:pPr>
            <a:r>
              <a:rPr lang="ar-SA" altLang="ar-SA" sz="1800" b="1" kern="120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للمشاركة</a:t>
            </a:r>
          </a:p>
        </p:txBody>
      </p:sp>
      <p:pic>
        <p:nvPicPr>
          <p:cNvPr id="16" name="Picture 14" descr="Picture 14">
            <a:extLst>
              <a:ext uri="{FF2B5EF4-FFF2-40B4-BE49-F238E27FC236}">
                <a16:creationId xmlns:a16="http://schemas.microsoft.com/office/drawing/2014/main" id="{7878B38C-6F46-4A6B-B8F2-9EFF62B10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209" y="2633821"/>
            <a:ext cx="502460" cy="403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7" name="TextBox 19">
            <a:extLst>
              <a:ext uri="{FF2B5EF4-FFF2-40B4-BE49-F238E27FC236}">
                <a16:creationId xmlns:a16="http://schemas.microsoft.com/office/drawing/2014/main" id="{E5604B23-77AF-436B-BE03-80D9894B0D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7849" y="3207854"/>
            <a:ext cx="94656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457200" rtl="0">
              <a:lnSpc>
                <a:spcPts val="2025"/>
              </a:lnSpc>
              <a:spcBef>
                <a:spcPct val="0"/>
              </a:spcBef>
              <a:buClrTx/>
              <a:buNone/>
            </a:pPr>
            <a:r>
              <a:rPr lang="ar-SA" altLang="ar-SA" sz="1800" b="1" kern="120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الالتزام </a:t>
            </a:r>
          </a:p>
          <a:p>
            <a:pPr algn="ctr" defTabSz="457200" rtl="0">
              <a:lnSpc>
                <a:spcPts val="2025"/>
              </a:lnSpc>
              <a:spcBef>
                <a:spcPct val="0"/>
              </a:spcBef>
              <a:buClrTx/>
              <a:buNone/>
            </a:pPr>
            <a:r>
              <a:rPr lang="ar-SA" altLang="ar-SA" sz="1800" b="1" kern="120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بوقت الحصة</a:t>
            </a:r>
          </a:p>
        </p:txBody>
      </p:sp>
      <p:pic>
        <p:nvPicPr>
          <p:cNvPr id="18" name="Picture 13" descr="Picture 13">
            <a:extLst>
              <a:ext uri="{FF2B5EF4-FFF2-40B4-BE49-F238E27FC236}">
                <a16:creationId xmlns:a16="http://schemas.microsoft.com/office/drawing/2014/main" id="{EC9FEBCD-8B86-427F-B0FE-C9A2A40CA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062" y="2534656"/>
            <a:ext cx="517841" cy="535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8E4D1C8-0AC1-4482-B5F5-8F43C93C3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4815" y="3269014"/>
            <a:ext cx="1024010" cy="724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457200" rtl="0">
              <a:lnSpc>
                <a:spcPts val="1350"/>
              </a:lnSpc>
              <a:spcBef>
                <a:spcPct val="0"/>
              </a:spcBef>
              <a:buClrTx/>
              <a:buNone/>
            </a:pPr>
            <a:r>
              <a:rPr lang="ar-SA" altLang="ar-SA" sz="1500" b="1" kern="120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تسليم الواجب</a:t>
            </a:r>
          </a:p>
          <a:p>
            <a:pPr algn="ctr" defTabSz="457200" rtl="0">
              <a:lnSpc>
                <a:spcPts val="1350"/>
              </a:lnSpc>
              <a:spcBef>
                <a:spcPct val="0"/>
              </a:spcBef>
              <a:buClrTx/>
              <a:buNone/>
            </a:pPr>
            <a:r>
              <a:rPr lang="ar-SA" altLang="ar-SA" sz="1500" b="1" kern="120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قبل</a:t>
            </a:r>
          </a:p>
          <a:p>
            <a:pPr algn="ctr" defTabSz="457200" rtl="0">
              <a:lnSpc>
                <a:spcPts val="1350"/>
              </a:lnSpc>
              <a:spcBef>
                <a:spcPct val="0"/>
              </a:spcBef>
              <a:buClrTx/>
              <a:buNone/>
            </a:pPr>
            <a:r>
              <a:rPr lang="ar-SA" altLang="ar-SA" sz="1500" b="1" kern="120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تاريخ الاستحقاق</a:t>
            </a:r>
          </a:p>
        </p:txBody>
      </p:sp>
      <p:sp>
        <p:nvSpPr>
          <p:cNvPr id="21" name="مربع نص 4">
            <a:extLst>
              <a:ext uri="{FF2B5EF4-FFF2-40B4-BE49-F238E27FC236}">
                <a16:creationId xmlns:a16="http://schemas.microsoft.com/office/drawing/2014/main" id="{878C1E2D-52A2-4DE7-A789-E245C0231D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2064" y="840890"/>
            <a:ext cx="244065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685800" rtl="0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ar-SA" altLang="ar-SA" sz="2700" b="1" kern="1200">
                <a:solidFill>
                  <a:srgbClr val="00B05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كيف أكون مميزة؟</a:t>
            </a:r>
          </a:p>
        </p:txBody>
      </p:sp>
      <p:pic>
        <p:nvPicPr>
          <p:cNvPr id="22" name="Picture 6" descr="Picture 6">
            <a:extLst>
              <a:ext uri="{FF2B5EF4-FFF2-40B4-BE49-F238E27FC236}">
                <a16:creationId xmlns:a16="http://schemas.microsoft.com/office/drawing/2014/main" id="{86E030B8-8E2B-44B8-ABCB-ADA1ACCC9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19" y="1507986"/>
            <a:ext cx="249521" cy="49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3" name="TextBox 9">
            <a:extLst>
              <a:ext uri="{FF2B5EF4-FFF2-40B4-BE49-F238E27FC236}">
                <a16:creationId xmlns:a16="http://schemas.microsoft.com/office/drawing/2014/main" id="{0E9BFAD0-1057-42EE-ABC4-19B9936B52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7844" y="2159992"/>
            <a:ext cx="1155533" cy="270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457200" rtl="0">
              <a:lnSpc>
                <a:spcPts val="1013"/>
              </a:lnSpc>
              <a:spcBef>
                <a:spcPct val="0"/>
              </a:spcBef>
              <a:buClrTx/>
              <a:buNone/>
            </a:pPr>
            <a:r>
              <a:rPr lang="ar-SA" altLang="ar-SA" sz="1350" b="1" kern="120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جهز</a:t>
            </a:r>
          </a:p>
          <a:p>
            <a:pPr algn="ctr" defTabSz="457200" rtl="0">
              <a:lnSpc>
                <a:spcPts val="1013"/>
              </a:lnSpc>
              <a:spcBef>
                <a:spcPct val="0"/>
              </a:spcBef>
              <a:buClrTx/>
              <a:buNone/>
            </a:pPr>
            <a:r>
              <a:rPr lang="ar-SA" altLang="ar-SA" sz="1350" b="1" kern="120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أدواتك المدرسية</a:t>
            </a:r>
          </a:p>
        </p:txBody>
      </p:sp>
      <p:pic>
        <p:nvPicPr>
          <p:cNvPr id="24" name="Picture 5" descr="Picture 5">
            <a:extLst>
              <a:ext uri="{FF2B5EF4-FFF2-40B4-BE49-F238E27FC236}">
                <a16:creationId xmlns:a16="http://schemas.microsoft.com/office/drawing/2014/main" id="{4367F1DD-AF46-467E-AF83-FA83AF8DD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463" y="1519454"/>
            <a:ext cx="330700" cy="541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5" name="TextBox 10">
            <a:extLst>
              <a:ext uri="{FF2B5EF4-FFF2-40B4-BE49-F238E27FC236}">
                <a16:creationId xmlns:a16="http://schemas.microsoft.com/office/drawing/2014/main" id="{B0CD15EA-9866-45E4-816B-B010F1C318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8810" y="2181789"/>
            <a:ext cx="1466927" cy="315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457200" rtl="0">
              <a:lnSpc>
                <a:spcPts val="1181"/>
              </a:lnSpc>
              <a:spcBef>
                <a:spcPct val="0"/>
              </a:spcBef>
              <a:buClrTx/>
              <a:buNone/>
            </a:pPr>
            <a:r>
              <a:rPr lang="ar-SA" altLang="ar-SA" sz="1350" b="1" kern="120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كتابك </a:t>
            </a:r>
          </a:p>
          <a:p>
            <a:pPr algn="ctr" defTabSz="457200" rtl="0">
              <a:lnSpc>
                <a:spcPts val="1181"/>
              </a:lnSpc>
              <a:spcBef>
                <a:spcPct val="0"/>
              </a:spcBef>
              <a:buClrTx/>
              <a:buNone/>
            </a:pPr>
            <a:r>
              <a:rPr lang="ar-SA" altLang="ar-SA" sz="1350" b="1" kern="120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المدرسي</a:t>
            </a:r>
          </a:p>
        </p:txBody>
      </p:sp>
      <p:pic>
        <p:nvPicPr>
          <p:cNvPr id="26" name="Picture 7" descr="Picture 7">
            <a:extLst>
              <a:ext uri="{FF2B5EF4-FFF2-40B4-BE49-F238E27FC236}">
                <a16:creationId xmlns:a16="http://schemas.microsoft.com/office/drawing/2014/main" id="{B408217D-1AA8-4E6C-98BA-4338AAE9E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446" y="2711580"/>
            <a:ext cx="528094" cy="541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7" name="TextBox 11">
            <a:extLst>
              <a:ext uri="{FF2B5EF4-FFF2-40B4-BE49-F238E27FC236}">
                <a16:creationId xmlns:a16="http://schemas.microsoft.com/office/drawing/2014/main" id="{C66DAC44-5D6D-4E02-9585-7BD7F12776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8334" y="3387822"/>
            <a:ext cx="681765" cy="468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457200" rtl="0">
              <a:lnSpc>
                <a:spcPts val="1238"/>
              </a:lnSpc>
              <a:spcBef>
                <a:spcPct val="0"/>
              </a:spcBef>
              <a:buClrTx/>
              <a:buNone/>
            </a:pPr>
            <a:r>
              <a:rPr lang="ar-SA" altLang="ar-SA" sz="1350" b="1" kern="120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دون ملاحظاتك</a:t>
            </a:r>
          </a:p>
          <a:p>
            <a:pPr algn="ctr" defTabSz="457200" rtl="0">
              <a:lnSpc>
                <a:spcPts val="1238"/>
              </a:lnSpc>
              <a:spcBef>
                <a:spcPct val="0"/>
              </a:spcBef>
              <a:buClrTx/>
              <a:buNone/>
            </a:pPr>
            <a:r>
              <a:rPr lang="ar-SA" altLang="ar-SA" sz="1350" b="1" kern="1200" err="1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المهمه</a:t>
            </a:r>
            <a:endParaRPr lang="ar-SA" altLang="ar-SA" sz="1350" b="1" kern="1200">
              <a:solidFill>
                <a:prstClr val="black"/>
              </a:solidFill>
              <a:latin typeface="Baloo Bhaijaan"/>
              <a:ea typeface="Baloo Bhaijaan"/>
              <a:cs typeface="Baloo Bhaijaan"/>
              <a:sym typeface="Baloo Bhaijaan"/>
            </a:endParaRPr>
          </a:p>
        </p:txBody>
      </p:sp>
      <p:pic>
        <p:nvPicPr>
          <p:cNvPr id="28" name="Picture 4" descr="Picture 4">
            <a:extLst>
              <a:ext uri="{FF2B5EF4-FFF2-40B4-BE49-F238E27FC236}">
                <a16:creationId xmlns:a16="http://schemas.microsoft.com/office/drawing/2014/main" id="{CA7724AF-DF32-40C4-B3CF-82E4C8B34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563" y="2820182"/>
            <a:ext cx="424698" cy="376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9" name="TextBox 12">
            <a:extLst>
              <a:ext uri="{FF2B5EF4-FFF2-40B4-BE49-F238E27FC236}">
                <a16:creationId xmlns:a16="http://schemas.microsoft.com/office/drawing/2014/main" id="{361B8A7F-FB3C-4311-B3DF-C3EB97963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0216" y="3450599"/>
            <a:ext cx="872591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457200" rtl="0">
              <a:lnSpc>
                <a:spcPts val="1463"/>
              </a:lnSpc>
              <a:spcBef>
                <a:spcPct val="0"/>
              </a:spcBef>
              <a:buClrTx/>
              <a:buNone/>
            </a:pPr>
            <a:r>
              <a:rPr lang="ar-SA" altLang="ar-SA" sz="1350" b="1" kern="120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انتبه جيدا </a:t>
            </a:r>
          </a:p>
          <a:p>
            <a:pPr algn="ctr" defTabSz="457200" rtl="0">
              <a:lnSpc>
                <a:spcPts val="1463"/>
              </a:lnSpc>
              <a:spcBef>
                <a:spcPct val="0"/>
              </a:spcBef>
              <a:buClrTx/>
              <a:buNone/>
            </a:pPr>
            <a:r>
              <a:rPr lang="ar-SA" altLang="ar-SA" sz="1350" b="1" kern="1200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للشرح</a:t>
            </a:r>
          </a:p>
        </p:txBody>
      </p:sp>
    </p:spTree>
    <p:extLst>
      <p:ext uri="{BB962C8B-B14F-4D97-AF65-F5344CB8AC3E}">
        <p14:creationId xmlns:p14="http://schemas.microsoft.com/office/powerpoint/2010/main" val="1408085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70;p14">
            <a:extLst>
              <a:ext uri="{FF2B5EF4-FFF2-40B4-BE49-F238E27FC236}">
                <a16:creationId xmlns:a16="http://schemas.microsoft.com/office/drawing/2014/main" id="{98928CBC-6DEB-4F11-B756-427D25E205C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50207" y="-358987"/>
            <a:ext cx="10270180" cy="6881112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مربع نص 37"/>
          <p:cNvSpPr txBox="1"/>
          <p:nvPr/>
        </p:nvSpPr>
        <p:spPr>
          <a:xfrm>
            <a:off x="7545621" y="1225890"/>
            <a:ext cx="918102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1050" b="1" dirty="0">
                <a:solidFill>
                  <a:schemeClr val="tx1"/>
                </a:solidFill>
              </a:rPr>
              <a:t>الفصل ال</a:t>
            </a:r>
            <a:r>
              <a:rPr lang="ar-SA" sz="1050" b="1" dirty="0">
                <a:solidFill>
                  <a:schemeClr val="tx1"/>
                </a:solidFill>
              </a:rPr>
              <a:t>ثاني</a:t>
            </a:r>
          </a:p>
        </p:txBody>
      </p:sp>
      <p:sp>
        <p:nvSpPr>
          <p:cNvPr id="42" name="مربع نص 41"/>
          <p:cNvSpPr txBox="1"/>
          <p:nvPr/>
        </p:nvSpPr>
        <p:spPr>
          <a:xfrm>
            <a:off x="6953192" y="103284"/>
            <a:ext cx="156881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1800" b="1">
                <a:solidFill>
                  <a:schemeClr val="tx1"/>
                </a:solidFill>
              </a:rPr>
              <a:t>الوحدة الأولى </a:t>
            </a:r>
          </a:p>
        </p:txBody>
      </p:sp>
      <p:sp>
        <p:nvSpPr>
          <p:cNvPr id="29" name="دبوس زينة 28"/>
          <p:cNvSpPr/>
          <p:nvPr/>
        </p:nvSpPr>
        <p:spPr>
          <a:xfrm>
            <a:off x="300881" y="150310"/>
            <a:ext cx="863510" cy="433222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50 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C044752-779B-4EAF-B288-2AC4A74E041F}"/>
              </a:ext>
            </a:extLst>
          </p:cNvPr>
          <p:cNvSpPr txBox="1"/>
          <p:nvPr/>
        </p:nvSpPr>
        <p:spPr>
          <a:xfrm>
            <a:off x="5056781" y="2054882"/>
            <a:ext cx="3755841" cy="649188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chemeClr val="bg1"/>
                </a:solidFill>
              </a:rPr>
              <a:t>المخلوقات الحية تنمو وتتغير</a:t>
            </a:r>
            <a:endParaRPr lang="ar-EG" sz="2400" b="1" dirty="0">
              <a:solidFill>
                <a:schemeClr val="bg1"/>
              </a:solidFill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454CFF3-EEF0-402E-92B5-41FBD8D83B18}"/>
              </a:ext>
            </a:extLst>
          </p:cNvPr>
          <p:cNvSpPr txBox="1"/>
          <p:nvPr/>
        </p:nvSpPr>
        <p:spPr>
          <a:xfrm>
            <a:off x="6063916" y="650814"/>
            <a:ext cx="2614907" cy="408623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1800" b="1" dirty="0">
                <a:ln/>
                <a:solidFill>
                  <a:schemeClr val="tx1"/>
                </a:solidFill>
              </a:rPr>
              <a:t>المخلوقات الحية تنمو وتتغير</a:t>
            </a:r>
            <a:endParaRPr lang="ar-EG" sz="1800" b="1" dirty="0">
              <a:ln/>
              <a:solidFill>
                <a:schemeClr val="tx1"/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DB60204C-41CE-4E59-B62A-3261483D14DA}"/>
              </a:ext>
            </a:extLst>
          </p:cNvPr>
          <p:cNvSpPr txBox="1"/>
          <p:nvPr/>
        </p:nvSpPr>
        <p:spPr>
          <a:xfrm>
            <a:off x="5504085" y="3290892"/>
            <a:ext cx="3174738" cy="715089"/>
          </a:xfrm>
          <a:prstGeom prst="round2Diag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1800" b="1" dirty="0">
                <a:ln/>
                <a:solidFill>
                  <a:schemeClr val="tx1"/>
                </a:solidFill>
              </a:rPr>
              <a:t>السؤال الأساسي : كيف تنمو النباتات وتتكاثر  ؟</a:t>
            </a:r>
            <a:endParaRPr lang="ar-EG" sz="1800" b="1" dirty="0">
              <a:ln/>
              <a:solidFill>
                <a:schemeClr val="tx1"/>
              </a:solidFill>
            </a:endParaRPr>
          </a:p>
        </p:txBody>
      </p:sp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066C6EDF-4D58-4DA0-82E1-554F7654CF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237" t="19299" r="32453" b="6151"/>
          <a:stretch/>
        </p:blipFill>
        <p:spPr>
          <a:xfrm>
            <a:off x="1256174" y="224674"/>
            <a:ext cx="3686875" cy="4378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46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2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70;p14">
            <a:extLst>
              <a:ext uri="{FF2B5EF4-FFF2-40B4-BE49-F238E27FC236}">
                <a16:creationId xmlns:a16="http://schemas.microsoft.com/office/drawing/2014/main" id="{98928CBC-6DEB-4F11-B756-427D25E205C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50207" y="-346955"/>
            <a:ext cx="10270180" cy="6881112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مربع نص 29"/>
          <p:cNvSpPr txBox="1"/>
          <p:nvPr/>
        </p:nvSpPr>
        <p:spPr>
          <a:xfrm>
            <a:off x="6256421" y="643636"/>
            <a:ext cx="2614907" cy="408623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1800" b="1" dirty="0">
                <a:ln/>
                <a:solidFill>
                  <a:schemeClr val="tx1"/>
                </a:solidFill>
              </a:rPr>
              <a:t>المخلوقات الحية تنمو وتتغير</a:t>
            </a:r>
            <a:endParaRPr lang="ar-EG" sz="1800" b="1" dirty="0">
              <a:ln/>
              <a:solidFill>
                <a:schemeClr val="tx1"/>
              </a:solidFill>
            </a:endParaRPr>
          </a:p>
        </p:txBody>
      </p:sp>
      <p:sp>
        <p:nvSpPr>
          <p:cNvPr id="38" name="مربع نص 37"/>
          <p:cNvSpPr txBox="1"/>
          <p:nvPr/>
        </p:nvSpPr>
        <p:spPr>
          <a:xfrm>
            <a:off x="5921358" y="161777"/>
            <a:ext cx="918102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1050" b="1" dirty="0">
                <a:solidFill>
                  <a:schemeClr val="tx1"/>
                </a:solidFill>
              </a:rPr>
              <a:t>الفصل ال</a:t>
            </a:r>
            <a:r>
              <a:rPr lang="ar-SA" sz="1050" b="1" dirty="0">
                <a:solidFill>
                  <a:schemeClr val="tx1"/>
                </a:solidFill>
              </a:rPr>
              <a:t>ثاني</a:t>
            </a:r>
          </a:p>
        </p:txBody>
      </p:sp>
      <p:sp>
        <p:nvSpPr>
          <p:cNvPr id="42" name="مربع نص 41"/>
          <p:cNvSpPr txBox="1"/>
          <p:nvPr/>
        </p:nvSpPr>
        <p:spPr>
          <a:xfrm>
            <a:off x="6953192" y="103284"/>
            <a:ext cx="156881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1800" b="1">
                <a:solidFill>
                  <a:schemeClr val="tx1"/>
                </a:solidFill>
              </a:rPr>
              <a:t>الوحدة الأولى </a:t>
            </a:r>
          </a:p>
        </p:txBody>
      </p:sp>
      <p:sp>
        <p:nvSpPr>
          <p:cNvPr id="29" name="دبوس زينة 28"/>
          <p:cNvSpPr/>
          <p:nvPr/>
        </p:nvSpPr>
        <p:spPr>
          <a:xfrm>
            <a:off x="300881" y="150310"/>
            <a:ext cx="863510" cy="433222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51 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32DE5D7D-728D-4FCD-8158-602DEF2F5D2A}"/>
              </a:ext>
            </a:extLst>
          </p:cNvPr>
          <p:cNvSpPr txBox="1"/>
          <p:nvPr/>
        </p:nvSpPr>
        <p:spPr>
          <a:xfrm>
            <a:off x="6983796" y="1164351"/>
            <a:ext cx="1538207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1600" b="1" dirty="0">
                <a:solidFill>
                  <a:schemeClr val="tx1"/>
                </a:solidFill>
              </a:rPr>
              <a:t>الدرس الأول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C044752-779B-4EAF-B288-2AC4A74E041F}"/>
              </a:ext>
            </a:extLst>
          </p:cNvPr>
          <p:cNvSpPr txBox="1"/>
          <p:nvPr/>
        </p:nvSpPr>
        <p:spPr>
          <a:xfrm>
            <a:off x="1751935" y="265597"/>
            <a:ext cx="3755841" cy="649188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chemeClr val="bg1"/>
                </a:solidFill>
              </a:rPr>
              <a:t>دورات حياة النباتات </a:t>
            </a:r>
            <a:endParaRPr lang="ar-EG" sz="2400" b="1" dirty="0">
              <a:solidFill>
                <a:schemeClr val="bg1"/>
              </a:solidFill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35B7B587-10D3-41F1-B2C9-ED3CAED42B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1738" y="1502904"/>
            <a:ext cx="2997722" cy="2996959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70476579-A72D-406C-A22C-503607D015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930" y="2427851"/>
            <a:ext cx="2843044" cy="2072011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16A39D41-F079-4B08-BDD7-E956BB15EA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859" y="1535872"/>
            <a:ext cx="2773187" cy="604851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A3026CC4-0227-4119-9078-77E5FDCF47FD}"/>
              </a:ext>
            </a:extLst>
          </p:cNvPr>
          <p:cNvSpPr txBox="1"/>
          <p:nvPr/>
        </p:nvSpPr>
        <p:spPr>
          <a:xfrm>
            <a:off x="7051975" y="1700126"/>
            <a:ext cx="1538207" cy="523220"/>
          </a:xfrm>
          <a:prstGeom prst="rect">
            <a:avLst/>
          </a:prstGeom>
          <a:solidFill>
            <a:srgbClr val="0070C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800" b="1" dirty="0">
                <a:solidFill>
                  <a:schemeClr val="tx1"/>
                </a:solidFill>
              </a:rPr>
              <a:t>أقرأ وأتعلم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421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2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70;p14">
            <a:extLst>
              <a:ext uri="{FF2B5EF4-FFF2-40B4-BE49-F238E27FC236}">
                <a16:creationId xmlns:a16="http://schemas.microsoft.com/office/drawing/2014/main" id="{98928CBC-6DEB-4F11-B756-427D25E205C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50207" y="-358987"/>
            <a:ext cx="10270180" cy="6881112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مربع نص 29"/>
          <p:cNvSpPr txBox="1"/>
          <p:nvPr/>
        </p:nvSpPr>
        <p:spPr>
          <a:xfrm>
            <a:off x="6256421" y="643636"/>
            <a:ext cx="2614907" cy="408623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1800" b="1" dirty="0">
                <a:ln/>
                <a:solidFill>
                  <a:schemeClr val="tx1"/>
                </a:solidFill>
              </a:rPr>
              <a:t>المخلوقات الحية تنمو وتتغير</a:t>
            </a:r>
            <a:endParaRPr lang="ar-EG" sz="1800" b="1" dirty="0">
              <a:ln/>
              <a:solidFill>
                <a:schemeClr val="tx1"/>
              </a:solidFill>
            </a:endParaRPr>
          </a:p>
        </p:txBody>
      </p:sp>
      <p:sp>
        <p:nvSpPr>
          <p:cNvPr id="38" name="مربع نص 37"/>
          <p:cNvSpPr txBox="1"/>
          <p:nvPr/>
        </p:nvSpPr>
        <p:spPr>
          <a:xfrm>
            <a:off x="5921358" y="161777"/>
            <a:ext cx="918102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1050" b="1" dirty="0">
                <a:solidFill>
                  <a:schemeClr val="tx1"/>
                </a:solidFill>
              </a:rPr>
              <a:t>الفصل ال</a:t>
            </a:r>
            <a:r>
              <a:rPr lang="ar-SA" sz="1050" b="1" dirty="0">
                <a:solidFill>
                  <a:schemeClr val="tx1"/>
                </a:solidFill>
              </a:rPr>
              <a:t>ثاني</a:t>
            </a:r>
          </a:p>
        </p:txBody>
      </p:sp>
      <p:sp>
        <p:nvSpPr>
          <p:cNvPr id="42" name="مربع نص 41"/>
          <p:cNvSpPr txBox="1"/>
          <p:nvPr/>
        </p:nvSpPr>
        <p:spPr>
          <a:xfrm>
            <a:off x="6953192" y="103284"/>
            <a:ext cx="156881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1800" b="1">
                <a:solidFill>
                  <a:schemeClr val="tx1"/>
                </a:solidFill>
              </a:rPr>
              <a:t>الوحدة الأولى </a:t>
            </a:r>
          </a:p>
        </p:txBody>
      </p:sp>
      <p:sp>
        <p:nvSpPr>
          <p:cNvPr id="29" name="دبوس زينة 28"/>
          <p:cNvSpPr/>
          <p:nvPr/>
        </p:nvSpPr>
        <p:spPr>
          <a:xfrm>
            <a:off x="300881" y="150310"/>
            <a:ext cx="863510" cy="433222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51 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32DE5D7D-728D-4FCD-8158-602DEF2F5D2A}"/>
              </a:ext>
            </a:extLst>
          </p:cNvPr>
          <p:cNvSpPr txBox="1"/>
          <p:nvPr/>
        </p:nvSpPr>
        <p:spPr>
          <a:xfrm>
            <a:off x="6983796" y="1178104"/>
            <a:ext cx="1538207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1600" b="1" dirty="0">
                <a:solidFill>
                  <a:schemeClr val="tx1"/>
                </a:solidFill>
              </a:rPr>
              <a:t>الدرس الأول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C044752-779B-4EAF-B288-2AC4A74E041F}"/>
              </a:ext>
            </a:extLst>
          </p:cNvPr>
          <p:cNvSpPr txBox="1"/>
          <p:nvPr/>
        </p:nvSpPr>
        <p:spPr>
          <a:xfrm>
            <a:off x="1862721" y="380674"/>
            <a:ext cx="3755841" cy="649188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chemeClr val="bg1"/>
                </a:solidFill>
              </a:rPr>
              <a:t>دورات حياة النباتات </a:t>
            </a:r>
            <a:endParaRPr lang="ar-EG" sz="2400" b="1" dirty="0">
              <a:solidFill>
                <a:schemeClr val="bg1"/>
              </a:solidFill>
            </a:endParaRPr>
          </a:p>
        </p:txBody>
      </p:sp>
      <p:sp>
        <p:nvSpPr>
          <p:cNvPr id="14" name="عنوان 3">
            <a:extLst>
              <a:ext uri="{FF2B5EF4-FFF2-40B4-BE49-F238E27FC236}">
                <a16:creationId xmlns:a16="http://schemas.microsoft.com/office/drawing/2014/main" id="{CE3A319C-3A61-41AE-BFF8-B05BE433A9FC}"/>
              </a:ext>
            </a:extLst>
          </p:cNvPr>
          <p:cNvSpPr txBox="1">
            <a:spLocks/>
          </p:cNvSpPr>
          <p:nvPr/>
        </p:nvSpPr>
        <p:spPr>
          <a:xfrm>
            <a:off x="1395663" y="1138229"/>
            <a:ext cx="4114966" cy="606341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ar-SA" sz="7200" dirty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الأهداف </a:t>
            </a:r>
            <a:r>
              <a:rPr lang="ar-SA" sz="6600" dirty="0">
                <a:solidFill>
                  <a:srgbClr val="FF0000"/>
                </a:solidFill>
                <a:latin typeface="Aldhabi" pitchFamily="2" charset="-78"/>
                <a:cs typeface="Aldhabi" pitchFamily="2" charset="-78"/>
              </a:rPr>
              <a:t>:</a:t>
            </a:r>
            <a:endParaRPr lang="ar-SA" sz="7200" dirty="0">
              <a:solidFill>
                <a:srgbClr val="FF0000"/>
              </a:solidFill>
              <a:latin typeface="Aldhabi" pitchFamily="2" charset="-78"/>
              <a:cs typeface="Aldhabi" pitchFamily="2" charset="-78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F3ACBD23-CFC0-440E-8D66-31BBDA990DC5}"/>
              </a:ext>
            </a:extLst>
          </p:cNvPr>
          <p:cNvSpPr txBox="1"/>
          <p:nvPr/>
        </p:nvSpPr>
        <p:spPr>
          <a:xfrm>
            <a:off x="2652963" y="2506981"/>
            <a:ext cx="3545449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solidFill>
                  <a:srgbClr val="C00000"/>
                </a:solidFill>
              </a:rPr>
              <a:t> * أن يفهم كيفية نمو النباتات وتكاثره .</a:t>
            </a:r>
          </a:p>
          <a:p>
            <a:pPr algn="ctr"/>
            <a:endParaRPr lang="ar-SA" sz="2000" b="1" dirty="0">
              <a:solidFill>
                <a:srgbClr val="C00000"/>
              </a:solidFill>
            </a:endParaRPr>
          </a:p>
          <a:p>
            <a:pPr algn="ctr"/>
            <a:r>
              <a:rPr lang="ar-SA" sz="2000" b="1" dirty="0">
                <a:solidFill>
                  <a:srgbClr val="C00000"/>
                </a:solidFill>
              </a:rPr>
              <a:t>* أن يتعرف على مراحل دورات حياة أنواع مختلفة من النباتات 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220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2" grpId="0" animBg="1"/>
      <p:bldP spid="29" grpId="0" animBg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70;p14">
            <a:extLst>
              <a:ext uri="{FF2B5EF4-FFF2-40B4-BE49-F238E27FC236}">
                <a16:creationId xmlns:a16="http://schemas.microsoft.com/office/drawing/2014/main" id="{98928CBC-6DEB-4F11-B756-427D25E205C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50207" y="-358987"/>
            <a:ext cx="10270180" cy="6881112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مربع نص 29"/>
          <p:cNvSpPr txBox="1"/>
          <p:nvPr/>
        </p:nvSpPr>
        <p:spPr>
          <a:xfrm>
            <a:off x="6256421" y="643636"/>
            <a:ext cx="2614907" cy="408623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1800" b="1" dirty="0">
                <a:ln/>
                <a:solidFill>
                  <a:schemeClr val="tx1"/>
                </a:solidFill>
              </a:rPr>
              <a:t>المخلوقات الحية تنمو وتتغير</a:t>
            </a:r>
            <a:endParaRPr lang="ar-EG" sz="1800" b="1" dirty="0">
              <a:ln/>
              <a:solidFill>
                <a:schemeClr val="tx1"/>
              </a:solidFill>
            </a:endParaRPr>
          </a:p>
        </p:txBody>
      </p:sp>
      <p:sp>
        <p:nvSpPr>
          <p:cNvPr id="38" name="مربع نص 37"/>
          <p:cNvSpPr txBox="1"/>
          <p:nvPr/>
        </p:nvSpPr>
        <p:spPr>
          <a:xfrm>
            <a:off x="5921358" y="161777"/>
            <a:ext cx="918102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1050" b="1" dirty="0">
                <a:solidFill>
                  <a:schemeClr val="tx1"/>
                </a:solidFill>
              </a:rPr>
              <a:t>الفصل ال</a:t>
            </a:r>
            <a:r>
              <a:rPr lang="ar-SA" sz="1050" b="1" dirty="0">
                <a:solidFill>
                  <a:schemeClr val="tx1"/>
                </a:solidFill>
              </a:rPr>
              <a:t>ثاني</a:t>
            </a:r>
          </a:p>
        </p:txBody>
      </p:sp>
      <p:sp>
        <p:nvSpPr>
          <p:cNvPr id="42" name="مربع نص 41"/>
          <p:cNvSpPr txBox="1"/>
          <p:nvPr/>
        </p:nvSpPr>
        <p:spPr>
          <a:xfrm>
            <a:off x="6953192" y="103284"/>
            <a:ext cx="156881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1800" b="1">
                <a:solidFill>
                  <a:schemeClr val="tx1"/>
                </a:solidFill>
              </a:rPr>
              <a:t>الوحدة الأولى </a:t>
            </a:r>
          </a:p>
        </p:txBody>
      </p:sp>
      <p:sp>
        <p:nvSpPr>
          <p:cNvPr id="29" name="دبوس زينة 28"/>
          <p:cNvSpPr/>
          <p:nvPr/>
        </p:nvSpPr>
        <p:spPr>
          <a:xfrm>
            <a:off x="288471" y="96166"/>
            <a:ext cx="863510" cy="433222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52 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32DE5D7D-728D-4FCD-8158-602DEF2F5D2A}"/>
              </a:ext>
            </a:extLst>
          </p:cNvPr>
          <p:cNvSpPr txBox="1"/>
          <p:nvPr/>
        </p:nvSpPr>
        <p:spPr>
          <a:xfrm>
            <a:off x="6983796" y="1164351"/>
            <a:ext cx="1538207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1600" b="1" dirty="0">
                <a:solidFill>
                  <a:schemeClr val="tx1"/>
                </a:solidFill>
              </a:rPr>
              <a:t>الدرس الأول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C044752-779B-4EAF-B288-2AC4A74E041F}"/>
              </a:ext>
            </a:extLst>
          </p:cNvPr>
          <p:cNvSpPr txBox="1"/>
          <p:nvPr/>
        </p:nvSpPr>
        <p:spPr>
          <a:xfrm>
            <a:off x="3553117" y="148056"/>
            <a:ext cx="2302105" cy="562630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000" b="1" dirty="0">
                <a:solidFill>
                  <a:schemeClr val="bg1"/>
                </a:solidFill>
              </a:rPr>
              <a:t>دورات حياة النباتات </a:t>
            </a:r>
            <a:endParaRPr lang="ar-EG" sz="2000" b="1" dirty="0">
              <a:solidFill>
                <a:schemeClr val="bg1"/>
              </a:solidFill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203BFB3A-991E-473A-88AA-837927A18B8B}"/>
              </a:ext>
            </a:extLst>
          </p:cNvPr>
          <p:cNvSpPr txBox="1"/>
          <p:nvPr/>
        </p:nvSpPr>
        <p:spPr>
          <a:xfrm>
            <a:off x="7024390" y="3651542"/>
            <a:ext cx="1846938" cy="432792"/>
          </a:xfrm>
          <a:prstGeom prst="round2DiagRect">
            <a:avLst>
              <a:gd name="adj1" fmla="val 50000"/>
              <a:gd name="adj2" fmla="val 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r">
              <a:defRPr/>
            </a:pPr>
            <a:r>
              <a:rPr lang="ar-SA" b="1" dirty="0">
                <a:ln/>
                <a:solidFill>
                  <a:schemeClr val="tx1"/>
                </a:solidFill>
              </a:rPr>
              <a:t>لماذا يتكاثر النبات ؟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DDD5EC44-6670-446A-A722-5E57E6C50C80}"/>
              </a:ext>
            </a:extLst>
          </p:cNvPr>
          <p:cNvSpPr txBox="1"/>
          <p:nvPr/>
        </p:nvSpPr>
        <p:spPr>
          <a:xfrm>
            <a:off x="4254412" y="2892636"/>
            <a:ext cx="2462742" cy="5770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>
              <a:defRPr/>
            </a:pPr>
            <a:r>
              <a:rPr lang="ar-SY" sz="1050" b="1" dirty="0">
                <a:latin typeface="Oswald" panose="02000503000000000000" pitchFamily="2" charset="0"/>
              </a:rPr>
              <a:t>تنمو البذور من داخل البذرة عند توافر التربة المناسبة و الماء و درجة الحرارة المناسبة فتصبح نباتاً يكوِّن الثمار بعد ذلك </a:t>
            </a:r>
            <a:endParaRPr lang="en-US" sz="1050" b="1" dirty="0">
              <a:latin typeface="Oswald" panose="02000503000000000000" pitchFamily="2" charset="0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D16D0DCF-3969-429C-AF9E-8DD51A277392}"/>
              </a:ext>
            </a:extLst>
          </p:cNvPr>
          <p:cNvSpPr txBox="1"/>
          <p:nvPr/>
        </p:nvSpPr>
        <p:spPr>
          <a:xfrm>
            <a:off x="4621583" y="3804944"/>
            <a:ext cx="2095571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1050" b="1" dirty="0">
                <a:solidFill>
                  <a:schemeClr val="tx1"/>
                </a:solidFill>
              </a:rPr>
              <a:t>يتكاثر النبات لكي ينتج نباتات جديدة 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EEABDF8E-E73F-410E-849D-02D554682561}"/>
              </a:ext>
            </a:extLst>
          </p:cNvPr>
          <p:cNvSpPr txBox="1"/>
          <p:nvPr/>
        </p:nvSpPr>
        <p:spPr>
          <a:xfrm>
            <a:off x="5044267" y="2249281"/>
            <a:ext cx="1448004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1050" b="1" dirty="0">
                <a:solidFill>
                  <a:schemeClr val="tx1"/>
                </a:solidFill>
              </a:rPr>
              <a:t> تأتي البذور من داخل الزهرة</a:t>
            </a:r>
          </a:p>
        </p:txBody>
      </p:sp>
      <p:pic>
        <p:nvPicPr>
          <p:cNvPr id="33" name="Picture 4" descr="مشاهدة صورة المصدر">
            <a:extLst>
              <a:ext uri="{FF2B5EF4-FFF2-40B4-BE49-F238E27FC236}">
                <a16:creationId xmlns:a16="http://schemas.microsoft.com/office/drawing/2014/main" id="{F452F6C2-EA1E-4270-9F8B-36F330C8C5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3" r="20712"/>
          <a:stretch/>
        </p:blipFill>
        <p:spPr bwMode="auto">
          <a:xfrm>
            <a:off x="4218599" y="1217729"/>
            <a:ext cx="1093021" cy="79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مربع نص 33">
            <a:extLst>
              <a:ext uri="{FF2B5EF4-FFF2-40B4-BE49-F238E27FC236}">
                <a16:creationId xmlns:a16="http://schemas.microsoft.com/office/drawing/2014/main" id="{6A2905BA-05BF-4A49-9A71-B5F742698391}"/>
              </a:ext>
            </a:extLst>
          </p:cNvPr>
          <p:cNvSpPr txBox="1"/>
          <p:nvPr/>
        </p:nvSpPr>
        <p:spPr>
          <a:xfrm>
            <a:off x="6905064" y="2154419"/>
            <a:ext cx="1914345" cy="432792"/>
          </a:xfrm>
          <a:prstGeom prst="round2DiagRect">
            <a:avLst>
              <a:gd name="adj1" fmla="val 50000"/>
              <a:gd name="adj2" fmla="val 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r">
              <a:defRPr/>
            </a:pPr>
            <a:r>
              <a:rPr lang="ar-SA" b="1" dirty="0">
                <a:ln/>
                <a:solidFill>
                  <a:schemeClr val="tx1"/>
                </a:solidFill>
              </a:rPr>
              <a:t>من أين تأتي البذور ؟ </a:t>
            </a: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DFE91977-4B63-4635-A613-B9BE42D435D6}"/>
              </a:ext>
            </a:extLst>
          </p:cNvPr>
          <p:cNvSpPr txBox="1"/>
          <p:nvPr/>
        </p:nvSpPr>
        <p:spPr>
          <a:xfrm>
            <a:off x="7024390" y="2892636"/>
            <a:ext cx="1846938" cy="432792"/>
          </a:xfrm>
          <a:prstGeom prst="round2DiagRect">
            <a:avLst>
              <a:gd name="adj1" fmla="val 50000"/>
              <a:gd name="adj2" fmla="val 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r">
              <a:defRPr/>
            </a:pPr>
            <a:r>
              <a:rPr lang="ar-SA" b="1" dirty="0">
                <a:ln/>
                <a:solidFill>
                  <a:schemeClr val="tx1"/>
                </a:solidFill>
              </a:rPr>
              <a:t> كيف تصبح نباتات ؟ </a:t>
            </a:r>
          </a:p>
        </p:txBody>
      </p:sp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EA50A339-0518-4BBC-89F6-EFD2181587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303" t="15205" r="32672" b="5163"/>
          <a:stretch/>
        </p:blipFill>
        <p:spPr>
          <a:xfrm>
            <a:off x="372525" y="586485"/>
            <a:ext cx="3226326" cy="41261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584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2" grpId="0" animBg="1"/>
      <p:bldP spid="29" grpId="0" animBg="1"/>
      <p:bldP spid="25" grpId="0" animBg="1"/>
      <p:bldP spid="27" grpId="0" animBg="1"/>
      <p:bldP spid="28" grpId="0" animBg="1"/>
      <p:bldP spid="31" grpId="0" animBg="1"/>
      <p:bldP spid="34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70;p14">
            <a:extLst>
              <a:ext uri="{FF2B5EF4-FFF2-40B4-BE49-F238E27FC236}">
                <a16:creationId xmlns:a16="http://schemas.microsoft.com/office/drawing/2014/main" id="{98928CBC-6DEB-4F11-B756-427D25E205C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50207" y="-358987"/>
            <a:ext cx="10270180" cy="6881112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مربع نص 29"/>
          <p:cNvSpPr txBox="1"/>
          <p:nvPr/>
        </p:nvSpPr>
        <p:spPr>
          <a:xfrm>
            <a:off x="6256421" y="643636"/>
            <a:ext cx="2614907" cy="408623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1800" b="1" dirty="0">
                <a:ln/>
                <a:solidFill>
                  <a:schemeClr val="tx1"/>
                </a:solidFill>
              </a:rPr>
              <a:t>المخلوقات الحية تنمو وتتغير</a:t>
            </a:r>
            <a:endParaRPr lang="ar-EG" sz="1800" b="1" dirty="0">
              <a:ln/>
              <a:solidFill>
                <a:schemeClr val="tx1"/>
              </a:solidFill>
            </a:endParaRPr>
          </a:p>
        </p:txBody>
      </p:sp>
      <p:sp>
        <p:nvSpPr>
          <p:cNvPr id="38" name="مربع نص 37"/>
          <p:cNvSpPr txBox="1"/>
          <p:nvPr/>
        </p:nvSpPr>
        <p:spPr>
          <a:xfrm>
            <a:off x="5921358" y="161777"/>
            <a:ext cx="918102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1050" b="1" dirty="0">
                <a:solidFill>
                  <a:schemeClr val="tx1"/>
                </a:solidFill>
              </a:rPr>
              <a:t>الفصل ال</a:t>
            </a:r>
            <a:r>
              <a:rPr lang="ar-SA" sz="1050" b="1" dirty="0">
                <a:solidFill>
                  <a:schemeClr val="tx1"/>
                </a:solidFill>
              </a:rPr>
              <a:t>ثاني</a:t>
            </a:r>
          </a:p>
        </p:txBody>
      </p:sp>
      <p:sp>
        <p:nvSpPr>
          <p:cNvPr id="42" name="مربع نص 41"/>
          <p:cNvSpPr txBox="1"/>
          <p:nvPr/>
        </p:nvSpPr>
        <p:spPr>
          <a:xfrm>
            <a:off x="6953192" y="103284"/>
            <a:ext cx="156881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1800" b="1">
                <a:solidFill>
                  <a:schemeClr val="tx1"/>
                </a:solidFill>
              </a:rPr>
              <a:t>الوحدة الأولى </a:t>
            </a:r>
          </a:p>
        </p:txBody>
      </p:sp>
      <p:sp>
        <p:nvSpPr>
          <p:cNvPr id="29" name="دبوس زينة 28"/>
          <p:cNvSpPr/>
          <p:nvPr/>
        </p:nvSpPr>
        <p:spPr>
          <a:xfrm>
            <a:off x="300881" y="150310"/>
            <a:ext cx="863510" cy="433222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53 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32DE5D7D-728D-4FCD-8158-602DEF2F5D2A}"/>
              </a:ext>
            </a:extLst>
          </p:cNvPr>
          <p:cNvSpPr txBox="1"/>
          <p:nvPr/>
        </p:nvSpPr>
        <p:spPr>
          <a:xfrm>
            <a:off x="6983796" y="1164351"/>
            <a:ext cx="1538207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1600" b="1" dirty="0">
                <a:solidFill>
                  <a:schemeClr val="tx1"/>
                </a:solidFill>
              </a:rPr>
              <a:t>الدرس الأول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C044752-779B-4EAF-B288-2AC4A74E041F}"/>
              </a:ext>
            </a:extLst>
          </p:cNvPr>
          <p:cNvSpPr txBox="1"/>
          <p:nvPr/>
        </p:nvSpPr>
        <p:spPr>
          <a:xfrm>
            <a:off x="2028662" y="157309"/>
            <a:ext cx="3755841" cy="649188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chemeClr val="bg1"/>
                </a:solidFill>
              </a:rPr>
              <a:t>دورات حياة النباتات </a:t>
            </a:r>
            <a:endParaRPr lang="ar-EG" sz="2400" b="1" dirty="0">
              <a:solidFill>
                <a:schemeClr val="bg1"/>
              </a:solidFill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DFD5FEC3-09E0-4EC0-BAFF-379B057BC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2636" y="998116"/>
            <a:ext cx="3233647" cy="35574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42B3B5D6-BFD3-44B0-9889-E6C633A83870}"/>
              </a:ext>
            </a:extLst>
          </p:cNvPr>
          <p:cNvSpPr txBox="1"/>
          <p:nvPr/>
        </p:nvSpPr>
        <p:spPr>
          <a:xfrm>
            <a:off x="4721649" y="2019146"/>
            <a:ext cx="3747521" cy="408623"/>
          </a:xfrm>
          <a:prstGeom prst="round2Diag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1800" b="1" dirty="0">
                <a:ln/>
                <a:solidFill>
                  <a:schemeClr val="tx1"/>
                </a:solidFill>
              </a:rPr>
              <a:t>هل تحتاج البذور الى الماء لتنبت وتنمو ؟</a:t>
            </a:r>
            <a:endParaRPr lang="ar-EG" sz="1800" b="1" dirty="0">
              <a:ln/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986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2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70;p14">
            <a:extLst>
              <a:ext uri="{FF2B5EF4-FFF2-40B4-BE49-F238E27FC236}">
                <a16:creationId xmlns:a16="http://schemas.microsoft.com/office/drawing/2014/main" id="{98928CBC-6DEB-4F11-B756-427D25E205C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50207" y="-358987"/>
            <a:ext cx="10270180" cy="6881112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مربع نص 29"/>
          <p:cNvSpPr txBox="1"/>
          <p:nvPr/>
        </p:nvSpPr>
        <p:spPr>
          <a:xfrm>
            <a:off x="6256421" y="643636"/>
            <a:ext cx="2614907" cy="408623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1800" b="1" dirty="0">
                <a:ln/>
                <a:solidFill>
                  <a:schemeClr val="tx1"/>
                </a:solidFill>
              </a:rPr>
              <a:t>المخلوقات الحية تنمو وتتغير</a:t>
            </a:r>
            <a:endParaRPr lang="ar-EG" sz="1800" b="1" dirty="0">
              <a:ln/>
              <a:solidFill>
                <a:schemeClr val="tx1"/>
              </a:solidFill>
            </a:endParaRPr>
          </a:p>
        </p:txBody>
      </p:sp>
      <p:sp>
        <p:nvSpPr>
          <p:cNvPr id="38" name="مربع نص 37"/>
          <p:cNvSpPr txBox="1"/>
          <p:nvPr/>
        </p:nvSpPr>
        <p:spPr>
          <a:xfrm>
            <a:off x="5921358" y="161777"/>
            <a:ext cx="918102" cy="2539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EG" sz="1050" b="1" dirty="0">
                <a:solidFill>
                  <a:schemeClr val="tx1"/>
                </a:solidFill>
              </a:rPr>
              <a:t>الفصل ال</a:t>
            </a:r>
            <a:r>
              <a:rPr lang="ar-SA" sz="1050" b="1" dirty="0">
                <a:solidFill>
                  <a:schemeClr val="tx1"/>
                </a:solidFill>
              </a:rPr>
              <a:t>ثاني</a:t>
            </a:r>
          </a:p>
        </p:txBody>
      </p:sp>
      <p:sp>
        <p:nvSpPr>
          <p:cNvPr id="42" name="مربع نص 41"/>
          <p:cNvSpPr txBox="1"/>
          <p:nvPr/>
        </p:nvSpPr>
        <p:spPr>
          <a:xfrm>
            <a:off x="6953192" y="103284"/>
            <a:ext cx="156881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EG" sz="1800" b="1">
                <a:solidFill>
                  <a:schemeClr val="tx1"/>
                </a:solidFill>
              </a:rPr>
              <a:t>الوحدة الأولى </a:t>
            </a:r>
          </a:p>
        </p:txBody>
      </p:sp>
      <p:sp>
        <p:nvSpPr>
          <p:cNvPr id="29" name="دبوس زينة 28"/>
          <p:cNvSpPr/>
          <p:nvPr/>
        </p:nvSpPr>
        <p:spPr>
          <a:xfrm>
            <a:off x="300881" y="150310"/>
            <a:ext cx="863510" cy="433222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1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 54 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32DE5D7D-728D-4FCD-8158-602DEF2F5D2A}"/>
              </a:ext>
            </a:extLst>
          </p:cNvPr>
          <p:cNvSpPr txBox="1"/>
          <p:nvPr/>
        </p:nvSpPr>
        <p:spPr>
          <a:xfrm>
            <a:off x="6983796" y="1146964"/>
            <a:ext cx="1538207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1600" b="1" dirty="0">
                <a:solidFill>
                  <a:schemeClr val="tx1"/>
                </a:solidFill>
              </a:rPr>
              <a:t>الدرس الأول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C044752-779B-4EAF-B288-2AC4A74E041F}"/>
              </a:ext>
            </a:extLst>
          </p:cNvPr>
          <p:cNvSpPr txBox="1"/>
          <p:nvPr/>
        </p:nvSpPr>
        <p:spPr>
          <a:xfrm>
            <a:off x="2028661" y="159322"/>
            <a:ext cx="3755841" cy="649188"/>
          </a:xfrm>
          <a:prstGeom prst="flowChartTerminator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2400" b="1" dirty="0">
                <a:solidFill>
                  <a:schemeClr val="bg1"/>
                </a:solidFill>
              </a:rPr>
              <a:t>دورات حياة النباتات </a:t>
            </a:r>
            <a:endParaRPr lang="ar-EG" sz="2400" b="1" dirty="0">
              <a:solidFill>
                <a:schemeClr val="bg1"/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6D363B75-65D1-43EF-8402-50A76852936A}"/>
              </a:ext>
            </a:extLst>
          </p:cNvPr>
          <p:cNvSpPr txBox="1"/>
          <p:nvPr/>
        </p:nvSpPr>
        <p:spPr>
          <a:xfrm>
            <a:off x="4614111" y="2257332"/>
            <a:ext cx="4149049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C00000"/>
                </a:solidFill>
              </a:rPr>
              <a:t>هل تعلم أنك عندما تأكل الذرة أو البازلاء أو الجوز فإنك تأكل بذورا .</a:t>
            </a:r>
            <a:endParaRPr lang="ar-SA" sz="1400" b="1" dirty="0">
              <a:solidFill>
                <a:srgbClr val="C00000"/>
              </a:solidFill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5DC13570-8914-48C1-86F1-1AB0FA707686}"/>
              </a:ext>
            </a:extLst>
          </p:cNvPr>
          <p:cNvSpPr txBox="1"/>
          <p:nvPr/>
        </p:nvSpPr>
        <p:spPr>
          <a:xfrm>
            <a:off x="4681861" y="3210980"/>
            <a:ext cx="4081301" cy="73866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ar-SA" sz="1400" b="1" dirty="0">
                <a:solidFill>
                  <a:schemeClr val="accent2">
                    <a:lumMod val="75000"/>
                  </a:schemeClr>
                </a:solidFill>
              </a:rPr>
              <a:t>للبذور أشكال وحجوم مختلفة فبعضها كبير الحجم كالفاصولياء البيضاء وبعضها صغير كبذور السمسم أو العدس وسواء كان حجمها كبيرا أو صغيرا فإنها جميعا لها نفس الوظيفة</a:t>
            </a:r>
            <a:r>
              <a:rPr lang="ar-SA" sz="1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.</a:t>
            </a:r>
            <a:r>
              <a:rPr lang="ar-SA" sz="1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0FD00C81-6356-4CB1-BA18-CB68CCC96CF5}"/>
              </a:ext>
            </a:extLst>
          </p:cNvPr>
          <p:cNvSpPr txBox="1"/>
          <p:nvPr/>
        </p:nvSpPr>
        <p:spPr>
          <a:xfrm>
            <a:off x="5015399" y="1362408"/>
            <a:ext cx="1538207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1600" b="1" dirty="0">
                <a:solidFill>
                  <a:schemeClr val="tx1"/>
                </a:solidFill>
              </a:rPr>
              <a:t>اذكري أنواع أخرى للبذور ؟</a:t>
            </a:r>
          </a:p>
        </p:txBody>
      </p:sp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C555FDA6-07EB-4116-AD36-5B45BE8EE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69" y="1786689"/>
            <a:ext cx="4141472" cy="256369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B9B04EA-528A-428F-964C-EF6B44E9CB73}"/>
              </a:ext>
            </a:extLst>
          </p:cNvPr>
          <p:cNvSpPr txBox="1"/>
          <p:nvPr/>
        </p:nvSpPr>
        <p:spPr>
          <a:xfrm>
            <a:off x="1780909" y="1070020"/>
            <a:ext cx="1538207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>
              <a:defRPr/>
            </a:pPr>
            <a:r>
              <a:rPr lang="ar-SA" sz="1600" b="1" dirty="0" err="1">
                <a:solidFill>
                  <a:schemeClr val="tx1"/>
                </a:solidFill>
              </a:rPr>
              <a:t>مالذي</a:t>
            </a:r>
            <a:r>
              <a:rPr lang="ar-SA" sz="1600" b="1" dirty="0">
                <a:solidFill>
                  <a:schemeClr val="tx1"/>
                </a:solidFill>
              </a:rPr>
              <a:t> تشاهدينه في الصورة ؟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487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2" grpId="0" animBg="1"/>
      <p:bldP spid="29" grpId="0" animBg="1"/>
      <p:bldP spid="12" grpId="0" animBg="1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22406094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المخلوقات الحية ثالث عبير الثقفي</Template>
  <TotalTime>7302</TotalTime>
  <Words>903</Words>
  <Application>Microsoft Office PowerPoint</Application>
  <PresentationFormat>عرض على الشاشة (16:9)</PresentationFormat>
  <Paragraphs>199</Paragraphs>
  <Slides>24</Slides>
  <Notes>2</Notes>
  <HiddenSlides>1</HiddenSlides>
  <MMClips>2</MMClips>
  <ScaleCrop>false</ScaleCrop>
  <HeadingPairs>
    <vt:vector size="4" baseType="variant">
      <vt:variant>
        <vt:lpstr>نسق</vt:lpstr>
      </vt:variant>
      <vt:variant>
        <vt:i4>2</vt:i4>
      </vt:variant>
      <vt:variant>
        <vt:lpstr>عناوين الشرائح</vt:lpstr>
      </vt:variant>
      <vt:variant>
        <vt:i4>24</vt:i4>
      </vt:variant>
    </vt:vector>
  </HeadingPairs>
  <TitlesOfParts>
    <vt:vector size="26" baseType="lpstr">
      <vt:lpstr>Simple Light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classic 2012</dc:creator>
  <cp:lastModifiedBy>عبير الثقفي</cp:lastModifiedBy>
  <cp:revision>5</cp:revision>
  <dcterms:created xsi:type="dcterms:W3CDTF">2021-09-06T11:22:41Z</dcterms:created>
  <dcterms:modified xsi:type="dcterms:W3CDTF">2021-09-18T22:30:54Z</dcterms:modified>
</cp:coreProperties>
</file>