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2" r:id="rId5"/>
    <p:sldId id="263" r:id="rId6"/>
    <p:sldId id="260" r:id="rId7"/>
    <p:sldId id="265" r:id="rId8"/>
    <p:sldId id="266" r:id="rId9"/>
    <p:sldId id="267" r:id="rId10"/>
    <p:sldId id="261" r:id="rId11"/>
    <p:sldId id="264" r:id="rId12"/>
    <p:sldId id="268" r:id="rId13"/>
    <p:sldId id="269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453"/>
    <a:srgbClr val="FFC5B7"/>
    <a:srgbClr val="E1F0F7"/>
    <a:srgbClr val="D4E9F4"/>
    <a:srgbClr val="FFFEF8"/>
    <a:srgbClr val="FFB5A3"/>
    <a:srgbClr val="FF3300"/>
    <a:srgbClr val="DAEFC3"/>
    <a:srgbClr val="B563AB"/>
    <a:srgbClr val="DFB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microsoft.com/office/2007/relationships/hdphoto" Target="../media/hdphoto2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مستدير الزوايا 26"/>
          <p:cNvSpPr/>
          <p:nvPr/>
        </p:nvSpPr>
        <p:spPr>
          <a:xfrm>
            <a:off x="4859734" y="4494290"/>
            <a:ext cx="4918046" cy="151723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ستطيل مستدير الزوايا 35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3431177" y="2081348"/>
            <a:ext cx="4566820" cy="15172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3649549" y="2362911"/>
            <a:ext cx="413007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أطرح أعدادًا مكونة من	 رقمين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4824901" y="4864916"/>
            <a:ext cx="49877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والمفردات التي سنتعلمها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الفرق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1" y="3978719"/>
            <a:ext cx="1870944" cy="244002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7814" y="1419635"/>
            <a:ext cx="2178015" cy="250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-1" r="49435" b="42551"/>
          <a:stretch/>
        </p:blipFill>
        <p:spPr>
          <a:xfrm>
            <a:off x="1452191" y="4000204"/>
            <a:ext cx="5074818" cy="137099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1" b="49639"/>
          <a:stretch/>
        </p:blipFill>
        <p:spPr>
          <a:xfrm>
            <a:off x="6678779" y="3996916"/>
            <a:ext cx="4980574" cy="1228556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2490652" y="1214282"/>
            <a:ext cx="61148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</a:t>
            </a:r>
            <a:r>
              <a:rPr lang="ar-SA" sz="2000" b="1" dirty="0" smtClean="0"/>
              <a:t>الطرح ، أستعمل النماذج إذا لزم الأمر ، ثم أتحقق من إجابتي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3" b="56476"/>
          <a:stretch/>
        </p:blipFill>
        <p:spPr>
          <a:xfrm>
            <a:off x="9618584" y="1940152"/>
            <a:ext cx="1558112" cy="1296247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2" r="30170" b="56476"/>
          <a:stretch/>
        </p:blipFill>
        <p:spPr>
          <a:xfrm>
            <a:off x="6858006" y="1940152"/>
            <a:ext cx="1584960" cy="1296247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6" r="57216" b="56476"/>
          <a:stretch/>
        </p:blipFill>
        <p:spPr>
          <a:xfrm>
            <a:off x="4272535" y="1940152"/>
            <a:ext cx="1584960" cy="1296247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r="85832" b="56476"/>
          <a:stretch/>
        </p:blipFill>
        <p:spPr>
          <a:xfrm>
            <a:off x="1616458" y="1940152"/>
            <a:ext cx="1515292" cy="1296247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10114775" y="301241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9898556" y="301755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7420562" y="301241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7217933" y="301057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4516819" y="183129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٨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4530386" y="224786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>
          <a:xfrm flipH="1">
            <a:off x="4707188" y="224786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/>
          <p:cNvSpPr txBox="1"/>
          <p:nvPr/>
        </p:nvSpPr>
        <p:spPr>
          <a:xfrm>
            <a:off x="4600234" y="1834581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766112" y="302043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528033" y="301316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9" name="رابط مستقيم 48"/>
          <p:cNvCxnSpPr/>
          <p:nvPr/>
        </p:nvCxnSpPr>
        <p:spPr>
          <a:xfrm flipH="1">
            <a:off x="1834969" y="224786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1816592" y="183129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٥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51" name="رابط مستقيم 50"/>
          <p:cNvCxnSpPr/>
          <p:nvPr/>
        </p:nvCxnSpPr>
        <p:spPr>
          <a:xfrm flipH="1">
            <a:off x="2037838" y="224786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ربع نص 51"/>
          <p:cNvSpPr txBox="1"/>
          <p:nvPr/>
        </p:nvSpPr>
        <p:spPr>
          <a:xfrm>
            <a:off x="1921929" y="1837839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080996" y="301566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1851622" y="302043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8051357" y="5357313"/>
            <a:ext cx="28366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٢٦ – ٨ = ١٨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علبة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23867" r="64468" b="17041"/>
          <a:stretch/>
        </p:blipFill>
        <p:spPr>
          <a:xfrm>
            <a:off x="6889603" y="5357752"/>
            <a:ext cx="251590" cy="1317650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23867" r="64468" b="17041"/>
          <a:stretch/>
        </p:blipFill>
        <p:spPr>
          <a:xfrm>
            <a:off x="7292963" y="5352428"/>
            <a:ext cx="251590" cy="13176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0" t="22681" r="6786" b="16350"/>
          <a:stretch/>
        </p:blipFill>
        <p:spPr>
          <a:xfrm>
            <a:off x="7652603" y="5325083"/>
            <a:ext cx="476381" cy="1317650"/>
          </a:xfrm>
          <a:prstGeom prst="rect">
            <a:avLst/>
          </a:prstGeom>
        </p:spPr>
      </p:pic>
      <p:sp>
        <p:nvSpPr>
          <p:cNvPr id="61" name="مربع نص 60"/>
          <p:cNvSpPr txBox="1"/>
          <p:nvPr/>
        </p:nvSpPr>
        <p:spPr>
          <a:xfrm>
            <a:off x="1734832" y="5340629"/>
            <a:ext cx="432009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لأنه إذا لم تكفِ الآحاد للطرح منها ، فإني أحتاج إلى إعادة تجميع عشرة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27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1" grpId="0"/>
      <p:bldP spid="42" grpId="0"/>
      <p:bldP spid="46" grpId="0"/>
      <p:bldP spid="47" grpId="0"/>
      <p:bldP spid="48" grpId="0"/>
      <p:bldP spid="50" grpId="0"/>
      <p:bldP spid="52" grpId="0"/>
      <p:bldP spid="53" grpId="0"/>
      <p:bldP spid="54" grpId="0"/>
      <p:bldP spid="55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8" b="52454"/>
          <a:stretch/>
        </p:blipFill>
        <p:spPr>
          <a:xfrm>
            <a:off x="6487545" y="3999567"/>
            <a:ext cx="5247167" cy="179611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43"/>
          <a:stretch/>
        </p:blipFill>
        <p:spPr>
          <a:xfrm>
            <a:off x="903956" y="1813073"/>
            <a:ext cx="10530287" cy="2010852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1097767" y="1099284"/>
            <a:ext cx="61148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</a:t>
            </a:r>
            <a:r>
              <a:rPr lang="ar-SA" sz="2000" b="1" dirty="0" smtClean="0"/>
              <a:t>الطرح ، أستعمل النماذج إذا لزم الأمر ، ثم أتحقق من إجابتي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r="53420" b="68143"/>
          <a:stretch/>
        </p:blipFill>
        <p:spPr>
          <a:xfrm>
            <a:off x="1242376" y="4064451"/>
            <a:ext cx="4955176" cy="1203430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10364737" y="265536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0179472" y="265536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474939" y="2656729"/>
            <a:ext cx="2909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7303712" y="265536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4501443" y="159775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٣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 flipH="1">
            <a:off x="4515010" y="2014327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flipH="1">
            <a:off x="4691812" y="2014327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4514771" y="1597757"/>
            <a:ext cx="693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691812" y="265985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501443" y="265536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1646155" y="160397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 flipH="1">
            <a:off x="1622955" y="2029625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flipH="1">
            <a:off x="1799757" y="2029625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/>
          <p:cNvSpPr txBox="1"/>
          <p:nvPr/>
        </p:nvSpPr>
        <p:spPr>
          <a:xfrm>
            <a:off x="1719322" y="1612798"/>
            <a:ext cx="6469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1832391" y="265985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1629311" y="2667804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رابط مستقيم 52"/>
          <p:cNvCxnSpPr/>
          <p:nvPr/>
        </p:nvCxnSpPr>
        <p:spPr>
          <a:xfrm flipH="1">
            <a:off x="10447411" y="3270036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53"/>
          <p:cNvSpPr txBox="1"/>
          <p:nvPr/>
        </p:nvSpPr>
        <p:spPr>
          <a:xfrm>
            <a:off x="10455392" y="292056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٦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55" name="رابط مستقيم 54"/>
          <p:cNvCxnSpPr/>
          <p:nvPr/>
        </p:nvCxnSpPr>
        <p:spPr>
          <a:xfrm flipH="1">
            <a:off x="10599293" y="3271555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/>
          <p:cNvSpPr txBox="1"/>
          <p:nvPr/>
        </p:nvSpPr>
        <p:spPr>
          <a:xfrm>
            <a:off x="10539345" y="2908289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9147527" y="3169252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9047671" y="316935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0" name="رابط مستقيم 59"/>
          <p:cNvCxnSpPr/>
          <p:nvPr/>
        </p:nvCxnSpPr>
        <p:spPr>
          <a:xfrm flipH="1">
            <a:off x="7383436" y="3269938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ربع نص 60"/>
          <p:cNvSpPr txBox="1"/>
          <p:nvPr/>
        </p:nvSpPr>
        <p:spPr>
          <a:xfrm>
            <a:off x="7319657" y="291928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62" name="رابط مستقيم 61"/>
          <p:cNvCxnSpPr/>
          <p:nvPr/>
        </p:nvCxnSpPr>
        <p:spPr>
          <a:xfrm flipH="1">
            <a:off x="7552736" y="3271457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مربع نص 62"/>
          <p:cNvSpPr txBox="1"/>
          <p:nvPr/>
        </p:nvSpPr>
        <p:spPr>
          <a:xfrm>
            <a:off x="6100970" y="3169154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6001114" y="316925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7582656" y="2925492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6" name="رابط مستقيم 65"/>
          <p:cNvCxnSpPr/>
          <p:nvPr/>
        </p:nvCxnSpPr>
        <p:spPr>
          <a:xfrm flipH="1">
            <a:off x="4652019" y="329053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/>
          <p:cNvSpPr txBox="1"/>
          <p:nvPr/>
        </p:nvSpPr>
        <p:spPr>
          <a:xfrm>
            <a:off x="4588240" y="293987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٨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68" name="رابط مستقيم 67"/>
          <p:cNvCxnSpPr/>
          <p:nvPr/>
        </p:nvCxnSpPr>
        <p:spPr>
          <a:xfrm flipH="1">
            <a:off x="4821319" y="3292050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ربع نص 68"/>
          <p:cNvSpPr txBox="1"/>
          <p:nvPr/>
        </p:nvSpPr>
        <p:spPr>
          <a:xfrm>
            <a:off x="3369553" y="3189747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3269697" y="318984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4851239" y="2946085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2" name="رابط مستقيم 71"/>
          <p:cNvCxnSpPr/>
          <p:nvPr/>
        </p:nvCxnSpPr>
        <p:spPr>
          <a:xfrm flipH="1">
            <a:off x="1683962" y="3265862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مربع نص 72"/>
          <p:cNvSpPr txBox="1"/>
          <p:nvPr/>
        </p:nvSpPr>
        <p:spPr>
          <a:xfrm>
            <a:off x="1629067" y="2966985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endParaRPr lang="ar-SA" sz="2800" b="1" dirty="0">
              <a:solidFill>
                <a:srgbClr val="FF0000"/>
              </a:solidFill>
            </a:endParaRPr>
          </a:p>
        </p:txBody>
      </p:sp>
      <p:cxnSp>
        <p:nvCxnSpPr>
          <p:cNvPr id="74" name="رابط مستقيم 73"/>
          <p:cNvCxnSpPr/>
          <p:nvPr/>
        </p:nvCxnSpPr>
        <p:spPr>
          <a:xfrm flipH="1">
            <a:off x="1853262" y="3267381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ربع نص 74"/>
          <p:cNvSpPr txBox="1"/>
          <p:nvPr/>
        </p:nvSpPr>
        <p:spPr>
          <a:xfrm>
            <a:off x="436490" y="3165176"/>
            <a:ext cx="7008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354076" y="3165176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مربع نص 76"/>
          <p:cNvSpPr txBox="1"/>
          <p:nvPr/>
        </p:nvSpPr>
        <p:spPr>
          <a:xfrm>
            <a:off x="1884192" y="2938882"/>
            <a:ext cx="6242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مربع نص 77"/>
          <p:cNvSpPr txBox="1"/>
          <p:nvPr/>
        </p:nvSpPr>
        <p:spPr>
          <a:xfrm>
            <a:off x="7459399" y="5800903"/>
            <a:ext cx="28366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٤٢ – ٢٨ = ١٤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قطعة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2184299" y="5486174"/>
            <a:ext cx="28366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٩٠ – ٢٨ = ٦٢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يوم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12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6" grpId="0"/>
      <p:bldP spid="40" grpId="0"/>
      <p:bldP spid="43" grpId="0"/>
      <p:bldP spid="44" grpId="0"/>
      <p:bldP spid="46" grpId="0"/>
      <p:bldP spid="47" grpId="0"/>
      <p:bldP spid="50" grpId="0"/>
      <p:bldP spid="51" grpId="0"/>
      <p:bldP spid="52" grpId="0"/>
      <p:bldP spid="54" grpId="0"/>
      <p:bldP spid="56" grpId="0"/>
      <p:bldP spid="57" grpId="0"/>
      <p:bldP spid="59" grpId="0"/>
      <p:bldP spid="61" grpId="0"/>
      <p:bldP spid="63" grpId="0"/>
      <p:bldP spid="64" grpId="0"/>
      <p:bldP spid="65" grpId="0"/>
      <p:bldP spid="67" grpId="0"/>
      <p:bldP spid="69" grpId="0"/>
      <p:bldP spid="70" grpId="0"/>
      <p:bldP spid="71" grpId="0"/>
      <p:bldP spid="73" grpId="0"/>
      <p:bldP spid="75" grpId="0"/>
      <p:bldP spid="76" grpId="0"/>
      <p:bldP spid="77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0"/>
          <a:stretch/>
        </p:blipFill>
        <p:spPr>
          <a:xfrm>
            <a:off x="1553470" y="1639092"/>
            <a:ext cx="3159901" cy="4511902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0"/>
          <a:stretch/>
        </p:blipFill>
        <p:spPr>
          <a:xfrm>
            <a:off x="5532780" y="1639092"/>
            <a:ext cx="5335310" cy="4511902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4932" l="0" r="524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24" b="15302"/>
          <a:stretch/>
        </p:blipFill>
        <p:spPr>
          <a:xfrm>
            <a:off x="644959" y="1096821"/>
            <a:ext cx="1813439" cy="3429778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4073960" y="3059580"/>
            <a:ext cx="23877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٣٥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كيلومتر في الساعة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3876123" y="3508701"/>
            <a:ext cx="27833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كيلومتر في الساعة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3" t="94946" r="38467" b="-132"/>
          <a:stretch/>
        </p:blipFill>
        <p:spPr>
          <a:xfrm>
            <a:off x="4713371" y="5925544"/>
            <a:ext cx="970855" cy="233992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4" r="50077" b="89851"/>
          <a:stretch/>
        </p:blipFill>
        <p:spPr>
          <a:xfrm>
            <a:off x="3755135" y="1639092"/>
            <a:ext cx="2505457" cy="457932"/>
          </a:xfrm>
          <a:prstGeom prst="rect">
            <a:avLst/>
          </a:prstGeom>
        </p:spPr>
      </p:pic>
      <p:sp>
        <p:nvSpPr>
          <p:cNvPr id="36" name="مربع نص 35"/>
          <p:cNvSpPr txBox="1"/>
          <p:nvPr/>
        </p:nvSpPr>
        <p:spPr>
          <a:xfrm>
            <a:off x="6186288" y="4441403"/>
            <a:ext cx="19680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السنجاب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7258820" y="5327290"/>
            <a:ext cx="21305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الزرافة والفيل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6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22205" b="39559"/>
          <a:stretch/>
        </p:blipFill>
        <p:spPr>
          <a:xfrm>
            <a:off x="1624428" y="4388244"/>
            <a:ext cx="9842677" cy="146304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54"/>
          <a:stretch/>
        </p:blipFill>
        <p:spPr>
          <a:xfrm>
            <a:off x="782334" y="1896978"/>
            <a:ext cx="10622269" cy="767016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267602" y="945883"/>
            <a:ext cx="7605928" cy="809982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3069975" y="2752794"/>
            <a:ext cx="622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أقرب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أقرب عشرة ، وعندها أجد أن :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3145182" y="3426253"/>
            <a:ext cx="60762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عشرات –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عشرات =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عشرات وهي أقل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18" y="2556972"/>
            <a:ext cx="2011607" cy="2011607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3811779" y="5931304"/>
            <a:ext cx="51552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ما الفرق بين سرعتي النمر واليعسوب  ؟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6" name="رابط مستقيم 35"/>
          <p:cNvCxnSpPr/>
          <p:nvPr/>
        </p:nvCxnSpPr>
        <p:spPr>
          <a:xfrm flipH="1">
            <a:off x="7230364" y="5342037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/>
          <p:cNvSpPr txBox="1"/>
          <p:nvPr/>
        </p:nvSpPr>
        <p:spPr>
          <a:xfrm>
            <a:off x="6575691" y="5262017"/>
            <a:ext cx="6517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مستدير الزوايا 2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9" b="81170"/>
          <a:stretch/>
        </p:blipFill>
        <p:spPr>
          <a:xfrm>
            <a:off x="8737035" y="1194898"/>
            <a:ext cx="2105367" cy="555532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432193" y="1960159"/>
            <a:ext cx="572200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يبين الجدول المجاور أن النمر ينام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١٦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ساعة في اليوم ، بينما ينام القط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ساعة في اليوم . أحاول أن أجد الفرق بين عدد ساعات نوم كل من النمر والقط .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4745" y="1898475"/>
            <a:ext cx="2605800" cy="2690134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4690813" y="3933098"/>
            <a:ext cx="50727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يمكنني استعمال الطرح لحل المسألة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516819" y="4908913"/>
            <a:ext cx="43791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الفرق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هو حل مسألة الطرح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7" b="95775" l="2937" r="991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52"/>
          <a:stretch/>
        </p:blipFill>
        <p:spPr>
          <a:xfrm>
            <a:off x="8356667" y="4406662"/>
            <a:ext cx="2247034" cy="23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9" t="13372" b="72471"/>
          <a:stretch/>
        </p:blipFill>
        <p:spPr>
          <a:xfrm>
            <a:off x="5265878" y="1677751"/>
            <a:ext cx="5759951" cy="72281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57"/>
          <a:stretch/>
        </p:blipFill>
        <p:spPr>
          <a:xfrm>
            <a:off x="4375358" y="1119752"/>
            <a:ext cx="6649021" cy="621961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4087426" y="2454939"/>
            <a:ext cx="6766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ذلك ، 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– 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يمكنني أن استعمل النماذج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8029092" y="3077429"/>
            <a:ext cx="2749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الآحاد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6" b="69060"/>
          <a:stretch/>
        </p:blipFill>
        <p:spPr>
          <a:xfrm>
            <a:off x="8511845" y="3860425"/>
            <a:ext cx="1467685" cy="1307639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6" t="33314" b="54133"/>
          <a:stretch/>
        </p:blipFill>
        <p:spPr>
          <a:xfrm>
            <a:off x="8538823" y="5168064"/>
            <a:ext cx="1474090" cy="532837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15593" r="38136" b="67178"/>
          <a:stretch/>
        </p:blipFill>
        <p:spPr>
          <a:xfrm>
            <a:off x="4963508" y="4178300"/>
            <a:ext cx="3394006" cy="62357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71" y="2418529"/>
            <a:ext cx="2843146" cy="277683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139" r="71256" b="88163"/>
          <a:stretch/>
        </p:blipFill>
        <p:spPr>
          <a:xfrm>
            <a:off x="2983230" y="4625340"/>
            <a:ext cx="759424" cy="33437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r="87539" b="48358"/>
          <a:stretch/>
        </p:blipFill>
        <p:spPr>
          <a:xfrm>
            <a:off x="2128990" y="3228454"/>
            <a:ext cx="300193" cy="1731260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3361509" y="4407806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2923061" y="4405963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40967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9" t="13372" b="72471"/>
          <a:stretch/>
        </p:blipFill>
        <p:spPr>
          <a:xfrm>
            <a:off x="5265878" y="1677751"/>
            <a:ext cx="5759951" cy="72281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57"/>
          <a:stretch/>
        </p:blipFill>
        <p:spPr>
          <a:xfrm>
            <a:off x="4375358" y="1119752"/>
            <a:ext cx="6649021" cy="621961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4087426" y="2454939"/>
            <a:ext cx="6766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ذلك ، 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– 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يمكنني أن استعمل النماذج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7864705" y="3064316"/>
            <a:ext cx="29892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العشرات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5" r="2144" b="53619"/>
          <a:stretch/>
        </p:blipFill>
        <p:spPr>
          <a:xfrm>
            <a:off x="8699270" y="3673693"/>
            <a:ext cx="1277875" cy="1725852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t="15153" r="41248" b="66840"/>
          <a:stretch/>
        </p:blipFill>
        <p:spPr>
          <a:xfrm>
            <a:off x="5033398" y="3960564"/>
            <a:ext cx="3662972" cy="530167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71" y="2418529"/>
            <a:ext cx="2843146" cy="2776834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139" r="71256" b="88163"/>
          <a:stretch/>
        </p:blipFill>
        <p:spPr>
          <a:xfrm>
            <a:off x="2983230" y="4625340"/>
            <a:ext cx="759424" cy="334374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r="87539" b="48358"/>
          <a:stretch/>
        </p:blipFill>
        <p:spPr>
          <a:xfrm>
            <a:off x="2128990" y="3228454"/>
            <a:ext cx="300193" cy="1731260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3361509" y="4407806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2923061" y="4405963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2047790" y="3612683"/>
            <a:ext cx="418375" cy="951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>
            <a:off x="2072131" y="3636699"/>
            <a:ext cx="363741" cy="890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4894642" y="5603295"/>
            <a:ext cx="52594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أي أن النمر ينام </a:t>
            </a:r>
            <a:r>
              <a:rPr lang="ku-Arab-IQ" sz="2400" b="1" dirty="0" smtClean="0">
                <a:solidFill>
                  <a:srgbClr val="C00000"/>
                </a:solidFill>
              </a:rPr>
              <a:t>٤ </a:t>
            </a:r>
            <a:r>
              <a:rPr lang="ar-SA" sz="2400" b="1" dirty="0" smtClean="0">
                <a:solidFill>
                  <a:srgbClr val="C00000"/>
                </a:solidFill>
              </a:rPr>
              <a:t>ساعات أكثر مما ينام القط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17" y="3775154"/>
            <a:ext cx="3241705" cy="225539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9" t="13372" b="72471"/>
          <a:stretch/>
        </p:blipFill>
        <p:spPr>
          <a:xfrm>
            <a:off x="5265878" y="1677751"/>
            <a:ext cx="5759951" cy="72281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57"/>
          <a:stretch/>
        </p:blipFill>
        <p:spPr>
          <a:xfrm>
            <a:off x="4375358" y="1119752"/>
            <a:ext cx="6649021" cy="621961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4087426" y="2454939"/>
            <a:ext cx="6766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ذلك ، 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١٦ – 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يمكنني أن استعمل النماذج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265878" y="3113790"/>
            <a:ext cx="55881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أتحقق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يمكنني أن استعمل الجمع للتحقق من إجابتي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71" y="2418529"/>
            <a:ext cx="2843146" cy="2776834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139" r="71256" b="88163"/>
          <a:stretch/>
        </p:blipFill>
        <p:spPr>
          <a:xfrm>
            <a:off x="2983230" y="4625340"/>
            <a:ext cx="759424" cy="334374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r="87539" b="48358"/>
          <a:stretch/>
        </p:blipFill>
        <p:spPr>
          <a:xfrm>
            <a:off x="2128990" y="3228454"/>
            <a:ext cx="300193" cy="1731260"/>
          </a:xfrm>
          <a:prstGeom prst="rect">
            <a:avLst/>
          </a:prstGeom>
        </p:spPr>
      </p:pic>
      <p:sp>
        <p:nvSpPr>
          <p:cNvPr id="40" name="مربع نص 39"/>
          <p:cNvSpPr txBox="1"/>
          <p:nvPr/>
        </p:nvSpPr>
        <p:spPr>
          <a:xfrm>
            <a:off x="3361509" y="4407806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2923061" y="4405963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2047790" y="3612683"/>
            <a:ext cx="418375" cy="951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>
            <a:off x="2072131" y="3636699"/>
            <a:ext cx="363741" cy="890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ربع نص 42"/>
          <p:cNvSpPr txBox="1"/>
          <p:nvPr/>
        </p:nvSpPr>
        <p:spPr>
          <a:xfrm>
            <a:off x="6125992" y="6107302"/>
            <a:ext cx="36698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إجابتي صحيحة </a:t>
            </a:r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5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8"/>
          <a:stretch/>
        </p:blipFill>
        <p:spPr>
          <a:xfrm>
            <a:off x="9016874" y="1876365"/>
            <a:ext cx="2670659" cy="3814355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4881" y="2711034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/>
          <p:cNvSpPr txBox="1"/>
          <p:nvPr/>
        </p:nvSpPr>
        <p:spPr>
          <a:xfrm>
            <a:off x="1067792" y="2005569"/>
            <a:ext cx="799454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في بعض مسائل الطرح قد لا يكون عدد الآحاد كافيًا لكي أطرح منه ، ولذلك أحتاج إلى إعادة التجميع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60" b="56268"/>
          <a:stretch/>
        </p:blipFill>
        <p:spPr>
          <a:xfrm>
            <a:off x="4808861" y="3211965"/>
            <a:ext cx="3473812" cy="30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85"/>
          <a:stretch/>
        </p:blipFill>
        <p:spPr>
          <a:xfrm>
            <a:off x="5095429" y="4412256"/>
            <a:ext cx="3836506" cy="12831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7" b="49065"/>
          <a:stretch/>
        </p:blipFill>
        <p:spPr>
          <a:xfrm>
            <a:off x="3162491" y="1613287"/>
            <a:ext cx="7816149" cy="127224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45" y="2480027"/>
            <a:ext cx="3562666" cy="312642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b="83561"/>
          <a:stretch/>
        </p:blipFill>
        <p:spPr>
          <a:xfrm>
            <a:off x="4428374" y="1061125"/>
            <a:ext cx="6610555" cy="601153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4" t="25034" r="6513" b="27294"/>
          <a:stretch/>
        </p:blipFill>
        <p:spPr>
          <a:xfrm>
            <a:off x="3870883" y="3653822"/>
            <a:ext cx="370478" cy="1465927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23867" r="64468" b="17041"/>
          <a:stretch/>
        </p:blipFill>
        <p:spPr>
          <a:xfrm>
            <a:off x="2526328" y="3212592"/>
            <a:ext cx="356172" cy="1865375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t="23867" r="64468" b="17041"/>
          <a:stretch/>
        </p:blipFill>
        <p:spPr>
          <a:xfrm>
            <a:off x="2894692" y="3212592"/>
            <a:ext cx="334372" cy="1865375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8223701" y="3734486"/>
            <a:ext cx="2749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الآحاد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171036" y="2795845"/>
            <a:ext cx="55919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عدد الكرات الزجاجية التي بقيت مع أحمد ، 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٥٤ – ١٨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36398" r="53315" b="45864"/>
          <a:stretch/>
        </p:blipFill>
        <p:spPr>
          <a:xfrm>
            <a:off x="9334599" y="4572349"/>
            <a:ext cx="991789" cy="1011235"/>
          </a:xfrm>
          <a:prstGeom prst="rect">
            <a:avLst/>
          </a:prstGeom>
        </p:spPr>
      </p:pic>
      <p:cxnSp>
        <p:nvCxnSpPr>
          <p:cNvPr id="12" name="رابط مستقيم 11"/>
          <p:cNvCxnSpPr/>
          <p:nvPr/>
        </p:nvCxnSpPr>
        <p:spPr>
          <a:xfrm>
            <a:off x="9239194" y="5606448"/>
            <a:ext cx="1036011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مستدير الزوايا 13"/>
          <p:cNvSpPr/>
          <p:nvPr/>
        </p:nvSpPr>
        <p:spPr>
          <a:xfrm>
            <a:off x="2873131" y="3210748"/>
            <a:ext cx="346564" cy="197085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 منحني إلى الأسفل 15"/>
          <p:cNvSpPr/>
          <p:nvPr/>
        </p:nvSpPr>
        <p:spPr>
          <a:xfrm>
            <a:off x="3016959" y="2757881"/>
            <a:ext cx="865867" cy="452867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4" t="25034" r="6513" b="27294"/>
          <a:stretch/>
        </p:blipFill>
        <p:spPr>
          <a:xfrm>
            <a:off x="3524319" y="3650907"/>
            <a:ext cx="370478" cy="1465927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6" t="61634" r="6513" b="28454"/>
          <a:stretch/>
        </p:blipFill>
        <p:spPr>
          <a:xfrm>
            <a:off x="4310222" y="3312140"/>
            <a:ext cx="309440" cy="304800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6" t="61634" r="6513" b="28454"/>
          <a:stretch/>
        </p:blipFill>
        <p:spPr>
          <a:xfrm>
            <a:off x="3939867" y="3312140"/>
            <a:ext cx="309440" cy="304800"/>
          </a:xfrm>
          <a:prstGeom prst="rect">
            <a:avLst/>
          </a:prstGeom>
        </p:spPr>
      </p:pic>
      <p:cxnSp>
        <p:nvCxnSpPr>
          <p:cNvPr id="34" name="رابط مستقيم 33"/>
          <p:cNvCxnSpPr/>
          <p:nvPr/>
        </p:nvCxnSpPr>
        <p:spPr>
          <a:xfrm flipH="1">
            <a:off x="9436338" y="460111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9230009" y="4213027"/>
            <a:ext cx="4621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9594655" y="4206380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١٤</a:t>
            </a:r>
            <a:endParaRPr lang="ar-SA" dirty="0"/>
          </a:p>
        </p:txBody>
      </p:sp>
      <p:cxnSp>
        <p:nvCxnSpPr>
          <p:cNvPr id="46" name="رابط مستقيم 45"/>
          <p:cNvCxnSpPr/>
          <p:nvPr/>
        </p:nvCxnSpPr>
        <p:spPr>
          <a:xfrm flipH="1">
            <a:off x="9708608" y="4606033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/>
          <p:cNvSpPr txBox="1"/>
          <p:nvPr/>
        </p:nvSpPr>
        <p:spPr>
          <a:xfrm>
            <a:off x="3533688" y="3409052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sp>
        <p:nvSpPr>
          <p:cNvPr id="48" name="مربع نص 47"/>
          <p:cNvSpPr txBox="1"/>
          <p:nvPr/>
        </p:nvSpPr>
        <p:spPr>
          <a:xfrm>
            <a:off x="3522392" y="3787366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sp>
        <p:nvSpPr>
          <p:cNvPr id="49" name="مربع نص 48"/>
          <p:cNvSpPr txBox="1"/>
          <p:nvPr/>
        </p:nvSpPr>
        <p:spPr>
          <a:xfrm>
            <a:off x="3514644" y="4172086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sp>
        <p:nvSpPr>
          <p:cNvPr id="50" name="مربع نص 49"/>
          <p:cNvSpPr txBox="1"/>
          <p:nvPr/>
        </p:nvSpPr>
        <p:spPr>
          <a:xfrm>
            <a:off x="3519331" y="4551439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sp>
        <p:nvSpPr>
          <p:cNvPr id="51" name="مربع نص 50"/>
          <p:cNvSpPr txBox="1"/>
          <p:nvPr/>
        </p:nvSpPr>
        <p:spPr>
          <a:xfrm>
            <a:off x="3867935" y="3401188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sp>
        <p:nvSpPr>
          <p:cNvPr id="52" name="مربع نص 51"/>
          <p:cNvSpPr txBox="1"/>
          <p:nvPr/>
        </p:nvSpPr>
        <p:spPr>
          <a:xfrm>
            <a:off x="3858566" y="3801636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sp>
        <p:nvSpPr>
          <p:cNvPr id="53" name="مربع نص 52"/>
          <p:cNvSpPr txBox="1"/>
          <p:nvPr/>
        </p:nvSpPr>
        <p:spPr>
          <a:xfrm>
            <a:off x="3867624" y="4157111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sp>
        <p:nvSpPr>
          <p:cNvPr id="54" name="مربع نص 53"/>
          <p:cNvSpPr txBox="1"/>
          <p:nvPr/>
        </p:nvSpPr>
        <p:spPr>
          <a:xfrm>
            <a:off x="3859876" y="4541398"/>
            <a:ext cx="4808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ym typeface="Wingdings" panose="05000000000000000000" pitchFamily="2" charset="2"/>
              </a:rPr>
              <a:t></a:t>
            </a:r>
            <a:endParaRPr lang="ar-SA" sz="4400" dirty="0"/>
          </a:p>
        </p:txBody>
      </p:sp>
      <p:sp>
        <p:nvSpPr>
          <p:cNvPr id="55" name="مربع نص 54"/>
          <p:cNvSpPr txBox="1"/>
          <p:nvPr/>
        </p:nvSpPr>
        <p:spPr>
          <a:xfrm>
            <a:off x="9591493" y="5625596"/>
            <a:ext cx="4621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rgbClr val="C00000"/>
                </a:solidFill>
              </a:rPr>
              <a:t>٦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0" b="11581"/>
          <a:stretch/>
        </p:blipFill>
        <p:spPr>
          <a:xfrm>
            <a:off x="5095429" y="5669280"/>
            <a:ext cx="3836506" cy="9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4" grpId="0" animBg="1"/>
      <p:bldP spid="14" grpId="1" animBg="1"/>
      <p:bldP spid="14" grpId="2" animBg="1"/>
      <p:bldP spid="16" grpId="0" animBg="1"/>
      <p:bldP spid="16" grpId="1" animBg="1"/>
      <p:bldP spid="36" grpId="0"/>
      <p:bldP spid="4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7" b="49065"/>
          <a:stretch/>
        </p:blipFill>
        <p:spPr>
          <a:xfrm>
            <a:off x="3162491" y="1613287"/>
            <a:ext cx="7816149" cy="127224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45" y="2480027"/>
            <a:ext cx="3562666" cy="312642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b="83561"/>
          <a:stretch/>
        </p:blipFill>
        <p:spPr>
          <a:xfrm>
            <a:off x="4428374" y="1061125"/>
            <a:ext cx="6610555" cy="601153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t="23867" r="64468" b="17041"/>
          <a:stretch/>
        </p:blipFill>
        <p:spPr>
          <a:xfrm>
            <a:off x="2526328" y="3212592"/>
            <a:ext cx="356172" cy="1865375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7872307" y="3682455"/>
            <a:ext cx="31007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٢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أطرح العشرات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171036" y="2795845"/>
            <a:ext cx="55919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عدد الكرات الزجاجية التي بقيت مع أحمد ، 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٥٤ – ١٨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36398" r="53315" b="45864"/>
          <a:stretch/>
        </p:blipFill>
        <p:spPr>
          <a:xfrm>
            <a:off x="9334599" y="4572349"/>
            <a:ext cx="991789" cy="1011235"/>
          </a:xfrm>
          <a:prstGeom prst="rect">
            <a:avLst/>
          </a:prstGeom>
        </p:spPr>
      </p:pic>
      <p:cxnSp>
        <p:nvCxnSpPr>
          <p:cNvPr id="12" name="رابط مستقيم 11"/>
          <p:cNvCxnSpPr/>
          <p:nvPr/>
        </p:nvCxnSpPr>
        <p:spPr>
          <a:xfrm>
            <a:off x="9239194" y="5606448"/>
            <a:ext cx="1036011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6" t="61634" r="6513" b="28454"/>
          <a:stretch/>
        </p:blipFill>
        <p:spPr>
          <a:xfrm>
            <a:off x="4310222" y="3312140"/>
            <a:ext cx="309440" cy="304800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6" t="61634" r="6513" b="28454"/>
          <a:stretch/>
        </p:blipFill>
        <p:spPr>
          <a:xfrm>
            <a:off x="3939867" y="3312140"/>
            <a:ext cx="309440" cy="304800"/>
          </a:xfrm>
          <a:prstGeom prst="rect">
            <a:avLst/>
          </a:prstGeom>
        </p:spPr>
      </p:pic>
      <p:cxnSp>
        <p:nvCxnSpPr>
          <p:cNvPr id="34" name="رابط مستقيم 33"/>
          <p:cNvCxnSpPr/>
          <p:nvPr/>
        </p:nvCxnSpPr>
        <p:spPr>
          <a:xfrm flipH="1">
            <a:off x="9436338" y="4601114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9230009" y="4213027"/>
            <a:ext cx="4621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9594655" y="4206380"/>
            <a:ext cx="6236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00B050"/>
                </a:solidFill>
              </a:rPr>
              <a:t>١٤</a:t>
            </a:r>
            <a:endParaRPr lang="ar-SA" dirty="0"/>
          </a:p>
        </p:txBody>
      </p:sp>
      <p:cxnSp>
        <p:nvCxnSpPr>
          <p:cNvPr id="46" name="رابط مستقيم 45"/>
          <p:cNvCxnSpPr/>
          <p:nvPr/>
        </p:nvCxnSpPr>
        <p:spPr>
          <a:xfrm flipH="1">
            <a:off x="9708608" y="4606033"/>
            <a:ext cx="227907" cy="3087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ربع نص 54"/>
          <p:cNvSpPr txBox="1"/>
          <p:nvPr/>
        </p:nvSpPr>
        <p:spPr>
          <a:xfrm>
            <a:off x="9591493" y="5625596"/>
            <a:ext cx="4621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chemeClr val="bg2">
                    <a:lumMod val="25000"/>
                  </a:schemeClr>
                </a:solidFill>
              </a:rPr>
              <a:t>٦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b="81682"/>
          <a:stretch/>
        </p:blipFill>
        <p:spPr>
          <a:xfrm>
            <a:off x="5423726" y="4736247"/>
            <a:ext cx="3590414" cy="526364"/>
          </a:xfrm>
          <a:prstGeom prst="rect">
            <a:avLst/>
          </a:prstGeom>
        </p:spPr>
      </p:pic>
      <p:cxnSp>
        <p:nvCxnSpPr>
          <p:cNvPr id="57" name="رابط مستقيم 56"/>
          <p:cNvCxnSpPr/>
          <p:nvPr/>
        </p:nvCxnSpPr>
        <p:spPr>
          <a:xfrm flipH="1">
            <a:off x="2495226" y="3691410"/>
            <a:ext cx="418375" cy="951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>
            <a:off x="2524810" y="3752420"/>
            <a:ext cx="363741" cy="890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59"/>
          <p:cNvSpPr txBox="1"/>
          <p:nvPr/>
        </p:nvSpPr>
        <p:spPr>
          <a:xfrm>
            <a:off x="9341243" y="5617268"/>
            <a:ext cx="4621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3200" b="1" dirty="0" smtClean="0">
                <a:solidFill>
                  <a:srgbClr val="C00000"/>
                </a:solidFill>
              </a:rPr>
              <a:t>٣</a:t>
            </a:r>
            <a:r>
              <a:rPr lang="ku-Arab-IQ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925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44" grpId="0"/>
      <p:bldP spid="55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7" b="49065"/>
          <a:stretch/>
        </p:blipFill>
        <p:spPr>
          <a:xfrm>
            <a:off x="3162491" y="1613287"/>
            <a:ext cx="7816149" cy="127224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45" y="2480027"/>
            <a:ext cx="3562666" cy="312642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b="83561"/>
          <a:stretch/>
        </p:blipFill>
        <p:spPr>
          <a:xfrm>
            <a:off x="4428374" y="1061125"/>
            <a:ext cx="6610555" cy="601153"/>
          </a:xfrm>
          <a:prstGeom prst="rect">
            <a:avLst/>
          </a:prstGeom>
        </p:spPr>
      </p:pic>
      <p:sp>
        <p:nvSpPr>
          <p:cNvPr id="24" name="مستطيل مستدير الزوايا 23"/>
          <p:cNvSpPr/>
          <p:nvPr/>
        </p:nvSpPr>
        <p:spPr>
          <a:xfrm>
            <a:off x="1045029" y="291049"/>
            <a:ext cx="2768309" cy="473279"/>
          </a:xfrm>
          <a:prstGeom prst="roundRect">
            <a:avLst/>
          </a:prstGeom>
          <a:solidFill>
            <a:srgbClr val="FF74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ar-SA" b="1" dirty="0" smtClean="0">
                <a:solidFill>
                  <a:schemeClr val="bg1"/>
                </a:solidFill>
              </a:rPr>
              <a:t>طرح الأعداد المكونة من رقمين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7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FFC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056159" y="305001"/>
            <a:ext cx="953242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٨٢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الطرح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27" y="584830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FFFEF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FF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43304" y="297881"/>
            <a:ext cx="1371600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الثالث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مخطط انسيابي: محطة طرفية 34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rgbClr val="FF745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شكل بيضاوي 36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rgbClr val="FFC5B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5583982" y="3675583"/>
            <a:ext cx="53635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أتحقق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يمكنني أن أستعمل الجمع للتحقق من إجابتي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171036" y="2795845"/>
            <a:ext cx="55919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عدد الكرات الزجاجية التي بقيت مع أحمد ، 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٥٤ – ١٨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6" t="61634" r="6513" b="28454"/>
          <a:stretch/>
        </p:blipFill>
        <p:spPr>
          <a:xfrm>
            <a:off x="4310222" y="3312140"/>
            <a:ext cx="309440" cy="304800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6" t="61634" r="6513" b="28454"/>
          <a:stretch/>
        </p:blipFill>
        <p:spPr>
          <a:xfrm>
            <a:off x="3939867" y="3312140"/>
            <a:ext cx="309440" cy="3048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r="8001" b="42112"/>
          <a:stretch/>
        </p:blipFill>
        <p:spPr>
          <a:xfrm>
            <a:off x="6913534" y="4423859"/>
            <a:ext cx="3278541" cy="1898870"/>
          </a:xfrm>
          <a:prstGeom prst="rect">
            <a:avLst/>
          </a:prstGeom>
        </p:spPr>
      </p:pic>
      <p:sp>
        <p:nvSpPr>
          <p:cNvPr id="42" name="مربع نص 41"/>
          <p:cNvSpPr txBox="1"/>
          <p:nvPr/>
        </p:nvSpPr>
        <p:spPr>
          <a:xfrm>
            <a:off x="3377781" y="5848303"/>
            <a:ext cx="36698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فالإجابة صحيحة </a:t>
            </a:r>
            <a:r>
              <a:rPr lang="ar-SA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1468</TotalTime>
  <Words>566</Words>
  <Application>Microsoft Office PowerPoint</Application>
  <PresentationFormat>شاشة عريضة</PresentationFormat>
  <Paragraphs>163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200</cp:revision>
  <dcterms:created xsi:type="dcterms:W3CDTF">2022-12-02T21:48:32Z</dcterms:created>
  <dcterms:modified xsi:type="dcterms:W3CDTF">2023-08-05T06:28:37Z</dcterms:modified>
</cp:coreProperties>
</file>