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80" r:id="rId4"/>
    <p:sldId id="283" r:id="rId5"/>
    <p:sldId id="264" r:id="rId6"/>
    <p:sldId id="284" r:id="rId7"/>
    <p:sldId id="285" r:id="rId8"/>
    <p:sldId id="286" r:id="rId9"/>
    <p:sldId id="271" r:id="rId10"/>
    <p:sldId id="265" r:id="rId11"/>
    <p:sldId id="287" r:id="rId12"/>
    <p:sldId id="288" r:id="rId13"/>
    <p:sldId id="289" r:id="rId14"/>
    <p:sldId id="266" r:id="rId15"/>
    <p:sldId id="29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BDB"/>
    <a:srgbClr val="EAF2FA"/>
    <a:srgbClr val="AC52A1"/>
    <a:srgbClr val="B563AB"/>
    <a:srgbClr val="FFF5D9"/>
    <a:srgbClr val="DAEFC3"/>
    <a:srgbClr val="D4E9F4"/>
    <a:srgbClr val="DFBBDB"/>
    <a:srgbClr val="FFFEF8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28.jpe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JPG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6.emf"/><Relationship Id="rId4" Type="http://schemas.microsoft.com/office/2007/relationships/hdphoto" Target="../media/hdphoto4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1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174431" y="2692865"/>
            <a:ext cx="5611099" cy="1741719"/>
          </a:xfrm>
          <a:prstGeom prst="round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2254002" y="2861558"/>
            <a:ext cx="530404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أجمع أعدادًا مكونة من ثلاثة أرقام ، وأستعمل التقدير للتأكد من معقولية الجواب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99778" l="5491" r="98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9593" y="1652629"/>
            <a:ext cx="3236108" cy="42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5"/>
          <a:stretch/>
        </p:blipFill>
        <p:spPr>
          <a:xfrm>
            <a:off x="2520335" y="1999758"/>
            <a:ext cx="8496124" cy="3967281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95" name="مربع نص 94"/>
          <p:cNvSpPr txBox="1"/>
          <p:nvPr/>
        </p:nvSpPr>
        <p:spPr>
          <a:xfrm>
            <a:off x="3114244" y="1101860"/>
            <a:ext cx="41063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</a:t>
            </a:r>
            <a:r>
              <a:rPr lang="ar-SA" sz="2000" b="1" dirty="0" smtClean="0"/>
              <a:t>الجمع ، </a:t>
            </a:r>
            <a:r>
              <a:rPr lang="ar-SA" sz="2000" b="1" dirty="0" smtClean="0"/>
              <a:t>وأتأكد من معقولية الجواب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96" name="مربع نص 95"/>
          <p:cNvSpPr txBox="1"/>
          <p:nvPr/>
        </p:nvSpPr>
        <p:spPr>
          <a:xfrm>
            <a:off x="9678940" y="2894943"/>
            <a:ext cx="374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9588874" y="2894943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9481229" y="182586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9330211" y="289494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3484512" y="2894943"/>
            <a:ext cx="2959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3316475" y="2894943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3039293" y="182586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3088200" y="289494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4" name="مربع نص 103"/>
          <p:cNvSpPr txBox="1"/>
          <p:nvPr/>
        </p:nvSpPr>
        <p:spPr>
          <a:xfrm>
            <a:off x="9734449" y="4313348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مربع نص 104"/>
          <p:cNvSpPr txBox="1"/>
          <p:nvPr/>
        </p:nvSpPr>
        <p:spPr>
          <a:xfrm>
            <a:off x="9476765" y="327962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6" name="مربع نص 105"/>
          <p:cNvSpPr txBox="1"/>
          <p:nvPr/>
        </p:nvSpPr>
        <p:spPr>
          <a:xfrm>
            <a:off x="9548578" y="431334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7" name="مربع نص 106"/>
          <p:cNvSpPr txBox="1"/>
          <p:nvPr/>
        </p:nvSpPr>
        <p:spPr>
          <a:xfrm>
            <a:off x="9296200" y="4313348"/>
            <a:ext cx="3627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3434820" y="4313348"/>
            <a:ext cx="3520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3283252" y="4313348"/>
            <a:ext cx="3112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3032199" y="4313348"/>
            <a:ext cx="376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052658" y="327962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9698196" y="5734759"/>
            <a:ext cx="374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9599683" y="5734759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9500485" y="466567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9366885" y="573475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9305838" y="466747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371456" y="5641453"/>
            <a:ext cx="374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3298437" y="5641453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3241015" y="458459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082218" y="564145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042135" y="457443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31" y="2674170"/>
            <a:ext cx="2381091" cy="31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27" b="10002"/>
          <a:stretch/>
        </p:blipFill>
        <p:spPr>
          <a:xfrm>
            <a:off x="2320562" y="1873783"/>
            <a:ext cx="8691279" cy="1790630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95" name="مربع نص 94"/>
          <p:cNvSpPr txBox="1"/>
          <p:nvPr/>
        </p:nvSpPr>
        <p:spPr>
          <a:xfrm>
            <a:off x="3114244" y="1101860"/>
            <a:ext cx="41063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</a:t>
            </a:r>
            <a:r>
              <a:rPr lang="ar-SA" sz="2000" b="1" dirty="0" smtClean="0"/>
              <a:t>الجمع ، </a:t>
            </a:r>
            <a:r>
              <a:rPr lang="ar-SA" sz="2000" b="1" dirty="0" smtClean="0"/>
              <a:t>وأتأكد من معقولية الجواب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100" name="مربع نص 99"/>
          <p:cNvSpPr txBox="1"/>
          <p:nvPr/>
        </p:nvSpPr>
        <p:spPr>
          <a:xfrm>
            <a:off x="8240422" y="2052614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8165942" y="2050771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مربع نص 101"/>
          <p:cNvSpPr txBox="1"/>
          <p:nvPr/>
        </p:nvSpPr>
        <p:spPr>
          <a:xfrm>
            <a:off x="9824268" y="174406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7914661" y="204491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1847954" y="2044915"/>
            <a:ext cx="7820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1799249" y="2039282"/>
            <a:ext cx="3112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1518829" y="2045837"/>
            <a:ext cx="376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447939" y="174406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8051142" y="3033435"/>
            <a:ext cx="750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8000570" y="3033435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9603415" y="274154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7768480" y="303343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452535" y="273590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1694404" y="2956466"/>
            <a:ext cx="750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1643832" y="2956466"/>
            <a:ext cx="26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1411742" y="295646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24" y="3778140"/>
            <a:ext cx="2664886" cy="252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8" grpId="0"/>
      <p:bldP spid="109" grpId="0"/>
      <p:bldP spid="110" grpId="0"/>
      <p:bldP spid="44" grpId="0"/>
      <p:bldP spid="51" grpId="0"/>
      <p:bldP spid="52" grpId="0"/>
      <p:bldP spid="53" grpId="0"/>
      <p:bldP spid="54" grpId="0"/>
      <p:bldP spid="55" grpId="0"/>
      <p:bldP spid="57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992" b="78942"/>
          <a:stretch/>
        </p:blipFill>
        <p:spPr>
          <a:xfrm>
            <a:off x="1388199" y="3192867"/>
            <a:ext cx="9858103" cy="83920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40"/>
          <a:stretch/>
        </p:blipFill>
        <p:spPr>
          <a:xfrm>
            <a:off x="1169337" y="1774243"/>
            <a:ext cx="10058400" cy="940142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51" name="مربع نص 50"/>
          <p:cNvSpPr txBox="1"/>
          <p:nvPr/>
        </p:nvSpPr>
        <p:spPr>
          <a:xfrm>
            <a:off x="4141657" y="2590069"/>
            <a:ext cx="36108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١٩٩ + ٤٥٨ = ٦٥٧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500050" y="4563144"/>
            <a:ext cx="36108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٢٥٧ + ٣٤٦ = ٦٠٣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مترًا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393978" y="4087072"/>
            <a:ext cx="37936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المسافة بين بيت محمود </a:t>
            </a:r>
            <a:r>
              <a:rPr lang="ar-SA" sz="2400" b="1" dirty="0" err="1" smtClean="0">
                <a:solidFill>
                  <a:srgbClr val="C00000"/>
                </a:solidFill>
              </a:rPr>
              <a:t>والمنتزة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1531051" y="5470660"/>
            <a:ext cx="36108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٦٠٣ + ٦٠٣ = ١٢٠٦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مترًا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710084" y="5086364"/>
            <a:ext cx="1449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ذهابًا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و إيابًا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3" t="24773" r="8694" b="19017"/>
          <a:stretch/>
        </p:blipFill>
        <p:spPr>
          <a:xfrm>
            <a:off x="5433596" y="4087072"/>
            <a:ext cx="5721532" cy="22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02" y="1684406"/>
            <a:ext cx="6930023" cy="4925935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108" name="مربع نص 107"/>
          <p:cNvSpPr txBox="1"/>
          <p:nvPr/>
        </p:nvSpPr>
        <p:spPr>
          <a:xfrm>
            <a:off x="7578714" y="2781940"/>
            <a:ext cx="7644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٦٧٩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7208033" y="3712549"/>
            <a:ext cx="6406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مربع نص 109"/>
          <p:cNvSpPr txBox="1"/>
          <p:nvPr/>
        </p:nvSpPr>
        <p:spPr>
          <a:xfrm>
            <a:off x="8776506" y="4651609"/>
            <a:ext cx="3769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6167175" y="5683924"/>
            <a:ext cx="3960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519033" y="2720385"/>
            <a:ext cx="219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3481801" y="3712549"/>
            <a:ext cx="219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472028" y="4665363"/>
            <a:ext cx="32528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العنصر المحايد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3101471" y="5681511"/>
            <a:ext cx="219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5333" l="8933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6" r="9322"/>
          <a:stretch/>
        </p:blipFill>
        <p:spPr>
          <a:xfrm>
            <a:off x="684723" y="1474969"/>
            <a:ext cx="2755200" cy="340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57" grpId="0"/>
      <p:bldP spid="39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b="78242"/>
          <a:stretch/>
        </p:blipFill>
        <p:spPr>
          <a:xfrm>
            <a:off x="2655940" y="2185061"/>
            <a:ext cx="8572848" cy="8689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0" y="1190187"/>
            <a:ext cx="2188762" cy="2188762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23385" b="39544"/>
          <a:stretch/>
        </p:blipFill>
        <p:spPr>
          <a:xfrm>
            <a:off x="1298875" y="3804809"/>
            <a:ext cx="10493784" cy="1480457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600122" y="2712879"/>
            <a:ext cx="6748931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299422" y="1191687"/>
            <a:ext cx="7605928" cy="809982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4442765" y="5352087"/>
            <a:ext cx="4369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٧٥٣ + ٧٥٣ = ١٥٠٦ </a:t>
            </a:r>
            <a:endParaRPr lang="ar-SA" sz="2800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4560721" y="3231963"/>
            <a:ext cx="4252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٢٥٠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٢٠١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٤٥١ 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38" y="1843615"/>
            <a:ext cx="9972265" cy="4196682"/>
          </a:xfrm>
          <a:prstGeom prst="rect">
            <a:avLst/>
          </a:prstGeom>
        </p:spPr>
      </p:pic>
      <p:sp>
        <p:nvSpPr>
          <p:cNvPr id="28" name="مستطيل مستدير الزوايا 27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600122" y="2712879"/>
            <a:ext cx="6748931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88667" l="5580" r="95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4" b="27965"/>
          <a:stretch/>
        </p:blipFill>
        <p:spPr>
          <a:xfrm>
            <a:off x="4954437" y="1102452"/>
            <a:ext cx="2640929" cy="1812612"/>
          </a:xfrm>
          <a:prstGeom prst="rect">
            <a:avLst/>
          </a:prstGeom>
        </p:spPr>
      </p:pic>
      <p:sp>
        <p:nvSpPr>
          <p:cNvPr id="31" name="مستطيل مستدير الزوايا 30"/>
          <p:cNvSpPr/>
          <p:nvPr/>
        </p:nvSpPr>
        <p:spPr>
          <a:xfrm>
            <a:off x="7829006" y="4194444"/>
            <a:ext cx="1058560" cy="552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1729828" y="5398546"/>
            <a:ext cx="1861604" cy="4350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46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22" l="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733" y="3883101"/>
            <a:ext cx="2082055" cy="2498466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37035" y="1194898"/>
            <a:ext cx="2105367" cy="555532"/>
          </a:xfrm>
          <a:prstGeom prst="rect">
            <a:avLst/>
          </a:prstGeom>
        </p:spPr>
      </p:pic>
      <p:sp>
        <p:nvSpPr>
          <p:cNvPr id="50" name="مربع نص 49"/>
          <p:cNvSpPr txBox="1"/>
          <p:nvPr/>
        </p:nvSpPr>
        <p:spPr>
          <a:xfrm>
            <a:off x="4765593" y="1950814"/>
            <a:ext cx="585596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تشتهر منطقة الجوف بزراعة الزيتون ، إذا كان في مزرعتنا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١٢٧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شجرة زيتون ، وفي مزرعة جيراننا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٦٨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شجرة زيتون ، فكم شجرة زيتون في المزرعتين ؟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207" y="1472664"/>
            <a:ext cx="3384616" cy="2256906"/>
          </a:xfrm>
          <a:prstGeom prst="rect">
            <a:avLst/>
          </a:prstGeom>
        </p:spPr>
      </p:pic>
      <p:sp>
        <p:nvSpPr>
          <p:cNvPr id="59" name="مربع نص 58"/>
          <p:cNvSpPr txBox="1"/>
          <p:nvPr/>
        </p:nvSpPr>
        <p:spPr>
          <a:xfrm>
            <a:off x="2386898" y="4694910"/>
            <a:ext cx="70628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لقد استعملت في درس استكشف " النماذج " لجمع عددين مكونين من ثلاثة أرقام ، ويمكنني أيضًا استعمال ورقة وقلم لجمع الأعداد المكونة من ثلاثة أرقام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644434" y="1874129"/>
            <a:ext cx="3787419" cy="1746393"/>
          </a:xfrm>
          <a:prstGeom prst="roundRect">
            <a:avLst/>
          </a:prstGeom>
          <a:solidFill>
            <a:schemeClr val="bg1"/>
          </a:solidFill>
          <a:ln>
            <a:solidFill>
              <a:srgbClr val="B4C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0426" r="75557" b="31140"/>
          <a:stretch/>
        </p:blipFill>
        <p:spPr>
          <a:xfrm>
            <a:off x="793870" y="2899851"/>
            <a:ext cx="877470" cy="32905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1"/>
          <a:stretch/>
        </p:blipFill>
        <p:spPr>
          <a:xfrm>
            <a:off x="4810511" y="1203350"/>
            <a:ext cx="6094839" cy="520947"/>
          </a:xfrm>
          <a:prstGeom prst="rect">
            <a:avLst/>
          </a:prstGeom>
        </p:spPr>
      </p:pic>
      <p:sp>
        <p:nvSpPr>
          <p:cNvPr id="59" name="مستطيل مستدير الزوايا 58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6820314" y="2622960"/>
            <a:ext cx="3704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الجمع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١٢٧ + ٦٨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20706" r="1652" b="63773"/>
          <a:stretch/>
        </p:blipFill>
        <p:spPr>
          <a:xfrm>
            <a:off x="4890521" y="1874129"/>
            <a:ext cx="5917400" cy="66561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4" t="2337" r="2279" b="50909"/>
          <a:stretch/>
        </p:blipFill>
        <p:spPr>
          <a:xfrm>
            <a:off x="2364888" y="2120685"/>
            <a:ext cx="1904534" cy="838120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337" r="54390" b="50909"/>
          <a:stretch/>
        </p:blipFill>
        <p:spPr>
          <a:xfrm>
            <a:off x="880776" y="2120685"/>
            <a:ext cx="1494078" cy="838120"/>
          </a:xfrm>
          <a:prstGeom prst="rect">
            <a:avLst/>
          </a:prstGeom>
        </p:spPr>
      </p:pic>
      <p:sp>
        <p:nvSpPr>
          <p:cNvPr id="62" name="مربع نص 61"/>
          <p:cNvSpPr txBox="1"/>
          <p:nvPr/>
        </p:nvSpPr>
        <p:spPr>
          <a:xfrm>
            <a:off x="8056469" y="3310307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r="50780" b="47717"/>
          <a:stretch/>
        </p:blipFill>
        <p:spPr>
          <a:xfrm>
            <a:off x="6954693" y="4086020"/>
            <a:ext cx="1405090" cy="119848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1"/>
          <a:stretch/>
        </p:blipFill>
        <p:spPr>
          <a:xfrm>
            <a:off x="4037127" y="4086020"/>
            <a:ext cx="2672134" cy="1465076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" r="76542" b="86195"/>
          <a:stretch/>
        </p:blipFill>
        <p:spPr>
          <a:xfrm>
            <a:off x="6987577" y="3703317"/>
            <a:ext cx="669661" cy="365759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t="55556" r="63730" b="30714"/>
          <a:stretch/>
        </p:blipFill>
        <p:spPr>
          <a:xfrm>
            <a:off x="7505278" y="5301921"/>
            <a:ext cx="478971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5" t="6349" r="3778" b="63175"/>
          <a:stretch/>
        </p:blipFill>
        <p:spPr>
          <a:xfrm>
            <a:off x="8992881" y="3644333"/>
            <a:ext cx="2131282" cy="190763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06"/>
          <a:stretch/>
        </p:blipFill>
        <p:spPr>
          <a:xfrm>
            <a:off x="8390816" y="5630594"/>
            <a:ext cx="2558802" cy="561958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644434" y="1874129"/>
            <a:ext cx="3787419" cy="1746393"/>
          </a:xfrm>
          <a:prstGeom prst="roundRect">
            <a:avLst/>
          </a:prstGeom>
          <a:solidFill>
            <a:schemeClr val="bg1"/>
          </a:solidFill>
          <a:ln>
            <a:solidFill>
              <a:srgbClr val="B4C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0426" r="75557" b="31140"/>
          <a:stretch/>
        </p:blipFill>
        <p:spPr>
          <a:xfrm>
            <a:off x="793870" y="2899851"/>
            <a:ext cx="877470" cy="32905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1"/>
          <a:stretch/>
        </p:blipFill>
        <p:spPr>
          <a:xfrm>
            <a:off x="4810511" y="1203350"/>
            <a:ext cx="6094839" cy="520947"/>
          </a:xfrm>
          <a:prstGeom prst="rect">
            <a:avLst/>
          </a:prstGeom>
        </p:spPr>
      </p:pic>
      <p:sp>
        <p:nvSpPr>
          <p:cNvPr id="59" name="مستطيل مستدير الزوايا 58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6820314" y="2622960"/>
            <a:ext cx="3704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الجمع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١٢٧ + ٦٨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20706" r="1652" b="63773"/>
          <a:stretch/>
        </p:blipFill>
        <p:spPr>
          <a:xfrm>
            <a:off x="4890521" y="1874129"/>
            <a:ext cx="5917400" cy="66561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4" t="2337" r="2279" b="50909"/>
          <a:stretch/>
        </p:blipFill>
        <p:spPr>
          <a:xfrm>
            <a:off x="2364888" y="2120685"/>
            <a:ext cx="1904534" cy="838120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337" r="54390" b="50909"/>
          <a:stretch/>
        </p:blipFill>
        <p:spPr>
          <a:xfrm>
            <a:off x="880776" y="2120685"/>
            <a:ext cx="1494078" cy="838120"/>
          </a:xfrm>
          <a:prstGeom prst="rect">
            <a:avLst/>
          </a:prstGeom>
        </p:spPr>
      </p:pic>
      <p:sp>
        <p:nvSpPr>
          <p:cNvPr id="62" name="مربع نص 61"/>
          <p:cNvSpPr txBox="1"/>
          <p:nvPr/>
        </p:nvSpPr>
        <p:spPr>
          <a:xfrm>
            <a:off x="7070566" y="3185926"/>
            <a:ext cx="37337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 والمئات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1" t="669" b="45037"/>
          <a:stretch/>
        </p:blipFill>
        <p:spPr>
          <a:xfrm>
            <a:off x="6686691" y="3666309"/>
            <a:ext cx="1358830" cy="1384661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9" t="60598" r="6307" b="23353"/>
          <a:stretch/>
        </p:blipFill>
        <p:spPr>
          <a:xfrm>
            <a:off x="7305862" y="5042261"/>
            <a:ext cx="339634" cy="409303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3" t="63330" r="11954" b="22670"/>
          <a:stretch/>
        </p:blipFill>
        <p:spPr>
          <a:xfrm>
            <a:off x="7123611" y="5103223"/>
            <a:ext cx="178063" cy="357048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3645" r="28347" b="68598"/>
          <a:stretch/>
        </p:blipFill>
        <p:spPr>
          <a:xfrm>
            <a:off x="1860908" y="3997233"/>
            <a:ext cx="4580708" cy="452847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9" t="64184" r="15410" b="22670"/>
          <a:stretch/>
        </p:blipFill>
        <p:spPr>
          <a:xfrm>
            <a:off x="6971377" y="5129347"/>
            <a:ext cx="139337" cy="335276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30944" r="28347" b="44523"/>
          <a:stretch/>
        </p:blipFill>
        <p:spPr>
          <a:xfrm>
            <a:off x="3512730" y="4528457"/>
            <a:ext cx="2888519" cy="625639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9192957" y="3965328"/>
            <a:ext cx="17440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إذن في المزرعتين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١٩٥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شجرة زيتون 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512487" y="6157031"/>
            <a:ext cx="79291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بما أن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١٩٥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قريب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 الجواب التقديري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فإن الجواب معقول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82" t="19425" r="23085" b="21905"/>
          <a:stretch/>
        </p:blipFill>
        <p:spPr>
          <a:xfrm rot="13470272">
            <a:off x="8103278" y="4094856"/>
            <a:ext cx="794712" cy="12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3020" r="1159" b="82228"/>
          <a:stretch/>
        </p:blipFill>
        <p:spPr>
          <a:xfrm>
            <a:off x="5151202" y="1272580"/>
            <a:ext cx="5754148" cy="46185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23151" r="1852" b="31379"/>
          <a:stretch/>
        </p:blipFill>
        <p:spPr>
          <a:xfrm>
            <a:off x="6318852" y="1884180"/>
            <a:ext cx="4558182" cy="1766632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3150" r="63176" b="25417"/>
          <a:stretch/>
        </p:blipFill>
        <p:spPr>
          <a:xfrm>
            <a:off x="3676210" y="1867433"/>
            <a:ext cx="2671466" cy="193951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3" b="75883"/>
          <a:stretch/>
        </p:blipFill>
        <p:spPr>
          <a:xfrm>
            <a:off x="8247776" y="4455039"/>
            <a:ext cx="2440551" cy="1043290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r="55294" b="78573"/>
          <a:stretch/>
        </p:blipFill>
        <p:spPr>
          <a:xfrm>
            <a:off x="6081513" y="4424716"/>
            <a:ext cx="1936488" cy="959769"/>
          </a:xfrm>
          <a:prstGeom prst="rect">
            <a:avLst/>
          </a:prstGeom>
        </p:spPr>
      </p:pic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20972" r="72804" b="69699"/>
          <a:stretch/>
        </p:blipFill>
        <p:spPr>
          <a:xfrm>
            <a:off x="6097850" y="5416416"/>
            <a:ext cx="1164194" cy="424842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7200918" y="3754912"/>
            <a:ext cx="3704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الجمع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١٧٨ + ٢٢٣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" b="93906" l="10000" r="90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6857" r="35651" b="5777"/>
          <a:stretch/>
        </p:blipFill>
        <p:spPr>
          <a:xfrm>
            <a:off x="1227194" y="1546419"/>
            <a:ext cx="1860671" cy="40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3020" r="1159" b="82228"/>
          <a:stretch/>
        </p:blipFill>
        <p:spPr>
          <a:xfrm>
            <a:off x="5151202" y="1272580"/>
            <a:ext cx="5754148" cy="46185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23151" r="1852" b="31379"/>
          <a:stretch/>
        </p:blipFill>
        <p:spPr>
          <a:xfrm>
            <a:off x="6318852" y="1884180"/>
            <a:ext cx="4558182" cy="1766632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3150" r="63176" b="25417"/>
          <a:stretch/>
        </p:blipFill>
        <p:spPr>
          <a:xfrm>
            <a:off x="3577721" y="1874826"/>
            <a:ext cx="2671466" cy="193951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3" b="28296"/>
          <a:stretch/>
        </p:blipFill>
        <p:spPr>
          <a:xfrm>
            <a:off x="899470" y="1359387"/>
            <a:ext cx="2350687" cy="2301434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6936021" y="3736117"/>
            <a:ext cx="3704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الجمع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١٧٨ + ٢٢٣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159082" y="4407587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2" t="8139" r="2944" b="52149"/>
          <a:stretch/>
        </p:blipFill>
        <p:spPr>
          <a:xfrm>
            <a:off x="6522268" y="4941068"/>
            <a:ext cx="1558923" cy="1114524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9" t="12" r="10182" b="92340"/>
          <a:stretch/>
        </p:blipFill>
        <p:spPr>
          <a:xfrm>
            <a:off x="7053156" y="4525165"/>
            <a:ext cx="497149" cy="24857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6" t="49794" r="2944" b="36808"/>
          <a:stretch/>
        </p:blipFill>
        <p:spPr>
          <a:xfrm>
            <a:off x="7268499" y="6027525"/>
            <a:ext cx="732071" cy="350486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2978" r="25992" b="54149"/>
          <a:stretch/>
        </p:blipFill>
        <p:spPr>
          <a:xfrm>
            <a:off x="2123404" y="4935961"/>
            <a:ext cx="4422363" cy="8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3020" r="1159" b="82228"/>
          <a:stretch/>
        </p:blipFill>
        <p:spPr>
          <a:xfrm>
            <a:off x="5151202" y="1272580"/>
            <a:ext cx="5754148" cy="46185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23151" r="1852" b="31379"/>
          <a:stretch/>
        </p:blipFill>
        <p:spPr>
          <a:xfrm>
            <a:off x="6318852" y="1884180"/>
            <a:ext cx="4558182" cy="1766632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3150" r="63176" b="25417"/>
          <a:stretch/>
        </p:blipFill>
        <p:spPr>
          <a:xfrm>
            <a:off x="3577721" y="1874826"/>
            <a:ext cx="2671466" cy="193951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3" b="28296"/>
          <a:stretch/>
        </p:blipFill>
        <p:spPr>
          <a:xfrm>
            <a:off x="899470" y="1359387"/>
            <a:ext cx="2350687" cy="2301434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6936021" y="3736117"/>
            <a:ext cx="3704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الجمع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١٧٨ + ٢٢٣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835630" y="4407587"/>
            <a:ext cx="30727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6" t="49794" r="2944" b="36808"/>
          <a:stretch/>
        </p:blipFill>
        <p:spPr>
          <a:xfrm>
            <a:off x="7268499" y="6027525"/>
            <a:ext cx="732071" cy="35048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6" t="13322" r="1320" b="48493"/>
          <a:stretch/>
        </p:blipFill>
        <p:spPr>
          <a:xfrm>
            <a:off x="6651543" y="4869252"/>
            <a:ext cx="1355601" cy="1110632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9" t="12" r="10182" b="92340"/>
          <a:stretch/>
        </p:blipFill>
        <p:spPr>
          <a:xfrm>
            <a:off x="7047206" y="4533461"/>
            <a:ext cx="497149" cy="248575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6" t="57739" r="7775" b="32494"/>
          <a:stretch/>
        </p:blipFill>
        <p:spPr>
          <a:xfrm>
            <a:off x="7101531" y="6052967"/>
            <a:ext cx="310718" cy="284086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9" t="12" r="12519" b="91034"/>
          <a:stretch/>
        </p:blipFill>
        <p:spPr>
          <a:xfrm>
            <a:off x="6793966" y="4544757"/>
            <a:ext cx="276600" cy="291022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13322" r="18617" b="48493"/>
          <a:stretch/>
        </p:blipFill>
        <p:spPr>
          <a:xfrm>
            <a:off x="1456616" y="4949747"/>
            <a:ext cx="5276128" cy="7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06"/>
          <a:stretch/>
        </p:blipFill>
        <p:spPr>
          <a:xfrm>
            <a:off x="8718963" y="5777312"/>
            <a:ext cx="2207009" cy="484698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3020" r="1159" b="82228"/>
          <a:stretch/>
        </p:blipFill>
        <p:spPr>
          <a:xfrm>
            <a:off x="5151202" y="1272580"/>
            <a:ext cx="5754148" cy="46185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23151" r="1852" b="31379"/>
          <a:stretch/>
        </p:blipFill>
        <p:spPr>
          <a:xfrm>
            <a:off x="6318852" y="1884180"/>
            <a:ext cx="4558182" cy="1766632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3150" r="63176" b="25417"/>
          <a:stretch/>
        </p:blipFill>
        <p:spPr>
          <a:xfrm>
            <a:off x="3577721" y="1874826"/>
            <a:ext cx="2671466" cy="193951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3" b="28296"/>
          <a:stretch/>
        </p:blipFill>
        <p:spPr>
          <a:xfrm>
            <a:off x="899470" y="1359387"/>
            <a:ext cx="2350687" cy="2301434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6936021" y="3736117"/>
            <a:ext cx="3704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أجد ناتج الجمع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١٧٨ + ٢٢٣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835630" y="4407587"/>
            <a:ext cx="30727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المئات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6" t="49794" r="2944" b="36808"/>
          <a:stretch/>
        </p:blipFill>
        <p:spPr>
          <a:xfrm>
            <a:off x="7295710" y="5636515"/>
            <a:ext cx="682517" cy="326762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6" t="57739" r="7775" b="32494"/>
          <a:stretch/>
        </p:blipFill>
        <p:spPr>
          <a:xfrm>
            <a:off x="7135609" y="5690340"/>
            <a:ext cx="273266" cy="24984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4" r="3377" b="47328"/>
          <a:stretch/>
        </p:blipFill>
        <p:spPr>
          <a:xfrm>
            <a:off x="6691261" y="4292723"/>
            <a:ext cx="1253584" cy="1356289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15699" r="31239" b="63929"/>
          <a:stretch/>
        </p:blipFill>
        <p:spPr>
          <a:xfrm>
            <a:off x="2287479" y="4849164"/>
            <a:ext cx="4099564" cy="539208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4" t="53283" r="17412" b="33362"/>
          <a:stretch/>
        </p:blipFill>
        <p:spPr>
          <a:xfrm>
            <a:off x="6681865" y="5627891"/>
            <a:ext cx="423196" cy="332608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3322647" y="5553138"/>
            <a:ext cx="32569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إذن في المحفظتين </a:t>
            </a:r>
            <a:r>
              <a:rPr lang="ku-Arab-IQ" sz="2200" b="1" dirty="0" smtClean="0">
                <a:solidFill>
                  <a:schemeClr val="bg2">
                    <a:lumMod val="25000"/>
                  </a:schemeClr>
                </a:solidFill>
              </a:rPr>
              <a:t>٤٠١ </a:t>
            </a:r>
            <a:r>
              <a:rPr lang="ar-SA" sz="2200" b="1" dirty="0" smtClean="0">
                <a:solidFill>
                  <a:schemeClr val="bg2">
                    <a:lumMod val="25000"/>
                  </a:schemeClr>
                </a:solidFill>
              </a:rPr>
              <a:t>ريال</a:t>
            </a:r>
            <a:endParaRPr lang="ar-SA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123441" y="6276574"/>
            <a:ext cx="79291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بما أن العدد 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٤٠١ </a:t>
            </a:r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قريب </a:t>
            </a:r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من الجواب التقديري </a:t>
            </a:r>
            <a:r>
              <a:rPr lang="ku-Arab-IQ" sz="2200" b="1" dirty="0" smtClean="0">
                <a:solidFill>
                  <a:schemeClr val="accent1">
                    <a:lumMod val="75000"/>
                  </a:schemeClr>
                </a:solidFill>
              </a:rPr>
              <a:t>٤٠٠</a:t>
            </a:r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200" b="1" dirty="0" smtClean="0">
                <a:solidFill>
                  <a:schemeClr val="accent1">
                    <a:lumMod val="75000"/>
                  </a:schemeClr>
                </a:solidFill>
              </a:rPr>
              <a:t>فإن الجواب معقول </a:t>
            </a:r>
            <a:r>
              <a:rPr lang="ar-SA" sz="2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86"/>
          <a:stretch/>
        </p:blipFill>
        <p:spPr>
          <a:xfrm>
            <a:off x="1288868" y="4264079"/>
            <a:ext cx="10541063" cy="875234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5" t="26396" b="46929"/>
          <a:stretch/>
        </p:blipFill>
        <p:spPr>
          <a:xfrm>
            <a:off x="5334925" y="5493329"/>
            <a:ext cx="6117508" cy="1018903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71287" b="55268"/>
          <a:stretch/>
        </p:blipFill>
        <p:spPr>
          <a:xfrm>
            <a:off x="3018986" y="1875154"/>
            <a:ext cx="2682239" cy="20093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0" b="55268"/>
          <a:stretch/>
        </p:blipFill>
        <p:spPr>
          <a:xfrm>
            <a:off x="8725989" y="1875154"/>
            <a:ext cx="2502799" cy="2009367"/>
          </a:xfrm>
          <a:prstGeom prst="rect">
            <a:avLst/>
          </a:prstGeom>
        </p:spPr>
      </p:pic>
      <p:sp>
        <p:nvSpPr>
          <p:cNvPr id="43" name="مستطيل مستدير الزوايا 42"/>
          <p:cNvSpPr/>
          <p:nvPr/>
        </p:nvSpPr>
        <p:spPr>
          <a:xfrm>
            <a:off x="1288868" y="291049"/>
            <a:ext cx="258543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509910" y="1214282"/>
            <a:ext cx="40956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الجمع </a:t>
            </a:r>
            <a:r>
              <a:rPr lang="ar-SA" sz="2000" b="1" dirty="0" smtClean="0"/>
              <a:t>، </a:t>
            </a:r>
            <a:r>
              <a:rPr lang="ar-SA" sz="2000" b="1" dirty="0" smtClean="0"/>
              <a:t>وأتأكد من معقولية الجواب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8069431" y="2025855"/>
            <a:ext cx="4127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2349511" y="201912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9926442" y="171253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10228867" y="378624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10022036" y="378440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مربع نص 82"/>
          <p:cNvSpPr txBox="1"/>
          <p:nvPr/>
        </p:nvSpPr>
        <p:spPr>
          <a:xfrm>
            <a:off x="4285257" y="171607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2157530" y="201912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5" name="مربع نص 84"/>
          <p:cNvSpPr txBox="1"/>
          <p:nvPr/>
        </p:nvSpPr>
        <p:spPr>
          <a:xfrm>
            <a:off x="8238309" y="2019120"/>
            <a:ext cx="7383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مربع نص 85"/>
          <p:cNvSpPr txBox="1"/>
          <p:nvPr/>
        </p:nvSpPr>
        <p:spPr>
          <a:xfrm>
            <a:off x="4516819" y="377806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4073813" y="172000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2" name="مربع نص 91"/>
          <p:cNvSpPr txBox="1"/>
          <p:nvPr/>
        </p:nvSpPr>
        <p:spPr>
          <a:xfrm>
            <a:off x="4330162" y="378900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1965434" y="5689329"/>
            <a:ext cx="380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يساعدني على 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ا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كتشاف الخطأ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376947" y="2019120"/>
            <a:ext cx="7383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9948215" y="267152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9731996" y="267152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9722829" y="3782558"/>
            <a:ext cx="4127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7838379" y="2025855"/>
            <a:ext cx="4127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285257" y="267152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4064776" y="266759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143505" y="378624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4572867" y="4995347"/>
            <a:ext cx="38140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١٧٦ + ٢٣٨ = ٤١٤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قصة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39" r="9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" y="1344370"/>
            <a:ext cx="1630884" cy="23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3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1" grpId="0"/>
      <p:bldP spid="92" grpId="0"/>
      <p:bldP spid="94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2336</TotalTime>
  <Words>550</Words>
  <Application>Microsoft Office PowerPoint</Application>
  <PresentationFormat>شاشة عريضة</PresentationFormat>
  <Paragraphs>175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281</cp:revision>
  <dcterms:created xsi:type="dcterms:W3CDTF">2022-12-02T21:48:32Z</dcterms:created>
  <dcterms:modified xsi:type="dcterms:W3CDTF">2023-08-02T07:30:08Z</dcterms:modified>
</cp:coreProperties>
</file>