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4"/>
  </p:notesMasterIdLst>
  <p:sldIdLst>
    <p:sldId id="259" r:id="rId5"/>
    <p:sldId id="277" r:id="rId6"/>
    <p:sldId id="258" r:id="rId7"/>
    <p:sldId id="257" r:id="rId8"/>
    <p:sldId id="260" r:id="rId9"/>
    <p:sldId id="261" r:id="rId10"/>
    <p:sldId id="262" r:id="rId11"/>
    <p:sldId id="263" r:id="rId12"/>
    <p:sldId id="278" r:id="rId13"/>
    <p:sldId id="279" r:id="rId14"/>
    <p:sldId id="280" r:id="rId15"/>
    <p:sldId id="272" r:id="rId16"/>
    <p:sldId id="274" r:id="rId17"/>
    <p:sldId id="264" r:id="rId18"/>
    <p:sldId id="281" r:id="rId19"/>
    <p:sldId id="282" r:id="rId20"/>
    <p:sldId id="283" r:id="rId21"/>
    <p:sldId id="265" r:id="rId22"/>
    <p:sldId id="284" r:id="rId23"/>
    <p:sldId id="285" r:id="rId24"/>
    <p:sldId id="27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66" r:id="rId36"/>
    <p:sldId id="297" r:id="rId37"/>
    <p:sldId id="270" r:id="rId38"/>
    <p:sldId id="298" r:id="rId39"/>
    <p:sldId id="299" r:id="rId40"/>
    <p:sldId id="300" r:id="rId41"/>
    <p:sldId id="267" r:id="rId42"/>
    <p:sldId id="286" r:id="rId4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D2EF8-822E-4022-AEC4-38D52A6B27F4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0F1B3F57-B91D-47CD-AB34-595DB930A323}">
      <dgm:prSet phldrT="[نص]" custT="1"/>
      <dgm:spPr/>
      <dgm:t>
        <a:bodyPr/>
        <a:lstStyle/>
        <a:p>
          <a:pPr rtl="1"/>
          <a:r>
            <a:rPr lang="ar-SA" sz="2800" dirty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rPr>
            <a:t></a:t>
          </a:r>
          <a:endParaRPr lang="ar-SA" sz="2800" dirty="0">
            <a:solidFill>
              <a:schemeClr val="accent2">
                <a:lumMod val="75000"/>
              </a:schemeClr>
            </a:solidFill>
          </a:endParaRPr>
        </a:p>
      </dgm:t>
    </dgm:pt>
    <dgm:pt modelId="{E8BC0DD8-6F2F-44BC-B550-FDBF5C0C6E3B}" type="parTrans" cxnId="{F2213F5E-1DA6-467F-A82A-F8BA056FB14F}">
      <dgm:prSet/>
      <dgm:spPr/>
      <dgm:t>
        <a:bodyPr/>
        <a:lstStyle/>
        <a:p>
          <a:pPr rtl="1"/>
          <a:endParaRPr lang="ar-SA" sz="2800"/>
        </a:p>
      </dgm:t>
    </dgm:pt>
    <dgm:pt modelId="{0F433AC7-6F43-4322-9B23-C6905A7F74F5}" type="sibTrans" cxnId="{F2213F5E-1DA6-467F-A82A-F8BA056FB14F}">
      <dgm:prSet/>
      <dgm:spPr/>
      <dgm:t>
        <a:bodyPr/>
        <a:lstStyle/>
        <a:p>
          <a:pPr rtl="1"/>
          <a:endParaRPr lang="ar-SA" sz="2800"/>
        </a:p>
      </dgm:t>
    </dgm:pt>
    <dgm:pt modelId="{B7A75B3D-6072-4DE7-8A6D-192DE672497B}">
      <dgm:prSet phldrT="[نص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اختبارات عين</a:t>
          </a:r>
        </a:p>
      </dgm:t>
    </dgm:pt>
    <dgm:pt modelId="{4ED16970-AE35-4A37-9746-36B4DEEA49E3}" type="parTrans" cxnId="{DB141A31-AEA6-404E-9A97-AE59DECF2F46}">
      <dgm:prSet/>
      <dgm:spPr/>
      <dgm:t>
        <a:bodyPr/>
        <a:lstStyle/>
        <a:p>
          <a:pPr rtl="1"/>
          <a:endParaRPr lang="ar-SA" sz="2800"/>
        </a:p>
      </dgm:t>
    </dgm:pt>
    <dgm:pt modelId="{6F4794BA-460E-414E-AD24-72A9EEE3A6F8}" type="sibTrans" cxnId="{DB141A31-AEA6-404E-9A97-AE59DECF2F46}">
      <dgm:prSet/>
      <dgm:spPr/>
      <dgm:t>
        <a:bodyPr/>
        <a:lstStyle/>
        <a:p>
          <a:pPr rtl="1"/>
          <a:endParaRPr lang="ar-SA" sz="2800"/>
        </a:p>
      </dgm:t>
    </dgm:pt>
    <dgm:pt modelId="{5D8A1978-5DCE-4303-9C9A-07845D5523BA}">
      <dgm:prSet phldrT="[نص]" custT="1"/>
      <dgm:spPr/>
      <dgm:t>
        <a:bodyPr/>
        <a:lstStyle/>
        <a:p>
          <a:pPr rtl="1"/>
          <a:r>
            <a:rPr lang="ar-SA" sz="2800" dirty="0">
              <a:solidFill>
                <a:schemeClr val="accent1">
                  <a:lumMod val="50000"/>
                </a:schemeClr>
              </a:solidFill>
              <a:sym typeface="Webdings" panose="05030102010509060703" pitchFamily="18" charset="2"/>
            </a:rPr>
            <a:t></a:t>
          </a:r>
          <a:endParaRPr lang="ar-SA" sz="2800" dirty="0">
            <a:solidFill>
              <a:schemeClr val="accent1">
                <a:lumMod val="50000"/>
              </a:schemeClr>
            </a:solidFill>
          </a:endParaRPr>
        </a:p>
      </dgm:t>
    </dgm:pt>
    <dgm:pt modelId="{8891F89F-C0CE-4EAB-B949-2668EBCF7DDE}" type="parTrans" cxnId="{C3F307C2-FE77-4C1A-8F71-EAA4AEADC7A5}">
      <dgm:prSet/>
      <dgm:spPr/>
      <dgm:t>
        <a:bodyPr/>
        <a:lstStyle/>
        <a:p>
          <a:pPr rtl="1"/>
          <a:endParaRPr lang="ar-SA" sz="2800"/>
        </a:p>
      </dgm:t>
    </dgm:pt>
    <dgm:pt modelId="{F5F1C460-4F35-4072-B643-D6D0DC9EBF0B}" type="sibTrans" cxnId="{C3F307C2-FE77-4C1A-8F71-EAA4AEADC7A5}">
      <dgm:prSet/>
      <dgm:spPr/>
      <dgm:t>
        <a:bodyPr/>
        <a:lstStyle/>
        <a:p>
          <a:pPr rtl="1"/>
          <a:endParaRPr lang="ar-SA" sz="2800"/>
        </a:p>
      </dgm:t>
    </dgm:pt>
    <dgm:pt modelId="{E4AD02BC-BD73-45D1-8FE4-888853FC49E7}">
      <dgm:prSet phldrT="[نص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مراجعات عين</a:t>
          </a:r>
        </a:p>
        <a:p>
          <a:pPr marL="0" lvl="0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dirty="0"/>
        </a:p>
      </dgm:t>
    </dgm:pt>
    <dgm:pt modelId="{18E0F1E0-1350-406F-83EE-172563262BD3}" type="parTrans" cxnId="{D76FCAA9-9CE5-4062-9039-3E937EB45C3C}">
      <dgm:prSet/>
      <dgm:spPr/>
      <dgm:t>
        <a:bodyPr/>
        <a:lstStyle/>
        <a:p>
          <a:pPr rtl="1"/>
          <a:endParaRPr lang="ar-SA" sz="2800"/>
        </a:p>
      </dgm:t>
    </dgm:pt>
    <dgm:pt modelId="{56BB8B7E-6D06-4A5D-94F0-A6AAA8C42C08}" type="sibTrans" cxnId="{D76FCAA9-9CE5-4062-9039-3E937EB45C3C}">
      <dgm:prSet/>
      <dgm:spPr/>
      <dgm:t>
        <a:bodyPr/>
        <a:lstStyle/>
        <a:p>
          <a:pPr rtl="1"/>
          <a:endParaRPr lang="ar-SA" sz="2800"/>
        </a:p>
      </dgm:t>
    </dgm:pt>
    <dgm:pt modelId="{F3AE56C6-4AC1-4AF7-A680-CE133EAABDC0}">
      <dgm:prSet phldrT="[نص]" custT="1"/>
      <dgm:spPr/>
      <dgm:t>
        <a:bodyPr/>
        <a:lstStyle/>
        <a:p>
          <a:pPr rtl="1"/>
          <a:r>
            <a:rPr lang="ar-SA" sz="2800" dirty="0">
              <a:solidFill>
                <a:srgbClr val="C00000"/>
              </a:solidFill>
              <a:sym typeface="Webdings" panose="05030102010509060703" pitchFamily="18" charset="2"/>
            </a:rPr>
            <a:t></a:t>
          </a:r>
          <a:endParaRPr lang="ar-SA" sz="2800" dirty="0">
            <a:solidFill>
              <a:srgbClr val="C00000"/>
            </a:solidFill>
          </a:endParaRPr>
        </a:p>
      </dgm:t>
    </dgm:pt>
    <dgm:pt modelId="{0CA05788-77A9-4FF1-A50E-C1B176A0396A}" type="parTrans" cxnId="{04FAC718-0EA1-4F23-9E44-E9230831AD93}">
      <dgm:prSet/>
      <dgm:spPr/>
      <dgm:t>
        <a:bodyPr/>
        <a:lstStyle/>
        <a:p>
          <a:pPr rtl="1"/>
          <a:endParaRPr lang="ar-SA" sz="2800"/>
        </a:p>
      </dgm:t>
    </dgm:pt>
    <dgm:pt modelId="{DD959DF4-4911-409C-B113-260F6F19C84C}" type="sibTrans" cxnId="{04FAC718-0EA1-4F23-9E44-E9230831AD93}">
      <dgm:prSet/>
      <dgm:spPr/>
      <dgm:t>
        <a:bodyPr/>
        <a:lstStyle/>
        <a:p>
          <a:pPr rtl="1"/>
          <a:endParaRPr lang="ar-SA" sz="2800"/>
        </a:p>
      </dgm:t>
    </dgm:pt>
    <dgm:pt modelId="{92CFD95A-BF00-4062-8EAA-3AC433D73167}">
      <dgm:prSet phldrT="[نص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 err="1">
              <a:latin typeface="Sakkal Majalla" panose="02000000000000000000" pitchFamily="2" charset="-78"/>
              <a:cs typeface="Sakkal Majalla" panose="02000000000000000000" pitchFamily="2" charset="-78"/>
            </a:rPr>
            <a:t>التشويقات</a:t>
          </a:r>
          <a:endParaRPr lang="ar-SA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dirty="0"/>
        </a:p>
      </dgm:t>
    </dgm:pt>
    <dgm:pt modelId="{041848F6-9D07-4C3D-8E2A-6C3AEB36202E}" type="parTrans" cxnId="{B739A3E3-6F2D-4733-A74C-69F6413DDD57}">
      <dgm:prSet/>
      <dgm:spPr/>
      <dgm:t>
        <a:bodyPr/>
        <a:lstStyle/>
        <a:p>
          <a:pPr rtl="1"/>
          <a:endParaRPr lang="ar-SA" sz="2800"/>
        </a:p>
      </dgm:t>
    </dgm:pt>
    <dgm:pt modelId="{7C8A0906-C7B1-497C-B0DE-A57360CE0CE4}" type="sibTrans" cxnId="{B739A3E3-6F2D-4733-A74C-69F6413DDD57}">
      <dgm:prSet/>
      <dgm:spPr/>
      <dgm:t>
        <a:bodyPr/>
        <a:lstStyle/>
        <a:p>
          <a:pPr rtl="1"/>
          <a:endParaRPr lang="ar-SA" sz="2800"/>
        </a:p>
      </dgm:t>
    </dgm:pt>
    <dgm:pt modelId="{3771C89B-3D68-48FC-ADAB-177CFE22B57C}" type="pres">
      <dgm:prSet presAssocID="{180D2EF8-822E-4022-AEC4-38D52A6B27F4}" presName="Name0" presStyleCnt="0">
        <dgm:presLayoutVars>
          <dgm:chMax val="7"/>
          <dgm:chPref val="7"/>
          <dgm:dir val="rev"/>
          <dgm:animOne val="branch"/>
          <dgm:animLvl val="lvl"/>
        </dgm:presLayoutVars>
      </dgm:prSet>
      <dgm:spPr/>
    </dgm:pt>
    <dgm:pt modelId="{7AA4941A-DA87-4BC1-944E-86CBA5E0D6B9}" type="pres">
      <dgm:prSet presAssocID="{0F1B3F57-B91D-47CD-AB34-595DB930A323}" presName="composite" presStyleCnt="0"/>
      <dgm:spPr/>
    </dgm:pt>
    <dgm:pt modelId="{4529EB18-F487-46C7-B467-4BA3E04F4722}" type="pres">
      <dgm:prSet presAssocID="{0F1B3F57-B91D-47CD-AB34-595DB930A323}" presName="BackAccent" presStyleLbl="bgShp" presStyleIdx="0" presStyleCnt="3"/>
      <dgm:spPr/>
    </dgm:pt>
    <dgm:pt modelId="{C29A4801-E818-4686-9B48-1996F80427EB}" type="pres">
      <dgm:prSet presAssocID="{0F1B3F57-B91D-47CD-AB34-595DB930A323}" presName="Accent" presStyleLbl="alignNode1" presStyleIdx="0" presStyleCnt="3"/>
      <dgm:spPr/>
    </dgm:pt>
    <dgm:pt modelId="{FFF22505-D17C-469A-894C-EB106CEC8E65}" type="pres">
      <dgm:prSet presAssocID="{0F1B3F57-B91D-47CD-AB34-595DB930A323}" presName="Child" presStyleLbl="revTx" presStyleIdx="0" presStyleCnt="6" custScaleX="194423">
        <dgm:presLayoutVars>
          <dgm:chMax val="0"/>
          <dgm:chPref val="0"/>
          <dgm:bulletEnabled val="1"/>
        </dgm:presLayoutVars>
      </dgm:prSet>
      <dgm:spPr/>
    </dgm:pt>
    <dgm:pt modelId="{55D6F24B-A795-48FE-9E7D-FF73E1AC38DC}" type="pres">
      <dgm:prSet presAssocID="{0F1B3F57-B91D-47CD-AB34-595DB930A323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0F73CC83-5EC1-41DA-9626-621564D6DC2E}" type="pres">
      <dgm:prSet presAssocID="{0F433AC7-6F43-4322-9B23-C6905A7F74F5}" presName="sibTrans" presStyleCnt="0"/>
      <dgm:spPr/>
    </dgm:pt>
    <dgm:pt modelId="{BF4FE296-CBB9-47B3-8122-E7E799383530}" type="pres">
      <dgm:prSet presAssocID="{5D8A1978-5DCE-4303-9C9A-07845D5523BA}" presName="composite" presStyleCnt="0"/>
      <dgm:spPr/>
    </dgm:pt>
    <dgm:pt modelId="{4468F175-7137-4FB9-9E39-69779ECEAF49}" type="pres">
      <dgm:prSet presAssocID="{5D8A1978-5DCE-4303-9C9A-07845D5523BA}" presName="BackAccent" presStyleLbl="bgShp" presStyleIdx="1" presStyleCnt="3"/>
      <dgm:spPr/>
    </dgm:pt>
    <dgm:pt modelId="{839D38B4-4341-4A0F-BD80-2277A08300C0}" type="pres">
      <dgm:prSet presAssocID="{5D8A1978-5DCE-4303-9C9A-07845D5523BA}" presName="Accent" presStyleLbl="alignNode1" presStyleIdx="1" presStyleCnt="3"/>
      <dgm:spPr/>
    </dgm:pt>
    <dgm:pt modelId="{C244E6F8-21D2-49D2-8510-159E99EACD9B}" type="pres">
      <dgm:prSet presAssocID="{5D8A1978-5DCE-4303-9C9A-07845D5523BA}" presName="Child" presStyleLbl="revTx" presStyleIdx="2" presStyleCnt="6" custScaleX="194739">
        <dgm:presLayoutVars>
          <dgm:chMax val="0"/>
          <dgm:chPref val="0"/>
          <dgm:bulletEnabled val="1"/>
        </dgm:presLayoutVars>
      </dgm:prSet>
      <dgm:spPr/>
    </dgm:pt>
    <dgm:pt modelId="{FF11DFEF-E5F3-4123-BEC0-0496E4A72647}" type="pres">
      <dgm:prSet presAssocID="{5D8A1978-5DCE-4303-9C9A-07845D5523BA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3568A774-2C94-47F7-B978-72C01A42A31D}" type="pres">
      <dgm:prSet presAssocID="{F5F1C460-4F35-4072-B643-D6D0DC9EBF0B}" presName="sibTrans" presStyleCnt="0"/>
      <dgm:spPr/>
    </dgm:pt>
    <dgm:pt modelId="{D717DEF3-234A-46E3-BAF2-1D6CF80F60B8}" type="pres">
      <dgm:prSet presAssocID="{F3AE56C6-4AC1-4AF7-A680-CE133EAABDC0}" presName="composite" presStyleCnt="0"/>
      <dgm:spPr/>
    </dgm:pt>
    <dgm:pt modelId="{71990D50-23D0-4E2D-A807-94EFA0152C06}" type="pres">
      <dgm:prSet presAssocID="{F3AE56C6-4AC1-4AF7-A680-CE133EAABDC0}" presName="BackAccent" presStyleLbl="bgShp" presStyleIdx="2" presStyleCnt="3"/>
      <dgm:spPr/>
    </dgm:pt>
    <dgm:pt modelId="{DC7D923E-7BF4-402E-B3A5-1859544C5C42}" type="pres">
      <dgm:prSet presAssocID="{F3AE56C6-4AC1-4AF7-A680-CE133EAABDC0}" presName="Accent" presStyleLbl="alignNode1" presStyleIdx="2" presStyleCnt="3"/>
      <dgm:spPr/>
    </dgm:pt>
    <dgm:pt modelId="{FCA5B486-BE09-49ED-8DBB-D2AD24D5632F}" type="pres">
      <dgm:prSet presAssocID="{F3AE56C6-4AC1-4AF7-A680-CE133EAABDC0}" presName="Child" presStyleLbl="revTx" presStyleIdx="4" presStyleCnt="6" custScaleX="139366">
        <dgm:presLayoutVars>
          <dgm:chMax val="0"/>
          <dgm:chPref val="0"/>
          <dgm:bulletEnabled val="1"/>
        </dgm:presLayoutVars>
      </dgm:prSet>
      <dgm:spPr/>
    </dgm:pt>
    <dgm:pt modelId="{8C2936C2-252D-4CC8-A0BD-FF4FD43E37E2}" type="pres">
      <dgm:prSet presAssocID="{F3AE56C6-4AC1-4AF7-A680-CE133EAABDC0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04FAC718-0EA1-4F23-9E44-E9230831AD93}" srcId="{180D2EF8-822E-4022-AEC4-38D52A6B27F4}" destId="{F3AE56C6-4AC1-4AF7-A680-CE133EAABDC0}" srcOrd="2" destOrd="0" parTransId="{0CA05788-77A9-4FF1-A50E-C1B176A0396A}" sibTransId="{DD959DF4-4911-409C-B113-260F6F19C84C}"/>
    <dgm:cxn modelId="{DB141A31-AEA6-404E-9A97-AE59DECF2F46}" srcId="{0F1B3F57-B91D-47CD-AB34-595DB930A323}" destId="{B7A75B3D-6072-4DE7-8A6D-192DE672497B}" srcOrd="0" destOrd="0" parTransId="{4ED16970-AE35-4A37-9746-36B4DEEA49E3}" sibTransId="{6F4794BA-460E-414E-AD24-72A9EEE3A6F8}"/>
    <dgm:cxn modelId="{F2213F5E-1DA6-467F-A82A-F8BA056FB14F}" srcId="{180D2EF8-822E-4022-AEC4-38D52A6B27F4}" destId="{0F1B3F57-B91D-47CD-AB34-595DB930A323}" srcOrd="0" destOrd="0" parTransId="{E8BC0DD8-6F2F-44BC-B550-FDBF5C0C6E3B}" sibTransId="{0F433AC7-6F43-4322-9B23-C6905A7F74F5}"/>
    <dgm:cxn modelId="{5271B298-7731-4C9F-93DD-34A13A3FFE0F}" type="presOf" srcId="{180D2EF8-822E-4022-AEC4-38D52A6B27F4}" destId="{3771C89B-3D68-48FC-ADAB-177CFE22B57C}" srcOrd="0" destOrd="0" presId="urn:microsoft.com/office/officeart/2008/layout/IncreasingCircleProcess"/>
    <dgm:cxn modelId="{8A0830A1-458D-450A-A096-89B874253D11}" type="presOf" srcId="{B7A75B3D-6072-4DE7-8A6D-192DE672497B}" destId="{FFF22505-D17C-469A-894C-EB106CEC8E65}" srcOrd="0" destOrd="0" presId="urn:microsoft.com/office/officeart/2008/layout/IncreasingCircleProcess"/>
    <dgm:cxn modelId="{D76FCAA9-9CE5-4062-9039-3E937EB45C3C}" srcId="{5D8A1978-5DCE-4303-9C9A-07845D5523BA}" destId="{E4AD02BC-BD73-45D1-8FE4-888853FC49E7}" srcOrd="0" destOrd="0" parTransId="{18E0F1E0-1350-406F-83EE-172563262BD3}" sibTransId="{56BB8B7E-6D06-4A5D-94F0-A6AAA8C42C08}"/>
    <dgm:cxn modelId="{C3F307C2-FE77-4C1A-8F71-EAA4AEADC7A5}" srcId="{180D2EF8-822E-4022-AEC4-38D52A6B27F4}" destId="{5D8A1978-5DCE-4303-9C9A-07845D5523BA}" srcOrd="1" destOrd="0" parTransId="{8891F89F-C0CE-4EAB-B949-2668EBCF7DDE}" sibTransId="{F5F1C460-4F35-4072-B643-D6D0DC9EBF0B}"/>
    <dgm:cxn modelId="{5D4E89CF-AC5F-48D0-AD87-9EFDE5FE1AF2}" type="presOf" srcId="{F3AE56C6-4AC1-4AF7-A680-CE133EAABDC0}" destId="{8C2936C2-252D-4CC8-A0BD-FF4FD43E37E2}" srcOrd="0" destOrd="0" presId="urn:microsoft.com/office/officeart/2008/layout/IncreasingCircleProcess"/>
    <dgm:cxn modelId="{D9C573D4-3269-44BD-8657-050934E8F8E2}" type="presOf" srcId="{5D8A1978-5DCE-4303-9C9A-07845D5523BA}" destId="{FF11DFEF-E5F3-4123-BEC0-0496E4A72647}" srcOrd="0" destOrd="0" presId="urn:microsoft.com/office/officeart/2008/layout/IncreasingCircleProcess"/>
    <dgm:cxn modelId="{0755C5D7-F0A5-497D-B18C-ADD1F768624B}" type="presOf" srcId="{E4AD02BC-BD73-45D1-8FE4-888853FC49E7}" destId="{C244E6F8-21D2-49D2-8510-159E99EACD9B}" srcOrd="0" destOrd="0" presId="urn:microsoft.com/office/officeart/2008/layout/IncreasingCircleProcess"/>
    <dgm:cxn modelId="{BE06C9E1-685D-45E5-8BE3-9CFF28BB3D36}" type="presOf" srcId="{92CFD95A-BF00-4062-8EAA-3AC433D73167}" destId="{FCA5B486-BE09-49ED-8DBB-D2AD24D5632F}" srcOrd="0" destOrd="0" presId="urn:microsoft.com/office/officeart/2008/layout/IncreasingCircleProcess"/>
    <dgm:cxn modelId="{B739A3E3-6F2D-4733-A74C-69F6413DDD57}" srcId="{F3AE56C6-4AC1-4AF7-A680-CE133EAABDC0}" destId="{92CFD95A-BF00-4062-8EAA-3AC433D73167}" srcOrd="0" destOrd="0" parTransId="{041848F6-9D07-4C3D-8E2A-6C3AEB36202E}" sibTransId="{7C8A0906-C7B1-497C-B0DE-A57360CE0CE4}"/>
    <dgm:cxn modelId="{BE6F54F7-B8CA-48F3-91B9-0701A7527603}" type="presOf" srcId="{0F1B3F57-B91D-47CD-AB34-595DB930A323}" destId="{55D6F24B-A795-48FE-9E7D-FF73E1AC38DC}" srcOrd="0" destOrd="0" presId="urn:microsoft.com/office/officeart/2008/layout/IncreasingCircleProcess"/>
    <dgm:cxn modelId="{8019F32E-E8D3-4630-9EFD-4855DFD2CD53}" type="presParOf" srcId="{3771C89B-3D68-48FC-ADAB-177CFE22B57C}" destId="{7AA4941A-DA87-4BC1-944E-86CBA5E0D6B9}" srcOrd="0" destOrd="0" presId="urn:microsoft.com/office/officeart/2008/layout/IncreasingCircleProcess"/>
    <dgm:cxn modelId="{30378A42-7FE1-431E-9220-01BD8A946124}" type="presParOf" srcId="{7AA4941A-DA87-4BC1-944E-86CBA5E0D6B9}" destId="{4529EB18-F487-46C7-B467-4BA3E04F4722}" srcOrd="0" destOrd="0" presId="urn:microsoft.com/office/officeart/2008/layout/IncreasingCircleProcess"/>
    <dgm:cxn modelId="{D6A1B2B9-477C-402D-84FA-258AEF9A1BD5}" type="presParOf" srcId="{7AA4941A-DA87-4BC1-944E-86CBA5E0D6B9}" destId="{C29A4801-E818-4686-9B48-1996F80427EB}" srcOrd="1" destOrd="0" presId="urn:microsoft.com/office/officeart/2008/layout/IncreasingCircleProcess"/>
    <dgm:cxn modelId="{4CC9CF75-C650-4006-BD77-2CEB1D2CC3D9}" type="presParOf" srcId="{7AA4941A-DA87-4BC1-944E-86CBA5E0D6B9}" destId="{FFF22505-D17C-469A-894C-EB106CEC8E65}" srcOrd="2" destOrd="0" presId="urn:microsoft.com/office/officeart/2008/layout/IncreasingCircleProcess"/>
    <dgm:cxn modelId="{9AFD3650-3FF4-4004-AE35-72689E3650E0}" type="presParOf" srcId="{7AA4941A-DA87-4BC1-944E-86CBA5E0D6B9}" destId="{55D6F24B-A795-48FE-9E7D-FF73E1AC38DC}" srcOrd="3" destOrd="0" presId="urn:microsoft.com/office/officeart/2008/layout/IncreasingCircleProcess"/>
    <dgm:cxn modelId="{AA01B4E6-94BA-4A96-A342-867021616AEC}" type="presParOf" srcId="{3771C89B-3D68-48FC-ADAB-177CFE22B57C}" destId="{0F73CC83-5EC1-41DA-9626-621564D6DC2E}" srcOrd="1" destOrd="0" presId="urn:microsoft.com/office/officeart/2008/layout/IncreasingCircleProcess"/>
    <dgm:cxn modelId="{ABBC393D-EE05-4B2D-90A4-0727D8B53D3D}" type="presParOf" srcId="{3771C89B-3D68-48FC-ADAB-177CFE22B57C}" destId="{BF4FE296-CBB9-47B3-8122-E7E799383530}" srcOrd="2" destOrd="0" presId="urn:microsoft.com/office/officeart/2008/layout/IncreasingCircleProcess"/>
    <dgm:cxn modelId="{0DA69801-C7B6-46F9-A5D5-19D976D0F5C0}" type="presParOf" srcId="{BF4FE296-CBB9-47B3-8122-E7E799383530}" destId="{4468F175-7137-4FB9-9E39-69779ECEAF49}" srcOrd="0" destOrd="0" presId="urn:microsoft.com/office/officeart/2008/layout/IncreasingCircleProcess"/>
    <dgm:cxn modelId="{FF70985F-E111-408F-8832-49485B501CAB}" type="presParOf" srcId="{BF4FE296-CBB9-47B3-8122-E7E799383530}" destId="{839D38B4-4341-4A0F-BD80-2277A08300C0}" srcOrd="1" destOrd="0" presId="urn:microsoft.com/office/officeart/2008/layout/IncreasingCircleProcess"/>
    <dgm:cxn modelId="{874AC3DE-F150-412D-8B7C-6F685486129A}" type="presParOf" srcId="{BF4FE296-CBB9-47B3-8122-E7E799383530}" destId="{C244E6F8-21D2-49D2-8510-159E99EACD9B}" srcOrd="2" destOrd="0" presId="urn:microsoft.com/office/officeart/2008/layout/IncreasingCircleProcess"/>
    <dgm:cxn modelId="{74D3A9D8-B0B5-46D9-AFA0-815B3ED4E196}" type="presParOf" srcId="{BF4FE296-CBB9-47B3-8122-E7E799383530}" destId="{FF11DFEF-E5F3-4123-BEC0-0496E4A72647}" srcOrd="3" destOrd="0" presId="urn:microsoft.com/office/officeart/2008/layout/IncreasingCircleProcess"/>
    <dgm:cxn modelId="{E9137DCE-F351-4997-A851-0AF3F7526AF0}" type="presParOf" srcId="{3771C89B-3D68-48FC-ADAB-177CFE22B57C}" destId="{3568A774-2C94-47F7-B978-72C01A42A31D}" srcOrd="3" destOrd="0" presId="urn:microsoft.com/office/officeart/2008/layout/IncreasingCircleProcess"/>
    <dgm:cxn modelId="{684469AB-DF96-4111-A819-90BFEF426E31}" type="presParOf" srcId="{3771C89B-3D68-48FC-ADAB-177CFE22B57C}" destId="{D717DEF3-234A-46E3-BAF2-1D6CF80F60B8}" srcOrd="4" destOrd="0" presId="urn:microsoft.com/office/officeart/2008/layout/IncreasingCircleProcess"/>
    <dgm:cxn modelId="{E4444F5A-D15E-4CBF-833C-E290C5A667A7}" type="presParOf" srcId="{D717DEF3-234A-46E3-BAF2-1D6CF80F60B8}" destId="{71990D50-23D0-4E2D-A807-94EFA0152C06}" srcOrd="0" destOrd="0" presId="urn:microsoft.com/office/officeart/2008/layout/IncreasingCircleProcess"/>
    <dgm:cxn modelId="{221993BD-07B6-47C2-8D6D-F25578077A87}" type="presParOf" srcId="{D717DEF3-234A-46E3-BAF2-1D6CF80F60B8}" destId="{DC7D923E-7BF4-402E-B3A5-1859544C5C42}" srcOrd="1" destOrd="0" presId="urn:microsoft.com/office/officeart/2008/layout/IncreasingCircleProcess"/>
    <dgm:cxn modelId="{F9CDA908-89C3-4A88-BAE9-B024818D4A1C}" type="presParOf" srcId="{D717DEF3-234A-46E3-BAF2-1D6CF80F60B8}" destId="{FCA5B486-BE09-49ED-8DBB-D2AD24D5632F}" srcOrd="2" destOrd="0" presId="urn:microsoft.com/office/officeart/2008/layout/IncreasingCircleProcess"/>
    <dgm:cxn modelId="{72299B06-49AF-4A7A-A4A8-601151F90822}" type="presParOf" srcId="{D717DEF3-234A-46E3-BAF2-1D6CF80F60B8}" destId="{8C2936C2-252D-4CC8-A0BD-FF4FD43E37E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9EB18-F487-46C7-B467-4BA3E04F4722}">
      <dsp:nvSpPr>
        <dsp:cNvPr id="0" name=""/>
        <dsp:cNvSpPr/>
      </dsp:nvSpPr>
      <dsp:spPr>
        <a:xfrm>
          <a:off x="6368567" y="0"/>
          <a:ext cx="360226" cy="36022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A4801-E818-4686-9B48-1996F80427EB}">
      <dsp:nvSpPr>
        <dsp:cNvPr id="0" name=""/>
        <dsp:cNvSpPr/>
      </dsp:nvSpPr>
      <dsp:spPr>
        <a:xfrm>
          <a:off x="6404590" y="36022"/>
          <a:ext cx="288181" cy="288181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22505-D17C-469A-894C-EB106CEC8E65}">
      <dsp:nvSpPr>
        <dsp:cNvPr id="0" name=""/>
        <dsp:cNvSpPr/>
      </dsp:nvSpPr>
      <dsp:spPr>
        <a:xfrm>
          <a:off x="4724731" y="360226"/>
          <a:ext cx="2071906" cy="15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اختبارات عين</a:t>
          </a:r>
        </a:p>
      </dsp:txBody>
      <dsp:txXfrm>
        <a:off x="4724731" y="360226"/>
        <a:ext cx="2071906" cy="1515952"/>
      </dsp:txXfrm>
    </dsp:sp>
    <dsp:sp modelId="{55D6F24B-A795-48FE-9E7D-FF73E1AC38DC}">
      <dsp:nvSpPr>
        <dsp:cNvPr id="0" name=""/>
        <dsp:cNvSpPr/>
      </dsp:nvSpPr>
      <dsp:spPr>
        <a:xfrm>
          <a:off x="5227850" y="0"/>
          <a:ext cx="1065669" cy="36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rPr>
            <a:t></a:t>
          </a:r>
          <a:endParaRPr lang="ar-SA" sz="2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227850" y="0"/>
        <a:ext cx="1065669" cy="360226"/>
      </dsp:txXfrm>
    </dsp:sp>
    <dsp:sp modelId="{4468F175-7137-4FB9-9E39-69779ECEAF49}">
      <dsp:nvSpPr>
        <dsp:cNvPr id="0" name=""/>
        <dsp:cNvSpPr/>
      </dsp:nvSpPr>
      <dsp:spPr>
        <a:xfrm>
          <a:off x="4219929" y="0"/>
          <a:ext cx="360226" cy="36022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D38B4-4341-4A0F-BD80-2277A08300C0}">
      <dsp:nvSpPr>
        <dsp:cNvPr id="0" name=""/>
        <dsp:cNvSpPr/>
      </dsp:nvSpPr>
      <dsp:spPr>
        <a:xfrm>
          <a:off x="4255952" y="36022"/>
          <a:ext cx="288181" cy="288181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4E6F8-21D2-49D2-8510-159E99EACD9B}">
      <dsp:nvSpPr>
        <dsp:cNvPr id="0" name=""/>
        <dsp:cNvSpPr/>
      </dsp:nvSpPr>
      <dsp:spPr>
        <a:xfrm>
          <a:off x="2574410" y="360226"/>
          <a:ext cx="2075274" cy="15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مراجعات عين</a:t>
          </a:r>
        </a:p>
        <a:p>
          <a:pPr marL="0" lvl="0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/>
        </a:p>
      </dsp:txBody>
      <dsp:txXfrm>
        <a:off x="2574410" y="360226"/>
        <a:ext cx="2075274" cy="1515952"/>
      </dsp:txXfrm>
    </dsp:sp>
    <dsp:sp modelId="{FF11DFEF-E5F3-4123-BEC0-0496E4A72647}">
      <dsp:nvSpPr>
        <dsp:cNvPr id="0" name=""/>
        <dsp:cNvSpPr/>
      </dsp:nvSpPr>
      <dsp:spPr>
        <a:xfrm>
          <a:off x="3079212" y="0"/>
          <a:ext cx="1065669" cy="36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solidFill>
                <a:schemeClr val="accent1">
                  <a:lumMod val="50000"/>
                </a:schemeClr>
              </a:solidFill>
              <a:sym typeface="Webdings" panose="05030102010509060703" pitchFamily="18" charset="2"/>
            </a:rPr>
            <a:t></a:t>
          </a:r>
          <a:endParaRPr lang="ar-SA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79212" y="0"/>
        <a:ext cx="1065669" cy="360226"/>
      </dsp:txXfrm>
    </dsp:sp>
    <dsp:sp modelId="{71990D50-23D0-4E2D-A807-94EFA0152C06}">
      <dsp:nvSpPr>
        <dsp:cNvPr id="0" name=""/>
        <dsp:cNvSpPr/>
      </dsp:nvSpPr>
      <dsp:spPr>
        <a:xfrm>
          <a:off x="2139136" y="0"/>
          <a:ext cx="360226" cy="36022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D923E-7BF4-402E-B3A5-1859544C5C42}">
      <dsp:nvSpPr>
        <dsp:cNvPr id="0" name=""/>
        <dsp:cNvSpPr/>
      </dsp:nvSpPr>
      <dsp:spPr>
        <a:xfrm>
          <a:off x="2175159" y="36022"/>
          <a:ext cx="288181" cy="28818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5B486-BE09-49ED-8DBB-D2AD24D5632F}">
      <dsp:nvSpPr>
        <dsp:cNvPr id="0" name=""/>
        <dsp:cNvSpPr/>
      </dsp:nvSpPr>
      <dsp:spPr>
        <a:xfrm>
          <a:off x="788664" y="360226"/>
          <a:ext cx="1485181" cy="15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 err="1">
              <a:latin typeface="Sakkal Majalla" panose="02000000000000000000" pitchFamily="2" charset="-78"/>
              <a:cs typeface="Sakkal Majalla" panose="02000000000000000000" pitchFamily="2" charset="-78"/>
            </a:rPr>
            <a:t>التشويقات</a:t>
          </a:r>
          <a:endParaRPr lang="ar-SA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/>
        </a:p>
      </dsp:txBody>
      <dsp:txXfrm>
        <a:off x="788664" y="360226"/>
        <a:ext cx="1485181" cy="1515952"/>
      </dsp:txXfrm>
    </dsp:sp>
    <dsp:sp modelId="{8C2936C2-252D-4CC8-A0BD-FF4FD43E37E2}">
      <dsp:nvSpPr>
        <dsp:cNvPr id="0" name=""/>
        <dsp:cNvSpPr/>
      </dsp:nvSpPr>
      <dsp:spPr>
        <a:xfrm>
          <a:off x="998419" y="0"/>
          <a:ext cx="1065669" cy="36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solidFill>
                <a:srgbClr val="C00000"/>
              </a:solidFill>
              <a:sym typeface="Webdings" panose="05030102010509060703" pitchFamily="18" charset="2"/>
            </a:rPr>
            <a:t></a:t>
          </a:r>
          <a:endParaRPr lang="ar-SA" sz="2800" kern="1200" dirty="0">
            <a:solidFill>
              <a:srgbClr val="C00000"/>
            </a:solidFill>
          </a:endParaRPr>
        </a:p>
      </dsp:txBody>
      <dsp:txXfrm>
        <a:off x="998419" y="0"/>
        <a:ext cx="1065669" cy="360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022DA1C-09DC-497D-9D86-1F467567ADB7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20AFF2-7CFB-47CD-BE66-0477CA8D1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186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41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47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2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82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37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54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89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7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0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70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7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04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52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0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69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1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38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0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17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01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48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2533D9-AE22-455E-88AA-D30E82F0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D32E-6F71-403F-9048-A27BDA483AA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E61656-AB82-4122-BE4B-1C70099C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B8FC1D-165D-4370-8178-A418C66E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CF78-1FDD-4FD5-AFA5-BB17B845EBB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9097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AF708-A7B9-4949-9174-FBA7FD33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A87BA-7DED-4AE3-9080-C4E8543DC43C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D09707-62E6-40A8-A823-D9DA638D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CF23B6-D02A-47C7-9965-0D30C19D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E3F1-DE80-4309-A4B9-50AE160D8A47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1481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E93508-091F-4F65-B710-F254A1E8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DEC3-582C-4431-9257-4111894F6C4D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E4E856-AD56-41C0-BE4C-31DF4F7B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2C6F2C-479D-4496-937A-589CD43A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DEB3-B405-4A43-9580-589367DC331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4189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065EE87-D7C0-40B9-9B73-F908E833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C652-FCBB-4F6D-9805-F440DB0BCFCF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D15560CE-BB8D-4D53-AD4F-64C02957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C81274A-F952-4B37-B903-1701F155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7B357-9A56-4C5C-93BC-E3784F8DC79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33701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ABFAA6FD-9FC6-459D-838D-E56F30F1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DBA79-2DCA-4B0F-ABFB-E86A71BC436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3FFB415-9A67-4CC4-B706-7251DEEE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7829F8B5-6632-4549-AE07-0BAED478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BE54-2D93-4B94-A490-90E0277E15A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08032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84A7189C-F621-42C3-A40E-578AA229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C7B3-EB58-4305-BD9F-C3ED4C9B564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05167BA-93F9-4362-80EF-EDE8A90C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C61F0334-BBA5-43EF-B5A9-EC95E06B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C4F7D-6EEA-455E-8BED-6C3C02CAEFFA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33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B64E56B0-9577-4842-8904-CB8BFEB4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CFE54-58CB-454D-BCBB-BBF8A8875E8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FA930330-2BCB-4F38-9156-CA24F8CA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BF872CA2-0446-4599-B3DC-9261C23E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86B3-CE9E-40F5-9D21-995B336D778A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060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CB890BD-C2E2-4F8C-9BA8-4C421F14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425A2-DFA8-4125-8BC8-7D6052E2911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6C0E91D-0E81-4D0A-B4E6-1AC2B7A0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F1C1C77-0EE7-4C9B-AA8F-ED50D188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8BD1-188E-405A-BC0D-182416676B4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5699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4CCE3C6-65BF-4984-8651-6C84050C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7F03-173F-4E1C-B7BF-84428A667F68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B4A10C5-D376-42C2-A3F5-6A5A540A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88104B2-4D55-4E79-BADF-90FF74DA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5B00-7AE6-408B-BB01-F81064D5779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97798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2B91C9-A81C-48F6-8B04-FD9C9CD9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B360-A400-429E-8D98-C2C0CA93616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610C59-3318-4FF3-8028-61C184D3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169D74-FFF9-422E-8334-D6E2731F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76A1-0F57-4DFE-B78D-5BC6385CB11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32731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AF454A-E1CF-4AC6-9BBD-0B09062F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E438-4C20-4E4E-9DCC-CDA2B362A9D7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8C602C-018C-45BC-919C-92E6A1E1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3052D5-C92F-483C-A58B-CDF90351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B863E-3A60-47CA-B1BF-A29AE5EE5BD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943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3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4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426C6539-8A17-4960-B61B-C8640F7B4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D68E698A-6A8B-476E-9B8F-03396259E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28FB34-42E5-45F0-83B9-DD2E20347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956F44-905F-446A-9E98-0CD87ED81F72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948B4B-91FA-4D6E-8639-A81A2DDBC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226DE4-8044-44B5-BDF9-B65C6C9A1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E4A2DE-7057-476A-9FEE-69E4D9E04FD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9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image" Target="../media/image6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9.png"/><Relationship Id="rId9" Type="http://schemas.openxmlformats.org/officeDocument/2006/relationships/image" Target="../media/image2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60.png"/><Relationship Id="rId7" Type="http://schemas.openxmlformats.org/officeDocument/2006/relationships/image" Target="../media/image2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10" Type="http://schemas.openxmlformats.org/officeDocument/2006/relationships/image" Target="../media/image320.png"/><Relationship Id="rId4" Type="http://schemas.openxmlformats.org/officeDocument/2006/relationships/image" Target="../media/image9.png"/><Relationship Id="rId9" Type="http://schemas.openxmlformats.org/officeDocument/2006/relationships/image" Target="../media/image3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.png"/><Relationship Id="rId7" Type="http://schemas.openxmlformats.org/officeDocument/2006/relationships/image" Target="../media/image380.png"/><Relationship Id="rId12" Type="http://schemas.openxmlformats.org/officeDocument/2006/relationships/image" Target="../media/image4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0.png"/><Relationship Id="rId11" Type="http://schemas.openxmlformats.org/officeDocument/2006/relationships/image" Target="../media/image460.png"/><Relationship Id="rId5" Type="http://schemas.openxmlformats.org/officeDocument/2006/relationships/image" Target="../media/image360.png"/><Relationship Id="rId10" Type="http://schemas.openxmlformats.org/officeDocument/2006/relationships/image" Target="../media/image450.png"/><Relationship Id="rId4" Type="http://schemas.openxmlformats.org/officeDocument/2006/relationships/image" Target="../media/image350.png"/><Relationship Id="rId9" Type="http://schemas.openxmlformats.org/officeDocument/2006/relationships/image" Target="../media/image4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3.png"/><Relationship Id="rId7" Type="http://schemas.openxmlformats.org/officeDocument/2006/relationships/image" Target="../media/image510.png"/><Relationship Id="rId12" Type="http://schemas.openxmlformats.org/officeDocument/2006/relationships/image" Target="../media/image4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0.png"/><Relationship Id="rId10" Type="http://schemas.openxmlformats.org/officeDocument/2006/relationships/image" Target="../media/image540.png"/><Relationship Id="rId4" Type="http://schemas.openxmlformats.org/officeDocument/2006/relationships/image" Target="../media/image350.png"/><Relationship Id="rId9" Type="http://schemas.openxmlformats.org/officeDocument/2006/relationships/image" Target="../media/image5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3.png"/><Relationship Id="rId7" Type="http://schemas.openxmlformats.org/officeDocument/2006/relationships/image" Target="../media/image5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0.png"/><Relationship Id="rId5" Type="http://schemas.openxmlformats.org/officeDocument/2006/relationships/image" Target="../media/image350.png"/><Relationship Id="rId10" Type="http://schemas.openxmlformats.org/officeDocument/2006/relationships/image" Target="../media/image600.png"/><Relationship Id="rId4" Type="http://schemas.openxmlformats.org/officeDocument/2006/relationships/image" Target="../media/image480.png"/><Relationship Id="rId9" Type="http://schemas.openxmlformats.org/officeDocument/2006/relationships/image" Target="../media/image5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3.png"/><Relationship Id="rId7" Type="http://schemas.openxmlformats.org/officeDocument/2006/relationships/image" Target="../media/image6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0.png"/><Relationship Id="rId5" Type="http://schemas.openxmlformats.org/officeDocument/2006/relationships/image" Target="../media/image88.png"/><Relationship Id="rId10" Type="http://schemas.openxmlformats.org/officeDocument/2006/relationships/image" Target="../media/image350.png"/><Relationship Id="rId4" Type="http://schemas.openxmlformats.org/officeDocument/2006/relationships/image" Target="../media/image480.png"/><Relationship Id="rId9" Type="http://schemas.openxmlformats.org/officeDocument/2006/relationships/image" Target="../media/image65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13" Type="http://schemas.openxmlformats.org/officeDocument/2006/relationships/image" Target="../media/image740.png"/><Relationship Id="rId3" Type="http://schemas.openxmlformats.org/officeDocument/2006/relationships/image" Target="../media/image3.png"/><Relationship Id="rId7" Type="http://schemas.openxmlformats.org/officeDocument/2006/relationships/image" Target="../media/image680.png"/><Relationship Id="rId12" Type="http://schemas.openxmlformats.org/officeDocument/2006/relationships/image" Target="../media/image7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0.png"/><Relationship Id="rId11" Type="http://schemas.openxmlformats.org/officeDocument/2006/relationships/image" Target="../media/image720.png"/><Relationship Id="rId5" Type="http://schemas.openxmlformats.org/officeDocument/2006/relationships/image" Target="../media/image480.png"/><Relationship Id="rId15" Type="http://schemas.openxmlformats.org/officeDocument/2006/relationships/image" Target="../media/image760.png"/><Relationship Id="rId10" Type="http://schemas.openxmlformats.org/officeDocument/2006/relationships/image" Target="../media/image711.png"/><Relationship Id="rId4" Type="http://schemas.openxmlformats.org/officeDocument/2006/relationships/image" Target="../media/image660.png"/><Relationship Id="rId9" Type="http://schemas.openxmlformats.org/officeDocument/2006/relationships/image" Target="../media/image700.png"/><Relationship Id="rId14" Type="http://schemas.openxmlformats.org/officeDocument/2006/relationships/image" Target="../media/image7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3.png"/><Relationship Id="rId7" Type="http://schemas.openxmlformats.org/officeDocument/2006/relationships/image" Target="../media/image7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480.png"/><Relationship Id="rId10" Type="http://schemas.openxmlformats.org/officeDocument/2006/relationships/image" Target="../media/image800.png"/><Relationship Id="rId4" Type="http://schemas.openxmlformats.org/officeDocument/2006/relationships/image" Target="../media/image660.png"/><Relationship Id="rId9" Type="http://schemas.openxmlformats.org/officeDocument/2006/relationships/image" Target="../media/image7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13" Type="http://schemas.openxmlformats.org/officeDocument/2006/relationships/image" Target="../media/image330.png"/><Relationship Id="rId3" Type="http://schemas.openxmlformats.org/officeDocument/2006/relationships/image" Target="../media/image3.png"/><Relationship Id="rId7" Type="http://schemas.openxmlformats.org/officeDocument/2006/relationships/image" Target="../media/image840.png"/><Relationship Id="rId12" Type="http://schemas.openxmlformats.org/officeDocument/2006/relationships/image" Target="../media/image250.png"/><Relationship Id="rId17" Type="http://schemas.openxmlformats.org/officeDocument/2006/relationships/image" Target="../media/image94.png"/><Relationship Id="rId2" Type="http://schemas.openxmlformats.org/officeDocument/2006/relationships/image" Target="../media/image1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0.png"/><Relationship Id="rId5" Type="http://schemas.openxmlformats.org/officeDocument/2006/relationships/image" Target="../media/image820.png"/><Relationship Id="rId15" Type="http://schemas.openxmlformats.org/officeDocument/2006/relationships/image" Target="../media/image92.png"/><Relationship Id="rId10" Type="http://schemas.openxmlformats.org/officeDocument/2006/relationships/image" Target="../media/image870.png"/><Relationship Id="rId4" Type="http://schemas.openxmlformats.org/officeDocument/2006/relationships/image" Target="../media/image81.png"/><Relationship Id="rId9" Type="http://schemas.openxmlformats.org/officeDocument/2006/relationships/image" Target="../media/image860.png"/><Relationship Id="rId1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95.png"/><Relationship Id="rId7" Type="http://schemas.openxmlformats.org/officeDocument/2006/relationships/image" Target="../media/image3.png"/><Relationship Id="rId12" Type="http://schemas.openxmlformats.org/officeDocument/2006/relationships/image" Target="../media/image8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01.png"/><Relationship Id="rId5" Type="http://schemas.openxmlformats.org/officeDocument/2006/relationships/image" Target="../media/image97.png"/><Relationship Id="rId10" Type="http://schemas.openxmlformats.org/officeDocument/2006/relationships/image" Target="../media/image100.png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27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 الثانوي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3739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3739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3739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</a:t>
            </a: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2943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( </a:t>
            </a: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7367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مريم بنت محمد الطيب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3739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B14E122E-891F-4011-B7F6-7BFA836F78F9}"/>
              </a:ext>
            </a:extLst>
          </p:cNvPr>
          <p:cNvSpPr txBox="1"/>
          <p:nvPr/>
        </p:nvSpPr>
        <p:spPr>
          <a:xfrm>
            <a:off x="73739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35F224DE-4035-4C8D-8E1F-F844F3C4DF47}"/>
              </a:ext>
            </a:extLst>
          </p:cNvPr>
          <p:cNvSpPr txBox="1"/>
          <p:nvPr/>
        </p:nvSpPr>
        <p:spPr>
          <a:xfrm>
            <a:off x="9028049" y="6340839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0470054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26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5" y="2213238"/>
            <a:ext cx="4814930" cy="434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8"/>
          <p:cNvSpPr txBox="1"/>
          <p:nvPr/>
        </p:nvSpPr>
        <p:spPr>
          <a:xfrm>
            <a:off x="7149148" y="2244206"/>
            <a:ext cx="372107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أوجد ميل كل مستقيم فيما يلي: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5974281" y="2728456"/>
            <a:ext cx="596234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1C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) المستقيم الذي يحتوي النقطتين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(4,-3)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،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(4, 2)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؟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5147826" y="3211569"/>
                <a:ext cx="28972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 و   (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</a:t>
                </a: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26" y="3211569"/>
                <a:ext cx="2897267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782" t="-6977" r="-3782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 8"/>
              <p:cNvSpPr/>
              <p:nvPr/>
            </p:nvSpPr>
            <p:spPr>
              <a:xfrm>
                <a:off x="8139801" y="3211569"/>
                <a:ext cx="23105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</a:t>
                </a:r>
              </a:p>
            </p:txBody>
          </p:sp>
        </mc:Choice>
        <mc:Fallback xmlns="">
          <p:sp>
            <p:nvSpPr>
              <p:cNvPr id="9" name="مستطيل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801" y="3211569"/>
                <a:ext cx="2310568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749" t="-6977" r="-5013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7812415" y="3949394"/>
                <a:ext cx="1776064" cy="90197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415" y="3949394"/>
                <a:ext cx="1776064" cy="9019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9439546" y="3975302"/>
                <a:ext cx="1134028" cy="91057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546" y="3975302"/>
                <a:ext cx="1134028" cy="9105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/>
              <p:cNvSpPr/>
              <p:nvPr/>
            </p:nvSpPr>
            <p:spPr>
              <a:xfrm>
                <a:off x="5448370" y="4019362"/>
                <a:ext cx="2364045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370" y="4019362"/>
                <a:ext cx="2364045" cy="90685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8"/>
          <p:cNvSpPr txBox="1"/>
          <p:nvPr/>
        </p:nvSpPr>
        <p:spPr>
          <a:xfrm>
            <a:off x="7812415" y="5105428"/>
            <a:ext cx="196472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غير معرف</a:t>
            </a:r>
          </a:p>
        </p:txBody>
      </p:sp>
      <p:cxnSp>
        <p:nvCxnSpPr>
          <p:cNvPr id="21" name="رابط كسهم مستقيم 20"/>
          <p:cNvCxnSpPr>
            <a:cxnSpLocks/>
          </p:cNvCxnSpPr>
          <p:nvPr/>
        </p:nvCxnSpPr>
        <p:spPr>
          <a:xfrm flipV="1">
            <a:off x="3231093" y="2279589"/>
            <a:ext cx="14462" cy="4188944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3173555" y="382051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3173555" y="495425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9339612" y="5111766"/>
            <a:ext cx="207460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ميل هذا المستقيم 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A0F1AC71-A547-43CD-893D-1A9728D5064A}"/>
              </a:ext>
            </a:extLst>
          </p:cNvPr>
          <p:cNvSpPr txBox="1"/>
          <p:nvPr/>
        </p:nvSpPr>
        <p:spPr>
          <a:xfrm>
            <a:off x="4547286" y="1694814"/>
            <a:ext cx="318360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إيجاد ميل المستقيم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EF23430B-5E10-4667-B1DC-4B8BBAEACDE8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41945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5" grpId="0"/>
      <p:bldP spid="18" grpId="0"/>
      <p:bldP spid="23" grpId="0" animBg="1"/>
      <p:bldP spid="20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25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7" y="2971343"/>
            <a:ext cx="4191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8"/>
          <p:cNvSpPr txBox="1"/>
          <p:nvPr/>
        </p:nvSpPr>
        <p:spPr>
          <a:xfrm>
            <a:off x="7149148" y="2232917"/>
            <a:ext cx="372107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أوجد ميل كل مستقيم فيما يلي: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5974281" y="2728456"/>
            <a:ext cx="596234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1D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) المستقيم الذي يحتوي النقطتين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(4,3)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،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(-3, 3)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؟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5281676" y="3211569"/>
                <a:ext cx="26295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 و   (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</a:t>
                </a: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76" y="3211569"/>
                <a:ext cx="262956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4167" t="-6977" r="-4167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 8"/>
              <p:cNvSpPr/>
              <p:nvPr/>
            </p:nvSpPr>
            <p:spPr>
              <a:xfrm>
                <a:off x="8005950" y="3211569"/>
                <a:ext cx="25782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</a:t>
                </a:r>
              </a:p>
            </p:txBody>
          </p:sp>
        </mc:Choice>
        <mc:Fallback xmlns="">
          <p:sp>
            <p:nvSpPr>
              <p:cNvPr id="9" name="مستطيل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950" y="3211569"/>
                <a:ext cx="257827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255" t="-6977" r="-4492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7800459" y="3949395"/>
                <a:ext cx="2074222" cy="97821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−(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459" y="3949395"/>
                <a:ext cx="2074222" cy="9782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9712683" y="3970970"/>
                <a:ext cx="866326" cy="89954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683" y="3970970"/>
                <a:ext cx="866326" cy="89954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10437062" y="4184320"/>
                <a:ext cx="866327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062" y="4184320"/>
                <a:ext cx="86632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/>
              <p:cNvSpPr/>
              <p:nvPr/>
            </p:nvSpPr>
            <p:spPr>
              <a:xfrm>
                <a:off x="5547197" y="4019362"/>
                <a:ext cx="2364045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197" y="4019362"/>
                <a:ext cx="2364045" cy="90685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8"/>
          <p:cNvSpPr txBox="1"/>
          <p:nvPr/>
        </p:nvSpPr>
        <p:spPr>
          <a:xfrm>
            <a:off x="8623082" y="5258522"/>
            <a:ext cx="23835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الميل يساوي صفرًا</a:t>
            </a:r>
          </a:p>
        </p:txBody>
      </p:sp>
      <p:cxnSp>
        <p:nvCxnSpPr>
          <p:cNvPr id="21" name="رابط كسهم مستقيم 20"/>
          <p:cNvCxnSpPr>
            <a:cxnSpLocks/>
          </p:cNvCxnSpPr>
          <p:nvPr/>
        </p:nvCxnSpPr>
        <p:spPr>
          <a:xfrm flipV="1">
            <a:off x="349956" y="3762925"/>
            <a:ext cx="4278211" cy="19820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1150483" y="3682609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3773336" y="368402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A7645429-0BC3-45B4-BE75-EF8B8CD4EAAD}"/>
              </a:ext>
            </a:extLst>
          </p:cNvPr>
          <p:cNvSpPr txBox="1"/>
          <p:nvPr/>
        </p:nvSpPr>
        <p:spPr>
          <a:xfrm>
            <a:off x="4547286" y="1694814"/>
            <a:ext cx="318360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إيجاد ميل المستقيم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FB83FFBF-C7FD-4833-8051-A56E7CFA5BA4}"/>
              </a:ext>
            </a:extLst>
          </p:cNvPr>
          <p:cNvSpPr txBox="1"/>
          <p:nvPr/>
        </p:nvSpPr>
        <p:spPr>
          <a:xfrm>
            <a:off x="9028049" y="6340839"/>
            <a:ext cx="303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01542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5" grpId="0"/>
      <p:bldP spid="18" grpId="0"/>
      <p:bldP spid="23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4050475" y="1792619"/>
            <a:ext cx="4278489" cy="1000239"/>
            <a:chOff x="-1641118" y="2911681"/>
            <a:chExt cx="3651756" cy="1000239"/>
          </a:xfrm>
          <a:solidFill>
            <a:schemeClr val="bg1"/>
          </a:solidFill>
        </p:grpSpPr>
        <p:sp>
          <p:nvSpPr>
            <p:cNvPr id="33" name="مستطيل مستدير الزوايا 32"/>
            <p:cNvSpPr/>
            <p:nvPr/>
          </p:nvSpPr>
          <p:spPr>
            <a:xfrm>
              <a:off x="-1641118" y="2911681"/>
              <a:ext cx="3651756" cy="100023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مستطيل 33"/>
                <p:cNvSpPr/>
                <p:nvPr/>
              </p:nvSpPr>
              <p:spPr>
                <a:xfrm>
                  <a:off x="-1338437" y="2982584"/>
                  <a:ext cx="3256712" cy="85843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0320" tIns="20320" rIns="20320" bIns="20320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ar-SA" sz="3200" b="1" kern="1200" dirty="0">
                      <a:solidFill>
                        <a:srgbClr val="FF0000"/>
                      </a:solidFill>
                      <a:latin typeface="Sakkal Majalla" pitchFamily="2" charset="-78"/>
                      <a:cs typeface="Sakkal Majalla" pitchFamily="2" charset="-78"/>
                    </a:rPr>
                    <a:t>حالات الميل    </a:t>
                  </a:r>
                  <a:r>
                    <a:rPr lang="en-US" sz="3200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prstClr val="black">
                                  <a:hueOff val="0"/>
                                  <a:satOff val="0"/>
                                  <a:lumOff val="0"/>
                                  <a:alphaOff val="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prstClr val="black">
                                  <a:hueOff val="0"/>
                                  <a:satOff val="0"/>
                                  <a:lumOff val="0"/>
                                  <a:alphaOff val="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prstClr val="black">
                                  <a:hueOff val="0"/>
                                  <a:satOff val="0"/>
                                  <a:lumOff val="0"/>
                                  <a:alphaOff val="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a14:m>
                  <a:endParaRPr lang="ar-SA" sz="3200" b="1" kern="1200" dirty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endParaRPr>
                </a:p>
              </p:txBody>
            </p:sp>
          </mc:Choice>
          <mc:Fallback xmlns="">
            <p:sp>
              <p:nvSpPr>
                <p:cNvPr id="34" name="مستطيل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38437" y="2982584"/>
                  <a:ext cx="3256712" cy="8584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3035" b="-709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مجموعة 15"/>
          <p:cNvGrpSpPr/>
          <p:nvPr/>
        </p:nvGrpSpPr>
        <p:grpSpPr>
          <a:xfrm>
            <a:off x="9751061" y="3374351"/>
            <a:ext cx="1473252" cy="531606"/>
            <a:chOff x="6117361" y="1186268"/>
            <a:chExt cx="2000478" cy="1000239"/>
          </a:xfrm>
        </p:grpSpPr>
        <p:sp>
          <p:nvSpPr>
            <p:cNvPr id="29" name="مستطيل مستدير الزوايا 28"/>
            <p:cNvSpPr/>
            <p:nvPr/>
          </p:nvSpPr>
          <p:spPr>
            <a:xfrm>
              <a:off x="6117361" y="1186268"/>
              <a:ext cx="2000478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مستطيل 29"/>
            <p:cNvSpPr/>
            <p:nvPr/>
          </p:nvSpPr>
          <p:spPr>
            <a:xfrm>
              <a:off x="6146657" y="1215564"/>
              <a:ext cx="1941886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الميل موجب </a:t>
              </a:r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7279391" y="3406285"/>
            <a:ext cx="1340236" cy="499673"/>
            <a:chOff x="6117361" y="2336543"/>
            <a:chExt cx="2000478" cy="1000239"/>
          </a:xfrm>
        </p:grpSpPr>
        <p:sp>
          <p:nvSpPr>
            <p:cNvPr id="26" name="مستطيل مستدير الزوايا 25"/>
            <p:cNvSpPr/>
            <p:nvPr/>
          </p:nvSpPr>
          <p:spPr>
            <a:xfrm>
              <a:off x="6117361" y="2336543"/>
              <a:ext cx="2000478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مستطيل 26"/>
            <p:cNvSpPr/>
            <p:nvPr/>
          </p:nvSpPr>
          <p:spPr>
            <a:xfrm>
              <a:off x="6146657" y="2365839"/>
              <a:ext cx="1941886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الميل سالب 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3702798" y="3406285"/>
            <a:ext cx="2321152" cy="550974"/>
            <a:chOff x="6117361" y="3486818"/>
            <a:chExt cx="2000478" cy="1000239"/>
          </a:xfrm>
        </p:grpSpPr>
        <p:sp>
          <p:nvSpPr>
            <p:cNvPr id="24" name="مستطيل مستدير الزوايا 23"/>
            <p:cNvSpPr/>
            <p:nvPr/>
          </p:nvSpPr>
          <p:spPr>
            <a:xfrm>
              <a:off x="6117361" y="3486818"/>
              <a:ext cx="2000478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مستطيل 24"/>
            <p:cNvSpPr/>
            <p:nvPr/>
          </p:nvSpPr>
          <p:spPr>
            <a:xfrm>
              <a:off x="6146656" y="3516115"/>
              <a:ext cx="1941886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الميل يساوي صفرًا </a:t>
              </a: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967571" y="3415823"/>
            <a:ext cx="2269065" cy="622547"/>
            <a:chOff x="-1652748" y="3101805"/>
            <a:chExt cx="2681165" cy="1000239"/>
          </a:xfrm>
        </p:grpSpPr>
        <p:sp>
          <p:nvSpPr>
            <p:cNvPr id="22" name="مستطيل مستدير الزوايا 21"/>
            <p:cNvSpPr/>
            <p:nvPr/>
          </p:nvSpPr>
          <p:spPr>
            <a:xfrm>
              <a:off x="-1652748" y="3101805"/>
              <a:ext cx="2681165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مستطيل 22"/>
            <p:cNvSpPr/>
            <p:nvPr/>
          </p:nvSpPr>
          <p:spPr>
            <a:xfrm>
              <a:off x="-1623452" y="3101805"/>
              <a:ext cx="2651869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الميل غير معرّف</a:t>
              </a:r>
            </a:p>
          </p:txBody>
        </p:sp>
      </p:grp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18830CE1-6F07-4EA6-BF78-32B6932CFC0D}"/>
              </a:ext>
            </a:extLst>
          </p:cNvPr>
          <p:cNvCxnSpPr>
            <a:cxnSpLocks/>
          </p:cNvCxnSpPr>
          <p:nvPr/>
        </p:nvCxnSpPr>
        <p:spPr>
          <a:xfrm>
            <a:off x="8328964" y="2721953"/>
            <a:ext cx="1422097" cy="76669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7765215" y="2751523"/>
            <a:ext cx="0" cy="62282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18830CE1-6F07-4EA6-BF78-32B6932CFC0D}"/>
              </a:ext>
            </a:extLst>
          </p:cNvPr>
          <p:cNvCxnSpPr>
            <a:cxnSpLocks/>
          </p:cNvCxnSpPr>
          <p:nvPr/>
        </p:nvCxnSpPr>
        <p:spPr>
          <a:xfrm>
            <a:off x="10590370" y="3895848"/>
            <a:ext cx="0" cy="481149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28" y="4376997"/>
            <a:ext cx="2685026" cy="176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7624104" y="3905958"/>
            <a:ext cx="0" cy="508502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19" y="4414460"/>
            <a:ext cx="2711596" cy="229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رابط كسهم مستقيم 47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4863374" y="2799595"/>
            <a:ext cx="0" cy="62282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4863374" y="3941122"/>
            <a:ext cx="0" cy="62282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16" y="4563950"/>
            <a:ext cx="2371051" cy="22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 flipH="1">
            <a:off x="3236636" y="2710615"/>
            <a:ext cx="813841" cy="663736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1883108" y="4038370"/>
            <a:ext cx="0" cy="52558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8" y="4563949"/>
            <a:ext cx="2627524" cy="22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9">
            <a:extLst>
              <a:ext uri="{FF2B5EF4-FFF2-40B4-BE49-F238E27FC236}">
                <a16:creationId xmlns:a16="http://schemas.microsoft.com/office/drawing/2014/main" id="{FCD65D10-19C2-42E7-AD14-700A92FB89C6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07973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/>
              <p:cNvSpPr txBox="1"/>
              <p:nvPr/>
            </p:nvSpPr>
            <p:spPr>
              <a:xfrm>
                <a:off x="1693333" y="3093765"/>
                <a:ext cx="9437511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r>
                  <a:rPr lang="ar-SA" sz="3200" b="1" dirty="0">
                    <a:latin typeface="Sakkal Majalla" pitchFamily="2" charset="-78"/>
                    <a:cs typeface="Sakkal Majalla" pitchFamily="2" charset="-78"/>
                  </a:rPr>
                  <a:t>يمكن تفسير </a:t>
                </a:r>
                <a:r>
                  <a:rPr lang="ar-SA" sz="3200" b="1" dirty="0">
                    <a:solidFill>
                      <a:srgbClr val="00B050"/>
                    </a:solidFill>
                    <a:latin typeface="Sakkal Majalla" pitchFamily="2" charset="-78"/>
                    <a:cs typeface="Sakkal Majalla" pitchFamily="2" charset="-78"/>
                  </a:rPr>
                  <a:t>الميل</a:t>
                </a:r>
                <a:r>
                  <a:rPr lang="ar-SA" sz="3200" b="1" dirty="0">
                    <a:latin typeface="Sakkal Majalla" pitchFamily="2" charset="-78"/>
                    <a:cs typeface="Sakkal Majalla" pitchFamily="2" charset="-78"/>
                  </a:rPr>
                  <a:t> على أنه </a:t>
                </a:r>
                <a:r>
                  <a:rPr lang="ar-SA" sz="2800" b="1" dirty="0">
                    <a:solidFill>
                      <a:prstClr val="black"/>
                    </a:solidFill>
                    <a:highlight>
                      <a:srgbClr val="FFFF00"/>
                    </a:highligh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معدل التغير</a:t>
                </a:r>
                <a:r>
                  <a:rPr lang="ar-SA" sz="3200" b="1" dirty="0">
                    <a:latin typeface="Sakkal Majalla" pitchFamily="2" charset="-78"/>
                    <a:cs typeface="Sakkal Majalla" pitchFamily="2" charset="-78"/>
                  </a:rPr>
                  <a:t>    في </a:t>
                </a:r>
                <a:r>
                  <a:rPr lang="ar-SA" sz="3200" b="1" dirty="0">
                    <a:solidFill>
                      <a:srgbClr val="00B0F0"/>
                    </a:solidFill>
                    <a:latin typeface="Sakkal Majalla" pitchFamily="2" charset="-78"/>
                    <a:cs typeface="Sakkal Majalla" pitchFamily="2" charset="-78"/>
                  </a:rPr>
                  <a:t>الكمية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ar-SA" sz="3200" b="1" dirty="0">
                    <a:solidFill>
                      <a:srgbClr val="00B0F0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:r>
                  <a:rPr lang="ar-SA" sz="3200" b="1" dirty="0">
                    <a:latin typeface="Sakkal Majalla" pitchFamily="2" charset="-78"/>
                    <a:cs typeface="Sakkal Majalla" pitchFamily="2" charset="-78"/>
                  </a:rPr>
                  <a:t>بالنسبة الى </a:t>
                </a:r>
                <a:r>
                  <a:rPr lang="ar-SA" sz="3200" b="1" dirty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الكمية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ar-SA" sz="3200" b="1" dirty="0">
                    <a:latin typeface="Sakkal Majalla" pitchFamily="2" charset="-78"/>
                    <a:cs typeface="Sakkal Majalla" pitchFamily="2" charset="-78"/>
                  </a:rPr>
                  <a:t> .</a:t>
                </a:r>
                <a:endParaRPr lang="ar-SA" sz="3200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4" name="مربع نص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33" y="3093765"/>
                <a:ext cx="943751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مربع نص 4"/>
          <p:cNvSpPr txBox="1"/>
          <p:nvPr/>
        </p:nvSpPr>
        <p:spPr>
          <a:xfrm>
            <a:off x="1693333" y="4533569"/>
            <a:ext cx="930204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ويمكن استعمال </a:t>
            </a:r>
            <a:r>
              <a:rPr lang="ar-SA" sz="32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ميل مستقيم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 أيضاً لتعيين إحداثي أي نقطة على المستقيم .</a:t>
            </a:r>
            <a:endParaRPr lang="ar-SA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1C26DE1B-DC8E-40C5-88D5-23417BE3B19C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07973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مجموعة 42"/>
          <p:cNvGrpSpPr/>
          <p:nvPr/>
        </p:nvGrpSpPr>
        <p:grpSpPr>
          <a:xfrm>
            <a:off x="1006210" y="3211005"/>
            <a:ext cx="7325872" cy="3753993"/>
            <a:chOff x="1006210" y="3211005"/>
            <a:chExt cx="7325872" cy="375399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128" y="3211005"/>
              <a:ext cx="5501900" cy="3122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8"/>
            <p:cNvSpPr txBox="1"/>
            <p:nvPr/>
          </p:nvSpPr>
          <p:spPr>
            <a:xfrm>
              <a:off x="7447107" y="5875203"/>
              <a:ext cx="884975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العام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16200000">
              <a:off x="63753" y="4442263"/>
              <a:ext cx="2408133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rPr>
                <a:t>المبيعات بالملايين</a:t>
              </a:r>
            </a:p>
          </p:txBody>
        </p:sp>
        <p:sp>
          <p:nvSpPr>
            <p:cNvPr id="2" name="مستطيل 1"/>
            <p:cNvSpPr/>
            <p:nvPr/>
          </p:nvSpPr>
          <p:spPr>
            <a:xfrm rot="18109863">
              <a:off x="2020557" y="6273835"/>
              <a:ext cx="856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2011</a:t>
              </a:r>
              <a:r>
                <a:rPr lang="ar-SA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م </a:t>
              </a:r>
              <a:endParaRPr lang="ar-SA" sz="2400" dirty="0"/>
            </a:p>
          </p:txBody>
        </p:sp>
        <p:sp>
          <p:nvSpPr>
            <p:cNvPr id="23" name="مستطيل 22"/>
            <p:cNvSpPr/>
            <p:nvPr/>
          </p:nvSpPr>
          <p:spPr>
            <a:xfrm rot="18128892">
              <a:off x="2562547" y="6283375"/>
              <a:ext cx="856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2012</a:t>
              </a:r>
              <a:r>
                <a:rPr lang="ar-SA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م </a:t>
              </a:r>
              <a:endParaRPr lang="ar-SA" sz="2400" dirty="0"/>
            </a:p>
          </p:txBody>
        </p:sp>
        <p:sp>
          <p:nvSpPr>
            <p:cNvPr id="24" name="مستطيل 23"/>
            <p:cNvSpPr/>
            <p:nvPr/>
          </p:nvSpPr>
          <p:spPr>
            <a:xfrm rot="17797014">
              <a:off x="3048490" y="6290684"/>
              <a:ext cx="856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2013</a:t>
              </a:r>
              <a:r>
                <a:rPr lang="ar-SA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م </a:t>
              </a:r>
              <a:endParaRPr lang="ar-SA" sz="2400" dirty="0"/>
            </a:p>
          </p:txBody>
        </p:sp>
        <p:sp>
          <p:nvSpPr>
            <p:cNvPr id="25" name="مستطيل 24"/>
            <p:cNvSpPr/>
            <p:nvPr/>
          </p:nvSpPr>
          <p:spPr>
            <a:xfrm rot="17845877">
              <a:off x="3541307" y="6267118"/>
              <a:ext cx="856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2014</a:t>
              </a:r>
              <a:r>
                <a:rPr lang="ar-SA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م </a:t>
              </a:r>
              <a:endParaRPr lang="ar-SA" sz="2400" dirty="0"/>
            </a:p>
          </p:txBody>
        </p:sp>
        <p:sp>
          <p:nvSpPr>
            <p:cNvPr id="26" name="مستطيل 25"/>
            <p:cNvSpPr/>
            <p:nvPr/>
          </p:nvSpPr>
          <p:spPr>
            <a:xfrm rot="17769706">
              <a:off x="3988904" y="6290684"/>
              <a:ext cx="856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2015</a:t>
              </a:r>
              <a:r>
                <a:rPr lang="ar-SA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م </a:t>
              </a:r>
              <a:endParaRPr lang="ar-SA" sz="2400" dirty="0"/>
            </a:p>
          </p:txBody>
        </p:sp>
        <p:sp>
          <p:nvSpPr>
            <p:cNvPr id="27" name="مستطيل 26"/>
            <p:cNvSpPr/>
            <p:nvPr/>
          </p:nvSpPr>
          <p:spPr>
            <a:xfrm rot="17769706">
              <a:off x="4384868" y="6282643"/>
              <a:ext cx="856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2016</a:t>
              </a:r>
              <a:r>
                <a:rPr lang="ar-SA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م </a:t>
              </a:r>
              <a:endParaRPr lang="ar-SA" sz="2400" dirty="0"/>
            </a:p>
          </p:txBody>
        </p:sp>
        <p:sp>
          <p:nvSpPr>
            <p:cNvPr id="28" name="مستطيل 27"/>
            <p:cNvSpPr/>
            <p:nvPr/>
          </p:nvSpPr>
          <p:spPr>
            <a:xfrm rot="17769706">
              <a:off x="4933232" y="6281728"/>
              <a:ext cx="856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2017</a:t>
              </a:r>
              <a:r>
                <a:rPr lang="ar-SA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م </a:t>
              </a:r>
              <a:endParaRPr lang="ar-SA" sz="2400" dirty="0"/>
            </a:p>
          </p:txBody>
        </p:sp>
        <p:sp>
          <p:nvSpPr>
            <p:cNvPr id="29" name="مستطيل 28"/>
            <p:cNvSpPr/>
            <p:nvPr/>
          </p:nvSpPr>
          <p:spPr>
            <a:xfrm rot="17769706">
              <a:off x="5368450" y="6262508"/>
              <a:ext cx="856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2018</a:t>
              </a:r>
              <a:r>
                <a:rPr lang="ar-SA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م </a:t>
              </a:r>
              <a:endParaRPr lang="ar-SA" sz="2400" dirty="0"/>
            </a:p>
          </p:txBody>
        </p:sp>
        <p:sp>
          <p:nvSpPr>
            <p:cNvPr id="30" name="مستطيل 29"/>
            <p:cNvSpPr/>
            <p:nvPr/>
          </p:nvSpPr>
          <p:spPr>
            <a:xfrm rot="17769706">
              <a:off x="5910853" y="6306003"/>
              <a:ext cx="856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2019</a:t>
              </a:r>
              <a:r>
                <a:rPr lang="ar-SA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م </a:t>
              </a:r>
              <a:endParaRPr lang="ar-SA" sz="2400" dirty="0"/>
            </a:p>
          </p:txBody>
        </p:sp>
        <p:sp>
          <p:nvSpPr>
            <p:cNvPr id="31" name="مستطيل 30"/>
            <p:cNvSpPr/>
            <p:nvPr/>
          </p:nvSpPr>
          <p:spPr>
            <a:xfrm rot="17769706">
              <a:off x="6366611" y="6262506"/>
              <a:ext cx="856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2020</a:t>
              </a:r>
              <a:r>
                <a:rPr lang="ar-SA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م </a:t>
              </a:r>
              <a:endParaRPr lang="ar-SA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مستطيل 2"/>
                <p:cNvSpPr/>
                <p:nvPr/>
              </p:nvSpPr>
              <p:spPr>
                <a:xfrm>
                  <a:off x="1566970" y="5409352"/>
                  <a:ext cx="63831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ar-SA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مستطيل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970" y="5409352"/>
                  <a:ext cx="638316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مستطيل 31"/>
                <p:cNvSpPr/>
                <p:nvPr/>
              </p:nvSpPr>
              <p:spPr>
                <a:xfrm>
                  <a:off x="1382625" y="4952885"/>
                  <a:ext cx="82266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ar-SA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مستطيل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625" y="4952885"/>
                  <a:ext cx="822661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مستطيل 32"/>
                <p:cNvSpPr/>
                <p:nvPr/>
              </p:nvSpPr>
              <p:spPr>
                <a:xfrm>
                  <a:off x="1345085" y="4465358"/>
                  <a:ext cx="82266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𝟏𝟓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ar-SA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مستطيل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085" y="4465358"/>
                  <a:ext cx="822661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مستطيل 33"/>
                <p:cNvSpPr/>
                <p:nvPr/>
              </p:nvSpPr>
              <p:spPr>
                <a:xfrm>
                  <a:off x="1345085" y="4001168"/>
                  <a:ext cx="82266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𝟐𝟎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ar-SA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مستطيل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085" y="4001168"/>
                  <a:ext cx="822661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مستطيل 34"/>
                <p:cNvSpPr/>
                <p:nvPr/>
              </p:nvSpPr>
              <p:spPr>
                <a:xfrm>
                  <a:off x="1382624" y="3536999"/>
                  <a:ext cx="82266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𝟐𝟓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ar-SA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مستطيل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624" y="3536999"/>
                  <a:ext cx="822661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2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8"/>
          <p:cNvSpPr txBox="1"/>
          <p:nvPr/>
        </p:nvSpPr>
        <p:spPr>
          <a:xfrm>
            <a:off x="816584" y="2256898"/>
            <a:ext cx="10621179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2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) كانت مبيعات مصنع معلبات غذائية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20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مليون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علبة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عام </a:t>
            </a:r>
            <a:r>
              <a:rPr lang="en-US" sz="28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2011</a:t>
            </a:r>
            <a:r>
              <a:rPr lang="ar-SA" sz="28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 </a:t>
            </a:r>
            <a:r>
              <a:rPr lang="ar-SA" sz="2800" b="1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و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200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مليون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علبة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عام </a:t>
            </a:r>
            <a:r>
              <a:rPr lang="en-US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2016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، إذا حافظ المصنع على 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المعدل نفسه من الزيادة ، 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فكم تكون مبيعاته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من العلب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عام </a:t>
            </a:r>
            <a:r>
              <a:rPr lang="en-US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2020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2417781" y="5644370"/>
                <a:ext cx="2498653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latin typeface="Sakkal Majalla" pitchFamily="2" charset="-78"/>
                    <a:cs typeface="Sakkal Majalla" pitchFamily="2" charset="-78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𝟏𝟏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ar-SA" sz="2400" b="1" dirty="0">
                    <a:latin typeface="Sakkal Majalla" pitchFamily="2" charset="-78"/>
                    <a:cs typeface="Sakkal Majalla" pitchFamily="2" charset="-78"/>
                  </a:rPr>
                  <a:t>) </a:t>
                </a:r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781" y="5644370"/>
                <a:ext cx="2498653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/>
              <p:cNvSpPr txBox="1"/>
              <p:nvPr/>
            </p:nvSpPr>
            <p:spPr>
              <a:xfrm>
                <a:off x="4493345" y="4188755"/>
                <a:ext cx="2708858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latin typeface="Sakkal Majalla" pitchFamily="2" charset="-78"/>
                    <a:cs typeface="Sakkal Majalla" pitchFamily="2" charset="-78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𝟏𝟔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</m:oMath>
                </a14:m>
                <a:r>
                  <a:rPr lang="ar-SA" sz="2400" b="1" dirty="0">
                    <a:latin typeface="Sakkal Majalla" pitchFamily="2" charset="-78"/>
                    <a:cs typeface="Sakkal Majalla" pitchFamily="2" charset="-78"/>
                  </a:rPr>
                  <a:t>) </a:t>
                </a:r>
              </a:p>
            </p:txBody>
          </p:sp>
        </mc:Choice>
        <mc:Fallback xmlns=""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345" y="4188755"/>
                <a:ext cx="2708858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8"/>
          <p:cNvSpPr txBox="1"/>
          <p:nvPr/>
        </p:nvSpPr>
        <p:spPr>
          <a:xfrm>
            <a:off x="7680578" y="3639701"/>
            <a:ext cx="3728668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أولًا</a:t>
            </a:r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: عيِّن النقطتين </a:t>
            </a:r>
            <a:r>
              <a:rPr lang="en-AE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AE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2011 </a:t>
            </a:r>
            <a:r>
              <a:rPr lang="en-AE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AE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20</a:t>
            </a:r>
            <a:r>
              <a:rPr lang="en-AE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AE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AE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2016 </a:t>
            </a:r>
            <a:r>
              <a:rPr lang="en-AE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AE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200</a:t>
            </a:r>
            <a:r>
              <a:rPr lang="en-AE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في</a:t>
            </a:r>
          </a:p>
          <a:p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المستو ى الإحداثي، ثم ارسم مستقيمًا يمر بهما.</a:t>
            </a:r>
          </a:p>
        </p:txBody>
      </p:sp>
      <p:cxnSp>
        <p:nvCxnSpPr>
          <p:cNvPr id="38" name="رابط كسهم مستقيم 37"/>
          <p:cNvCxnSpPr>
            <a:cxnSpLocks/>
          </p:cNvCxnSpPr>
          <p:nvPr/>
        </p:nvCxnSpPr>
        <p:spPr>
          <a:xfrm flipV="1">
            <a:off x="2294965" y="3319977"/>
            <a:ext cx="3897611" cy="2816836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شكل بيضاوي 36"/>
          <p:cNvSpPr/>
          <p:nvPr/>
        </p:nvSpPr>
        <p:spPr>
          <a:xfrm>
            <a:off x="2547917" y="581213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6" name="شكل بيضاوي 35"/>
          <p:cNvSpPr/>
          <p:nvPr/>
        </p:nvSpPr>
        <p:spPr>
          <a:xfrm>
            <a:off x="4916434" y="411675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6AD9A5DC-BD3B-42E3-BB5B-7DA9D7EF2BF4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89263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 animBg="1"/>
      <p:bldP spid="37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2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8"/>
          <p:cNvSpPr txBox="1"/>
          <p:nvPr/>
        </p:nvSpPr>
        <p:spPr>
          <a:xfrm>
            <a:off x="816584" y="2256898"/>
            <a:ext cx="10621179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2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) كانت مبيعات مصنع معلبات غذائية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20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مليون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علبة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عام </a:t>
            </a:r>
            <a:r>
              <a:rPr lang="en-US" sz="28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2011</a:t>
            </a:r>
            <a:r>
              <a:rPr lang="ar-SA" sz="28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 </a:t>
            </a:r>
            <a:r>
              <a:rPr lang="ar-SA" sz="2800" b="1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و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200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مليون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علبة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عام </a:t>
            </a:r>
            <a:r>
              <a:rPr lang="en-US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2016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، إذا حافظ المصنع على 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المعدل نفسه من الزيادة ، 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فكم تكون مبيعاته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من العلب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عام </a:t>
            </a:r>
            <a:r>
              <a:rPr lang="en-US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2020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؟</a:t>
            </a:r>
          </a:p>
        </p:txBody>
      </p:sp>
      <p:sp>
        <p:nvSpPr>
          <p:cNvPr id="39" name="TextBox 18"/>
          <p:cNvSpPr txBox="1"/>
          <p:nvPr/>
        </p:nvSpPr>
        <p:spPr>
          <a:xfrm>
            <a:off x="3123272" y="3267277"/>
            <a:ext cx="574980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lvl="0" algn="ctr"/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ثانيًا</a:t>
            </a:r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: أوجد الميل واستعمله معدلاً للتغير.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/>
              <p:cNvSpPr txBox="1"/>
              <p:nvPr/>
            </p:nvSpPr>
            <p:spPr>
              <a:xfrm>
                <a:off x="880771" y="4349013"/>
                <a:ext cx="2846330" cy="133773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cs typeface="Sakkal Majalla" pitchFamily="2" charset="-78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kumimoji="0" lang="en-US" sz="2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45" name="مربع نص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71" y="4349013"/>
                <a:ext cx="2846330" cy="13377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/>
              <p:cNvSpPr txBox="1"/>
              <p:nvPr/>
            </p:nvSpPr>
            <p:spPr>
              <a:xfrm>
                <a:off x="2303936" y="4096191"/>
                <a:ext cx="3694238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lvl="0" algn="ctr"/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 </a:t>
                </a: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𝟏𝟏</m:t>
                    </m:r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ar-SA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cs typeface="Sakkal Majalla" pitchFamily="2" charset="-78"/>
                      </a:rPr>
                      <m:t>=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2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) </a:t>
                </a:r>
              </a:p>
            </p:txBody>
          </p:sp>
        </mc:Choice>
        <mc:Fallback xmlns="">
          <p:sp>
            <p:nvSpPr>
              <p:cNvPr id="46" name="مربع نص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36" y="4096191"/>
                <a:ext cx="369423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18"/>
          <p:cNvSpPr txBox="1"/>
          <p:nvPr/>
        </p:nvSpPr>
        <p:spPr>
          <a:xfrm>
            <a:off x="3708724" y="5919668"/>
            <a:ext cx="45789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أي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36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 مليون 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علبه كل 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عام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5851699" y="4096191"/>
                <a:ext cx="37725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𝟏𝟔</m:t>
                    </m:r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</a:t>
                </a:r>
                <a14:m>
                  <m:oMath xmlns:m="http://schemas.openxmlformats.org/officeDocument/2006/math">
                    <m:r>
                      <a:rPr lang="ar-SA" sz="2800" b="1" i="1" kern="0" dirty="0" smtClean="0">
                        <a:solidFill>
                          <a:sysClr val="windowText" lastClr="000000"/>
                        </a:solidFill>
                        <a:latin typeface="Cambria Math"/>
                        <a:cs typeface="Sakkal Majalla" pitchFamily="2" charset="-78"/>
                      </a:rPr>
                      <m:t>=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  ، </a:t>
                </a: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699" y="4096191"/>
                <a:ext cx="3772508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746" t="-6977" r="-2746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/>
              <p:cNvSpPr/>
              <p:nvPr/>
            </p:nvSpPr>
            <p:spPr>
              <a:xfrm>
                <a:off x="3396898" y="4784967"/>
                <a:ext cx="2942117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𝟏𝟔</m:t>
                          </m:r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ar-SA" sz="2800" b="1" i="1" ker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5" name="مستطيل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898" y="4784967"/>
                <a:ext cx="2942117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7285162" y="4829174"/>
                <a:ext cx="1081129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162" y="4829174"/>
                <a:ext cx="1081129" cy="8989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/>
              <p:cNvSpPr/>
              <p:nvPr/>
            </p:nvSpPr>
            <p:spPr>
              <a:xfrm>
                <a:off x="6127173" y="4812425"/>
                <a:ext cx="129593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kern="0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kern="0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𝟏𝟖𝟎</m:t>
                          </m:r>
                        </m:num>
                        <m:den>
                          <m:r>
                            <a:rPr lang="ar-SA" sz="2800" b="1" i="1" kern="0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173" y="4812425"/>
                <a:ext cx="1295931" cy="9017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9">
            <a:extLst>
              <a:ext uri="{FF2B5EF4-FFF2-40B4-BE49-F238E27FC236}">
                <a16:creationId xmlns:a16="http://schemas.microsoft.com/office/drawing/2014/main" id="{44784961-C726-485F-AEA4-FBC2A6F9EB05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45721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/>
      <p:bldP spid="46" grpId="0"/>
      <p:bldP spid="48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2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8"/>
          <p:cNvSpPr txBox="1"/>
          <p:nvPr/>
        </p:nvSpPr>
        <p:spPr>
          <a:xfrm>
            <a:off x="816584" y="2256898"/>
            <a:ext cx="10621179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2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) كانت مبيعات مصنع معلبات غذائية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20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مليون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علبة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عام </a:t>
            </a:r>
            <a:r>
              <a:rPr lang="en-US" sz="28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2011</a:t>
            </a:r>
            <a:r>
              <a:rPr lang="ar-SA" sz="28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 </a:t>
            </a:r>
            <a:r>
              <a:rPr lang="ar-SA" sz="2800" b="1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و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200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مليون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علبة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عام </a:t>
            </a:r>
            <a:r>
              <a:rPr lang="en-US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2016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، إذا حافظ المصنع على 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المعدل نفسه من الزيادة ، 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فكم تكون مبيعاته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من العلب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عام </a:t>
            </a:r>
            <a:r>
              <a:rPr lang="en-US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2020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؟</a:t>
            </a:r>
          </a:p>
        </p:txBody>
      </p:sp>
      <p:sp>
        <p:nvSpPr>
          <p:cNvPr id="39" name="TextBox 18"/>
          <p:cNvSpPr txBox="1"/>
          <p:nvPr/>
        </p:nvSpPr>
        <p:spPr>
          <a:xfrm>
            <a:off x="1490714" y="3309479"/>
            <a:ext cx="872196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lvl="0" algn="ctr"/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ثالثًا</a:t>
            </a:r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: أستعمل الميل  الذي اوجدته مع احدى النقاط لإيجاد المطلوب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/>
              <p:cNvSpPr txBox="1"/>
              <p:nvPr/>
            </p:nvSpPr>
            <p:spPr>
              <a:xfrm>
                <a:off x="388402" y="4376471"/>
                <a:ext cx="2846330" cy="133773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cs typeface="Sakkal Majalla" pitchFamily="2" charset="-78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kumimoji="0" lang="en-US" sz="2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45" name="مربع نص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2" y="4376471"/>
                <a:ext cx="2846330" cy="13377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/>
              <p:cNvSpPr txBox="1"/>
              <p:nvPr/>
            </p:nvSpPr>
            <p:spPr>
              <a:xfrm>
                <a:off x="2303936" y="4096191"/>
                <a:ext cx="3694238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lvl="0" algn="ctr"/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 </a:t>
                </a: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𝟏𝟏</m:t>
                    </m:r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ar-SA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cs typeface="Sakkal Majalla" pitchFamily="2" charset="-78"/>
                      </a:rPr>
                      <m:t>=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2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) </a:t>
                </a:r>
              </a:p>
            </p:txBody>
          </p:sp>
        </mc:Choice>
        <mc:Fallback xmlns="">
          <p:sp>
            <p:nvSpPr>
              <p:cNvPr id="46" name="مربع نص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36" y="4096191"/>
                <a:ext cx="369423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5586621" y="4087331"/>
                <a:ext cx="35148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𝟐𝟎</m:t>
                    </m:r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</a:t>
                </a:r>
                <a14:m>
                  <m:oMath xmlns:m="http://schemas.openxmlformats.org/officeDocument/2006/math">
                    <m:r>
                      <a:rPr lang="ar-SA" sz="2800" b="1" i="1" kern="0" dirty="0" smtClean="0">
                        <a:solidFill>
                          <a:sysClr val="windowText" lastClr="000000"/>
                        </a:solidFill>
                        <a:latin typeface="Cambria Math"/>
                        <a:cs typeface="Sakkal Majalla" pitchFamily="2" charset="-78"/>
                      </a:rPr>
                      <m:t>=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  ، </a:t>
                </a: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621" y="4087331"/>
                <a:ext cx="3514873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946" t="-6977" r="-2946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/>
              <p:cNvSpPr/>
              <p:nvPr/>
            </p:nvSpPr>
            <p:spPr>
              <a:xfrm>
                <a:off x="2909581" y="4751087"/>
                <a:ext cx="2942117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800" b="1" i="1" kern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𝟐𝟎</m:t>
                          </m:r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ar-SA" sz="2800" b="1" i="1" ker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5" name="مستطيل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581" y="4751087"/>
                <a:ext cx="2942117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/>
              <p:cNvSpPr/>
              <p:nvPr/>
            </p:nvSpPr>
            <p:spPr>
              <a:xfrm>
                <a:off x="1343081" y="5714210"/>
                <a:ext cx="189513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kern="0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ar-SA" sz="2800" b="1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ar-SA" sz="2800" b="1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ar-SA" sz="2800" b="1" i="1" kern="0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81" y="5714210"/>
                <a:ext cx="1895134" cy="9017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ستطيل 15"/>
              <p:cNvSpPr/>
              <p:nvPr/>
            </p:nvSpPr>
            <p:spPr>
              <a:xfrm>
                <a:off x="660725" y="5719379"/>
                <a:ext cx="713657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6" name="مستطيل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25" y="5719379"/>
                <a:ext cx="713657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8876610" y="3852858"/>
                <a:ext cx="172643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610" y="3852858"/>
                <a:ext cx="1726434" cy="8989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9">
            <a:extLst>
              <a:ext uri="{FF2B5EF4-FFF2-40B4-BE49-F238E27FC236}">
                <a16:creationId xmlns:a16="http://schemas.microsoft.com/office/drawing/2014/main" id="{CAA97F40-A2FF-4CDA-AA99-7E3E2C1E3B53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72811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/>
      <p:bldP spid="46" grpId="0"/>
      <p:bldP spid="4" grpId="0"/>
      <p:bldP spid="5" grpId="0"/>
      <p:bldP spid="7" grpId="0"/>
      <p:bldP spid="1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2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8"/>
          <p:cNvSpPr txBox="1"/>
          <p:nvPr/>
        </p:nvSpPr>
        <p:spPr>
          <a:xfrm>
            <a:off x="816584" y="2256898"/>
            <a:ext cx="10621179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2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كانت مبيعات مصنع معلبات غذائية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20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مليون 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علبة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عام </a:t>
            </a:r>
            <a:r>
              <a:rPr lang="en-US" sz="28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2011</a:t>
            </a:r>
            <a:r>
              <a:rPr lang="ar-SA" sz="2800" b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 </a:t>
            </a:r>
            <a:r>
              <a:rPr lang="ar-SA" sz="2800" b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200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مليون 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علبة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عام </a:t>
            </a:r>
            <a:r>
              <a:rPr lang="en-US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2016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 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، إذا حافظ المصنع على 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المعدل نفسه من الزيادة ، 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فكم تكون مبيعاته 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من العلب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عام </a:t>
            </a:r>
            <a:r>
              <a:rPr lang="en-US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2020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؟</a:t>
            </a:r>
          </a:p>
        </p:txBody>
      </p:sp>
      <p:sp>
        <p:nvSpPr>
          <p:cNvPr id="39" name="TextBox 18"/>
          <p:cNvSpPr txBox="1"/>
          <p:nvPr/>
        </p:nvSpPr>
        <p:spPr>
          <a:xfrm>
            <a:off x="1490714" y="3309479"/>
            <a:ext cx="872196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ثالثًا</a:t>
            </a:r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: أستعمل الميل  الذي اوجدته مع احدى النقاط لإيجاد المطلوب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/>
              <p:cNvSpPr/>
              <p:nvPr/>
            </p:nvSpPr>
            <p:spPr>
              <a:xfrm>
                <a:off x="4761530" y="3983884"/>
                <a:ext cx="189513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kern="0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ar-SA" sz="2800" b="1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ar-SA" sz="2800" b="1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ar-SA" sz="2800" b="1" i="1" kern="0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ar-S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530" y="3983884"/>
                <a:ext cx="1895134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/>
              <p:cNvSpPr/>
              <p:nvPr/>
            </p:nvSpPr>
            <p:spPr>
              <a:xfrm>
                <a:off x="4079174" y="3989053"/>
                <a:ext cx="713657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ar-S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174" y="3989053"/>
                <a:ext cx="713657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4079174" y="4909640"/>
                <a:ext cx="2558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8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𝟑𝟐𝟒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174" y="4909640"/>
                <a:ext cx="255832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4135331" y="5481385"/>
                <a:ext cx="17163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𝟑𝟒𝟒</m:t>
                      </m:r>
                    </m:oMath>
                  </m:oMathPara>
                </a14:m>
                <a:endParaRPr lang="ar-SA" sz="2800" b="1" kern="0" dirty="0">
                  <a:solidFill>
                    <a:sysClr val="windowText" lastClr="00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31" y="5481385"/>
                <a:ext cx="1716367" cy="523220"/>
              </a:xfrm>
              <a:prstGeom prst="rect">
                <a:avLst/>
              </a:prstGeom>
              <a:blipFill rotWithShape="1">
                <a:blip r:embed="rId7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ربع نص 18"/>
          <p:cNvSpPr txBox="1"/>
          <p:nvPr/>
        </p:nvSpPr>
        <p:spPr>
          <a:xfrm>
            <a:off x="2479379" y="6105486"/>
            <a:ext cx="729558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إذن مبيعات المصنع من العلب لعام </a:t>
            </a:r>
            <a:r>
              <a:rPr lang="en-US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2020 </a:t>
            </a:r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م تساوي </a:t>
            </a:r>
            <a:r>
              <a:rPr lang="en-US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344</a:t>
            </a:r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مليون تقريبا 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ED258041-FEC1-40D8-BDF1-A80DDF6DDB07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834914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5" y="2229323"/>
            <a:ext cx="11095236" cy="326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عنوان 1"/>
              <p:cNvSpPr txBox="1">
                <a:spLocks/>
              </p:cNvSpPr>
              <p:nvPr/>
            </p:nvSpPr>
            <p:spPr>
              <a:xfrm>
                <a:off x="2060040" y="5532179"/>
                <a:ext cx="8557949" cy="697157"/>
              </a:xfrm>
              <a:prstGeom prst="rect">
                <a:avLst/>
              </a:prstGeom>
            </p:spPr>
            <p:txBody>
              <a:bodyPr vert="horz" lIns="91440" tIns="45720" rIns="91440" bIns="45720" rtlCol="1" anchor="b">
                <a:noAutofit/>
              </a:bodyPr>
              <a:lstStyle>
                <a:lvl1pPr algn="ct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ar-SA" sz="3200" b="1" dirty="0">
                    <a:solidFill>
                      <a:srgbClr val="7030A0"/>
                    </a:solidFill>
                    <a:latin typeface="Sakkal Majalla" pitchFamily="2" charset="-78"/>
                    <a:cs typeface="Sakkal Majalla" pitchFamily="2" charset="-78"/>
                  </a:rPr>
                  <a:t>إجابة طارق صحيحة </a:t>
                </a:r>
                <a:r>
                  <a:rPr lang="ar-SA" sz="3200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فقد طرح خالد إحداثي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ar-SA" sz="32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ar-SA" sz="3200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بالترتيب الخاطئ</a:t>
                </a:r>
              </a:p>
            </p:txBody>
          </p:sp>
        </mc:Choice>
        <mc:Fallback xmlns="">
          <p:sp>
            <p:nvSpPr>
              <p:cNvPr id="32" name="عنوا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040" y="5532179"/>
                <a:ext cx="8557949" cy="697157"/>
              </a:xfrm>
              <a:prstGeom prst="rect">
                <a:avLst/>
              </a:prstGeom>
              <a:blipFill rotWithShape="1">
                <a:blip r:embed="rId4"/>
                <a:stretch>
                  <a:fillRect b="-3421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4" y="1737255"/>
            <a:ext cx="4163377" cy="43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415010F5-176B-425C-8BE8-F114BF1BCC82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62287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5" descr="شخص لديه فكرة">
            <a:extLst>
              <a:ext uri="{FF2B5EF4-FFF2-40B4-BE49-F238E27FC236}">
                <a16:creationId xmlns:a16="http://schemas.microsoft.com/office/drawing/2014/main" id="{5310E809-C2B4-4AEA-A7FF-17B31D1CA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3467" y="1976464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6A84C-22FB-4760-B10A-D78CC2648ACC}"/>
              </a:ext>
            </a:extLst>
          </p:cNvPr>
          <p:cNvSpPr txBox="1"/>
          <p:nvPr/>
        </p:nvSpPr>
        <p:spPr>
          <a:xfrm>
            <a:off x="9123403" y="2433664"/>
            <a:ext cx="1927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2C12A2D-55C5-4A6D-9B10-12E2B8343608}"/>
              </a:ext>
            </a:extLst>
          </p:cNvPr>
          <p:cNvSpPr txBox="1"/>
          <p:nvPr/>
        </p:nvSpPr>
        <p:spPr>
          <a:xfrm>
            <a:off x="3997760" y="3280990"/>
            <a:ext cx="4548867" cy="715089"/>
          </a:xfrm>
          <a:prstGeom prst="roundRect">
            <a:avLst/>
          </a:prstGeom>
          <a:solidFill>
            <a:schemeClr val="accent2">
              <a:lumMod val="75000"/>
              <a:alpha val="12941"/>
            </a:schemeClr>
          </a:solidFill>
          <a:effectLst/>
        </p:spPr>
        <p:txBody>
          <a:bodyPr wrap="square" rtlCol="1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36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إيجاد ميل المستقيم .</a:t>
            </a:r>
            <a:endParaRPr lang="en-US" sz="36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2C12A2D-55C5-4A6D-9B10-12E2B8343608}"/>
              </a:ext>
            </a:extLst>
          </p:cNvPr>
          <p:cNvSpPr txBox="1"/>
          <p:nvPr/>
        </p:nvSpPr>
        <p:spPr>
          <a:xfrm>
            <a:off x="3997760" y="4645209"/>
            <a:ext cx="4548868" cy="715089"/>
          </a:xfrm>
          <a:prstGeom prst="roundRect">
            <a:avLst/>
          </a:prstGeom>
          <a:solidFill>
            <a:schemeClr val="accent2">
              <a:lumMod val="75000"/>
              <a:alpha val="12941"/>
            </a:schemeClr>
          </a:solidFill>
          <a:effectLst/>
        </p:spPr>
        <p:txBody>
          <a:bodyPr wrap="square" rtlCol="1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استعمال الميل معدلًا للتغير.</a:t>
            </a:r>
            <a:endParaRPr lang="en-US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D27A1AE-293D-424F-A4A6-9AFB9240F249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74078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9">
            <a:extLst>
              <a:ext uri="{FF2B5EF4-FFF2-40B4-BE49-F238E27FC236}">
                <a16:creationId xmlns:a16="http://schemas.microsoft.com/office/drawing/2014/main" id="{19BE9DA8-9E23-43BA-86FB-C5646ED42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03" y="1887537"/>
            <a:ext cx="594502" cy="594502"/>
          </a:xfrm>
          <a:prstGeom prst="rect">
            <a:avLst/>
          </a:prstGeom>
        </p:spPr>
      </p:pic>
      <p:sp>
        <p:nvSpPr>
          <p:cNvPr id="32" name="TextBox 20">
            <a:extLst>
              <a:ext uri="{FF2B5EF4-FFF2-40B4-BE49-F238E27FC236}">
                <a16:creationId xmlns:a16="http://schemas.microsoft.com/office/drawing/2014/main" id="{6009FCE3-0D9F-4080-80BB-56B35F1AB764}"/>
              </a:ext>
            </a:extLst>
          </p:cNvPr>
          <p:cNvSpPr txBox="1"/>
          <p:nvPr/>
        </p:nvSpPr>
        <p:spPr>
          <a:xfrm>
            <a:off x="8723557" y="1818926"/>
            <a:ext cx="263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S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ar-SA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فيما سبق: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18830CE1-6F07-4EA6-BF78-32B6932CFC0D}"/>
              </a:ext>
            </a:extLst>
          </p:cNvPr>
          <p:cNvCxnSpPr>
            <a:cxnSpLocks/>
          </p:cNvCxnSpPr>
          <p:nvPr/>
        </p:nvCxnSpPr>
        <p:spPr>
          <a:xfrm>
            <a:off x="6125817" y="2959100"/>
            <a:ext cx="3327401" cy="101600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6125817" y="2959100"/>
            <a:ext cx="998883" cy="116840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EE8DE59B-A103-444D-8734-EB799F3E519F}"/>
              </a:ext>
            </a:extLst>
          </p:cNvPr>
          <p:cNvCxnSpPr>
            <a:cxnSpLocks/>
          </p:cNvCxnSpPr>
          <p:nvPr/>
        </p:nvCxnSpPr>
        <p:spPr>
          <a:xfrm flipH="1">
            <a:off x="5448300" y="2959100"/>
            <a:ext cx="796401" cy="125730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AF54EDD1-B1C6-44F3-A07F-CC7C7CE89453}"/>
              </a:ext>
            </a:extLst>
          </p:cNvPr>
          <p:cNvCxnSpPr>
            <a:cxnSpLocks/>
          </p:cNvCxnSpPr>
          <p:nvPr/>
        </p:nvCxnSpPr>
        <p:spPr>
          <a:xfrm flipH="1">
            <a:off x="2782390" y="2959100"/>
            <a:ext cx="3462311" cy="125730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4806725" y="5854700"/>
            <a:ext cx="301233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فإن المستقيمين متوازيان </a:t>
            </a:r>
            <a:endParaRPr lang="ar-SA" dirty="0"/>
          </a:p>
        </p:txBody>
      </p: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18830CE1-6F07-4EA6-BF78-32B6932CFC0D}"/>
              </a:ext>
            </a:extLst>
          </p:cNvPr>
          <p:cNvCxnSpPr>
            <a:cxnSpLocks/>
          </p:cNvCxnSpPr>
          <p:nvPr/>
        </p:nvCxnSpPr>
        <p:spPr>
          <a:xfrm flipH="1">
            <a:off x="7819058" y="4693453"/>
            <a:ext cx="2379042" cy="1528219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 flipH="1">
            <a:off x="7154518" y="4929207"/>
            <a:ext cx="236882" cy="925493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EE8DE59B-A103-444D-8734-EB799F3E519F}"/>
              </a:ext>
            </a:extLst>
          </p:cNvPr>
          <p:cNvCxnSpPr>
            <a:cxnSpLocks/>
          </p:cNvCxnSpPr>
          <p:nvPr/>
        </p:nvCxnSpPr>
        <p:spPr>
          <a:xfrm>
            <a:off x="5156200" y="5081607"/>
            <a:ext cx="385418" cy="773093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AF54EDD1-B1C6-44F3-A07F-CC7C7CE89453}"/>
              </a:ext>
            </a:extLst>
          </p:cNvPr>
          <p:cNvCxnSpPr>
            <a:cxnSpLocks/>
          </p:cNvCxnSpPr>
          <p:nvPr/>
        </p:nvCxnSpPr>
        <p:spPr>
          <a:xfrm>
            <a:off x="2311400" y="4929207"/>
            <a:ext cx="2482456" cy="1187103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E0A6A53-E95D-4622-ABE4-080CFD0CE93E}"/>
              </a:ext>
            </a:extLst>
          </p:cNvPr>
          <p:cNvSpPr txBox="1"/>
          <p:nvPr/>
        </p:nvSpPr>
        <p:spPr>
          <a:xfrm>
            <a:off x="3491712" y="4216400"/>
            <a:ext cx="260428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متبادلتان داخليًّا متطابقتان.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EEE027A-2D13-4CDE-8AA3-0E7A78518521}"/>
              </a:ext>
            </a:extLst>
          </p:cNvPr>
          <p:cNvSpPr/>
          <p:nvPr/>
        </p:nvSpPr>
        <p:spPr>
          <a:xfrm>
            <a:off x="9512300" y="3975100"/>
            <a:ext cx="155920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متناظرتان </a:t>
            </a:r>
          </a:p>
          <a:p>
            <a:pPr lvl="0" algn="ctr"/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متطابقتان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3E5302B-590E-4E6F-AE98-6AE14B83B719}"/>
              </a:ext>
            </a:extLst>
          </p:cNvPr>
          <p:cNvSpPr txBox="1"/>
          <p:nvPr/>
        </p:nvSpPr>
        <p:spPr>
          <a:xfrm>
            <a:off x="1320801" y="4216400"/>
            <a:ext cx="17526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متحالفتان </a:t>
            </a:r>
          </a:p>
          <a:p>
            <a:pPr algn="ctr"/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متكاملتان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9176221-E9B3-4A4F-96C0-A13623CC666D}"/>
              </a:ext>
            </a:extLst>
          </p:cNvPr>
          <p:cNvSpPr txBox="1"/>
          <p:nvPr/>
        </p:nvSpPr>
        <p:spPr>
          <a:xfrm>
            <a:off x="6289765" y="4127500"/>
            <a:ext cx="260428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متبادلتان خارجيًّا متطابقتان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4398025-8BD3-4692-A713-7C9C06EB8D84}"/>
              </a:ext>
            </a:extLst>
          </p:cNvPr>
          <p:cNvSpPr txBox="1"/>
          <p:nvPr/>
        </p:nvSpPr>
        <p:spPr>
          <a:xfrm>
            <a:off x="2782389" y="2595555"/>
            <a:ext cx="701475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إذا قطع قاطع مستقيمين في مستوى ،ونتج عن التقاطع زاويتان ،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215CD490-7EF6-4E59-891E-66F4C2EC3BC2}"/>
              </a:ext>
            </a:extLst>
          </p:cNvPr>
          <p:cNvSpPr txBox="1"/>
          <p:nvPr/>
        </p:nvSpPr>
        <p:spPr>
          <a:xfrm>
            <a:off x="9028049" y="6340839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02317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13" grpId="0" animBg="1"/>
      <p:bldP spid="28" grpId="0" animBg="1"/>
      <p:bldP spid="23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2853C49-EC80-497B-A2DE-64DFB211037A}"/>
              </a:ext>
            </a:extLst>
          </p:cNvPr>
          <p:cNvSpPr txBox="1"/>
          <p:nvPr/>
        </p:nvSpPr>
        <p:spPr>
          <a:xfrm>
            <a:off x="7818714" y="2841069"/>
            <a:ext cx="19272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4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الواجب:</a:t>
            </a:r>
          </a:p>
        </p:txBody>
      </p:sp>
      <p:pic>
        <p:nvPicPr>
          <p:cNvPr id="3" name="رسم 12" descr="قلم رصاص">
            <a:extLst>
              <a:ext uri="{FF2B5EF4-FFF2-40B4-BE49-F238E27FC236}">
                <a16:creationId xmlns:a16="http://schemas.microsoft.com/office/drawing/2014/main" id="{5B6E2B6C-301A-43F6-9065-517398AF1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4555" y="2472270"/>
            <a:ext cx="714375" cy="71437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AEDCD9F-7928-4C54-8475-4A1F39D5A931}"/>
              </a:ext>
            </a:extLst>
          </p:cNvPr>
          <p:cNvSpPr txBox="1"/>
          <p:nvPr/>
        </p:nvSpPr>
        <p:spPr>
          <a:xfrm>
            <a:off x="3420069" y="3748860"/>
            <a:ext cx="4962525" cy="1862048"/>
          </a:xfrm>
          <a:prstGeom prst="rect">
            <a:avLst/>
          </a:prstGeom>
          <a:solidFill>
            <a:srgbClr val="00736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EAFAF"/>
              </a:buClr>
              <a:defRPr/>
            </a:pPr>
            <a:r>
              <a:rPr lang="ar-SA" sz="4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 : </a:t>
            </a:r>
            <a:r>
              <a:rPr lang="en-US" sz="4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1 , 2 , 3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EAFAF"/>
              </a:buClr>
              <a:defRPr/>
            </a:pPr>
            <a:r>
              <a:rPr lang="ar-SA" sz="4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</a:t>
            </a:r>
            <a:r>
              <a:rPr lang="en-US" sz="4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113</a:t>
            </a:r>
            <a:endParaRPr lang="ar-SA" sz="40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06EC384-9177-47E8-BE69-88304061B7F8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7474356"/>
      </p:ext>
    </p:extLst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/>
          <p:cNvGrpSpPr/>
          <p:nvPr/>
        </p:nvGrpSpPr>
        <p:grpSpPr>
          <a:xfrm>
            <a:off x="4050475" y="1792619"/>
            <a:ext cx="4278489" cy="1000239"/>
            <a:chOff x="-1641118" y="2911681"/>
            <a:chExt cx="3651756" cy="1000239"/>
          </a:xfrm>
          <a:solidFill>
            <a:schemeClr val="bg1"/>
          </a:solidFill>
        </p:grpSpPr>
        <p:sp>
          <p:nvSpPr>
            <p:cNvPr id="33" name="مستطيل مستدير الزوايا 32"/>
            <p:cNvSpPr/>
            <p:nvPr/>
          </p:nvSpPr>
          <p:spPr>
            <a:xfrm>
              <a:off x="-1641118" y="2911681"/>
              <a:ext cx="3651756" cy="100023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مستطيل 33"/>
                <p:cNvSpPr/>
                <p:nvPr/>
              </p:nvSpPr>
              <p:spPr>
                <a:xfrm>
                  <a:off x="-1338437" y="2982584"/>
                  <a:ext cx="3256712" cy="85843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0320" tIns="20320" rIns="20320" bIns="20320" numCol="1" spcCol="1270" anchor="ctr" anchorCtr="0">
                  <a:noAutofit/>
                </a:bodyPr>
                <a:lstStyle/>
                <a:p>
                  <a:pPr marL="0" marR="0" lvl="0" indent="0" algn="ctr" defTabSz="1422400" rtl="1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Sakkal Majalla" pitchFamily="2" charset="-78"/>
                      <a:ea typeface="+mn-ea"/>
                      <a:cs typeface="Sakkal Majalla" pitchFamily="2" charset="-78"/>
                    </a:rPr>
                    <a:t>حالات الميل   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hueOff val="0"/>
                                  <a:satOff val="0"/>
                                  <a:lumOff val="0"/>
                                  <a:alphaOff val="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hueOff val="0"/>
                                  <a:satOff val="0"/>
                                  <a:lumOff val="0"/>
                                  <a:alphaOff val="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−</m:t>
                          </m:r>
                          <m:sSub>
                            <m:sSubPr>
                              <m:ctrlP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hueOff val="0"/>
                                  <a:satOff val="0"/>
                                  <a:lumOff val="0"/>
                                  <a:alphaOff val="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a14:m>
                  <a:endParaRPr kumimoji="0" lang="ar-SA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endParaRPr>
                </a:p>
              </p:txBody>
            </p:sp>
          </mc:Choice>
          <mc:Fallback xmlns="">
            <p:sp>
              <p:nvSpPr>
                <p:cNvPr id="34" name="مستطيل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38437" y="2982584"/>
                  <a:ext cx="3256712" cy="8584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3035" b="-709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مجموعة 15"/>
          <p:cNvGrpSpPr/>
          <p:nvPr/>
        </p:nvGrpSpPr>
        <p:grpSpPr>
          <a:xfrm>
            <a:off x="9751061" y="3374351"/>
            <a:ext cx="1473252" cy="531606"/>
            <a:chOff x="6117361" y="1186268"/>
            <a:chExt cx="2000478" cy="1000239"/>
          </a:xfrm>
        </p:grpSpPr>
        <p:sp>
          <p:nvSpPr>
            <p:cNvPr id="29" name="مستطيل مستدير الزوايا 28"/>
            <p:cNvSpPr/>
            <p:nvPr/>
          </p:nvSpPr>
          <p:spPr>
            <a:xfrm>
              <a:off x="6117361" y="1186268"/>
              <a:ext cx="2000478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مستطيل 29"/>
            <p:cNvSpPr/>
            <p:nvPr/>
          </p:nvSpPr>
          <p:spPr>
            <a:xfrm>
              <a:off x="6146657" y="1215564"/>
              <a:ext cx="1941886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rPr>
                <a:t>الميل موجب </a:t>
              </a:r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7279391" y="3406285"/>
            <a:ext cx="1340236" cy="499673"/>
            <a:chOff x="6117361" y="2336543"/>
            <a:chExt cx="2000478" cy="1000239"/>
          </a:xfrm>
        </p:grpSpPr>
        <p:sp>
          <p:nvSpPr>
            <p:cNvPr id="26" name="مستطيل مستدير الزوايا 25"/>
            <p:cNvSpPr/>
            <p:nvPr/>
          </p:nvSpPr>
          <p:spPr>
            <a:xfrm>
              <a:off x="6117361" y="2336543"/>
              <a:ext cx="2000478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مستطيل 26"/>
            <p:cNvSpPr/>
            <p:nvPr/>
          </p:nvSpPr>
          <p:spPr>
            <a:xfrm>
              <a:off x="6146657" y="2365839"/>
              <a:ext cx="1941886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rPr>
                <a:t>الميل سالب 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3702798" y="3406285"/>
            <a:ext cx="2321152" cy="550974"/>
            <a:chOff x="6117361" y="3486818"/>
            <a:chExt cx="2000478" cy="1000239"/>
          </a:xfrm>
        </p:grpSpPr>
        <p:sp>
          <p:nvSpPr>
            <p:cNvPr id="24" name="مستطيل مستدير الزوايا 23"/>
            <p:cNvSpPr/>
            <p:nvPr/>
          </p:nvSpPr>
          <p:spPr>
            <a:xfrm>
              <a:off x="6117361" y="3486818"/>
              <a:ext cx="2000478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مستطيل 24"/>
            <p:cNvSpPr/>
            <p:nvPr/>
          </p:nvSpPr>
          <p:spPr>
            <a:xfrm>
              <a:off x="6146656" y="3516115"/>
              <a:ext cx="1941886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rPr>
                <a:t>الميل يساوي صفرًا </a:t>
              </a: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967571" y="3415823"/>
            <a:ext cx="2269065" cy="622547"/>
            <a:chOff x="-1652748" y="3101805"/>
            <a:chExt cx="2681165" cy="1000239"/>
          </a:xfrm>
        </p:grpSpPr>
        <p:sp>
          <p:nvSpPr>
            <p:cNvPr id="22" name="مستطيل مستدير الزوايا 21"/>
            <p:cNvSpPr/>
            <p:nvPr/>
          </p:nvSpPr>
          <p:spPr>
            <a:xfrm>
              <a:off x="-1652748" y="3101805"/>
              <a:ext cx="2681165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مستطيل 22"/>
            <p:cNvSpPr/>
            <p:nvPr/>
          </p:nvSpPr>
          <p:spPr>
            <a:xfrm>
              <a:off x="-1623452" y="3101805"/>
              <a:ext cx="2651869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rPr>
                <a:t>الميل غير معرّف</a:t>
              </a:r>
            </a:p>
          </p:txBody>
        </p:sp>
      </p:grp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18830CE1-6F07-4EA6-BF78-32B6932CFC0D}"/>
              </a:ext>
            </a:extLst>
          </p:cNvPr>
          <p:cNvCxnSpPr>
            <a:cxnSpLocks/>
          </p:cNvCxnSpPr>
          <p:nvPr/>
        </p:nvCxnSpPr>
        <p:spPr>
          <a:xfrm>
            <a:off x="8328964" y="2721953"/>
            <a:ext cx="1422097" cy="76669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7765215" y="2751523"/>
            <a:ext cx="0" cy="62282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18830CE1-6F07-4EA6-BF78-32B6932CFC0D}"/>
              </a:ext>
            </a:extLst>
          </p:cNvPr>
          <p:cNvCxnSpPr>
            <a:cxnSpLocks/>
          </p:cNvCxnSpPr>
          <p:nvPr/>
        </p:nvCxnSpPr>
        <p:spPr>
          <a:xfrm>
            <a:off x="10590370" y="3895848"/>
            <a:ext cx="0" cy="481149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98" y="4408025"/>
            <a:ext cx="2923822" cy="19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7624104" y="3905958"/>
            <a:ext cx="0" cy="508502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19" y="4414460"/>
            <a:ext cx="2711596" cy="229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رابط كسهم مستقيم 47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4863374" y="2799595"/>
            <a:ext cx="0" cy="62282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4863374" y="3941122"/>
            <a:ext cx="0" cy="62282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16" y="4563950"/>
            <a:ext cx="2371051" cy="22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 flipH="1">
            <a:off x="3236636" y="2710615"/>
            <a:ext cx="813841" cy="663736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1883108" y="4038370"/>
            <a:ext cx="0" cy="52558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8" y="4563949"/>
            <a:ext cx="2627524" cy="22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مجموعة 31"/>
          <p:cNvGrpSpPr/>
          <p:nvPr/>
        </p:nvGrpSpPr>
        <p:grpSpPr>
          <a:xfrm>
            <a:off x="8723557" y="1818926"/>
            <a:ext cx="3253048" cy="663113"/>
            <a:chOff x="8723557" y="1818926"/>
            <a:chExt cx="3253048" cy="663113"/>
          </a:xfrm>
        </p:grpSpPr>
        <p:pic>
          <p:nvPicPr>
            <p:cNvPr id="37" name="Picture 19">
              <a:extLst>
                <a:ext uri="{FF2B5EF4-FFF2-40B4-BE49-F238E27FC236}">
                  <a16:creationId xmlns:a16="http://schemas.microsoft.com/office/drawing/2014/main" id="{19BE9DA8-9E23-43BA-86FB-C5646ED4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103" y="1887537"/>
              <a:ext cx="594502" cy="594502"/>
            </a:xfrm>
            <a:prstGeom prst="rect">
              <a:avLst/>
            </a:prstGeom>
          </p:spPr>
        </p:pic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6009FCE3-0D9F-4080-80BB-56B35F1AB764}"/>
                </a:ext>
              </a:extLst>
            </p:cNvPr>
            <p:cNvSpPr txBox="1"/>
            <p:nvPr/>
          </p:nvSpPr>
          <p:spPr>
            <a:xfrm>
              <a:off x="8723557" y="1818926"/>
              <a:ext cx="2632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ar-SA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تعلمنا فيما سبق: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sp>
        <p:nvSpPr>
          <p:cNvPr id="40" name="مستطيل 39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97450C8D-ACAD-489C-B5E0-99533EE42FE4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92179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47" y="1699744"/>
            <a:ext cx="6138731" cy="139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41" y="1699744"/>
            <a:ext cx="1126705" cy="139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97" y="3439394"/>
            <a:ext cx="4433022" cy="2818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F7A8ECB2-7E17-4C92-AFF3-96EF3DB815BF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02956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-458954"/>
            <a:ext cx="540479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p:grpSp>
        <p:nvGrpSpPr>
          <p:cNvPr id="2049" name="مجموعة 2048"/>
          <p:cNvGrpSpPr/>
          <p:nvPr/>
        </p:nvGrpSpPr>
        <p:grpSpPr>
          <a:xfrm>
            <a:off x="165442" y="2406544"/>
            <a:ext cx="5043205" cy="3397994"/>
            <a:chOff x="165443" y="2905824"/>
            <a:chExt cx="5043205" cy="339799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43" y="2905824"/>
              <a:ext cx="5043205" cy="3397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مجموعة 15"/>
            <p:cNvGrpSpPr/>
            <p:nvPr/>
          </p:nvGrpSpPr>
          <p:grpSpPr>
            <a:xfrm>
              <a:off x="2732116" y="3061855"/>
              <a:ext cx="1318953" cy="2646218"/>
              <a:chOff x="2732116" y="3061855"/>
              <a:chExt cx="1318953" cy="2646218"/>
            </a:xfrm>
          </p:grpSpPr>
          <p:cxnSp>
            <p:nvCxnSpPr>
              <p:cNvPr id="10" name="رابط كسهم مستقيم 9"/>
              <p:cNvCxnSpPr/>
              <p:nvPr/>
            </p:nvCxnSpPr>
            <p:spPr>
              <a:xfrm>
                <a:off x="2732116" y="3061855"/>
                <a:ext cx="1318953" cy="2646218"/>
              </a:xfrm>
              <a:prstGeom prst="straightConnector1">
                <a:avLst/>
              </a:prstGeom>
              <a:ln w="508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مثلث متساوي الساقين 16"/>
              <p:cNvSpPr/>
              <p:nvPr/>
            </p:nvSpPr>
            <p:spPr>
              <a:xfrm rot="20040196">
                <a:off x="2834320" y="3365900"/>
                <a:ext cx="214687" cy="198782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شكل بيضاوي 19"/>
              <p:cNvSpPr/>
              <p:nvPr/>
            </p:nvSpPr>
            <p:spPr>
              <a:xfrm>
                <a:off x="3342265" y="4386002"/>
                <a:ext cx="144000" cy="1440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شكل بيضاوي 20"/>
              <p:cNvSpPr/>
              <p:nvPr/>
            </p:nvSpPr>
            <p:spPr>
              <a:xfrm>
                <a:off x="2997069" y="3689202"/>
                <a:ext cx="144000" cy="1440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مجموعة 14"/>
            <p:cNvGrpSpPr/>
            <p:nvPr/>
          </p:nvGrpSpPr>
          <p:grpSpPr>
            <a:xfrm>
              <a:off x="1057671" y="3208769"/>
              <a:ext cx="1353020" cy="2623995"/>
              <a:chOff x="1057671" y="3208769"/>
              <a:chExt cx="1353020" cy="2623995"/>
            </a:xfrm>
          </p:grpSpPr>
          <p:cxnSp>
            <p:nvCxnSpPr>
              <p:cNvPr id="4" name="رابط كسهم مستقيم 3"/>
              <p:cNvCxnSpPr/>
              <p:nvPr/>
            </p:nvCxnSpPr>
            <p:spPr>
              <a:xfrm>
                <a:off x="1057671" y="3208769"/>
                <a:ext cx="1353020" cy="2623995"/>
              </a:xfrm>
              <a:prstGeom prst="straightConnector1">
                <a:avLst/>
              </a:prstGeom>
              <a:ln w="508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مثلث متساوي الساقين 17"/>
              <p:cNvSpPr/>
              <p:nvPr/>
            </p:nvSpPr>
            <p:spPr>
              <a:xfrm rot="20040196">
                <a:off x="1414964" y="3977607"/>
                <a:ext cx="214687" cy="198782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شكل بيضاوي 13"/>
              <p:cNvSpPr/>
              <p:nvPr/>
            </p:nvSpPr>
            <p:spPr>
              <a:xfrm>
                <a:off x="1962912" y="5071460"/>
                <a:ext cx="144000" cy="1440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شكل بيضاوي 21"/>
              <p:cNvSpPr/>
              <p:nvPr/>
            </p:nvSpPr>
            <p:spPr>
              <a:xfrm>
                <a:off x="1274682" y="3693416"/>
                <a:ext cx="144000" cy="1440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ستطيل 18"/>
              <p:cNvSpPr/>
              <p:nvPr/>
            </p:nvSpPr>
            <p:spPr>
              <a:xfrm>
                <a:off x="5115611" y="2341817"/>
                <a:ext cx="6617427" cy="578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صف العلاقة بين المستقيمين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𝑪𝑫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و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؟ </a:t>
                </a:r>
              </a:p>
            </p:txBody>
          </p:sp>
        </mc:Choice>
        <mc:Fallback xmlns="">
          <p:sp>
            <p:nvSpPr>
              <p:cNvPr id="19" name="مستطيل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11" y="2341817"/>
                <a:ext cx="6617427" cy="578300"/>
              </a:xfrm>
              <a:prstGeom prst="rect">
                <a:avLst/>
              </a:prstGeom>
              <a:blipFill rotWithShape="1">
                <a:blip r:embed="rId3"/>
                <a:stretch>
                  <a:fillRect r="-1934" b="-3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534" y="1842895"/>
            <a:ext cx="543943" cy="543943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8790095" y="1802063"/>
            <a:ext cx="230543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في الشكل المجاور  :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8260054" y="2853147"/>
            <a:ext cx="2661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المستقيمان متوازيان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ستطيل 24"/>
              <p:cNvSpPr/>
              <p:nvPr/>
            </p:nvSpPr>
            <p:spPr>
              <a:xfrm>
                <a:off x="8470558" y="3363851"/>
                <a:ext cx="2896947" cy="576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أوجد ميل المستقيم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؟</a:t>
                </a:r>
              </a:p>
            </p:txBody>
          </p:sp>
        </mc:Choice>
        <mc:Fallback xmlns="">
          <p:sp>
            <p:nvSpPr>
              <p:cNvPr id="25" name="مستطيل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558" y="3363851"/>
                <a:ext cx="2896947" cy="576761"/>
              </a:xfrm>
              <a:prstGeom prst="rect">
                <a:avLst/>
              </a:prstGeom>
              <a:blipFill rotWithShape="1">
                <a:blip r:embed="rId5"/>
                <a:stretch>
                  <a:fillRect l="-3368" r="-4211" b="-3404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ستطيل 25"/>
              <p:cNvSpPr/>
              <p:nvPr/>
            </p:nvSpPr>
            <p:spPr>
              <a:xfrm>
                <a:off x="8465420" y="4230707"/>
                <a:ext cx="2895343" cy="57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أوجد ميل المستقيم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𝑪𝑫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؟</a:t>
                </a:r>
              </a:p>
            </p:txBody>
          </p:sp>
        </mc:Choice>
        <mc:Fallback xmlns="">
          <p:sp>
            <p:nvSpPr>
              <p:cNvPr id="26" name="مستطيل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420" y="4230707"/>
                <a:ext cx="2895343" cy="578300"/>
              </a:xfrm>
              <a:prstGeom prst="rect">
                <a:avLst/>
              </a:prstGeom>
              <a:blipFill rotWithShape="1">
                <a:blip r:embed="rId6"/>
                <a:stretch>
                  <a:fillRect l="-3158" r="-4211" b="-3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ستطيل 31"/>
              <p:cNvSpPr/>
              <p:nvPr/>
            </p:nvSpPr>
            <p:spPr>
              <a:xfrm>
                <a:off x="5957737" y="3218888"/>
                <a:ext cx="1567224" cy="89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مستطيل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737" y="3218888"/>
                <a:ext cx="1567224" cy="8974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ستطيل 28"/>
              <p:cNvSpPr/>
              <p:nvPr/>
            </p:nvSpPr>
            <p:spPr>
              <a:xfrm>
                <a:off x="7338134" y="3440306"/>
                <a:ext cx="11340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ar-S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مستطيل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134" y="3440306"/>
                <a:ext cx="1134028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ستطيل 34"/>
              <p:cNvSpPr/>
              <p:nvPr/>
            </p:nvSpPr>
            <p:spPr>
              <a:xfrm>
                <a:off x="5745629" y="4105541"/>
                <a:ext cx="156722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مستطيل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629" y="4105541"/>
                <a:ext cx="1567224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ستطيل 35"/>
              <p:cNvSpPr/>
              <p:nvPr/>
            </p:nvSpPr>
            <p:spPr>
              <a:xfrm>
                <a:off x="7126026" y="4326959"/>
                <a:ext cx="11340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ar-S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مستطيل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026" y="4326959"/>
                <a:ext cx="113402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ستطيل 29"/>
              <p:cNvSpPr/>
              <p:nvPr/>
            </p:nvSpPr>
            <p:spPr>
              <a:xfrm>
                <a:off x="5726277" y="5071460"/>
                <a:ext cx="6127635" cy="578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قارن بين ميل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وميل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𝑪𝑫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، ماذا تلاحظ؟</a:t>
                </a:r>
              </a:p>
            </p:txBody>
          </p:sp>
        </mc:Choice>
        <mc:Fallback xmlns="">
          <p:sp>
            <p:nvSpPr>
              <p:cNvPr id="30" name="مستطيل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277" y="5071460"/>
                <a:ext cx="6127635" cy="578300"/>
              </a:xfrm>
              <a:prstGeom prst="rect">
                <a:avLst/>
              </a:prstGeom>
              <a:blipFill rotWithShape="1">
                <a:blip r:embed="rId11"/>
                <a:stretch>
                  <a:fillRect r="-1988" b="-3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ستطيل 30"/>
          <p:cNvSpPr/>
          <p:nvPr/>
        </p:nvSpPr>
        <p:spPr>
          <a:xfrm>
            <a:off x="7843964" y="5640524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ماذا تستنتج من النشاط ؟</a:t>
            </a:r>
          </a:p>
        </p:txBody>
      </p:sp>
      <p:sp>
        <p:nvSpPr>
          <p:cNvPr id="2048" name="مستطيل 2047"/>
          <p:cNvSpPr/>
          <p:nvPr/>
        </p:nvSpPr>
        <p:spPr>
          <a:xfrm>
            <a:off x="5758180" y="6163744"/>
            <a:ext cx="5682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المستقيمات التي لها الميل نفسه تكون متوازية.</a:t>
            </a: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4C787920-FBF0-44A0-AF59-929468BB82D3}"/>
              </a:ext>
            </a:extLst>
          </p:cNvPr>
          <p:cNvSpPr txBox="1"/>
          <p:nvPr/>
        </p:nvSpPr>
        <p:spPr>
          <a:xfrm>
            <a:off x="-571524" y="6488668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3389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32" grpId="0"/>
      <p:bldP spid="29" grpId="0"/>
      <p:bldP spid="35" grpId="0"/>
      <p:bldP spid="36" grpId="0"/>
      <p:bldP spid="30" grpId="0"/>
      <p:bldP spid="31" grpId="0"/>
      <p:bldP spid="20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-458954"/>
            <a:ext cx="540479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248408" y="2256835"/>
            <a:ext cx="5156391" cy="3429000"/>
            <a:chOff x="351805" y="2743200"/>
            <a:chExt cx="5156391" cy="3429000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05" y="2743200"/>
              <a:ext cx="5156391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رابط كسهم مستقيم 9"/>
            <p:cNvCxnSpPr/>
            <p:nvPr/>
          </p:nvCxnSpPr>
          <p:spPr>
            <a:xfrm flipH="1">
              <a:off x="964644" y="3203816"/>
              <a:ext cx="3657598" cy="1535039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شكل بيضاوي 19"/>
            <p:cNvSpPr/>
            <p:nvPr/>
          </p:nvSpPr>
          <p:spPr>
            <a:xfrm>
              <a:off x="1797196" y="4286963"/>
              <a:ext cx="144000" cy="144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شكل بيضاوي 20"/>
            <p:cNvSpPr/>
            <p:nvPr/>
          </p:nvSpPr>
          <p:spPr>
            <a:xfrm>
              <a:off x="3584897" y="3545202"/>
              <a:ext cx="144000" cy="144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" name="رابط كسهم مستقيم 3"/>
            <p:cNvCxnSpPr/>
            <p:nvPr/>
          </p:nvCxnSpPr>
          <p:spPr>
            <a:xfrm>
              <a:off x="1613819" y="2935307"/>
              <a:ext cx="1179623" cy="3008293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شكل بيضاوي 13"/>
            <p:cNvSpPr/>
            <p:nvPr/>
          </p:nvSpPr>
          <p:spPr>
            <a:xfrm>
              <a:off x="2505523" y="5340514"/>
              <a:ext cx="144000" cy="144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شكل بيضاوي 21"/>
            <p:cNvSpPr/>
            <p:nvPr/>
          </p:nvSpPr>
          <p:spPr>
            <a:xfrm>
              <a:off x="1797196" y="3536767"/>
              <a:ext cx="144000" cy="144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ستطيل 18"/>
              <p:cNvSpPr/>
              <p:nvPr/>
            </p:nvSpPr>
            <p:spPr>
              <a:xfrm>
                <a:off x="5115611" y="2341817"/>
                <a:ext cx="6617427" cy="578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صف العلاقة بين المستقيمين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𝑮𝑯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و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𝑬𝑭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؟ </a:t>
                </a:r>
              </a:p>
            </p:txBody>
          </p:sp>
        </mc:Choice>
        <mc:Fallback xmlns="">
          <p:sp>
            <p:nvSpPr>
              <p:cNvPr id="19" name="مستطيل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11" y="2341817"/>
                <a:ext cx="6617427" cy="578300"/>
              </a:xfrm>
              <a:prstGeom prst="rect">
                <a:avLst/>
              </a:prstGeom>
              <a:blipFill rotWithShape="1">
                <a:blip r:embed="rId3"/>
                <a:stretch>
                  <a:fillRect r="-1934" b="-3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534" y="1842895"/>
            <a:ext cx="543943" cy="543943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8790095" y="1802063"/>
            <a:ext cx="230543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في الشكل المجاور  :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8102960" y="2853147"/>
            <a:ext cx="2818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المستقيمان متعامدان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ستطيل 24"/>
              <p:cNvSpPr/>
              <p:nvPr/>
            </p:nvSpPr>
            <p:spPr>
              <a:xfrm>
                <a:off x="8502618" y="3363851"/>
                <a:ext cx="2864887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أوجد ميل المستقيم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𝑬𝑭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؟</a:t>
                </a:r>
              </a:p>
            </p:txBody>
          </p:sp>
        </mc:Choice>
        <mc:Fallback xmlns="">
          <p:sp>
            <p:nvSpPr>
              <p:cNvPr id="25" name="مستطيل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618" y="3363851"/>
                <a:ext cx="2864887" cy="575479"/>
              </a:xfrm>
              <a:prstGeom prst="rect">
                <a:avLst/>
              </a:prstGeom>
              <a:blipFill rotWithShape="1">
                <a:blip r:embed="rId5"/>
                <a:stretch>
                  <a:fillRect l="-3404" r="-4255" b="-3297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ستطيل 25"/>
              <p:cNvSpPr/>
              <p:nvPr/>
            </p:nvSpPr>
            <p:spPr>
              <a:xfrm>
                <a:off x="8436565" y="4230707"/>
                <a:ext cx="2924198" cy="57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أوجد ميل المستقيم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𝑮𝑯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؟</a:t>
                </a:r>
              </a:p>
            </p:txBody>
          </p:sp>
        </mc:Choice>
        <mc:Fallback xmlns="">
          <p:sp>
            <p:nvSpPr>
              <p:cNvPr id="26" name="مستطيل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565" y="4230707"/>
                <a:ext cx="2924198" cy="578300"/>
              </a:xfrm>
              <a:prstGeom prst="rect">
                <a:avLst/>
              </a:prstGeom>
              <a:blipFill rotWithShape="1">
                <a:blip r:embed="rId6"/>
                <a:stretch>
                  <a:fillRect l="-3333" r="-3958" b="-3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ستطيل 31"/>
              <p:cNvSpPr/>
              <p:nvPr/>
            </p:nvSpPr>
            <p:spPr>
              <a:xfrm>
                <a:off x="6205834" y="3148342"/>
                <a:ext cx="1567224" cy="90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مستطيل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834" y="3148342"/>
                <a:ext cx="1567224" cy="9077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ستطيل 34"/>
              <p:cNvSpPr/>
              <p:nvPr/>
            </p:nvSpPr>
            <p:spPr>
              <a:xfrm>
                <a:off x="5938133" y="4121583"/>
                <a:ext cx="156722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مستطيل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133" y="4121583"/>
                <a:ext cx="1567224" cy="8989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ستطيل 35"/>
              <p:cNvSpPr/>
              <p:nvPr/>
            </p:nvSpPr>
            <p:spPr>
              <a:xfrm>
                <a:off x="7353092" y="4142679"/>
                <a:ext cx="98174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kumimoji="0" lang="ar-SA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مستطيل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092" y="4142679"/>
                <a:ext cx="981743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ستطيل 29"/>
              <p:cNvSpPr/>
              <p:nvPr/>
            </p:nvSpPr>
            <p:spPr>
              <a:xfrm>
                <a:off x="5726277" y="5071460"/>
                <a:ext cx="6127635" cy="578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قارن بين ميل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𝑬𝑭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وميل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𝑮𝑭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، ماذا تلاحظ؟</a:t>
                </a:r>
              </a:p>
            </p:txBody>
          </p:sp>
        </mc:Choice>
        <mc:Fallback xmlns="">
          <p:sp>
            <p:nvSpPr>
              <p:cNvPr id="30" name="مستطيل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277" y="5071460"/>
                <a:ext cx="6127635" cy="578300"/>
              </a:xfrm>
              <a:prstGeom prst="rect">
                <a:avLst/>
              </a:prstGeom>
              <a:blipFill rotWithShape="1">
                <a:blip r:embed="rId10"/>
                <a:stretch>
                  <a:fillRect r="-1988" b="-3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ستطيل 30"/>
          <p:cNvSpPr/>
          <p:nvPr/>
        </p:nvSpPr>
        <p:spPr>
          <a:xfrm>
            <a:off x="7843964" y="5640524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ماذا تستنتج من النشاط ؟</a:t>
            </a:r>
          </a:p>
        </p:txBody>
      </p:sp>
      <p:sp>
        <p:nvSpPr>
          <p:cNvPr id="2048" name="مستطيل 2047"/>
          <p:cNvSpPr/>
          <p:nvPr/>
        </p:nvSpPr>
        <p:spPr>
          <a:xfrm>
            <a:off x="4397190" y="6159733"/>
            <a:ext cx="7486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المستقيمات التي حاصل ضرب ميليهما يساوي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-1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تكون متعامدة.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D2355165-E289-4210-B1A0-915242FEC324}"/>
              </a:ext>
            </a:extLst>
          </p:cNvPr>
          <p:cNvSpPr txBox="1"/>
          <p:nvPr/>
        </p:nvSpPr>
        <p:spPr>
          <a:xfrm>
            <a:off x="-941866" y="6488668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14349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32" grpId="0"/>
      <p:bldP spid="35" grpId="0"/>
      <p:bldP spid="36" grpId="0"/>
      <p:bldP spid="30" grpId="0"/>
      <p:bldP spid="31" grpId="0"/>
      <p:bldP spid="20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38" y="1946366"/>
            <a:ext cx="4081691" cy="477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6C208156-CB32-4E42-B1FF-81B479CDB972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31373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9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مستطيل 5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9" name="TextBox 18"/>
          <p:cNvSpPr txBox="1"/>
          <p:nvPr/>
        </p:nvSpPr>
        <p:spPr>
          <a:xfrm>
            <a:off x="4495801" y="1788558"/>
            <a:ext cx="361947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تحديد علاقات 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8"/>
              <p:cNvSpPr txBox="1"/>
              <p:nvPr/>
            </p:nvSpPr>
            <p:spPr>
              <a:xfrm>
                <a:off x="4267470" y="3252802"/>
                <a:ext cx="744623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E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3A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(-4, -5)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، 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(-3, 7)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،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(-11, 0)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،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( 14 , 13)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470" y="3252802"/>
                <a:ext cx="74462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ستطيل 1"/>
          <p:cNvSpPr/>
          <p:nvPr/>
        </p:nvSpPr>
        <p:spPr>
          <a:xfrm>
            <a:off x="7456728" y="3902159"/>
            <a:ext cx="3934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الخطوة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1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: نوجد ميل كل مستقيم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7107172" y="4333882"/>
                <a:ext cx="1766829" cy="576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نوجد ميل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𝑨𝑩</m:t>
                        </m:r>
                      </m:e>
                    </m:acc>
                  </m:oMath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172" y="4333882"/>
                <a:ext cx="1766829" cy="576761"/>
              </a:xfrm>
              <a:prstGeom prst="rect">
                <a:avLst/>
              </a:prstGeom>
              <a:blipFill rotWithShape="1">
                <a:blip r:embed="rId5"/>
                <a:stretch>
                  <a:fillRect r="-6897" b="-3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/>
              <p:cNvSpPr/>
              <p:nvPr/>
            </p:nvSpPr>
            <p:spPr>
              <a:xfrm>
                <a:off x="3045276" y="4892514"/>
                <a:ext cx="84285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𝑨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𝟏𝟒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,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𝟏𝟑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 ,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𝑩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𝟏𝟏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=(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5" name="مستطيل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276" y="4892514"/>
                <a:ext cx="8428535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868" b="-1294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/>
              <p:cNvSpPr/>
              <p:nvPr/>
            </p:nvSpPr>
            <p:spPr>
              <a:xfrm>
                <a:off x="9441092" y="5802852"/>
                <a:ext cx="1559543" cy="576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ميل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 :       </a:t>
                </a:r>
              </a:p>
            </p:txBody>
          </p:sp>
        </mc:Choice>
        <mc:Fallback xmlns="">
          <p:sp>
            <p:nvSpPr>
              <p:cNvPr id="8" name="مستطيل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092" y="5802852"/>
                <a:ext cx="1559543" cy="576761"/>
              </a:xfrm>
              <a:prstGeom prst="rect">
                <a:avLst/>
              </a:prstGeom>
              <a:blipFill rotWithShape="1">
                <a:blip r:embed="rId7"/>
                <a:stretch>
                  <a:fillRect l="-20313" r="-7813" b="-3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ستطيل 9"/>
              <p:cNvSpPr/>
              <p:nvPr/>
            </p:nvSpPr>
            <p:spPr>
              <a:xfrm>
                <a:off x="2216257" y="5637808"/>
                <a:ext cx="2285497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مستطيل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257" y="5637808"/>
                <a:ext cx="2285497" cy="90685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/>
              <p:cNvSpPr/>
              <p:nvPr/>
            </p:nvSpPr>
            <p:spPr>
              <a:xfrm>
                <a:off x="4501754" y="5585479"/>
                <a:ext cx="2205667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=</m:t>
                      </m:r>
                      <m:f>
                        <m:fPr>
                          <m:ctrlP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𝟎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𝟏𝟑</m:t>
                          </m:r>
                        </m:num>
                        <m:den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𝟏𝟏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754" y="5585479"/>
                <a:ext cx="2205667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/>
              <p:cNvSpPr/>
              <p:nvPr/>
            </p:nvSpPr>
            <p:spPr>
              <a:xfrm>
                <a:off x="6782313" y="5613817"/>
                <a:ext cx="134883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𝟏𝟑</m:t>
                          </m:r>
                        </m:num>
                        <m:den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مستطيل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313" y="5613817"/>
                <a:ext cx="1348831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ستطيل 13"/>
              <p:cNvSpPr/>
              <p:nvPr/>
            </p:nvSpPr>
            <p:spPr>
              <a:xfrm>
                <a:off x="8131144" y="5769760"/>
                <a:ext cx="97533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ar-SA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=</m:t>
                    </m:r>
                    <m:f>
                      <m:fPr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𝟏𝟑</m:t>
                        </m:r>
                      </m:num>
                      <m:den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𝟐𝟓</m:t>
                        </m:r>
                      </m:den>
                    </m:f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مستطيل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144" y="5769760"/>
                <a:ext cx="975331" cy="714683"/>
              </a:xfrm>
              <a:prstGeom prst="rect">
                <a:avLst/>
              </a:prstGeom>
              <a:blipFill rotWithShape="1">
                <a:blip r:embed="rId11"/>
                <a:stretch>
                  <a:fillRect l="-12500" r="-12500" b="-1864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ستطيل 15"/>
              <p:cNvSpPr/>
              <p:nvPr/>
            </p:nvSpPr>
            <p:spPr>
              <a:xfrm>
                <a:off x="-313509" y="2272566"/>
                <a:ext cx="12223148" cy="118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حدد ما إذا كان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𝑪𝑫</m:t>
                        </m:r>
                      </m:e>
                    </m:acc>
                  </m:oMath>
                </a14:m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,</a:t>
                </a: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متوازيين أو متعامدين أو غير ذلك في كلٍّ مما يأتي،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ومثِّل كل مستقيم بيانيًّا لتتحقق من إجابتك.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مستطيل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509" y="2272566"/>
                <a:ext cx="12223148" cy="1182760"/>
              </a:xfrm>
              <a:prstGeom prst="rect">
                <a:avLst/>
              </a:prstGeom>
              <a:blipFill rotWithShape="1">
                <a:blip r:embed="rId12"/>
                <a:stretch>
                  <a:fillRect r="-1247" b="-144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9">
            <a:extLst>
              <a:ext uri="{FF2B5EF4-FFF2-40B4-BE49-F238E27FC236}">
                <a16:creationId xmlns:a16="http://schemas.microsoft.com/office/drawing/2014/main" id="{477520AC-7CAA-4E22-8D80-0895EDD4E3B8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833373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5" grpId="0"/>
      <p:bldP spid="8" grpId="0"/>
      <p:bldP spid="10" grpId="0"/>
      <p:bldP spid="12" grpId="0"/>
      <p:bldP spid="13" grpId="0"/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35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مستطيل 21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23" name="TextBox 18"/>
          <p:cNvSpPr txBox="1"/>
          <p:nvPr/>
        </p:nvSpPr>
        <p:spPr>
          <a:xfrm>
            <a:off x="4495801" y="1788558"/>
            <a:ext cx="361947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تحديد علاقات 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8"/>
              <p:cNvSpPr txBox="1"/>
              <p:nvPr/>
            </p:nvSpPr>
            <p:spPr>
              <a:xfrm>
                <a:off x="4267470" y="3252802"/>
                <a:ext cx="744623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E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3A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(-4, -5)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، 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(-3, 7)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،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(-11, 0)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،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( 14 , 13)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470" y="3252802"/>
                <a:ext cx="74462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8482803" y="3908425"/>
                <a:ext cx="1765227" cy="57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نوجد ميل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𝑪𝑫</m:t>
                        </m:r>
                      </m:e>
                    </m:acc>
                  </m:oMath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803" y="3908425"/>
                <a:ext cx="1765227" cy="578300"/>
              </a:xfrm>
              <a:prstGeom prst="rect">
                <a:avLst/>
              </a:prstGeom>
              <a:blipFill rotWithShape="1">
                <a:blip r:embed="rId5"/>
                <a:stretch>
                  <a:fillRect r="-6920" b="-3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3630569" y="4620882"/>
                <a:ext cx="80831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𝑪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𝟕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 ,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𝑫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𝟓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=(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69" y="4620882"/>
                <a:ext cx="8083135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8869396" y="5477835"/>
                <a:ext cx="1513121" cy="578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ميل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𝑪𝑫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 :   </a:t>
                </a:r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96" y="5477835"/>
                <a:ext cx="1513121" cy="578300"/>
              </a:xfrm>
              <a:prstGeom prst="rect">
                <a:avLst/>
              </a:prstGeom>
              <a:blipFill rotWithShape="1">
                <a:blip r:embed="rId7"/>
                <a:stretch>
                  <a:fillRect l="-9677" r="-8065" b="-3404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1690927" y="5341101"/>
                <a:ext cx="2285497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927" y="5341101"/>
                <a:ext cx="2285497" cy="90685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/>
              <p:cNvSpPr/>
              <p:nvPr/>
            </p:nvSpPr>
            <p:spPr>
              <a:xfrm>
                <a:off x="6040129" y="5279401"/>
                <a:ext cx="134883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𝟏𝟐</m:t>
                          </m:r>
                        </m:num>
                        <m:den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129" y="5279401"/>
                <a:ext cx="1348831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ستطيل 9"/>
              <p:cNvSpPr/>
              <p:nvPr/>
            </p:nvSpPr>
            <p:spPr>
              <a:xfrm>
                <a:off x="7584557" y="5532915"/>
                <a:ext cx="10811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𝟏𝟐</m:t>
                      </m:r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مستطيل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557" y="5532915"/>
                <a:ext cx="108113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ستطيل 28"/>
              <p:cNvSpPr/>
              <p:nvPr/>
            </p:nvSpPr>
            <p:spPr>
              <a:xfrm>
                <a:off x="3836789" y="5301025"/>
                <a:ext cx="2420470" cy="987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=</m:t>
                      </m:r>
                      <m:f>
                        <m:fPr>
                          <m:ctrlP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𝟓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𝟕</m:t>
                          </m:r>
                        </m:num>
                        <m:den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𝟒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 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(−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مستطيل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789" y="5301025"/>
                <a:ext cx="2420470" cy="98700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ستطيل 29"/>
              <p:cNvSpPr/>
              <p:nvPr/>
            </p:nvSpPr>
            <p:spPr>
              <a:xfrm>
                <a:off x="-313509" y="2272566"/>
                <a:ext cx="12223148" cy="118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حدد ما إذا كان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𝑪𝑫</m:t>
                        </m:r>
                      </m:e>
                    </m:acc>
                  </m:oMath>
                </a14:m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,</a:t>
                </a: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متوازيين أو متعامدين أو غير ذلك في كلٍّ مما يأتي،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ومثِّل كل مستقيم بيانيًّا لتتحقق من إجابتك.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مستطيل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509" y="2272566"/>
                <a:ext cx="12223148" cy="1182760"/>
              </a:xfrm>
              <a:prstGeom prst="rect">
                <a:avLst/>
              </a:prstGeom>
              <a:blipFill rotWithShape="1">
                <a:blip r:embed="rId12"/>
                <a:stretch>
                  <a:fillRect r="-1247" b="-144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9">
            <a:extLst>
              <a:ext uri="{FF2B5EF4-FFF2-40B4-BE49-F238E27FC236}">
                <a16:creationId xmlns:a16="http://schemas.microsoft.com/office/drawing/2014/main" id="{563306E6-6A1C-4B55-B39D-A3D4F4996023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89875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" grpId="0"/>
      <p:bldP spid="7" grpId="0"/>
      <p:bldP spid="10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47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ستطيل 26"/>
              <p:cNvSpPr/>
              <p:nvPr/>
            </p:nvSpPr>
            <p:spPr>
              <a:xfrm>
                <a:off x="-313509" y="2272566"/>
                <a:ext cx="12223148" cy="118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حدد ما إذا كان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𝑪𝑫</m:t>
                        </m:r>
                      </m:e>
                    </m:acc>
                  </m:oMath>
                </a14:m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,</a:t>
                </a: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متوازيين أو متعامدين أو غير ذلك في كلٍّ مما يأتي،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ومثِّل كل مستقيم بيانيًّا لتتحقق من إجابتك.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مستطيل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509" y="2272566"/>
                <a:ext cx="12223148" cy="1182760"/>
              </a:xfrm>
              <a:prstGeom prst="rect">
                <a:avLst/>
              </a:prstGeom>
              <a:blipFill rotWithShape="1">
                <a:blip r:embed="rId4"/>
                <a:stretch>
                  <a:fillRect r="-1247" b="-144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 21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23" name="TextBox 18"/>
          <p:cNvSpPr txBox="1"/>
          <p:nvPr/>
        </p:nvSpPr>
        <p:spPr>
          <a:xfrm>
            <a:off x="4495801" y="1788558"/>
            <a:ext cx="361947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تحديد علاقات 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8"/>
              <p:cNvSpPr txBox="1"/>
              <p:nvPr/>
            </p:nvSpPr>
            <p:spPr>
              <a:xfrm>
                <a:off x="4267470" y="3252802"/>
                <a:ext cx="744623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E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3A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(-4, -5)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، 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(-3, 7)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،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(-11, 0)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،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( 14 , 13)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470" y="3252802"/>
                <a:ext cx="744623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5022166" y="3653500"/>
                <a:ext cx="3460638" cy="578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و ميل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𝑪𝑫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 :   </a:t>
                </a:r>
                <a14:m>
                  <m:oMath xmlns:m="http://schemas.openxmlformats.org/officeDocument/2006/math">
                    <m:r>
                      <a:rPr kumimoji="0" lang="ar-SA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𝒎</m:t>
                    </m:r>
                  </m:oMath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166" y="3653500"/>
                <a:ext cx="3460638" cy="578300"/>
              </a:xfrm>
              <a:prstGeom prst="rect">
                <a:avLst/>
              </a:prstGeom>
              <a:blipFill rotWithShape="1">
                <a:blip r:embed="rId6"/>
                <a:stretch>
                  <a:fillRect r="-3345" b="-3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ستطيل 32"/>
              <p:cNvSpPr/>
              <p:nvPr/>
            </p:nvSpPr>
            <p:spPr>
              <a:xfrm>
                <a:off x="7990587" y="3613444"/>
                <a:ext cx="302795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ميل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 : 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𝒎</m:t>
                    </m:r>
                    <m:r>
                      <a:rPr kumimoji="0" lang="ar-SA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=</m:t>
                    </m:r>
                    <m:f>
                      <m:fPr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𝟏𝟑</m:t>
                        </m:r>
                      </m:num>
                      <m:den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𝟐𝟓</m:t>
                        </m:r>
                      </m:den>
                    </m:f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     </a:t>
                </a:r>
              </a:p>
            </p:txBody>
          </p:sp>
        </mc:Choice>
        <mc:Fallback xmlns="">
          <p:sp>
            <p:nvSpPr>
              <p:cNvPr id="33" name="مستطيل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587" y="3613444"/>
                <a:ext cx="3027952" cy="714683"/>
              </a:xfrm>
              <a:prstGeom prst="rect">
                <a:avLst/>
              </a:prstGeom>
              <a:blipFill rotWithShape="1">
                <a:blip r:embed="rId7"/>
                <a:stretch>
                  <a:fillRect l="-4628" r="-4024" b="-196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ستطيل 33"/>
          <p:cNvSpPr/>
          <p:nvPr/>
        </p:nvSpPr>
        <p:spPr>
          <a:xfrm>
            <a:off x="9589646" y="775457"/>
            <a:ext cx="239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937500" y="4333559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قارن بين ميلي المستقيمين ؟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129997" y="4751343"/>
            <a:ext cx="597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بما أن ميلي المستقيمين غير متساويين فهما غير متوازيين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6480590" y="5205302"/>
            <a:ext cx="4411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أوجد ناتج ضرب ميلي المستقيمين ؟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/>
              <p:cNvSpPr/>
              <p:nvPr/>
            </p:nvSpPr>
            <p:spPr>
              <a:xfrm>
                <a:off x="9446697" y="5656731"/>
                <a:ext cx="10891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≠−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697" y="5656731"/>
                <a:ext cx="108914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ستطيل 15"/>
              <p:cNvSpPr/>
              <p:nvPr/>
            </p:nvSpPr>
            <p:spPr>
              <a:xfrm>
                <a:off x="7357854" y="5570724"/>
                <a:ext cx="115929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𝟏𝟑</m:t>
                        </m:r>
                      </m:num>
                      <m:den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𝟐𝟓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(12) 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مستطيل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54" y="5570724"/>
                <a:ext cx="1159292" cy="714683"/>
              </a:xfrm>
              <a:prstGeom prst="rect">
                <a:avLst/>
              </a:prstGeom>
              <a:blipFill rotWithShape="1">
                <a:blip r:embed="rId9"/>
                <a:stretch>
                  <a:fillRect r="-11053" b="-196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 17"/>
              <p:cNvSpPr/>
              <p:nvPr/>
            </p:nvSpPr>
            <p:spPr>
              <a:xfrm>
                <a:off x="8394619" y="5587902"/>
                <a:ext cx="978152" cy="721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=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𝟏𝟓𝟔</m:t>
                        </m:r>
                      </m:num>
                      <m:den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𝟐𝟓</m:t>
                        </m:r>
                      </m:den>
                    </m:f>
                  </m:oMath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مستطيل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619" y="5587902"/>
                <a:ext cx="978152" cy="7210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مستطيل 35"/>
          <p:cNvSpPr/>
          <p:nvPr/>
        </p:nvSpPr>
        <p:spPr>
          <a:xfrm>
            <a:off x="2226700" y="6077045"/>
            <a:ext cx="4275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المستقيمان غير متوازيين وغير متعامدين 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0BE82093-7252-49C2-9939-2072D25AFC5A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87384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18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30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ستطيل 26"/>
              <p:cNvSpPr/>
              <p:nvPr/>
            </p:nvSpPr>
            <p:spPr>
              <a:xfrm>
                <a:off x="-313509" y="2272566"/>
                <a:ext cx="12223148" cy="118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حدد ما إذا كان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𝑪𝑫</m:t>
                        </m:r>
                      </m:e>
                    </m:acc>
                  </m:oMath>
                </a14:m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,</a:t>
                </a: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متوازيين أو متعامدين أو غير ذلك في كلٍّ مما يأتي،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ومثِّل كل مستقيم بيانيًّا لتتحقق من إجابتك.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مستطيل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509" y="2272566"/>
                <a:ext cx="12223148" cy="1182760"/>
              </a:xfrm>
              <a:prstGeom prst="rect">
                <a:avLst/>
              </a:prstGeom>
              <a:blipFill rotWithShape="1">
                <a:blip r:embed="rId4"/>
                <a:stretch>
                  <a:fillRect r="-1247" b="-144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32" y="4017584"/>
            <a:ext cx="4306497" cy="26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شكل بيضاوي 7"/>
          <p:cNvSpPr/>
          <p:nvPr/>
        </p:nvSpPr>
        <p:spPr>
          <a:xfrm>
            <a:off x="8349569" y="4209277"/>
            <a:ext cx="144000" cy="14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4754366" y="5805066"/>
            <a:ext cx="144000" cy="14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7885225" y="3802044"/>
                <a:ext cx="46434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𝑨</m:t>
                      </m:r>
                    </m:oMath>
                  </m:oMathPara>
                </a14:m>
                <a:endParaRPr kumimoji="0" lang="ar-SA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225" y="3802044"/>
                <a:ext cx="4643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5307380" y="6201438"/>
                <a:ext cx="46434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𝑫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380" y="6201438"/>
                <a:ext cx="46434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/>
              <p:cNvSpPr txBox="1"/>
              <p:nvPr/>
            </p:nvSpPr>
            <p:spPr>
              <a:xfrm>
                <a:off x="5467716" y="4666171"/>
                <a:ext cx="46434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𝑪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716" y="4666171"/>
                <a:ext cx="46434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/>
              <p:cNvSpPr txBox="1"/>
              <p:nvPr/>
            </p:nvSpPr>
            <p:spPr>
              <a:xfrm>
                <a:off x="4594194" y="5294792"/>
                <a:ext cx="46434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𝑩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194" y="5294792"/>
                <a:ext cx="46434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رابط كسهم مستقيم 10"/>
          <p:cNvCxnSpPr/>
          <p:nvPr/>
        </p:nvCxnSpPr>
        <p:spPr>
          <a:xfrm flipV="1">
            <a:off x="4487832" y="4111278"/>
            <a:ext cx="4306497" cy="1897862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شكل بيضاوي 24"/>
          <p:cNvSpPr/>
          <p:nvPr/>
        </p:nvSpPr>
        <p:spPr>
          <a:xfrm>
            <a:off x="5738271" y="640213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5882271" y="492778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flipV="1">
            <a:off x="5788047" y="4380939"/>
            <a:ext cx="238224" cy="2423077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23" name="TextBox 18"/>
          <p:cNvSpPr txBox="1"/>
          <p:nvPr/>
        </p:nvSpPr>
        <p:spPr>
          <a:xfrm>
            <a:off x="4495801" y="1788558"/>
            <a:ext cx="361947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تحديد علاقات 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8"/>
              <p:cNvSpPr txBox="1"/>
              <p:nvPr/>
            </p:nvSpPr>
            <p:spPr>
              <a:xfrm>
                <a:off x="4267470" y="3252802"/>
                <a:ext cx="744623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E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3A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(-4, -5)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، 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(-3, 7)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،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(-11, 0)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،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( 14 , 13)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470" y="3252802"/>
                <a:ext cx="7446234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ستطيل 33"/>
          <p:cNvSpPr/>
          <p:nvPr/>
        </p:nvSpPr>
        <p:spPr>
          <a:xfrm>
            <a:off x="9589646" y="775457"/>
            <a:ext cx="239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4C90CF20-8DC8-4A3A-8F7C-1A5DE1B032D2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89262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9" grpId="0"/>
      <p:bldP spid="19" grpId="0"/>
      <p:bldP spid="20" grpId="0"/>
      <p:bldP spid="21" grpId="0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20" y="3966035"/>
            <a:ext cx="4876671" cy="1790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63" y="3315237"/>
            <a:ext cx="2422053" cy="3234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47" y="1699744"/>
            <a:ext cx="6138731" cy="139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41" y="1699744"/>
            <a:ext cx="1126705" cy="139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6BE6DAF4-1053-4054-B8C6-81DD614C8102}"/>
              </a:ext>
            </a:extLst>
          </p:cNvPr>
          <p:cNvSpPr txBox="1"/>
          <p:nvPr/>
        </p:nvSpPr>
        <p:spPr>
          <a:xfrm>
            <a:off x="8974183" y="1249545"/>
            <a:ext cx="303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F602348E-3716-4BAB-8C7C-011D9C53CEF1}"/>
              </a:ext>
            </a:extLst>
          </p:cNvPr>
          <p:cNvSpPr txBox="1"/>
          <p:nvPr/>
        </p:nvSpPr>
        <p:spPr>
          <a:xfrm>
            <a:off x="9028049" y="6340839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55094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36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مستطيل 5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9" name="TextBox 18"/>
          <p:cNvSpPr txBox="1"/>
          <p:nvPr/>
        </p:nvSpPr>
        <p:spPr>
          <a:xfrm>
            <a:off x="4495801" y="1788558"/>
            <a:ext cx="361947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تحديد علاقات 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8"/>
              <p:cNvSpPr txBox="1"/>
              <p:nvPr/>
            </p:nvSpPr>
            <p:spPr>
              <a:xfrm>
                <a:off x="4267470" y="3252802"/>
                <a:ext cx="744623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E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3B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(2, 3)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، 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(5, 4)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،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(-9, 2)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،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( 3 , 6)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470" y="3252802"/>
                <a:ext cx="74462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/>
              <p:cNvSpPr/>
              <p:nvPr/>
            </p:nvSpPr>
            <p:spPr>
              <a:xfrm>
                <a:off x="-313509" y="2272566"/>
                <a:ext cx="12223148" cy="118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حدد ما إذا كان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𝑪𝑫</m:t>
                        </m:r>
                      </m:e>
                    </m:acc>
                  </m:oMath>
                </a14:m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,</a:t>
                </a: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متوازيين أو متعامدين أو غير ذلك في كلٍّ مما يأتي،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ومثِّل كل مستقيم بيانيًّا لتتحقق من إجابتك.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509" y="2272566"/>
                <a:ext cx="12223148" cy="1182760"/>
              </a:xfrm>
              <a:prstGeom prst="rect">
                <a:avLst/>
              </a:prstGeom>
              <a:blipFill rotWithShape="1">
                <a:blip r:embed="rId5"/>
                <a:stretch>
                  <a:fillRect r="-1247" b="-144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ستطيل 12"/>
          <p:cNvSpPr/>
          <p:nvPr/>
        </p:nvSpPr>
        <p:spPr>
          <a:xfrm>
            <a:off x="7507116" y="3776022"/>
            <a:ext cx="3934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الخطوة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1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: نوجد ميل كل مستقيم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 17"/>
              <p:cNvSpPr/>
              <p:nvPr/>
            </p:nvSpPr>
            <p:spPr>
              <a:xfrm>
                <a:off x="8654391" y="4362917"/>
                <a:ext cx="2102552" cy="576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ميل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 :  </a:t>
                </a:r>
                <a14:m>
                  <m:oMath xmlns:m="http://schemas.openxmlformats.org/officeDocument/2006/math">
                    <m:r>
                      <a:rPr kumimoji="0" lang="ar-SA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       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8" name="مستطيل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391" y="4362917"/>
                <a:ext cx="2102552" cy="576761"/>
              </a:xfrm>
              <a:prstGeom prst="rect">
                <a:avLst/>
              </a:prstGeom>
              <a:blipFill rotWithShape="1">
                <a:blip r:embed="rId6"/>
                <a:stretch>
                  <a:fillRect l="-8986" r="-4058" b="-3404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ستطيل 18"/>
              <p:cNvSpPr/>
              <p:nvPr/>
            </p:nvSpPr>
            <p:spPr>
              <a:xfrm>
                <a:off x="782587" y="4106432"/>
                <a:ext cx="2662652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𝒎</m:t>
                          </m:r>
                        </m:e>
                        <m:sub>
                          <m:acc>
                            <m:accPr>
                              <m:chr m:val="⃡"/>
                              <m:ctrlPr>
                                <a:rPr kumimoji="0" 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</m:e>
                          </m:acc>
                        </m:sub>
                      </m:sSub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مستطيل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87" y="4106432"/>
                <a:ext cx="2662652" cy="9068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 20"/>
              <p:cNvSpPr/>
              <p:nvPr/>
            </p:nvSpPr>
            <p:spPr>
              <a:xfrm>
                <a:off x="5396652" y="4046834"/>
                <a:ext cx="1348831" cy="89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𝟒</m:t>
                          </m:r>
                        </m:num>
                        <m:den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مستطيل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652" y="4046834"/>
                <a:ext cx="1348831" cy="8974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ستطيل 21"/>
              <p:cNvSpPr/>
              <p:nvPr/>
            </p:nvSpPr>
            <p:spPr>
              <a:xfrm>
                <a:off x="6847539" y="4054742"/>
                <a:ext cx="86632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𝟏</m:t>
                          </m:r>
                        </m:num>
                        <m:den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مستطيل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39" y="4054742"/>
                <a:ext cx="866326" cy="9017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ستطيل 22"/>
              <p:cNvSpPr/>
              <p:nvPr/>
            </p:nvSpPr>
            <p:spPr>
              <a:xfrm>
                <a:off x="3467544" y="4042474"/>
                <a:ext cx="1854610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=</m:t>
                      </m:r>
                      <m:f>
                        <m:fPr>
                          <m:ctrlP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𝟐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𝟔</m:t>
                          </m:r>
                        </m:num>
                        <m:den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𝟗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 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مستطيل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544" y="4042474"/>
                <a:ext cx="1854610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ستطيل 25"/>
              <p:cNvSpPr/>
              <p:nvPr/>
            </p:nvSpPr>
            <p:spPr>
              <a:xfrm>
                <a:off x="8806791" y="5224862"/>
                <a:ext cx="2102552" cy="576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ميل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𝑪𝑫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 :  </a:t>
                </a:r>
                <a14:m>
                  <m:oMath xmlns:m="http://schemas.openxmlformats.org/officeDocument/2006/math">
                    <m:r>
                      <a:rPr kumimoji="0" lang="ar-SA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       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6" name="مستطيل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791" y="5224862"/>
                <a:ext cx="2102552" cy="576761"/>
              </a:xfrm>
              <a:prstGeom prst="rect">
                <a:avLst/>
              </a:prstGeom>
              <a:blipFill rotWithShape="1">
                <a:blip r:embed="rId11"/>
                <a:stretch>
                  <a:fillRect l="-8986" r="-3768" b="-3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ستطيل 26"/>
              <p:cNvSpPr/>
              <p:nvPr/>
            </p:nvSpPr>
            <p:spPr>
              <a:xfrm>
                <a:off x="673730" y="5078946"/>
                <a:ext cx="2662652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𝒎</m:t>
                          </m:r>
                        </m:e>
                        <m:sub>
                          <m:acc>
                            <m:accPr>
                              <m:chr m:val="⃡"/>
                              <m:ctrlPr>
                                <a:rPr kumimoji="0" 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𝑪𝑫</m:t>
                              </m:r>
                            </m:e>
                          </m:acc>
                        </m:sub>
                      </m:sSub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مستطيل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30" y="5078946"/>
                <a:ext cx="2662652" cy="90685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ستطيل 27"/>
              <p:cNvSpPr/>
              <p:nvPr/>
            </p:nvSpPr>
            <p:spPr>
              <a:xfrm>
                <a:off x="5502598" y="5032411"/>
                <a:ext cx="1134028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𝟏</m:t>
                          </m:r>
                        </m:num>
                        <m:den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مستطيل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98" y="5032411"/>
                <a:ext cx="1134028" cy="90178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ستطيل 28"/>
              <p:cNvSpPr/>
              <p:nvPr/>
            </p:nvSpPr>
            <p:spPr>
              <a:xfrm>
                <a:off x="6738682" y="5040319"/>
                <a:ext cx="86632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𝟏</m:t>
                          </m:r>
                        </m:num>
                        <m:den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مستطيل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682" y="5040319"/>
                <a:ext cx="866326" cy="90178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ستطيل 29"/>
              <p:cNvSpPr/>
              <p:nvPr/>
            </p:nvSpPr>
            <p:spPr>
              <a:xfrm>
                <a:off x="3704935" y="5028051"/>
                <a:ext cx="150836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=</m:t>
                      </m:r>
                      <m:f>
                        <m:fPr>
                          <m:ctrlP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𝟑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𝟒</m:t>
                          </m:r>
                        </m:num>
                        <m:den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𝟐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مستطيل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935" y="5028051"/>
                <a:ext cx="1508362" cy="9017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ستطيل 30"/>
          <p:cNvSpPr/>
          <p:nvPr/>
        </p:nvSpPr>
        <p:spPr>
          <a:xfrm>
            <a:off x="7159568" y="5131760"/>
            <a:ext cx="380126" cy="81034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7237947" y="4073105"/>
            <a:ext cx="367061" cy="8665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4459116" y="620265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بما أن ميلي المستقيمين متساويين فهما متوازيين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50160ECD-F1A5-4B18-95D7-FED8A5230CCD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16507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31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مستطيل 5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9" name="TextBox 18"/>
          <p:cNvSpPr txBox="1"/>
          <p:nvPr/>
        </p:nvSpPr>
        <p:spPr>
          <a:xfrm>
            <a:off x="4495801" y="1788558"/>
            <a:ext cx="361947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تحديد علاقات 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8"/>
              <p:cNvSpPr txBox="1"/>
              <p:nvPr/>
            </p:nvSpPr>
            <p:spPr>
              <a:xfrm>
                <a:off x="4267470" y="3252802"/>
                <a:ext cx="744623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E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3B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(2, 3)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، 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(5, 4)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،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(-9, 2)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،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( 3 , 6)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470" y="3252802"/>
                <a:ext cx="74462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/>
              <p:cNvSpPr/>
              <p:nvPr/>
            </p:nvSpPr>
            <p:spPr>
              <a:xfrm>
                <a:off x="-313509" y="2272566"/>
                <a:ext cx="12223148" cy="118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حدد ما إذا كان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𝑪𝑫</m:t>
                        </m:r>
                      </m:e>
                    </m:acc>
                  </m:oMath>
                </a14:m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,</a:t>
                </a: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متوازيين أو متعامدين أو غير ذلك في كلٍّ مما يأتي،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ومثِّل كل مستقيم بيانيًّا لتتحقق من إجابتك.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509" y="2272566"/>
                <a:ext cx="12223148" cy="1182760"/>
              </a:xfrm>
              <a:prstGeom prst="rect">
                <a:avLst/>
              </a:prstGeom>
              <a:blipFill rotWithShape="1">
                <a:blip r:embed="rId5"/>
                <a:stretch>
                  <a:fillRect r="-1247" b="-144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18" y="3776022"/>
            <a:ext cx="5040970" cy="309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شكل بيضاوي 18"/>
          <p:cNvSpPr/>
          <p:nvPr/>
        </p:nvSpPr>
        <p:spPr>
          <a:xfrm>
            <a:off x="6011096" y="500274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3981836" y="558411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/>
              <p:cNvSpPr txBox="1"/>
              <p:nvPr/>
            </p:nvSpPr>
            <p:spPr>
              <a:xfrm>
                <a:off x="5886514" y="4479528"/>
                <a:ext cx="56956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𝑨</m:t>
                      </m:r>
                    </m:oMath>
                  </m:oMathPara>
                </a14:m>
                <a:endParaRPr kumimoji="0" lang="ar-SA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514" y="4479528"/>
                <a:ext cx="56956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/>
              <p:cNvSpPr txBox="1"/>
              <p:nvPr/>
            </p:nvSpPr>
            <p:spPr>
              <a:xfrm>
                <a:off x="5826225" y="5423347"/>
                <a:ext cx="56956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𝑫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مربع نص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225" y="5423347"/>
                <a:ext cx="56956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/>
              <p:cNvSpPr txBox="1"/>
              <p:nvPr/>
            </p:nvSpPr>
            <p:spPr>
              <a:xfrm>
                <a:off x="6498410" y="5198514"/>
                <a:ext cx="56956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𝑪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مربع نص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410" y="5198514"/>
                <a:ext cx="569563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3610500" y="5132895"/>
                <a:ext cx="56956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𝑩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00" y="5132895"/>
                <a:ext cx="569563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رابط كسهم مستقيم 24"/>
          <p:cNvCxnSpPr/>
          <p:nvPr/>
        </p:nvCxnSpPr>
        <p:spPr>
          <a:xfrm flipV="1">
            <a:off x="3364528" y="4795797"/>
            <a:ext cx="3703445" cy="1057468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شكل بيضاوي 25"/>
          <p:cNvSpPr/>
          <p:nvPr/>
        </p:nvSpPr>
        <p:spPr>
          <a:xfrm>
            <a:off x="5814514" y="543158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شكل بيضاوي 26"/>
          <p:cNvSpPr/>
          <p:nvPr/>
        </p:nvSpPr>
        <p:spPr>
          <a:xfrm>
            <a:off x="6354410" y="528382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رابط كسهم مستقيم 27"/>
          <p:cNvCxnSpPr/>
          <p:nvPr/>
        </p:nvCxnSpPr>
        <p:spPr>
          <a:xfrm flipV="1">
            <a:off x="4336333" y="4986672"/>
            <a:ext cx="3412902" cy="962695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9">
            <a:extLst>
              <a:ext uri="{FF2B5EF4-FFF2-40B4-BE49-F238E27FC236}">
                <a16:creationId xmlns:a16="http://schemas.microsoft.com/office/drawing/2014/main" id="{3C0661FC-5EFF-44B9-A1ED-C1C1C9FF013F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692261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/>
      <p:bldP spid="24" grpId="0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8"/>
          <p:cNvSpPr txBox="1"/>
          <p:nvPr/>
        </p:nvSpPr>
        <p:spPr>
          <a:xfrm>
            <a:off x="3118620" y="1782440"/>
            <a:ext cx="615273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استعمال الميل لتمثيل المستقيم بيانيًّا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27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8"/>
              <p:cNvSpPr txBox="1"/>
              <p:nvPr/>
            </p:nvSpPr>
            <p:spPr>
              <a:xfrm>
                <a:off x="323787" y="2345805"/>
                <a:ext cx="11426827" cy="578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4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مثل بيانياً المستقيم الذي يمر بالنقطة (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1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,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0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و </a:t>
                </a:r>
                <a:r>
                  <a:rPr kumimoji="0" lang="ar-SA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يُعامد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𝑸𝑹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، حيث (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0 , -6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, (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-6 , -2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𝑸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.</a:t>
                </a:r>
              </a:p>
            </p:txBody>
          </p:sp>
        </mc:Choice>
        <mc:Fallback xmlns="">
          <p:sp>
            <p:nvSpPr>
              <p:cNvPr id="2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7" y="2345805"/>
                <a:ext cx="11426827" cy="57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4338451" y="3050652"/>
                <a:ext cx="7718081" cy="578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كم نقطة سنحتاج حتى نمثل المستقيم المار بالنقطة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𝑷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ويعامد </a:t>
                </a:r>
                <a14:m>
                  <m:oMath xmlns:m="http://schemas.openxmlformats.org/officeDocument/2006/math">
                    <m:r>
                      <a:rPr kumimoji="0" lang="ar-SA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 </m:t>
                    </m:r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𝑸𝑹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؟</a:t>
                </a: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451" y="3050652"/>
                <a:ext cx="7718081" cy="578300"/>
              </a:xfrm>
              <a:prstGeom prst="rect">
                <a:avLst/>
              </a:prstGeom>
              <a:blipFill rotWithShape="1">
                <a:blip r:embed="rId5"/>
                <a:stretch>
                  <a:fillRect t="-5263" r="-1501" b="-3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 5"/>
          <p:cNvSpPr/>
          <p:nvPr/>
        </p:nvSpPr>
        <p:spPr>
          <a:xfrm>
            <a:off x="3500988" y="3682698"/>
            <a:ext cx="8555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كيف سنستفيد من معطيات السؤال حتى نتمكن من ايجاد النقطة الثانية 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ستطيل 9"/>
              <p:cNvSpPr/>
              <p:nvPr/>
            </p:nvSpPr>
            <p:spPr>
              <a:xfrm>
                <a:off x="10201833" y="4326392"/>
                <a:ext cx="1962396" cy="57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نوجد ميل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𝑸𝑹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: 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مستطيل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833" y="4326392"/>
                <a:ext cx="1962396" cy="578300"/>
              </a:xfrm>
              <a:prstGeom prst="rect">
                <a:avLst/>
              </a:prstGeom>
              <a:blipFill rotWithShape="1">
                <a:blip r:embed="rId6"/>
                <a:stretch>
                  <a:fillRect l="-5296" r="-6542" b="-3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/>
              <p:cNvSpPr/>
              <p:nvPr/>
            </p:nvSpPr>
            <p:spPr>
              <a:xfrm>
                <a:off x="3893020" y="4229305"/>
                <a:ext cx="2404826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𝟔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−(−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−(−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𝟔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020" y="4229305"/>
                <a:ext cx="2404826" cy="86132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/>
              <p:cNvSpPr/>
              <p:nvPr/>
            </p:nvSpPr>
            <p:spPr>
              <a:xfrm>
                <a:off x="6398623" y="4237013"/>
                <a:ext cx="1548309" cy="792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𝟔</m:t>
                          </m:r>
                          <m: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+</m:t>
                          </m:r>
                          <m: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𝟐</m:t>
                          </m:r>
                        </m:num>
                        <m:den>
                          <m: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𝟎</m:t>
                          </m:r>
                          <m: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+</m:t>
                          </m:r>
                          <m: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مستطيل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623" y="4237013"/>
                <a:ext cx="1548309" cy="7923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/>
              <p:cNvSpPr/>
              <p:nvPr/>
            </p:nvSpPr>
            <p:spPr>
              <a:xfrm>
                <a:off x="8057837" y="4272953"/>
                <a:ext cx="997902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𝟒</m:t>
                          </m:r>
                        </m:num>
                        <m:den>
                          <m: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837" y="4272953"/>
                <a:ext cx="997902" cy="7848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ستطيل 15"/>
              <p:cNvSpPr/>
              <p:nvPr/>
            </p:nvSpPr>
            <p:spPr>
              <a:xfrm>
                <a:off x="9152636" y="4268482"/>
                <a:ext cx="104919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=−</m:t>
                      </m:r>
                      <m:f>
                        <m:fPr>
                          <m:ctrlP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𝟐</m:t>
                          </m:r>
                        </m:num>
                        <m:den>
                          <m:r>
                            <a:rPr kumimoji="0" lang="ar-SA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مستطيل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636" y="4268482"/>
                <a:ext cx="1049197" cy="7861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 17"/>
              <p:cNvSpPr/>
              <p:nvPr/>
            </p:nvSpPr>
            <p:spPr>
              <a:xfrm>
                <a:off x="4142937" y="5174542"/>
                <a:ext cx="7607989" cy="578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أوجد ميل المستقيم العمودي على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𝑸𝑹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والماربالنقطة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𝑷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؟ولماذا ؟</a:t>
                </a:r>
              </a:p>
            </p:txBody>
          </p:sp>
        </mc:Choice>
        <mc:Fallback xmlns="">
          <p:sp>
            <p:nvSpPr>
              <p:cNvPr id="18" name="مستطيل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37" y="5174542"/>
                <a:ext cx="7607989" cy="578300"/>
              </a:xfrm>
              <a:prstGeom prst="rect">
                <a:avLst/>
              </a:prstGeom>
              <a:blipFill rotWithShape="1">
                <a:blip r:embed="rId11"/>
                <a:stretch>
                  <a:fillRect t="-5263" r="-1522" b="-326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ستطيل 29"/>
              <p:cNvSpPr/>
              <p:nvPr/>
            </p:nvSpPr>
            <p:spPr>
              <a:xfrm>
                <a:off x="3197778" y="5737024"/>
                <a:ext cx="899422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ميل المستقيم العمودي على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𝑸𝑹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والمار بالنقطة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P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=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𝟑</m:t>
                        </m:r>
                      </m:num>
                      <m:den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𝟐</m:t>
                        </m:r>
                      </m:den>
                    </m:f>
                  </m:oMath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0" name="مستطيل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78" y="5737024"/>
                <a:ext cx="8994222" cy="714683"/>
              </a:xfrm>
              <a:prstGeom prst="rect">
                <a:avLst/>
              </a:prstGeom>
              <a:blipFill>
                <a:blip r:embed="rId12"/>
                <a:stretch>
                  <a:fillRect r="-1356" b="-196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ستطيل 30"/>
              <p:cNvSpPr/>
              <p:nvPr/>
            </p:nvSpPr>
            <p:spPr>
              <a:xfrm>
                <a:off x="3891265" y="5759343"/>
                <a:ext cx="278082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لأن  </a:t>
                </a:r>
                <a14:m>
                  <m:oMath xmlns:m="http://schemas.openxmlformats.org/officeDocument/2006/math">
                    <m:r>
                      <a:rPr kumimoji="0" lang="ar-SA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−</m:t>
                    </m:r>
                    <m:r>
                      <a:rPr kumimoji="0" lang="ar-SA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𝟏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D7D3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D7D3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𝟑</m:t>
                        </m:r>
                      </m:num>
                      <m:den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D7D3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𝟐</m:t>
                        </m:r>
                      </m:den>
                    </m:f>
                    <m:r>
                      <a:rPr kumimoji="0" lang="ar-S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)=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(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)</a:t>
                </a:r>
                <a14:m>
                  <m:oMath xmlns:m="http://schemas.openxmlformats.org/officeDocument/2006/math">
                    <m:r>
                      <a:rPr kumimoji="0" lang="ar-SA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−</m:t>
                    </m:r>
                    <m:f>
                      <m:fPr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D7D3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D7D3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𝟐</m:t>
                        </m:r>
                      </m:num>
                      <m:den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D7D31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𝟑</m:t>
                        </m:r>
                      </m:den>
                    </m:f>
                  </m:oMath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1" name="مستطيل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65" y="5759343"/>
                <a:ext cx="2780826" cy="714683"/>
              </a:xfrm>
              <a:prstGeom prst="rect">
                <a:avLst/>
              </a:prstGeom>
              <a:blipFill>
                <a:blip r:embed="rId13"/>
                <a:stretch>
                  <a:fillRect r="-4376" b="-196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مستطيل 35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6" y="3464505"/>
            <a:ext cx="3690954" cy="253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شكل بيضاوي 39"/>
          <p:cNvSpPr/>
          <p:nvPr/>
        </p:nvSpPr>
        <p:spPr>
          <a:xfrm>
            <a:off x="433809" y="475767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1969792" y="568084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شكل بيضاوي 41"/>
          <p:cNvSpPr/>
          <p:nvPr/>
        </p:nvSpPr>
        <p:spPr>
          <a:xfrm>
            <a:off x="1969792" y="406325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/>
              <p:cNvSpPr txBox="1"/>
              <p:nvPr/>
            </p:nvSpPr>
            <p:spPr>
              <a:xfrm>
                <a:off x="1543777" y="3873642"/>
                <a:ext cx="46434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مربع نص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777" y="3873642"/>
                <a:ext cx="464344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/>
              <p:cNvSpPr txBox="1"/>
              <p:nvPr/>
            </p:nvSpPr>
            <p:spPr>
              <a:xfrm>
                <a:off x="1577448" y="5734829"/>
                <a:ext cx="46434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𝑹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مربع نص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448" y="5734829"/>
                <a:ext cx="464344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/>
              <p:cNvSpPr txBox="1"/>
              <p:nvPr/>
            </p:nvSpPr>
            <p:spPr>
              <a:xfrm>
                <a:off x="127772" y="4829678"/>
                <a:ext cx="46434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مربع نص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72" y="4829678"/>
                <a:ext cx="464344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رابط كسهم مستقيم 45"/>
          <p:cNvCxnSpPr/>
          <p:nvPr/>
        </p:nvCxnSpPr>
        <p:spPr>
          <a:xfrm>
            <a:off x="109467" y="4596753"/>
            <a:ext cx="2889816" cy="1720709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9">
            <a:extLst>
              <a:ext uri="{FF2B5EF4-FFF2-40B4-BE49-F238E27FC236}">
                <a16:creationId xmlns:a16="http://schemas.microsoft.com/office/drawing/2014/main" id="{54B6DD6E-823E-4104-9F6C-6D2ED07BEC60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2500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6" grpId="0"/>
      <p:bldP spid="10" grpId="0"/>
      <p:bldP spid="12" grpId="0"/>
      <p:bldP spid="13" grpId="0"/>
      <p:bldP spid="15" grpId="0"/>
      <p:bldP spid="16" grpId="0"/>
      <p:bldP spid="18" grpId="0"/>
      <p:bldP spid="30" grpId="0"/>
      <p:bldP spid="31" grpId="0"/>
      <p:bldP spid="40" grpId="0" animBg="1"/>
      <p:bldP spid="41" grpId="0" animBg="1"/>
      <p:bldP spid="42" grpId="0" animBg="1"/>
      <p:bldP spid="43" grpId="0"/>
      <p:bldP spid="44" grpId="0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4" y="2983158"/>
            <a:ext cx="5005048" cy="343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شكل بيضاوي 8"/>
          <p:cNvSpPr/>
          <p:nvPr/>
        </p:nvSpPr>
        <p:spPr>
          <a:xfrm>
            <a:off x="1157271" y="477870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3252625" y="602584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3253629" y="382843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2788281" y="3714396"/>
                <a:ext cx="46434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281" y="3714396"/>
                <a:ext cx="46434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2860281" y="6106392"/>
                <a:ext cx="46434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𝑹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281" y="6106392"/>
                <a:ext cx="46434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776693" y="4699848"/>
                <a:ext cx="46434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93" y="4699848"/>
                <a:ext cx="46434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رابط كسهم مستقيم 3"/>
          <p:cNvCxnSpPr/>
          <p:nvPr/>
        </p:nvCxnSpPr>
        <p:spPr>
          <a:xfrm>
            <a:off x="740535" y="4542767"/>
            <a:ext cx="2981720" cy="1816689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/>
          <p:cNvSpPr/>
          <p:nvPr/>
        </p:nvSpPr>
        <p:spPr>
          <a:xfrm>
            <a:off x="3933449" y="294277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رابط كسهم مستقيم 19"/>
          <p:cNvCxnSpPr/>
          <p:nvPr/>
        </p:nvCxnSpPr>
        <p:spPr>
          <a:xfrm flipH="1">
            <a:off x="1856510" y="2766285"/>
            <a:ext cx="2333841" cy="3121896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8"/>
          <p:cNvSpPr txBox="1"/>
          <p:nvPr/>
        </p:nvSpPr>
        <p:spPr>
          <a:xfrm>
            <a:off x="3118620" y="1782440"/>
            <a:ext cx="615273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استعمال الميل لتمثيل المستقيم بيانيًّا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22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مستطيل 24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6868159" y="3838963"/>
                <a:ext cx="4583306" cy="2695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لتمثيل المستقيم بيانيًّا، ابدأ من النقطة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𝑷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،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وتحرك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3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وحدات إلى أعلى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،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ثم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وحدتين نحو اليمين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، وسمِّ النقطة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𝑳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،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ثم ارسم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𝑷𝑳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.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159" y="3838963"/>
                <a:ext cx="4583306" cy="2695674"/>
              </a:xfrm>
              <a:prstGeom prst="rect">
                <a:avLst/>
              </a:prstGeom>
              <a:blipFill>
                <a:blip r:embed="rId8"/>
                <a:stretch>
                  <a:fillRect l="-1729" r="-2660" b="-633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6360998" y="2758782"/>
                <a:ext cx="5389616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ميل المستقيم العمودي على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𝑸𝑹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والمار بالنقطة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=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𝟑</m:t>
                        </m:r>
                      </m:num>
                      <m:den>
                        <m:r>
                          <a:rPr kumimoji="0" lang="ar-SA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𝟐</m:t>
                        </m:r>
                      </m:den>
                    </m:f>
                  </m:oMath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998" y="2758782"/>
                <a:ext cx="5389616" cy="712631"/>
              </a:xfrm>
              <a:prstGeom prst="rect">
                <a:avLst/>
              </a:prstGeom>
              <a:blipFill rotWithShape="1">
                <a:blip r:embed="rId10"/>
                <a:stretch>
                  <a:fillRect r="-2260" b="-206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/>
              <p:cNvSpPr/>
              <p:nvPr/>
            </p:nvSpPr>
            <p:spPr>
              <a:xfrm>
                <a:off x="3937523" y="2983158"/>
                <a:ext cx="4876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𝑳</m:t>
                      </m:r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مستطيل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523" y="2983158"/>
                <a:ext cx="48763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20" name="رابط كسهم مستقيم 5119"/>
          <p:cNvCxnSpPr/>
          <p:nvPr/>
        </p:nvCxnSpPr>
        <p:spPr>
          <a:xfrm flipH="1" flipV="1">
            <a:off x="3326007" y="3013267"/>
            <a:ext cx="1004" cy="88566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>
            <a:off x="3324625" y="3014774"/>
            <a:ext cx="673351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8"/>
              <p:cNvSpPr txBox="1"/>
              <p:nvPr/>
            </p:nvSpPr>
            <p:spPr>
              <a:xfrm>
                <a:off x="323787" y="2345805"/>
                <a:ext cx="11426827" cy="578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4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مثل بيانياً المستقيم الذي يمر بالنقطة (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1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,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0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و </a:t>
                </a:r>
                <a:r>
                  <a:rPr kumimoji="0" lang="ar-SA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يُعامد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kumimoji="0" lang="ar-S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𝑸𝑹</m:t>
                        </m:r>
                      </m:e>
                    </m:acc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، حيث (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0 , -6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, (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-6 , -2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𝑸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.</a:t>
                </a:r>
              </a:p>
            </p:txBody>
          </p:sp>
        </mc:Choice>
        <mc:Fallback xmlns="">
          <p:sp>
            <p:nvSpPr>
              <p:cNvPr id="41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7" y="2345805"/>
                <a:ext cx="11426827" cy="5783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9">
            <a:extLst>
              <a:ext uri="{FF2B5EF4-FFF2-40B4-BE49-F238E27FC236}">
                <a16:creationId xmlns:a16="http://schemas.microsoft.com/office/drawing/2014/main" id="{B54682D8-3AB4-4CB0-AC9B-B702EB1A5038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04442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544421"/>
            <a:ext cx="1052512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026741" y="1909615"/>
            <a:ext cx="2242922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اختيار من متعدد: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C344BAF0-A441-432A-BC1B-E8D7D17D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63" y="1830528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9761053" y="4248308"/>
            <a:ext cx="102422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 2"/>
              </a:rPr>
              <a:t></a:t>
            </a:r>
            <a:endParaRPr kumimoji="0" lang="ar-SA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7385538" y="3390314"/>
            <a:ext cx="604911" cy="1026941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080F67E-EA4F-4A77-8541-2BD48F85C33E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69163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65" y="2334725"/>
            <a:ext cx="94964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819728" y="1855348"/>
            <a:ext cx="2242922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اختيار من متعدد: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12" name="Picture 19">
            <a:extLst>
              <a:ext uri="{FF2B5EF4-FFF2-40B4-BE49-F238E27FC236}">
                <a16:creationId xmlns:a16="http://schemas.microsoft.com/office/drawing/2014/main" id="{C344BAF0-A441-432A-BC1B-E8D7D17D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550" y="1776261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مربع نص 9"/>
          <p:cNvSpPr txBox="1"/>
          <p:nvPr/>
        </p:nvSpPr>
        <p:spPr>
          <a:xfrm>
            <a:off x="4081706" y="5066241"/>
            <a:ext cx="102422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 2"/>
              </a:rPr>
              <a:t></a:t>
            </a:r>
            <a:endParaRPr kumimoji="0" lang="ar-SA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BA1B207-7044-46DA-822B-C08DB96EDAD8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94960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5" descr="شخص لديه فكرة">
            <a:extLst>
              <a:ext uri="{FF2B5EF4-FFF2-40B4-BE49-F238E27FC236}">
                <a16:creationId xmlns:a16="http://schemas.microsoft.com/office/drawing/2014/main" id="{5310E809-C2B4-4AEA-A7FF-17B31D1CA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3467" y="1976464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6A84C-22FB-4760-B10A-D78CC2648ACC}"/>
              </a:ext>
            </a:extLst>
          </p:cNvPr>
          <p:cNvSpPr txBox="1"/>
          <p:nvPr/>
        </p:nvSpPr>
        <p:spPr>
          <a:xfrm>
            <a:off x="9123403" y="2433664"/>
            <a:ext cx="1927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تعلمنا اليوم: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2C12A2D-55C5-4A6D-9B10-12E2B8343608}"/>
              </a:ext>
            </a:extLst>
          </p:cNvPr>
          <p:cNvSpPr txBox="1"/>
          <p:nvPr/>
        </p:nvSpPr>
        <p:spPr>
          <a:xfrm>
            <a:off x="1631852" y="3280990"/>
            <a:ext cx="6914775" cy="715089"/>
          </a:xfrm>
          <a:prstGeom prst="roundRect">
            <a:avLst/>
          </a:prstGeom>
          <a:solidFill>
            <a:schemeClr val="accent2">
              <a:lumMod val="75000"/>
              <a:alpha val="12941"/>
            </a:schemeClr>
          </a:solidFill>
          <a:effectLst/>
        </p:spPr>
        <p:txBody>
          <a:bodyPr wrap="square" rtlCol="1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تحديد علاقات المستقيمات.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2C12A2D-55C5-4A6D-9B10-12E2B8343608}"/>
              </a:ext>
            </a:extLst>
          </p:cNvPr>
          <p:cNvSpPr txBox="1"/>
          <p:nvPr/>
        </p:nvSpPr>
        <p:spPr>
          <a:xfrm>
            <a:off x="1631852" y="4645209"/>
            <a:ext cx="6914776" cy="715089"/>
          </a:xfrm>
          <a:prstGeom prst="roundRect">
            <a:avLst/>
          </a:prstGeom>
          <a:solidFill>
            <a:schemeClr val="accent2">
              <a:lumMod val="75000"/>
              <a:alpha val="12941"/>
            </a:schemeClr>
          </a:solidFill>
          <a:effectLst/>
        </p:spPr>
        <p:txBody>
          <a:bodyPr wrap="square" rtlCol="1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استعمال الميل لتمثيل المستقيم بيانيًّا.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 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C28207D-342F-4791-B329-B06996984EB8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032203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2853C49-EC80-497B-A2DE-64DFB211037A}"/>
              </a:ext>
            </a:extLst>
          </p:cNvPr>
          <p:cNvSpPr txBox="1"/>
          <p:nvPr/>
        </p:nvSpPr>
        <p:spPr>
          <a:xfrm>
            <a:off x="7818714" y="2841069"/>
            <a:ext cx="19272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الواجب:</a:t>
            </a:r>
          </a:p>
        </p:txBody>
      </p:sp>
      <p:pic>
        <p:nvPicPr>
          <p:cNvPr id="3" name="رسم 12" descr="قلم رصاص">
            <a:extLst>
              <a:ext uri="{FF2B5EF4-FFF2-40B4-BE49-F238E27FC236}">
                <a16:creationId xmlns:a16="http://schemas.microsoft.com/office/drawing/2014/main" id="{5B6E2B6C-301A-43F6-9065-517398AF1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4555" y="2472270"/>
            <a:ext cx="714375" cy="71437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AEDCD9F-7928-4C54-8475-4A1F39D5A931}"/>
              </a:ext>
            </a:extLst>
          </p:cNvPr>
          <p:cNvSpPr txBox="1"/>
          <p:nvPr/>
        </p:nvSpPr>
        <p:spPr>
          <a:xfrm>
            <a:off x="3420069" y="3748860"/>
            <a:ext cx="4962525" cy="1862048"/>
          </a:xfrm>
          <a:prstGeom prst="rect">
            <a:avLst/>
          </a:prstGeom>
          <a:solidFill>
            <a:srgbClr val="00736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EAFAF"/>
              </a:buClr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سؤال 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5 , 6 , 9 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EAFAF"/>
              </a:buClr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صفحة: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113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 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7A97B68-9AA9-4B66-89CC-208EA178A6E5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5216335"/>
      </p:ext>
    </p:extLst>
  </p:cSld>
  <p:clrMapOvr>
    <a:masterClrMapping/>
  </p:clrMapOvr>
  <p:transition spd="slow"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98" y="2385999"/>
            <a:ext cx="64293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44" y="1961650"/>
            <a:ext cx="3279260" cy="57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4871975" y="1265338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(2-4)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ميل المستقيم (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99" y="3424224"/>
            <a:ext cx="31908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77" y="4403262"/>
            <a:ext cx="36671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83" y="5203715"/>
            <a:ext cx="37623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B4758F9B-F11E-49A6-AE15-1307AD27095A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9822592"/>
      </p:ext>
    </p:extLst>
  </p:cSld>
  <p:clrMapOvr>
    <a:masterClrMapping/>
  </p:clrMapOvr>
  <p:transition spd="slow">
    <p:push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8951DEE-7868-464D-9640-78388909A703}"/>
              </a:ext>
            </a:extLst>
          </p:cNvPr>
          <p:cNvSpPr txBox="1"/>
          <p:nvPr/>
        </p:nvSpPr>
        <p:spPr>
          <a:xfrm>
            <a:off x="1548423" y="2314135"/>
            <a:ext cx="9095153" cy="45438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5" name="صورة 2">
            <a:extLst>
              <a:ext uri="{FF2B5EF4-FFF2-40B4-BE49-F238E27FC236}">
                <a16:creationId xmlns:a16="http://schemas.microsoft.com/office/drawing/2014/main" id="{B7CC73A2-F323-471F-AD94-991CAE956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05" y="3674890"/>
            <a:ext cx="3813401" cy="111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3">
            <a:extLst>
              <a:ext uri="{FF2B5EF4-FFF2-40B4-BE49-F238E27FC236}">
                <a16:creationId xmlns:a16="http://schemas.microsoft.com/office/drawing/2014/main" id="{D0E448C6-FEC8-42CC-8B11-B8742A28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618" y="1910847"/>
            <a:ext cx="55451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ar-SA" alt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 نتعلم ... ما لم نتدرب </a:t>
            </a:r>
            <a:r>
              <a:rPr lang="ar-SA" alt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</a:t>
            </a:r>
            <a:endParaRPr lang="ar-SA" altLang="ar-SA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ar-SA" altLang="ar-SA" sz="3200" b="1" dirty="0">
                <a:solidFill>
                  <a:srgbClr val="2A7A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بوابة التعليم الوطنية (عين)  ... لكم خير معين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ar-SA" altLang="ar-SA" sz="3200" b="1" dirty="0">
                <a:solidFill>
                  <a:srgbClr val="2A7A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إذ </a:t>
            </a:r>
            <a:r>
              <a:rPr lang="ar-SA" altLang="ar-SA" sz="3200" b="1" dirty="0">
                <a:solidFill>
                  <a:srgbClr val="2038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تقدم لكل درس</a:t>
            </a:r>
          </a:p>
        </p:txBody>
      </p:sp>
      <p:graphicFrame>
        <p:nvGraphicFramePr>
          <p:cNvPr id="7" name="رسم تخطيطي 6">
            <a:extLst>
              <a:ext uri="{FF2B5EF4-FFF2-40B4-BE49-F238E27FC236}">
                <a16:creationId xmlns:a16="http://schemas.microsoft.com/office/drawing/2014/main" id="{275E48A5-4582-4B14-B914-92139D4CA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477578"/>
              </p:ext>
            </p:extLst>
          </p:nvPr>
        </p:nvGraphicFramePr>
        <p:xfrm>
          <a:off x="1548423" y="5176836"/>
          <a:ext cx="7585303" cy="187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FE33499D-A2EC-41E0-811B-5F714FCE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169" y="2505075"/>
            <a:ext cx="808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501413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/>
              <p:cNvSpPr/>
              <p:nvPr/>
            </p:nvSpPr>
            <p:spPr>
              <a:xfrm>
                <a:off x="5807677" y="2794415"/>
                <a:ext cx="5983338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ar-SA" sz="2800" b="1" dirty="0">
                    <a:solidFill>
                      <a:schemeClr val="tx1"/>
                    </a:solidFill>
                    <a:cs typeface="Sakkal Majalla" panose="02000000000000000000" pitchFamily="2" charset="-78"/>
                  </a:rPr>
                  <a:t>تستعمل لوحات مرورية لتنبه السائقين إلى حالة الطريق.</a:t>
                </a:r>
              </a:p>
              <a:p>
                <a:pPr>
                  <a:lnSpc>
                    <a:spcPct val="150000"/>
                  </a:lnSpc>
                </a:pPr>
                <a:r>
                  <a:rPr lang="ar-SA" sz="2800" b="1" dirty="0">
                    <a:solidFill>
                      <a:schemeClr val="tx1"/>
                    </a:solidFill>
                    <a:cs typeface="Sakkal Majalla" panose="02000000000000000000" pitchFamily="2" charset="-78"/>
                  </a:rPr>
                  <a:t>فاللوحة المجاورة تشير إلى انحدار الطريق بنسبة % </a:t>
                </a:r>
                <a:r>
                  <a:rPr lang="en-US" sz="2800" b="1" dirty="0">
                    <a:solidFill>
                      <a:schemeClr val="tx1"/>
                    </a:solidFill>
                    <a:cs typeface="Sakkal Majalla" panose="02000000000000000000" pitchFamily="2" charset="-78"/>
                  </a:rPr>
                  <a:t>6</a:t>
                </a:r>
                <a:r>
                  <a:rPr lang="ar-SA" sz="2800" b="1" dirty="0">
                    <a:solidFill>
                      <a:schemeClr val="tx1"/>
                    </a:solidFill>
                    <a:cs typeface="Sakkal Majalla" panose="02000000000000000000" pitchFamily="2" charset="-78"/>
                  </a:rPr>
                  <a:t> ،</a:t>
                </a:r>
              </a:p>
              <a:p>
                <a:pPr>
                  <a:lnSpc>
                    <a:spcPct val="150000"/>
                  </a:lnSpc>
                </a:pPr>
                <a:r>
                  <a:rPr lang="ar-SA" sz="2800" b="1" dirty="0">
                    <a:solidFill>
                      <a:schemeClr val="tx1"/>
                    </a:solidFill>
                    <a:cs typeface="Sakkal Majalla" panose="02000000000000000000" pitchFamily="2" charset="-78"/>
                  </a:rPr>
                  <a:t>وهذا يعني أن الطريق ترتفع أو تهبط بمقدار</a:t>
                </a:r>
                <a14:m>
                  <m:oMath xmlns:m="http://schemas.openxmlformats.org/officeDocument/2006/math">
                    <m:r>
                      <a:rPr lang="ar-SA" sz="2800" b="1" i="1" dirty="0">
                        <a:solidFill>
                          <a:schemeClr val="tx1"/>
                        </a:solidFill>
                        <a:latin typeface="Cambria Math"/>
                        <a:cs typeface="Sakkal Majalla" panose="02000000000000000000" pitchFamily="2" charset="-78"/>
                      </a:rPr>
                      <m:t>𝟔</m:t>
                    </m:r>
                    <m:r>
                      <a:rPr lang="ar-SA" sz="2800" b="1" i="1" dirty="0">
                        <a:solidFill>
                          <a:schemeClr val="tx1"/>
                        </a:solidFill>
                        <a:latin typeface="Cambria Math"/>
                        <a:cs typeface="Sakkal Majalla" panose="02000000000000000000" pitchFamily="2" charset="-78"/>
                      </a:rPr>
                      <m:t> </m:t>
                    </m:r>
                    <m:r>
                      <a:rPr lang="en-US" sz="2800" b="1" i="0" dirty="0">
                        <a:solidFill>
                          <a:schemeClr val="tx1"/>
                        </a:solidFill>
                        <a:latin typeface="Cambria Math"/>
                        <a:cs typeface="Sakkal Majalla" panose="02000000000000000000" pitchFamily="2" charset="-78"/>
                      </a:rPr>
                      <m:t>𝐦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/>
                        <a:cs typeface="Sakkal Majalla" panose="02000000000000000000" pitchFamily="2" charset="-78"/>
                      </a:rPr>
                      <m:t> </m:t>
                    </m:r>
                  </m:oMath>
                </a14:m>
                <a:endParaRPr lang="ar-SA" sz="2800" b="1" dirty="0">
                  <a:solidFill>
                    <a:schemeClr val="tx1"/>
                  </a:solidFill>
                  <a:cs typeface="Sakkal Majalla" panose="020000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ar-SA" sz="2800" b="1" dirty="0">
                    <a:solidFill>
                      <a:schemeClr val="tx1"/>
                    </a:solidFill>
                    <a:cs typeface="Sakkal Majalla" panose="02000000000000000000" pitchFamily="2" charset="-78"/>
                  </a:rPr>
                  <a:t>رأسيًّا لكل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Sakkal Majalla" panose="02000000000000000000" pitchFamily="2" charset="-78"/>
                      </a:rPr>
                      <m:t>𝟏𝟎𝟎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  <a:cs typeface="Sakkal Majalla" panose="02000000000000000000" pitchFamily="2" charset="-78"/>
                      </a:rPr>
                      <m:t>𝐦</m:t>
                    </m:r>
                  </m:oMath>
                </a14:m>
                <a:r>
                  <a:rPr lang="ar-SA" sz="2800" b="1" dirty="0">
                    <a:solidFill>
                      <a:schemeClr val="tx1"/>
                    </a:solidFill>
                    <a:cs typeface="Sakkal Majalla" panose="02000000000000000000" pitchFamily="2" charset="-78"/>
                  </a:rPr>
                  <a:t>أفقيًّا.</a:t>
                </a:r>
              </a:p>
            </p:txBody>
          </p:sp>
        </mc:Choice>
        <mc:Fallback xmlns=""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677" y="2794415"/>
                <a:ext cx="5983338" cy="2677656"/>
              </a:xfrm>
              <a:prstGeom prst="rect">
                <a:avLst/>
              </a:prstGeom>
              <a:blipFill rotWithShape="1">
                <a:blip r:embed="rId2"/>
                <a:stretch>
                  <a:fillRect r="-2039" b="-40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98" y="2268672"/>
            <a:ext cx="1334745" cy="63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: زوايا مستديرة 12">
            <a:extLst>
              <a:ext uri="{FF2B5EF4-FFF2-40B4-BE49-F238E27FC236}">
                <a16:creationId xmlns:a16="http://schemas.microsoft.com/office/drawing/2014/main" id="{DE12B9F5-6439-485A-8AF7-487C21ACA231}"/>
              </a:ext>
            </a:extLst>
          </p:cNvPr>
          <p:cNvSpPr/>
          <p:nvPr/>
        </p:nvSpPr>
        <p:spPr>
          <a:xfrm>
            <a:off x="8451545" y="2411907"/>
            <a:ext cx="1745453" cy="4359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</a:t>
            </a:r>
            <a:r>
              <a:rPr lang="en-US" sz="28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109</a:t>
            </a:r>
            <a:endParaRPr lang="ar-SA" sz="28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043" y="2250472"/>
            <a:ext cx="543943" cy="54394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75" y="2268672"/>
            <a:ext cx="36480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3349D8D8-90A3-47D6-9DF2-34703F8E497E}"/>
              </a:ext>
            </a:extLst>
          </p:cNvPr>
          <p:cNvSpPr txBox="1"/>
          <p:nvPr/>
        </p:nvSpPr>
        <p:spPr>
          <a:xfrm>
            <a:off x="9028049" y="6340839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534" y="1842895"/>
            <a:ext cx="543943" cy="543943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9371985" y="1802063"/>
            <a:ext cx="172354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C0000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في فقرة لماذا :</a:t>
            </a:r>
            <a:endParaRPr lang="ar-SA" sz="3200" dirty="0">
              <a:solidFill>
                <a:prstClr val="black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224790" y="2575317"/>
            <a:ext cx="677438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• كيف يمكن لسائق شاحنة أن يستجيب لإشارة المرور ؟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116986" y="3116048"/>
            <a:ext cx="388218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يجب على السائق أن يخفف السرعة</a:t>
            </a:r>
            <a:endParaRPr lang="ar-SA" dirty="0">
              <a:solidFill>
                <a:srgbClr val="00206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75" y="2268672"/>
            <a:ext cx="36480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224790" y="3801725"/>
            <a:ext cx="677438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• كيف يمكن للأشخاص ذوي الإعاقة الصعود إلى المباني؟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5211031" y="4324945"/>
            <a:ext cx="6788139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تُبنى سطوح مائلة، بحيث يتمكن الكرسي المتحرك من التحرك إلى أعلى السطح المائل أو إلى أسفله في مدخل المبنى.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127157" y="5368496"/>
            <a:ext cx="7872013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• أيُّهما أسهل في الوصول إلى الارتفاع نفسه، أن تدفع الكرسي المتحرك إلى</a:t>
            </a:r>
          </a:p>
          <a:p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أعلى سطح مائل طويل أم سطح مائلة قصير حادِّ الانحدار؟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7956144" y="6334780"/>
            <a:ext cx="388218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سطح مائل طويل؛ لأنه أقل انحدارًا.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BB83B6C7-B16F-430A-B5F9-D266662B4A55}"/>
              </a:ext>
            </a:extLst>
          </p:cNvPr>
          <p:cNvSpPr txBox="1"/>
          <p:nvPr/>
        </p:nvSpPr>
        <p:spPr>
          <a:xfrm>
            <a:off x="-873597" y="642529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37065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 animBg="1"/>
      <p:bldP spid="21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409568" y="3023836"/>
            <a:ext cx="8204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لقد درست حساب ميل المستقيم في المستوى الاحداثي باستعمال نقطتين عليه وعَرفت أنه نسبة التغير الرأسي الى التغير الأفقي </a:t>
            </a:r>
          </a:p>
        </p:txBody>
      </p:sp>
      <p:sp>
        <p:nvSpPr>
          <p:cNvPr id="11" name="TextBox 18"/>
          <p:cNvSpPr txBox="1"/>
          <p:nvPr/>
        </p:nvSpPr>
        <p:spPr>
          <a:xfrm>
            <a:off x="5395495" y="2399916"/>
            <a:ext cx="223303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ميل المستقيم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5020385" y="4366754"/>
                <a:ext cx="2637260" cy="966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الميل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الرأسي</m:t>
                        </m:r>
                        <m: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التغير</m:t>
                        </m:r>
                      </m:num>
                      <m:den>
                        <m: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الأفقي</m:t>
                        </m:r>
                        <m: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التغير</m:t>
                        </m:r>
                      </m:den>
                    </m:f>
                  </m:oMath>
                </a14:m>
                <a:endParaRPr kumimoji="0" lang="ar-S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385" y="4366754"/>
                <a:ext cx="2637260" cy="966547"/>
              </a:xfrm>
              <a:prstGeom prst="rect">
                <a:avLst/>
              </a:prstGeom>
              <a:blipFill rotWithShape="1">
                <a:blip r:embed="rId2"/>
                <a:stretch>
                  <a:fillRect r="-4861" b="-377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9">
            <a:extLst>
              <a:ext uri="{FF2B5EF4-FFF2-40B4-BE49-F238E27FC236}">
                <a16:creationId xmlns:a16="http://schemas.microsoft.com/office/drawing/2014/main" id="{2EBC12FF-FE83-4650-B8BF-4B15960C619D}"/>
              </a:ext>
            </a:extLst>
          </p:cNvPr>
          <p:cNvSpPr txBox="1"/>
          <p:nvPr/>
        </p:nvSpPr>
        <p:spPr>
          <a:xfrm>
            <a:off x="9028049" y="6340839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37065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43" y="1945905"/>
            <a:ext cx="10650495" cy="485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/>
              <p:cNvSpPr txBox="1"/>
              <p:nvPr/>
            </p:nvSpPr>
            <p:spPr>
              <a:xfrm>
                <a:off x="4741763" y="2850767"/>
                <a:ext cx="6431973" cy="13849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lvl="0"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في المستوى الاحداثي ، </a:t>
                </a:r>
                <a:r>
                  <a:rPr lang="ar-SA" sz="2800" b="1" dirty="0">
                    <a:solidFill>
                      <a:srgbClr val="00B050"/>
                    </a:solidFill>
                    <a:highlight>
                      <a:srgbClr val="FFFF00"/>
                    </a:highligh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ميل</a:t>
                </a:r>
                <a:r>
                  <a:rPr lang="ar-SA" sz="2800" b="1" dirty="0">
                    <a:solidFill>
                      <a:prstClr val="black"/>
                    </a:solidFill>
                    <a:highlight>
                      <a:srgbClr val="FFFF00"/>
                    </a:highligh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المستقيم هو نسبة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التغيير في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الإحداثي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الى التغيير في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الاحداثي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بين أي نقطتين عليه .</a:t>
                </a:r>
                <a:endParaRPr kumimoji="0" lang="ar-SA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763" y="2850767"/>
                <a:ext cx="6431973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5871424" y="4373058"/>
                <a:ext cx="551465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ويعطى الميل </a:t>
                </a:r>
                <a14:m>
                  <m:oMath xmlns:m="http://schemas.openxmlformats.org/officeDocument/2006/math">
                    <m:r>
                      <a:rPr lang="en-US" sz="2800" b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kern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ar-SA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لمستقيم يحوى نقطتين إحداثياتهما</a:t>
                </a:r>
              </a:p>
              <a:p>
                <a:pPr lvl="0" algn="ctr">
                  <a:defRPr/>
                </a:pP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،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بالصيغة : </a:t>
                </a: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24" y="4373058"/>
                <a:ext cx="5514651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768" t="-3822" r="-1768" b="-1910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8839936" y="5466620"/>
                <a:ext cx="2442592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800" b="1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936" y="5466620"/>
                <a:ext cx="2442592" cy="9068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6637435" y="5658435"/>
                <a:ext cx="19913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حيث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ar-SA" sz="2800" kern="0" dirty="0">
                  <a:solidFill>
                    <a:sysClr val="windowText" lastClr="00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435" y="5658435"/>
                <a:ext cx="1991314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6977" r="-6135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51" y="2955541"/>
            <a:ext cx="3992519" cy="291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ستطيل 26"/>
              <p:cNvSpPr/>
              <p:nvPr/>
            </p:nvSpPr>
            <p:spPr>
              <a:xfrm>
                <a:off x="1079645" y="5745036"/>
                <a:ext cx="3825984" cy="1000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400" b="1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الرأسي</m:t>
                          </m:r>
                          <m:r>
                            <a:rPr lang="ar-SA" sz="24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400" b="1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التغير</m:t>
                          </m:r>
                        </m:num>
                        <m:den>
                          <m:r>
                            <a:rPr lang="ar-SA" sz="24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الأفقي</m:t>
                          </m:r>
                          <m:r>
                            <a:rPr lang="ar-SA" sz="24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4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التغير</m:t>
                          </m:r>
                        </m:den>
                      </m:f>
                      <m:r>
                        <a:rPr lang="en-US" sz="2400" b="1" i="1" kern="0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400" b="1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7" name="مستطيل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45" y="5745036"/>
                <a:ext cx="3825984" cy="10001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8"/>
          <p:cNvSpPr txBox="1"/>
          <p:nvPr/>
        </p:nvSpPr>
        <p:spPr>
          <a:xfrm>
            <a:off x="5520919" y="2107528"/>
            <a:ext cx="223303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ميل المستقيم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6FA66A41-BA7F-4A75-8089-9A2CE21007E9}"/>
              </a:ext>
            </a:extLst>
          </p:cNvPr>
          <p:cNvSpPr txBox="1"/>
          <p:nvPr/>
        </p:nvSpPr>
        <p:spPr>
          <a:xfrm>
            <a:off x="8463292" y="636591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37065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/>
      <p:bldP spid="4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30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3" y="2420665"/>
            <a:ext cx="45529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8"/>
          <p:cNvSpPr txBox="1"/>
          <p:nvPr/>
        </p:nvSpPr>
        <p:spPr>
          <a:xfrm>
            <a:off x="7149148" y="2266784"/>
            <a:ext cx="372107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أوجد ميل كل مستقيم فيما يلي:</a:t>
            </a:r>
          </a:p>
        </p:txBody>
      </p:sp>
      <p:sp>
        <p:nvSpPr>
          <p:cNvPr id="4" name="TextBox 18"/>
          <p:cNvSpPr txBox="1"/>
          <p:nvPr/>
        </p:nvSpPr>
        <p:spPr>
          <a:xfrm>
            <a:off x="4547286" y="1694814"/>
            <a:ext cx="318360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إيجاد ميل المستقيم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5974281" y="2728456"/>
            <a:ext cx="596234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1A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) المستقيم الذي يحتوي النقطتين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(-3,-5)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،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(6,-2)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؟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5013975" y="3211569"/>
                <a:ext cx="31649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 و   (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</a:t>
                </a: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975" y="3211569"/>
                <a:ext cx="3164969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468" t="-6977" r="-3468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 8"/>
              <p:cNvSpPr/>
              <p:nvPr/>
            </p:nvSpPr>
            <p:spPr>
              <a:xfrm>
                <a:off x="8005950" y="3211569"/>
                <a:ext cx="25782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</a:t>
                </a:r>
              </a:p>
            </p:txBody>
          </p:sp>
        </mc:Choice>
        <mc:Fallback xmlns="">
          <p:sp>
            <p:nvSpPr>
              <p:cNvPr id="9" name="مستطيل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950" y="3211569"/>
                <a:ext cx="257827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255" t="-6977" r="-4492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7150036" y="3937451"/>
                <a:ext cx="2341923" cy="91300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−(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036" y="3937451"/>
                <a:ext cx="2341923" cy="9130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9393716" y="3940802"/>
                <a:ext cx="1776063" cy="91057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16" y="3940802"/>
                <a:ext cx="1776063" cy="9105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9393716" y="4799946"/>
                <a:ext cx="1134028" cy="90178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16" y="4799946"/>
                <a:ext cx="1134028" cy="9017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9444661" y="5646061"/>
                <a:ext cx="866326" cy="90178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661" y="5646061"/>
                <a:ext cx="866326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/>
              <p:cNvSpPr/>
              <p:nvPr/>
            </p:nvSpPr>
            <p:spPr>
              <a:xfrm>
                <a:off x="4964278" y="4019362"/>
                <a:ext cx="2364045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278" y="4019362"/>
                <a:ext cx="2364045" cy="90685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8"/>
          <p:cNvSpPr txBox="1"/>
          <p:nvPr/>
        </p:nvSpPr>
        <p:spPr>
          <a:xfrm>
            <a:off x="10069859" y="5843716"/>
            <a:ext cx="196472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الميل موجب</a:t>
            </a:r>
          </a:p>
        </p:txBody>
      </p:sp>
      <p:cxnSp>
        <p:nvCxnSpPr>
          <p:cNvPr id="21" name="رابط كسهم مستقيم 20"/>
          <p:cNvCxnSpPr>
            <a:cxnSpLocks/>
          </p:cNvCxnSpPr>
          <p:nvPr/>
        </p:nvCxnSpPr>
        <p:spPr>
          <a:xfrm flipV="1">
            <a:off x="154143" y="4872130"/>
            <a:ext cx="4613301" cy="1549610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4226995" y="496734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862828" y="609695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8F07282E-8440-424E-A422-9388AA16AB84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37065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  <p:bldP spid="15" grpId="0"/>
      <p:bldP spid="18" grpId="0"/>
      <p:bldP spid="23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767106"/>
            <a:ext cx="2530179" cy="659687"/>
            <a:chOff x="9135533" y="1767106"/>
            <a:chExt cx="2886605" cy="742950"/>
          </a:xfrm>
        </p:grpSpPr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27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5" y="2213238"/>
            <a:ext cx="4814930" cy="434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8"/>
          <p:cNvSpPr txBox="1"/>
          <p:nvPr/>
        </p:nvSpPr>
        <p:spPr>
          <a:xfrm>
            <a:off x="7149148" y="2266784"/>
            <a:ext cx="372107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أوجد ميل كل مستقيم فيما يلي: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4547286" y="1171594"/>
            <a:ext cx="3583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(2-4)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ميل المستقيم  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5974281" y="2728456"/>
            <a:ext cx="596234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1B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) المستقيم الذي يحتوي النقطتين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(-6,-2)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،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(8,-3)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؟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5013975" y="3211569"/>
                <a:ext cx="31649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 و   (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</a:t>
                </a: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975" y="3211569"/>
                <a:ext cx="3164969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468" t="-6977" r="-3468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 8"/>
              <p:cNvSpPr/>
              <p:nvPr/>
            </p:nvSpPr>
            <p:spPr>
              <a:xfrm>
                <a:off x="8005950" y="3211569"/>
                <a:ext cx="25782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𝟖</m:t>
                    </m:r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kern="0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</a:t>
                </a:r>
              </a:p>
            </p:txBody>
          </p:sp>
        </mc:Choice>
        <mc:Fallback xmlns="">
          <p:sp>
            <p:nvSpPr>
              <p:cNvPr id="9" name="مستطيل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950" y="3211569"/>
                <a:ext cx="257827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255" t="-6977" r="-4492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7150036" y="3937451"/>
                <a:ext cx="2341923" cy="91300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−(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036" y="3937451"/>
                <a:ext cx="2341923" cy="9130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9393716" y="3940802"/>
                <a:ext cx="1776063" cy="91057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16" y="3940802"/>
                <a:ext cx="1776063" cy="9105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9178913" y="4799946"/>
                <a:ext cx="1348831" cy="89896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913" y="4799946"/>
                <a:ext cx="1348831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9170354" y="5646061"/>
                <a:ext cx="1408655" cy="89896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354" y="5646061"/>
                <a:ext cx="1408655" cy="8989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/>
              <p:cNvSpPr/>
              <p:nvPr/>
            </p:nvSpPr>
            <p:spPr>
              <a:xfrm>
                <a:off x="4964278" y="4019362"/>
                <a:ext cx="2364045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278" y="4019362"/>
                <a:ext cx="2364045" cy="90685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8"/>
          <p:cNvSpPr txBox="1"/>
          <p:nvPr/>
        </p:nvSpPr>
        <p:spPr>
          <a:xfrm>
            <a:off x="10069859" y="5843716"/>
            <a:ext cx="196472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الميل سالب</a:t>
            </a:r>
          </a:p>
        </p:txBody>
      </p:sp>
      <p:cxnSp>
        <p:nvCxnSpPr>
          <p:cNvPr id="21" name="رابط كسهم مستقيم 20"/>
          <p:cNvCxnSpPr>
            <a:cxnSpLocks/>
          </p:cNvCxnSpPr>
          <p:nvPr/>
        </p:nvCxnSpPr>
        <p:spPr>
          <a:xfrm>
            <a:off x="199045" y="4705839"/>
            <a:ext cx="4667245" cy="399589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4051727" y="496776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1018847" y="469759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E3E877F1-BB50-487E-96FF-9CA4DCBAEF2B}"/>
              </a:ext>
            </a:extLst>
          </p:cNvPr>
          <p:cNvSpPr txBox="1"/>
          <p:nvPr/>
        </p:nvSpPr>
        <p:spPr>
          <a:xfrm>
            <a:off x="4547286" y="1694814"/>
            <a:ext cx="318360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إيجاد ميل المستقيم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776A80C4-4C33-4FEB-BE51-2F6E302F18A3}"/>
              </a:ext>
            </a:extLst>
          </p:cNvPr>
          <p:cNvSpPr txBox="1"/>
          <p:nvPr/>
        </p:nvSpPr>
        <p:spPr>
          <a:xfrm>
            <a:off x="9066751" y="642174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5900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  <p:bldP spid="15" grpId="0"/>
      <p:bldP spid="18" grpId="0"/>
      <p:bldP spid="23" grpId="0" animBg="1"/>
      <p:bldP spid="2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نسق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42DDF544-F1B0-4CA2-8575-53994BB3EAD0}" vid="{3305B4BE-D7F1-4A8F-9D73-DE074F73096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2324</Words>
  <Application>Microsoft Office PowerPoint</Application>
  <PresentationFormat>شاشة عريضة</PresentationFormat>
  <Paragraphs>369</Paragraphs>
  <Slides>39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39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Sakkal Majalla</vt:lpstr>
      <vt:lpstr>Webdings</vt:lpstr>
      <vt:lpstr>Wingdings</vt:lpstr>
      <vt:lpstr>نسق Office</vt:lpstr>
      <vt:lpstr>1_نسق Office</vt:lpstr>
      <vt:lpstr>2_نسق Office</vt:lpstr>
      <vt:lpstr>1_نسق1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حياة الروح</cp:lastModifiedBy>
  <cp:revision>73</cp:revision>
  <dcterms:created xsi:type="dcterms:W3CDTF">2020-09-01T14:46:23Z</dcterms:created>
  <dcterms:modified xsi:type="dcterms:W3CDTF">2021-10-11T16:54:09Z</dcterms:modified>
</cp:coreProperties>
</file>