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684" r:id="rId3"/>
  </p:sldMasterIdLst>
  <p:sldIdLst>
    <p:sldId id="256" r:id="rId4"/>
    <p:sldId id="266" r:id="rId5"/>
    <p:sldId id="267" r:id="rId6"/>
    <p:sldId id="268" r:id="rId7"/>
    <p:sldId id="257" r:id="rId8"/>
    <p:sldId id="259" r:id="rId9"/>
    <p:sldId id="265" r:id="rId10"/>
    <p:sldId id="264" r:id="rId11"/>
    <p:sldId id="269" r:id="rId12"/>
    <p:sldId id="270" r:id="rId13"/>
    <p:sldId id="271" r:id="rId14"/>
    <p:sldId id="263" r:id="rId15"/>
    <p:sldId id="262" r:id="rId16"/>
    <p:sldId id="261" r:id="rId17"/>
    <p:sldId id="260" r:id="rId18"/>
    <p:sldId id="273" r:id="rId19"/>
    <p:sldId id="272"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74" r:id="rId44"/>
    <p:sldId id="277" r:id="rId4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65" d="100"/>
          <a:sy n="65" d="100"/>
        </p:scale>
        <p:origin x="72"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D2EF8-822E-4022-AEC4-38D52A6B27F4}"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pPr rtl="1"/>
          <a:endParaRPr lang="ar-SA"/>
        </a:p>
      </dgm:t>
    </dgm:pt>
    <dgm:pt modelId="{0F1B3F57-B91D-47CD-AB34-595DB930A323}">
      <dgm:prSet phldrT="[نص]" custT="1"/>
      <dgm:spPr/>
      <dgm:t>
        <a:bodyPr/>
        <a:lstStyle/>
        <a:p>
          <a:pPr rtl="1"/>
          <a:r>
            <a:rPr lang="ar-SA" sz="2800" dirty="0">
              <a:solidFill>
                <a:schemeClr val="accent2">
                  <a:lumMod val="75000"/>
                </a:schemeClr>
              </a:solidFill>
              <a:sym typeface="Wingdings" panose="05000000000000000000" pitchFamily="2" charset="2"/>
            </a:rPr>
            <a:t></a:t>
          </a:r>
          <a:endParaRPr lang="ar-SA" sz="2800" dirty="0">
            <a:solidFill>
              <a:schemeClr val="accent2">
                <a:lumMod val="75000"/>
              </a:schemeClr>
            </a:solidFill>
          </a:endParaRPr>
        </a:p>
      </dgm:t>
    </dgm:pt>
    <dgm:pt modelId="{E8BC0DD8-6F2F-44BC-B550-FDBF5C0C6E3B}" type="parTrans" cxnId="{F2213F5E-1DA6-467F-A82A-F8BA056FB14F}">
      <dgm:prSet/>
      <dgm:spPr/>
      <dgm:t>
        <a:bodyPr/>
        <a:lstStyle/>
        <a:p>
          <a:pPr rtl="1"/>
          <a:endParaRPr lang="ar-SA" sz="2800"/>
        </a:p>
      </dgm:t>
    </dgm:pt>
    <dgm:pt modelId="{0F433AC7-6F43-4322-9B23-C6905A7F74F5}" type="sibTrans" cxnId="{F2213F5E-1DA6-467F-A82A-F8BA056FB14F}">
      <dgm:prSet/>
      <dgm:spPr/>
      <dgm:t>
        <a:bodyPr/>
        <a:lstStyle/>
        <a:p>
          <a:pPr rtl="1"/>
          <a:endParaRPr lang="ar-SA" sz="2800"/>
        </a:p>
      </dgm:t>
    </dgm:pt>
    <dgm:pt modelId="{B7A75B3D-6072-4DE7-8A6D-192DE672497B}">
      <dgm:prSet phldrT="[نص]" custT="1"/>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latin typeface="Sakkal Majalla" panose="02000000000000000000" pitchFamily="2" charset="-78"/>
              <a:cs typeface="Sakkal Majalla" panose="02000000000000000000" pitchFamily="2" charset="-78"/>
            </a:rPr>
            <a:t>اختبارات عين</a:t>
          </a:r>
        </a:p>
      </dgm:t>
    </dgm:pt>
    <dgm:pt modelId="{4ED16970-AE35-4A37-9746-36B4DEEA49E3}" type="parTrans" cxnId="{DB141A31-AEA6-404E-9A97-AE59DECF2F46}">
      <dgm:prSet/>
      <dgm:spPr/>
      <dgm:t>
        <a:bodyPr/>
        <a:lstStyle/>
        <a:p>
          <a:pPr rtl="1"/>
          <a:endParaRPr lang="ar-SA" sz="2800"/>
        </a:p>
      </dgm:t>
    </dgm:pt>
    <dgm:pt modelId="{6F4794BA-460E-414E-AD24-72A9EEE3A6F8}" type="sibTrans" cxnId="{DB141A31-AEA6-404E-9A97-AE59DECF2F46}">
      <dgm:prSet/>
      <dgm:spPr/>
      <dgm:t>
        <a:bodyPr/>
        <a:lstStyle/>
        <a:p>
          <a:pPr rtl="1"/>
          <a:endParaRPr lang="ar-SA" sz="2800"/>
        </a:p>
      </dgm:t>
    </dgm:pt>
    <dgm:pt modelId="{5D8A1978-5DCE-4303-9C9A-07845D5523BA}">
      <dgm:prSet phldrT="[نص]" custT="1"/>
      <dgm:spPr/>
      <dgm:t>
        <a:bodyPr/>
        <a:lstStyle/>
        <a:p>
          <a:pPr rtl="1"/>
          <a:r>
            <a:rPr lang="ar-SA" sz="2800" dirty="0">
              <a:solidFill>
                <a:schemeClr val="accent1">
                  <a:lumMod val="50000"/>
                </a:schemeClr>
              </a:solidFill>
              <a:sym typeface="Webdings" panose="05030102010509060703" pitchFamily="18" charset="2"/>
            </a:rPr>
            <a:t></a:t>
          </a:r>
          <a:endParaRPr lang="ar-SA" sz="2800" dirty="0">
            <a:solidFill>
              <a:schemeClr val="accent1">
                <a:lumMod val="50000"/>
              </a:schemeClr>
            </a:solidFill>
          </a:endParaRPr>
        </a:p>
      </dgm:t>
    </dgm:pt>
    <dgm:pt modelId="{8891F89F-C0CE-4EAB-B949-2668EBCF7DDE}" type="parTrans" cxnId="{C3F307C2-FE77-4C1A-8F71-EAA4AEADC7A5}">
      <dgm:prSet/>
      <dgm:spPr/>
      <dgm:t>
        <a:bodyPr/>
        <a:lstStyle/>
        <a:p>
          <a:pPr rtl="1"/>
          <a:endParaRPr lang="ar-SA" sz="2800"/>
        </a:p>
      </dgm:t>
    </dgm:pt>
    <dgm:pt modelId="{F5F1C460-4F35-4072-B643-D6D0DC9EBF0B}" type="sibTrans" cxnId="{C3F307C2-FE77-4C1A-8F71-EAA4AEADC7A5}">
      <dgm:prSet/>
      <dgm:spPr/>
      <dgm:t>
        <a:bodyPr/>
        <a:lstStyle/>
        <a:p>
          <a:pPr rtl="1"/>
          <a:endParaRPr lang="ar-SA" sz="2800"/>
        </a:p>
      </dgm:t>
    </dgm:pt>
    <dgm:pt modelId="{E4AD02BC-BD73-45D1-8FE4-888853FC49E7}">
      <dgm:prSet phldrT="[نص]" custT="1"/>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latin typeface="Sakkal Majalla" panose="02000000000000000000" pitchFamily="2" charset="-78"/>
              <a:cs typeface="Sakkal Majalla" panose="02000000000000000000" pitchFamily="2" charset="-78"/>
            </a:rPr>
            <a:t>مراجعات عين</a:t>
          </a:r>
        </a:p>
        <a:p>
          <a:pPr marL="0" lvl="0" defTabSz="1822450" rtl="1">
            <a:lnSpc>
              <a:spcPct val="90000"/>
            </a:lnSpc>
            <a:spcBef>
              <a:spcPct val="0"/>
            </a:spcBef>
            <a:spcAft>
              <a:spcPct val="35000"/>
            </a:spcAft>
            <a:buNone/>
          </a:pPr>
          <a:endParaRPr lang="ar-SA" sz="2800" dirty="0"/>
        </a:p>
      </dgm:t>
    </dgm:pt>
    <dgm:pt modelId="{18E0F1E0-1350-406F-83EE-172563262BD3}" type="parTrans" cxnId="{D76FCAA9-9CE5-4062-9039-3E937EB45C3C}">
      <dgm:prSet/>
      <dgm:spPr/>
      <dgm:t>
        <a:bodyPr/>
        <a:lstStyle/>
        <a:p>
          <a:pPr rtl="1"/>
          <a:endParaRPr lang="ar-SA" sz="2800"/>
        </a:p>
      </dgm:t>
    </dgm:pt>
    <dgm:pt modelId="{56BB8B7E-6D06-4A5D-94F0-A6AAA8C42C08}" type="sibTrans" cxnId="{D76FCAA9-9CE5-4062-9039-3E937EB45C3C}">
      <dgm:prSet/>
      <dgm:spPr/>
      <dgm:t>
        <a:bodyPr/>
        <a:lstStyle/>
        <a:p>
          <a:pPr rtl="1"/>
          <a:endParaRPr lang="ar-SA" sz="2800"/>
        </a:p>
      </dgm:t>
    </dgm:pt>
    <dgm:pt modelId="{F3AE56C6-4AC1-4AF7-A680-CE133EAABDC0}">
      <dgm:prSet phldrT="[نص]" custT="1"/>
      <dgm:spPr/>
      <dgm:t>
        <a:bodyPr/>
        <a:lstStyle/>
        <a:p>
          <a:pPr rtl="1"/>
          <a:r>
            <a:rPr lang="ar-SA" sz="2800" dirty="0">
              <a:solidFill>
                <a:srgbClr val="C00000"/>
              </a:solidFill>
              <a:sym typeface="Webdings" panose="05030102010509060703" pitchFamily="18" charset="2"/>
            </a:rPr>
            <a:t></a:t>
          </a:r>
          <a:endParaRPr lang="ar-SA" sz="2800" dirty="0">
            <a:solidFill>
              <a:srgbClr val="C00000"/>
            </a:solidFill>
          </a:endParaRPr>
        </a:p>
      </dgm:t>
    </dgm:pt>
    <dgm:pt modelId="{0CA05788-77A9-4FF1-A50E-C1B176A0396A}" type="parTrans" cxnId="{04FAC718-0EA1-4F23-9E44-E9230831AD93}">
      <dgm:prSet/>
      <dgm:spPr/>
      <dgm:t>
        <a:bodyPr/>
        <a:lstStyle/>
        <a:p>
          <a:pPr rtl="1"/>
          <a:endParaRPr lang="ar-SA" sz="2800"/>
        </a:p>
      </dgm:t>
    </dgm:pt>
    <dgm:pt modelId="{DD959DF4-4911-409C-B113-260F6F19C84C}" type="sibTrans" cxnId="{04FAC718-0EA1-4F23-9E44-E9230831AD93}">
      <dgm:prSet/>
      <dgm:spPr/>
      <dgm:t>
        <a:bodyPr/>
        <a:lstStyle/>
        <a:p>
          <a:pPr rtl="1"/>
          <a:endParaRPr lang="ar-SA" sz="2800"/>
        </a:p>
      </dgm:t>
    </dgm:pt>
    <dgm:pt modelId="{92CFD95A-BF00-4062-8EAA-3AC433D73167}">
      <dgm:prSet phldrT="[نص]" custT="1"/>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err="1">
              <a:latin typeface="Sakkal Majalla" panose="02000000000000000000" pitchFamily="2" charset="-78"/>
              <a:cs typeface="Sakkal Majalla" panose="02000000000000000000" pitchFamily="2" charset="-78"/>
            </a:rPr>
            <a:t>التشويقات</a:t>
          </a:r>
          <a:endParaRPr lang="ar-SA" sz="2800" b="1" dirty="0">
            <a:latin typeface="Sakkal Majalla" panose="02000000000000000000" pitchFamily="2" charset="-78"/>
            <a:cs typeface="Sakkal Majalla" panose="02000000000000000000" pitchFamily="2" charset="-78"/>
          </a:endParaRPr>
        </a:p>
        <a:p>
          <a:pPr marL="0" lvl="0" defTabSz="2400300" rtl="1">
            <a:lnSpc>
              <a:spcPct val="90000"/>
            </a:lnSpc>
            <a:spcBef>
              <a:spcPct val="0"/>
            </a:spcBef>
            <a:spcAft>
              <a:spcPct val="35000"/>
            </a:spcAft>
            <a:buNone/>
          </a:pPr>
          <a:endParaRPr lang="ar-SA" sz="2800" dirty="0"/>
        </a:p>
      </dgm:t>
    </dgm:pt>
    <dgm:pt modelId="{041848F6-9D07-4C3D-8E2A-6C3AEB36202E}" type="parTrans" cxnId="{B739A3E3-6F2D-4733-A74C-69F6413DDD57}">
      <dgm:prSet/>
      <dgm:spPr/>
      <dgm:t>
        <a:bodyPr/>
        <a:lstStyle/>
        <a:p>
          <a:pPr rtl="1"/>
          <a:endParaRPr lang="ar-SA" sz="2800"/>
        </a:p>
      </dgm:t>
    </dgm:pt>
    <dgm:pt modelId="{7C8A0906-C7B1-497C-B0DE-A57360CE0CE4}" type="sibTrans" cxnId="{B739A3E3-6F2D-4733-A74C-69F6413DDD57}">
      <dgm:prSet/>
      <dgm:spPr/>
      <dgm:t>
        <a:bodyPr/>
        <a:lstStyle/>
        <a:p>
          <a:pPr rtl="1"/>
          <a:endParaRPr lang="ar-SA" sz="2800"/>
        </a:p>
      </dgm:t>
    </dgm:pt>
    <dgm:pt modelId="{3771C89B-3D68-48FC-ADAB-177CFE22B57C}" type="pres">
      <dgm:prSet presAssocID="{180D2EF8-822E-4022-AEC4-38D52A6B27F4}" presName="Name0" presStyleCnt="0">
        <dgm:presLayoutVars>
          <dgm:chMax val="7"/>
          <dgm:chPref val="7"/>
          <dgm:dir val="rev"/>
          <dgm:animOne val="branch"/>
          <dgm:animLvl val="lvl"/>
        </dgm:presLayoutVars>
      </dgm:prSet>
      <dgm:spPr/>
    </dgm:pt>
    <dgm:pt modelId="{7AA4941A-DA87-4BC1-944E-86CBA5E0D6B9}" type="pres">
      <dgm:prSet presAssocID="{0F1B3F57-B91D-47CD-AB34-595DB930A323}" presName="composite" presStyleCnt="0"/>
      <dgm:spPr/>
    </dgm:pt>
    <dgm:pt modelId="{4529EB18-F487-46C7-B467-4BA3E04F4722}" type="pres">
      <dgm:prSet presAssocID="{0F1B3F57-B91D-47CD-AB34-595DB930A323}" presName="BackAccent" presStyleLbl="bgShp" presStyleIdx="0" presStyleCnt="3"/>
      <dgm:spPr/>
    </dgm:pt>
    <dgm:pt modelId="{C29A4801-E818-4686-9B48-1996F80427EB}" type="pres">
      <dgm:prSet presAssocID="{0F1B3F57-B91D-47CD-AB34-595DB930A323}" presName="Accent" presStyleLbl="alignNode1" presStyleIdx="0" presStyleCnt="3"/>
      <dgm:spPr/>
    </dgm:pt>
    <dgm:pt modelId="{FFF22505-D17C-469A-894C-EB106CEC8E65}" type="pres">
      <dgm:prSet presAssocID="{0F1B3F57-B91D-47CD-AB34-595DB930A323}" presName="Child" presStyleLbl="revTx" presStyleIdx="0" presStyleCnt="6" custScaleX="194423">
        <dgm:presLayoutVars>
          <dgm:chMax val="0"/>
          <dgm:chPref val="0"/>
          <dgm:bulletEnabled val="1"/>
        </dgm:presLayoutVars>
      </dgm:prSet>
      <dgm:spPr/>
    </dgm:pt>
    <dgm:pt modelId="{55D6F24B-A795-48FE-9E7D-FF73E1AC38DC}" type="pres">
      <dgm:prSet presAssocID="{0F1B3F57-B91D-47CD-AB34-595DB930A323}" presName="Parent" presStyleLbl="revTx" presStyleIdx="1" presStyleCnt="6">
        <dgm:presLayoutVars>
          <dgm:chMax val="1"/>
          <dgm:chPref val="1"/>
          <dgm:bulletEnabled val="1"/>
        </dgm:presLayoutVars>
      </dgm:prSet>
      <dgm:spPr/>
    </dgm:pt>
    <dgm:pt modelId="{0F73CC83-5EC1-41DA-9626-621564D6DC2E}" type="pres">
      <dgm:prSet presAssocID="{0F433AC7-6F43-4322-9B23-C6905A7F74F5}" presName="sibTrans" presStyleCnt="0"/>
      <dgm:spPr/>
    </dgm:pt>
    <dgm:pt modelId="{BF4FE296-CBB9-47B3-8122-E7E799383530}" type="pres">
      <dgm:prSet presAssocID="{5D8A1978-5DCE-4303-9C9A-07845D5523BA}" presName="composite" presStyleCnt="0"/>
      <dgm:spPr/>
    </dgm:pt>
    <dgm:pt modelId="{4468F175-7137-4FB9-9E39-69779ECEAF49}" type="pres">
      <dgm:prSet presAssocID="{5D8A1978-5DCE-4303-9C9A-07845D5523BA}" presName="BackAccent" presStyleLbl="bgShp" presStyleIdx="1" presStyleCnt="3"/>
      <dgm:spPr/>
    </dgm:pt>
    <dgm:pt modelId="{839D38B4-4341-4A0F-BD80-2277A08300C0}" type="pres">
      <dgm:prSet presAssocID="{5D8A1978-5DCE-4303-9C9A-07845D5523BA}" presName="Accent" presStyleLbl="alignNode1" presStyleIdx="1" presStyleCnt="3"/>
      <dgm:spPr/>
    </dgm:pt>
    <dgm:pt modelId="{C244E6F8-21D2-49D2-8510-159E99EACD9B}" type="pres">
      <dgm:prSet presAssocID="{5D8A1978-5DCE-4303-9C9A-07845D5523BA}" presName="Child" presStyleLbl="revTx" presStyleIdx="2" presStyleCnt="6" custScaleX="194739">
        <dgm:presLayoutVars>
          <dgm:chMax val="0"/>
          <dgm:chPref val="0"/>
          <dgm:bulletEnabled val="1"/>
        </dgm:presLayoutVars>
      </dgm:prSet>
      <dgm:spPr/>
    </dgm:pt>
    <dgm:pt modelId="{FF11DFEF-E5F3-4123-BEC0-0496E4A72647}" type="pres">
      <dgm:prSet presAssocID="{5D8A1978-5DCE-4303-9C9A-07845D5523BA}" presName="Parent" presStyleLbl="revTx" presStyleIdx="3" presStyleCnt="6">
        <dgm:presLayoutVars>
          <dgm:chMax val="1"/>
          <dgm:chPref val="1"/>
          <dgm:bulletEnabled val="1"/>
        </dgm:presLayoutVars>
      </dgm:prSet>
      <dgm:spPr/>
    </dgm:pt>
    <dgm:pt modelId="{3568A774-2C94-47F7-B978-72C01A42A31D}" type="pres">
      <dgm:prSet presAssocID="{F5F1C460-4F35-4072-B643-D6D0DC9EBF0B}" presName="sibTrans" presStyleCnt="0"/>
      <dgm:spPr/>
    </dgm:pt>
    <dgm:pt modelId="{D717DEF3-234A-46E3-BAF2-1D6CF80F60B8}" type="pres">
      <dgm:prSet presAssocID="{F3AE56C6-4AC1-4AF7-A680-CE133EAABDC0}" presName="composite" presStyleCnt="0"/>
      <dgm:spPr/>
    </dgm:pt>
    <dgm:pt modelId="{71990D50-23D0-4E2D-A807-94EFA0152C06}" type="pres">
      <dgm:prSet presAssocID="{F3AE56C6-4AC1-4AF7-A680-CE133EAABDC0}" presName="BackAccent" presStyleLbl="bgShp" presStyleIdx="2" presStyleCnt="3"/>
      <dgm:spPr/>
    </dgm:pt>
    <dgm:pt modelId="{DC7D923E-7BF4-402E-B3A5-1859544C5C42}" type="pres">
      <dgm:prSet presAssocID="{F3AE56C6-4AC1-4AF7-A680-CE133EAABDC0}" presName="Accent" presStyleLbl="alignNode1" presStyleIdx="2" presStyleCnt="3"/>
      <dgm:spPr/>
    </dgm:pt>
    <dgm:pt modelId="{FCA5B486-BE09-49ED-8DBB-D2AD24D5632F}" type="pres">
      <dgm:prSet presAssocID="{F3AE56C6-4AC1-4AF7-A680-CE133EAABDC0}" presName="Child" presStyleLbl="revTx" presStyleIdx="4" presStyleCnt="6" custScaleX="139366">
        <dgm:presLayoutVars>
          <dgm:chMax val="0"/>
          <dgm:chPref val="0"/>
          <dgm:bulletEnabled val="1"/>
        </dgm:presLayoutVars>
      </dgm:prSet>
      <dgm:spPr/>
    </dgm:pt>
    <dgm:pt modelId="{8C2936C2-252D-4CC8-A0BD-FF4FD43E37E2}" type="pres">
      <dgm:prSet presAssocID="{F3AE56C6-4AC1-4AF7-A680-CE133EAABDC0}" presName="Parent" presStyleLbl="revTx" presStyleIdx="5" presStyleCnt="6">
        <dgm:presLayoutVars>
          <dgm:chMax val="1"/>
          <dgm:chPref val="1"/>
          <dgm:bulletEnabled val="1"/>
        </dgm:presLayoutVars>
      </dgm:prSet>
      <dgm:spPr/>
    </dgm:pt>
  </dgm:ptLst>
  <dgm:cxnLst>
    <dgm:cxn modelId="{04FAC718-0EA1-4F23-9E44-E9230831AD93}" srcId="{180D2EF8-822E-4022-AEC4-38D52A6B27F4}" destId="{F3AE56C6-4AC1-4AF7-A680-CE133EAABDC0}" srcOrd="2" destOrd="0" parTransId="{0CA05788-77A9-4FF1-A50E-C1B176A0396A}" sibTransId="{DD959DF4-4911-409C-B113-260F6F19C84C}"/>
    <dgm:cxn modelId="{DB141A31-AEA6-404E-9A97-AE59DECF2F46}" srcId="{0F1B3F57-B91D-47CD-AB34-595DB930A323}" destId="{B7A75B3D-6072-4DE7-8A6D-192DE672497B}" srcOrd="0" destOrd="0" parTransId="{4ED16970-AE35-4A37-9746-36B4DEEA49E3}" sibTransId="{6F4794BA-460E-414E-AD24-72A9EEE3A6F8}"/>
    <dgm:cxn modelId="{F2213F5E-1DA6-467F-A82A-F8BA056FB14F}" srcId="{180D2EF8-822E-4022-AEC4-38D52A6B27F4}" destId="{0F1B3F57-B91D-47CD-AB34-595DB930A323}" srcOrd="0" destOrd="0" parTransId="{E8BC0DD8-6F2F-44BC-B550-FDBF5C0C6E3B}" sibTransId="{0F433AC7-6F43-4322-9B23-C6905A7F74F5}"/>
    <dgm:cxn modelId="{98CF1E8E-0F3A-494A-B6AE-141B80F7FFBE}" type="presOf" srcId="{E4AD02BC-BD73-45D1-8FE4-888853FC49E7}" destId="{C244E6F8-21D2-49D2-8510-159E99EACD9B}" srcOrd="0" destOrd="0" presId="urn:microsoft.com/office/officeart/2008/layout/IncreasingCircleProcess"/>
    <dgm:cxn modelId="{C7B4119C-D9CE-48F4-9770-6DA85899DFB0}" type="presOf" srcId="{F3AE56C6-4AC1-4AF7-A680-CE133EAABDC0}" destId="{8C2936C2-252D-4CC8-A0BD-FF4FD43E37E2}" srcOrd="0" destOrd="0" presId="urn:microsoft.com/office/officeart/2008/layout/IncreasingCircleProcess"/>
    <dgm:cxn modelId="{D76FCAA9-9CE5-4062-9039-3E937EB45C3C}" srcId="{5D8A1978-5DCE-4303-9C9A-07845D5523BA}" destId="{E4AD02BC-BD73-45D1-8FE4-888853FC49E7}" srcOrd="0" destOrd="0" parTransId="{18E0F1E0-1350-406F-83EE-172563262BD3}" sibTransId="{56BB8B7E-6D06-4A5D-94F0-A6AAA8C42C08}"/>
    <dgm:cxn modelId="{66A447AD-40F4-4258-B0AA-42A4BD47D743}" type="presOf" srcId="{5D8A1978-5DCE-4303-9C9A-07845D5523BA}" destId="{FF11DFEF-E5F3-4123-BEC0-0496E4A72647}" srcOrd="0" destOrd="0" presId="urn:microsoft.com/office/officeart/2008/layout/IncreasingCircleProcess"/>
    <dgm:cxn modelId="{67BD7AB3-E475-4795-A239-C40731940D56}" type="presOf" srcId="{180D2EF8-822E-4022-AEC4-38D52A6B27F4}" destId="{3771C89B-3D68-48FC-ADAB-177CFE22B57C}" srcOrd="0" destOrd="0" presId="urn:microsoft.com/office/officeart/2008/layout/IncreasingCircleProcess"/>
    <dgm:cxn modelId="{C3F307C2-FE77-4C1A-8F71-EAA4AEADC7A5}" srcId="{180D2EF8-822E-4022-AEC4-38D52A6B27F4}" destId="{5D8A1978-5DCE-4303-9C9A-07845D5523BA}" srcOrd="1" destOrd="0" parTransId="{8891F89F-C0CE-4EAB-B949-2668EBCF7DDE}" sibTransId="{F5F1C460-4F35-4072-B643-D6D0DC9EBF0B}"/>
    <dgm:cxn modelId="{ACDF8EDE-C04B-4DC3-B3BE-6BCF0935975E}" type="presOf" srcId="{92CFD95A-BF00-4062-8EAA-3AC433D73167}" destId="{FCA5B486-BE09-49ED-8DBB-D2AD24D5632F}" srcOrd="0" destOrd="0" presId="urn:microsoft.com/office/officeart/2008/layout/IncreasingCircleProcess"/>
    <dgm:cxn modelId="{B739A3E3-6F2D-4733-A74C-69F6413DDD57}" srcId="{F3AE56C6-4AC1-4AF7-A680-CE133EAABDC0}" destId="{92CFD95A-BF00-4062-8EAA-3AC433D73167}" srcOrd="0" destOrd="0" parTransId="{041848F6-9D07-4C3D-8E2A-6C3AEB36202E}" sibTransId="{7C8A0906-C7B1-497C-B0DE-A57360CE0CE4}"/>
    <dgm:cxn modelId="{DB49A2E9-454E-4BEB-B551-D68997A6FBAF}" type="presOf" srcId="{0F1B3F57-B91D-47CD-AB34-595DB930A323}" destId="{55D6F24B-A795-48FE-9E7D-FF73E1AC38DC}" srcOrd="0" destOrd="0" presId="urn:microsoft.com/office/officeart/2008/layout/IncreasingCircleProcess"/>
    <dgm:cxn modelId="{CB5E76F5-BC23-40F5-BC0E-1B5E6DCAEA2B}" type="presOf" srcId="{B7A75B3D-6072-4DE7-8A6D-192DE672497B}" destId="{FFF22505-D17C-469A-894C-EB106CEC8E65}" srcOrd="0" destOrd="0" presId="urn:microsoft.com/office/officeart/2008/layout/IncreasingCircleProcess"/>
    <dgm:cxn modelId="{772814DE-219D-4924-A505-7584C84776AB}" type="presParOf" srcId="{3771C89B-3D68-48FC-ADAB-177CFE22B57C}" destId="{7AA4941A-DA87-4BC1-944E-86CBA5E0D6B9}" srcOrd="0" destOrd="0" presId="urn:microsoft.com/office/officeart/2008/layout/IncreasingCircleProcess"/>
    <dgm:cxn modelId="{BFB32475-546B-45C1-A1D0-9A855EDD7768}" type="presParOf" srcId="{7AA4941A-DA87-4BC1-944E-86CBA5E0D6B9}" destId="{4529EB18-F487-46C7-B467-4BA3E04F4722}" srcOrd="0" destOrd="0" presId="urn:microsoft.com/office/officeart/2008/layout/IncreasingCircleProcess"/>
    <dgm:cxn modelId="{4FF211A9-6789-4A4B-B399-A4CE34EB8FEC}" type="presParOf" srcId="{7AA4941A-DA87-4BC1-944E-86CBA5E0D6B9}" destId="{C29A4801-E818-4686-9B48-1996F80427EB}" srcOrd="1" destOrd="0" presId="urn:microsoft.com/office/officeart/2008/layout/IncreasingCircleProcess"/>
    <dgm:cxn modelId="{3E81C496-D623-4987-916B-9BD50FDDAB38}" type="presParOf" srcId="{7AA4941A-DA87-4BC1-944E-86CBA5E0D6B9}" destId="{FFF22505-D17C-469A-894C-EB106CEC8E65}" srcOrd="2" destOrd="0" presId="urn:microsoft.com/office/officeart/2008/layout/IncreasingCircleProcess"/>
    <dgm:cxn modelId="{8DE90565-E1C5-48EE-AC92-B6F8BC4A0D23}" type="presParOf" srcId="{7AA4941A-DA87-4BC1-944E-86CBA5E0D6B9}" destId="{55D6F24B-A795-48FE-9E7D-FF73E1AC38DC}" srcOrd="3" destOrd="0" presId="urn:microsoft.com/office/officeart/2008/layout/IncreasingCircleProcess"/>
    <dgm:cxn modelId="{EAD0668A-30A5-414F-B6B7-233C0E9E160E}" type="presParOf" srcId="{3771C89B-3D68-48FC-ADAB-177CFE22B57C}" destId="{0F73CC83-5EC1-41DA-9626-621564D6DC2E}" srcOrd="1" destOrd="0" presId="urn:microsoft.com/office/officeart/2008/layout/IncreasingCircleProcess"/>
    <dgm:cxn modelId="{154462FB-2134-4B54-ADE1-1F55CE3C293F}" type="presParOf" srcId="{3771C89B-3D68-48FC-ADAB-177CFE22B57C}" destId="{BF4FE296-CBB9-47B3-8122-E7E799383530}" srcOrd="2" destOrd="0" presId="urn:microsoft.com/office/officeart/2008/layout/IncreasingCircleProcess"/>
    <dgm:cxn modelId="{F0A3088B-B345-48AB-80FE-CF10860509DE}" type="presParOf" srcId="{BF4FE296-CBB9-47B3-8122-E7E799383530}" destId="{4468F175-7137-4FB9-9E39-69779ECEAF49}" srcOrd="0" destOrd="0" presId="urn:microsoft.com/office/officeart/2008/layout/IncreasingCircleProcess"/>
    <dgm:cxn modelId="{197DB44D-5BCE-4C9C-AB33-0A6434130F59}" type="presParOf" srcId="{BF4FE296-CBB9-47B3-8122-E7E799383530}" destId="{839D38B4-4341-4A0F-BD80-2277A08300C0}" srcOrd="1" destOrd="0" presId="urn:microsoft.com/office/officeart/2008/layout/IncreasingCircleProcess"/>
    <dgm:cxn modelId="{082B754A-E8A9-4064-8F6A-E58C0F0CFF9C}" type="presParOf" srcId="{BF4FE296-CBB9-47B3-8122-E7E799383530}" destId="{C244E6F8-21D2-49D2-8510-159E99EACD9B}" srcOrd="2" destOrd="0" presId="urn:microsoft.com/office/officeart/2008/layout/IncreasingCircleProcess"/>
    <dgm:cxn modelId="{8023F93F-5F2D-4EA0-B1A9-111CE1DCAA27}" type="presParOf" srcId="{BF4FE296-CBB9-47B3-8122-E7E799383530}" destId="{FF11DFEF-E5F3-4123-BEC0-0496E4A72647}" srcOrd="3" destOrd="0" presId="urn:microsoft.com/office/officeart/2008/layout/IncreasingCircleProcess"/>
    <dgm:cxn modelId="{77F5B3E2-3527-4781-9D99-BADBB0CB5394}" type="presParOf" srcId="{3771C89B-3D68-48FC-ADAB-177CFE22B57C}" destId="{3568A774-2C94-47F7-B978-72C01A42A31D}" srcOrd="3" destOrd="0" presId="urn:microsoft.com/office/officeart/2008/layout/IncreasingCircleProcess"/>
    <dgm:cxn modelId="{A80A35F8-64A4-4E2C-9BFA-6DDAF9EF40BD}" type="presParOf" srcId="{3771C89B-3D68-48FC-ADAB-177CFE22B57C}" destId="{D717DEF3-234A-46E3-BAF2-1D6CF80F60B8}" srcOrd="4" destOrd="0" presId="urn:microsoft.com/office/officeart/2008/layout/IncreasingCircleProcess"/>
    <dgm:cxn modelId="{73311553-7924-4056-8DDB-E43F1EB7310F}" type="presParOf" srcId="{D717DEF3-234A-46E3-BAF2-1D6CF80F60B8}" destId="{71990D50-23D0-4E2D-A807-94EFA0152C06}" srcOrd="0" destOrd="0" presId="urn:microsoft.com/office/officeart/2008/layout/IncreasingCircleProcess"/>
    <dgm:cxn modelId="{598B76AC-61F0-49E0-8B8D-69927FC1F4AB}" type="presParOf" srcId="{D717DEF3-234A-46E3-BAF2-1D6CF80F60B8}" destId="{DC7D923E-7BF4-402E-B3A5-1859544C5C42}" srcOrd="1" destOrd="0" presId="urn:microsoft.com/office/officeart/2008/layout/IncreasingCircleProcess"/>
    <dgm:cxn modelId="{43446A0C-0F4F-43DC-942B-20B248AAA3F8}" type="presParOf" srcId="{D717DEF3-234A-46E3-BAF2-1D6CF80F60B8}" destId="{FCA5B486-BE09-49ED-8DBB-D2AD24D5632F}" srcOrd="2" destOrd="0" presId="urn:microsoft.com/office/officeart/2008/layout/IncreasingCircleProcess"/>
    <dgm:cxn modelId="{A157CC90-1062-4285-A070-1C63DDB87AAD}" type="presParOf" srcId="{D717DEF3-234A-46E3-BAF2-1D6CF80F60B8}" destId="{8C2936C2-252D-4CC8-A0BD-FF4FD43E37E2}"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9EB18-F487-46C7-B467-4BA3E04F4722}">
      <dsp:nvSpPr>
        <dsp:cNvPr id="0" name=""/>
        <dsp:cNvSpPr/>
      </dsp:nvSpPr>
      <dsp:spPr>
        <a:xfrm>
          <a:off x="6368567" y="0"/>
          <a:ext cx="360226" cy="36022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A4801-E818-4686-9B48-1996F80427EB}">
      <dsp:nvSpPr>
        <dsp:cNvPr id="0" name=""/>
        <dsp:cNvSpPr/>
      </dsp:nvSpPr>
      <dsp:spPr>
        <a:xfrm>
          <a:off x="6404590" y="36022"/>
          <a:ext cx="288181" cy="288181"/>
        </a:xfrm>
        <a:prstGeom prst="chord">
          <a:avLst>
            <a:gd name="adj1" fmla="val 1168272"/>
            <a:gd name="adj2" fmla="val 9631728"/>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22505-D17C-469A-894C-EB106CEC8E65}">
      <dsp:nvSpPr>
        <dsp:cNvPr id="0" name=""/>
        <dsp:cNvSpPr/>
      </dsp:nvSpPr>
      <dsp:spPr>
        <a:xfrm>
          <a:off x="4724731" y="360226"/>
          <a:ext cx="2071906" cy="151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kern="1200" dirty="0">
              <a:latin typeface="Sakkal Majalla" panose="02000000000000000000" pitchFamily="2" charset="-78"/>
              <a:cs typeface="Sakkal Majalla" panose="02000000000000000000" pitchFamily="2" charset="-78"/>
            </a:rPr>
            <a:t>اختبارات عين</a:t>
          </a:r>
        </a:p>
      </dsp:txBody>
      <dsp:txXfrm>
        <a:off x="4724731" y="360226"/>
        <a:ext cx="2071906" cy="1515952"/>
      </dsp:txXfrm>
    </dsp:sp>
    <dsp:sp modelId="{55D6F24B-A795-48FE-9E7D-FF73E1AC38DC}">
      <dsp:nvSpPr>
        <dsp:cNvPr id="0" name=""/>
        <dsp:cNvSpPr/>
      </dsp:nvSpPr>
      <dsp:spPr>
        <a:xfrm>
          <a:off x="5227850" y="0"/>
          <a:ext cx="1065669" cy="36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r" defTabSz="1244600" rtl="1">
            <a:lnSpc>
              <a:spcPct val="90000"/>
            </a:lnSpc>
            <a:spcBef>
              <a:spcPct val="0"/>
            </a:spcBef>
            <a:spcAft>
              <a:spcPct val="35000"/>
            </a:spcAft>
            <a:buNone/>
          </a:pPr>
          <a:r>
            <a:rPr lang="ar-SA" sz="2800" kern="1200" dirty="0">
              <a:solidFill>
                <a:schemeClr val="accent2">
                  <a:lumMod val="75000"/>
                </a:schemeClr>
              </a:solidFill>
              <a:sym typeface="Wingdings" panose="05000000000000000000" pitchFamily="2" charset="2"/>
            </a:rPr>
            <a:t></a:t>
          </a:r>
          <a:endParaRPr lang="ar-SA" sz="2800" kern="1200" dirty="0">
            <a:solidFill>
              <a:schemeClr val="accent2">
                <a:lumMod val="75000"/>
              </a:schemeClr>
            </a:solidFill>
          </a:endParaRPr>
        </a:p>
      </dsp:txBody>
      <dsp:txXfrm>
        <a:off x="5227850" y="0"/>
        <a:ext cx="1065669" cy="360226"/>
      </dsp:txXfrm>
    </dsp:sp>
    <dsp:sp modelId="{4468F175-7137-4FB9-9E39-69779ECEAF49}">
      <dsp:nvSpPr>
        <dsp:cNvPr id="0" name=""/>
        <dsp:cNvSpPr/>
      </dsp:nvSpPr>
      <dsp:spPr>
        <a:xfrm>
          <a:off x="4219929" y="0"/>
          <a:ext cx="360226" cy="36022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D38B4-4341-4A0F-BD80-2277A08300C0}">
      <dsp:nvSpPr>
        <dsp:cNvPr id="0" name=""/>
        <dsp:cNvSpPr/>
      </dsp:nvSpPr>
      <dsp:spPr>
        <a:xfrm>
          <a:off x="4255952" y="36022"/>
          <a:ext cx="288181" cy="288181"/>
        </a:xfrm>
        <a:prstGeom prst="chord">
          <a:avLst>
            <a:gd name="adj1" fmla="val 20431728"/>
            <a:gd name="adj2" fmla="val 11968272"/>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4E6F8-21D2-49D2-8510-159E99EACD9B}">
      <dsp:nvSpPr>
        <dsp:cNvPr id="0" name=""/>
        <dsp:cNvSpPr/>
      </dsp:nvSpPr>
      <dsp:spPr>
        <a:xfrm>
          <a:off x="2574410" y="360226"/>
          <a:ext cx="2075274" cy="151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kern="1200" dirty="0">
              <a:latin typeface="Sakkal Majalla" panose="02000000000000000000" pitchFamily="2" charset="-78"/>
              <a:cs typeface="Sakkal Majalla" panose="02000000000000000000" pitchFamily="2" charset="-78"/>
            </a:rPr>
            <a:t>مراجعات عين</a:t>
          </a:r>
        </a:p>
        <a:p>
          <a:pPr marL="0" lvl="0" defTabSz="1822450" rtl="1">
            <a:lnSpc>
              <a:spcPct val="90000"/>
            </a:lnSpc>
            <a:spcBef>
              <a:spcPct val="0"/>
            </a:spcBef>
            <a:spcAft>
              <a:spcPct val="35000"/>
            </a:spcAft>
            <a:buNone/>
          </a:pPr>
          <a:endParaRPr lang="ar-SA" sz="2800" kern="1200" dirty="0"/>
        </a:p>
      </dsp:txBody>
      <dsp:txXfrm>
        <a:off x="2574410" y="360226"/>
        <a:ext cx="2075274" cy="1515952"/>
      </dsp:txXfrm>
    </dsp:sp>
    <dsp:sp modelId="{FF11DFEF-E5F3-4123-BEC0-0496E4A72647}">
      <dsp:nvSpPr>
        <dsp:cNvPr id="0" name=""/>
        <dsp:cNvSpPr/>
      </dsp:nvSpPr>
      <dsp:spPr>
        <a:xfrm>
          <a:off x="3079212" y="0"/>
          <a:ext cx="1065669" cy="36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r" defTabSz="1244600" rtl="1">
            <a:lnSpc>
              <a:spcPct val="90000"/>
            </a:lnSpc>
            <a:spcBef>
              <a:spcPct val="0"/>
            </a:spcBef>
            <a:spcAft>
              <a:spcPct val="35000"/>
            </a:spcAft>
            <a:buNone/>
          </a:pPr>
          <a:r>
            <a:rPr lang="ar-SA" sz="2800" kern="1200" dirty="0">
              <a:solidFill>
                <a:schemeClr val="accent1">
                  <a:lumMod val="50000"/>
                </a:schemeClr>
              </a:solidFill>
              <a:sym typeface="Webdings" panose="05030102010509060703" pitchFamily="18" charset="2"/>
            </a:rPr>
            <a:t></a:t>
          </a:r>
          <a:endParaRPr lang="ar-SA" sz="2800" kern="1200" dirty="0">
            <a:solidFill>
              <a:schemeClr val="accent1">
                <a:lumMod val="50000"/>
              </a:schemeClr>
            </a:solidFill>
          </a:endParaRPr>
        </a:p>
      </dsp:txBody>
      <dsp:txXfrm>
        <a:off x="3079212" y="0"/>
        <a:ext cx="1065669" cy="360226"/>
      </dsp:txXfrm>
    </dsp:sp>
    <dsp:sp modelId="{71990D50-23D0-4E2D-A807-94EFA0152C06}">
      <dsp:nvSpPr>
        <dsp:cNvPr id="0" name=""/>
        <dsp:cNvSpPr/>
      </dsp:nvSpPr>
      <dsp:spPr>
        <a:xfrm>
          <a:off x="2139136" y="0"/>
          <a:ext cx="360226" cy="36022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D923E-7BF4-402E-B3A5-1859544C5C42}">
      <dsp:nvSpPr>
        <dsp:cNvPr id="0" name=""/>
        <dsp:cNvSpPr/>
      </dsp:nvSpPr>
      <dsp:spPr>
        <a:xfrm>
          <a:off x="2175159" y="36022"/>
          <a:ext cx="288181" cy="288181"/>
        </a:xfrm>
        <a:prstGeom prst="chord">
          <a:avLst>
            <a:gd name="adj1" fmla="val 162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5B486-BE09-49ED-8DBB-D2AD24D5632F}">
      <dsp:nvSpPr>
        <dsp:cNvPr id="0" name=""/>
        <dsp:cNvSpPr/>
      </dsp:nvSpPr>
      <dsp:spPr>
        <a:xfrm>
          <a:off x="788664" y="360226"/>
          <a:ext cx="1485181" cy="151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kern="1200" dirty="0" err="1">
              <a:latin typeface="Sakkal Majalla" panose="02000000000000000000" pitchFamily="2" charset="-78"/>
              <a:cs typeface="Sakkal Majalla" panose="02000000000000000000" pitchFamily="2" charset="-78"/>
            </a:rPr>
            <a:t>التشويقات</a:t>
          </a:r>
          <a:endParaRPr lang="ar-SA" sz="2800" b="1" kern="1200" dirty="0">
            <a:latin typeface="Sakkal Majalla" panose="02000000000000000000" pitchFamily="2" charset="-78"/>
            <a:cs typeface="Sakkal Majalla" panose="02000000000000000000" pitchFamily="2" charset="-78"/>
          </a:endParaRPr>
        </a:p>
        <a:p>
          <a:pPr marL="0" lvl="0" defTabSz="2400300" rtl="1">
            <a:lnSpc>
              <a:spcPct val="90000"/>
            </a:lnSpc>
            <a:spcBef>
              <a:spcPct val="0"/>
            </a:spcBef>
            <a:spcAft>
              <a:spcPct val="35000"/>
            </a:spcAft>
            <a:buNone/>
          </a:pPr>
          <a:endParaRPr lang="ar-SA" sz="2800" kern="1200" dirty="0"/>
        </a:p>
      </dsp:txBody>
      <dsp:txXfrm>
        <a:off x="788664" y="360226"/>
        <a:ext cx="1485181" cy="1515952"/>
      </dsp:txXfrm>
    </dsp:sp>
    <dsp:sp modelId="{8C2936C2-252D-4CC8-A0BD-FF4FD43E37E2}">
      <dsp:nvSpPr>
        <dsp:cNvPr id="0" name=""/>
        <dsp:cNvSpPr/>
      </dsp:nvSpPr>
      <dsp:spPr>
        <a:xfrm>
          <a:off x="998419" y="0"/>
          <a:ext cx="1065669" cy="36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r" defTabSz="1244600" rtl="1">
            <a:lnSpc>
              <a:spcPct val="90000"/>
            </a:lnSpc>
            <a:spcBef>
              <a:spcPct val="0"/>
            </a:spcBef>
            <a:spcAft>
              <a:spcPct val="35000"/>
            </a:spcAft>
            <a:buNone/>
          </a:pPr>
          <a:r>
            <a:rPr lang="ar-SA" sz="2800" kern="1200" dirty="0">
              <a:solidFill>
                <a:srgbClr val="C00000"/>
              </a:solidFill>
              <a:sym typeface="Webdings" panose="05030102010509060703" pitchFamily="18" charset="2"/>
            </a:rPr>
            <a:t></a:t>
          </a:r>
          <a:endParaRPr lang="ar-SA" sz="2800" kern="1200" dirty="0">
            <a:solidFill>
              <a:srgbClr val="C00000"/>
            </a:solidFill>
          </a:endParaRPr>
        </a:p>
      </dsp:txBody>
      <dsp:txXfrm>
        <a:off x="998419" y="0"/>
        <a:ext cx="1065669" cy="360226"/>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58340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1715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21719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B2533D9-AE22-455E-88AA-D30E82F0E934}"/>
              </a:ext>
            </a:extLst>
          </p:cNvPr>
          <p:cNvSpPr>
            <a:spLocks noGrp="1"/>
          </p:cNvSpPr>
          <p:nvPr>
            <p:ph type="dt" sz="half" idx="10"/>
          </p:nvPr>
        </p:nvSpPr>
        <p:spPr/>
        <p:txBody>
          <a:bodyPr/>
          <a:lstStyle>
            <a:lvl1pPr>
              <a:defRPr/>
            </a:lvl1pPr>
          </a:lstStyle>
          <a:p>
            <a:pPr>
              <a:defRPr/>
            </a:pPr>
            <a:fld id="{27EED32E-6F71-403F-9048-A27BDA483AA9}" type="datetimeFigureOut">
              <a:rPr lang="ar-SA">
                <a:solidFill>
                  <a:prstClr val="black">
                    <a:tint val="75000"/>
                  </a:prstClr>
                </a:solidFill>
              </a:rPr>
              <a:pPr>
                <a:def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4FE61656-AB82-4122-BE4B-1C70099C4CC4}"/>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86B8FC1D-165D-4370-8178-A418C66ECDAB}"/>
              </a:ext>
            </a:extLst>
          </p:cNvPr>
          <p:cNvSpPr>
            <a:spLocks noGrp="1"/>
          </p:cNvSpPr>
          <p:nvPr>
            <p:ph type="sldNum" sz="quarter" idx="12"/>
          </p:nvPr>
        </p:nvSpPr>
        <p:spPr/>
        <p:txBody>
          <a:bodyPr/>
          <a:lstStyle>
            <a:lvl1pPr>
              <a:defRPr/>
            </a:lvl1pPr>
          </a:lstStyle>
          <a:p>
            <a:pPr>
              <a:defRPr/>
            </a:pPr>
            <a:fld id="{F775CF78-1FDD-4FD5-AFA5-BB17B845EBBB}"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033460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F9AF708-A7B9-4949-9174-FBA7FD33C5C6}"/>
              </a:ext>
            </a:extLst>
          </p:cNvPr>
          <p:cNvSpPr>
            <a:spLocks noGrp="1"/>
          </p:cNvSpPr>
          <p:nvPr>
            <p:ph type="dt" sz="half" idx="10"/>
          </p:nvPr>
        </p:nvSpPr>
        <p:spPr/>
        <p:txBody>
          <a:bodyPr/>
          <a:lstStyle>
            <a:lvl1pPr>
              <a:defRPr/>
            </a:lvl1pPr>
          </a:lstStyle>
          <a:p>
            <a:pPr>
              <a:defRPr/>
            </a:pPr>
            <a:fld id="{059A87BA-7DED-4AE3-9080-C4E8543DC43C}" type="datetimeFigureOut">
              <a:rPr lang="ar-SA">
                <a:solidFill>
                  <a:prstClr val="black">
                    <a:tint val="75000"/>
                  </a:prstClr>
                </a:solidFill>
              </a:rPr>
              <a:pPr>
                <a:def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63D09707-62E6-40A8-A823-D9DA638D6A22}"/>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9DCF23B6-D02A-47C7-9965-0D30C19DAD94}"/>
              </a:ext>
            </a:extLst>
          </p:cNvPr>
          <p:cNvSpPr>
            <a:spLocks noGrp="1"/>
          </p:cNvSpPr>
          <p:nvPr>
            <p:ph type="sldNum" sz="quarter" idx="12"/>
          </p:nvPr>
        </p:nvSpPr>
        <p:spPr/>
        <p:txBody>
          <a:bodyPr/>
          <a:lstStyle>
            <a:lvl1pPr>
              <a:defRPr/>
            </a:lvl1pPr>
          </a:lstStyle>
          <a:p>
            <a:pPr>
              <a:defRPr/>
            </a:pPr>
            <a:fld id="{16A6E3F1-DE80-4309-A4B9-50AE160D8A4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914924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11E93508-091F-4F65-B710-F254A1E8095A}"/>
              </a:ext>
            </a:extLst>
          </p:cNvPr>
          <p:cNvSpPr>
            <a:spLocks noGrp="1"/>
          </p:cNvSpPr>
          <p:nvPr>
            <p:ph type="dt" sz="half" idx="10"/>
          </p:nvPr>
        </p:nvSpPr>
        <p:spPr/>
        <p:txBody>
          <a:bodyPr/>
          <a:lstStyle>
            <a:lvl1pPr>
              <a:defRPr/>
            </a:lvl1pPr>
          </a:lstStyle>
          <a:p>
            <a:pPr>
              <a:defRPr/>
            </a:pPr>
            <a:fld id="{0972DEC3-582C-4431-9257-4111894F6C4D}" type="datetimeFigureOut">
              <a:rPr lang="ar-SA">
                <a:solidFill>
                  <a:prstClr val="black">
                    <a:tint val="75000"/>
                  </a:prstClr>
                </a:solidFill>
              </a:rPr>
              <a:pPr>
                <a:def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CEE4E856-AD56-41C0-BE4C-31DF4F7BC58C}"/>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1B2C6F2C-479D-4496-937A-589CD43AD8E1}"/>
              </a:ext>
            </a:extLst>
          </p:cNvPr>
          <p:cNvSpPr>
            <a:spLocks noGrp="1"/>
          </p:cNvSpPr>
          <p:nvPr>
            <p:ph type="sldNum" sz="quarter" idx="12"/>
          </p:nvPr>
        </p:nvSpPr>
        <p:spPr/>
        <p:txBody>
          <a:bodyPr/>
          <a:lstStyle>
            <a:lvl1pPr>
              <a:defRPr/>
            </a:lvl1pPr>
          </a:lstStyle>
          <a:p>
            <a:pPr>
              <a:defRPr/>
            </a:pPr>
            <a:fld id="{D031DEB3-B405-4A43-9580-589367DC331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880078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1065EE87-D7C0-40B9-9B73-F908E833D0E3}"/>
              </a:ext>
            </a:extLst>
          </p:cNvPr>
          <p:cNvSpPr>
            <a:spLocks noGrp="1"/>
          </p:cNvSpPr>
          <p:nvPr>
            <p:ph type="dt" sz="half" idx="10"/>
          </p:nvPr>
        </p:nvSpPr>
        <p:spPr/>
        <p:txBody>
          <a:bodyPr/>
          <a:lstStyle>
            <a:lvl1pPr>
              <a:defRPr/>
            </a:lvl1pPr>
          </a:lstStyle>
          <a:p>
            <a:pPr>
              <a:defRPr/>
            </a:pPr>
            <a:fld id="{9A5FC652-FCBB-4F6D-9805-F440DB0BCFCF}" type="datetimeFigureOut">
              <a:rPr lang="ar-SA">
                <a:solidFill>
                  <a:prstClr val="black">
                    <a:tint val="75000"/>
                  </a:prstClr>
                </a:solidFill>
              </a:rPr>
              <a:pPr>
                <a:defRPr/>
              </a:pPr>
              <a:t>12/03/43</a:t>
            </a:fld>
            <a:endParaRPr lang="ar-SA">
              <a:solidFill>
                <a:prstClr val="black">
                  <a:tint val="75000"/>
                </a:prstClr>
              </a:solidFill>
            </a:endParaRPr>
          </a:p>
        </p:txBody>
      </p:sp>
      <p:sp>
        <p:nvSpPr>
          <p:cNvPr id="6" name="عنصر نائب للتذييل 4">
            <a:extLst>
              <a:ext uri="{FF2B5EF4-FFF2-40B4-BE49-F238E27FC236}">
                <a16:creationId xmlns:a16="http://schemas.microsoft.com/office/drawing/2014/main" id="{D15560CE-BB8D-4D53-AD4F-64C02957970F}"/>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a:extLst>
              <a:ext uri="{FF2B5EF4-FFF2-40B4-BE49-F238E27FC236}">
                <a16:creationId xmlns:a16="http://schemas.microsoft.com/office/drawing/2014/main" id="{5C81274A-F952-4B37-B903-1701F1556503}"/>
              </a:ext>
            </a:extLst>
          </p:cNvPr>
          <p:cNvSpPr>
            <a:spLocks noGrp="1"/>
          </p:cNvSpPr>
          <p:nvPr>
            <p:ph type="sldNum" sz="quarter" idx="12"/>
          </p:nvPr>
        </p:nvSpPr>
        <p:spPr/>
        <p:txBody>
          <a:bodyPr/>
          <a:lstStyle>
            <a:lvl1pPr>
              <a:defRPr/>
            </a:lvl1pPr>
          </a:lstStyle>
          <a:p>
            <a:pPr>
              <a:defRPr/>
            </a:pPr>
            <a:fld id="{14E7B357-9A56-4C5C-93BC-E3784F8DC79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0027569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ABFAA6FD-9FC6-459D-838D-E56F30F17C6C}"/>
              </a:ext>
            </a:extLst>
          </p:cNvPr>
          <p:cNvSpPr>
            <a:spLocks noGrp="1"/>
          </p:cNvSpPr>
          <p:nvPr>
            <p:ph type="dt" sz="half" idx="10"/>
          </p:nvPr>
        </p:nvSpPr>
        <p:spPr/>
        <p:txBody>
          <a:bodyPr/>
          <a:lstStyle>
            <a:lvl1pPr>
              <a:defRPr/>
            </a:lvl1pPr>
          </a:lstStyle>
          <a:p>
            <a:pPr>
              <a:defRPr/>
            </a:pPr>
            <a:fld id="{F10DBA79-2DCA-4B0F-ABFB-E86A71BC4361}" type="datetimeFigureOut">
              <a:rPr lang="ar-SA">
                <a:solidFill>
                  <a:prstClr val="black">
                    <a:tint val="75000"/>
                  </a:prstClr>
                </a:solidFill>
              </a:rPr>
              <a:pPr>
                <a:defRPr/>
              </a:pPr>
              <a:t>12/03/43</a:t>
            </a:fld>
            <a:endParaRPr lang="ar-SA">
              <a:solidFill>
                <a:prstClr val="black">
                  <a:tint val="75000"/>
                </a:prstClr>
              </a:solidFill>
            </a:endParaRPr>
          </a:p>
        </p:txBody>
      </p:sp>
      <p:sp>
        <p:nvSpPr>
          <p:cNvPr id="8" name="عنصر نائب للتذييل 4">
            <a:extLst>
              <a:ext uri="{FF2B5EF4-FFF2-40B4-BE49-F238E27FC236}">
                <a16:creationId xmlns:a16="http://schemas.microsoft.com/office/drawing/2014/main" id="{53FFB415-9A67-4CC4-B706-7251DEEEA943}"/>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9" name="عنصر نائب لرقم الشريحة 5">
            <a:extLst>
              <a:ext uri="{FF2B5EF4-FFF2-40B4-BE49-F238E27FC236}">
                <a16:creationId xmlns:a16="http://schemas.microsoft.com/office/drawing/2014/main" id="{7829F8B5-6632-4549-AE07-0BAED478B085}"/>
              </a:ext>
            </a:extLst>
          </p:cNvPr>
          <p:cNvSpPr>
            <a:spLocks noGrp="1"/>
          </p:cNvSpPr>
          <p:nvPr>
            <p:ph type="sldNum" sz="quarter" idx="12"/>
          </p:nvPr>
        </p:nvSpPr>
        <p:spPr/>
        <p:txBody>
          <a:bodyPr/>
          <a:lstStyle>
            <a:lvl1pPr>
              <a:defRPr/>
            </a:lvl1pPr>
          </a:lstStyle>
          <a:p>
            <a:pPr>
              <a:defRPr/>
            </a:pPr>
            <a:fld id="{AE84BE54-2D93-4B94-A490-90E0277E15A8}"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62206665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تاريخ 3">
            <a:extLst>
              <a:ext uri="{FF2B5EF4-FFF2-40B4-BE49-F238E27FC236}">
                <a16:creationId xmlns:a16="http://schemas.microsoft.com/office/drawing/2014/main" id="{84A7189C-F621-42C3-A40E-578AA2298B88}"/>
              </a:ext>
            </a:extLst>
          </p:cNvPr>
          <p:cNvSpPr>
            <a:spLocks noGrp="1"/>
          </p:cNvSpPr>
          <p:nvPr>
            <p:ph type="dt" sz="half" idx="10"/>
          </p:nvPr>
        </p:nvSpPr>
        <p:spPr/>
        <p:txBody>
          <a:bodyPr/>
          <a:lstStyle>
            <a:lvl1pPr>
              <a:defRPr/>
            </a:lvl1pPr>
          </a:lstStyle>
          <a:p>
            <a:pPr>
              <a:defRPr/>
            </a:pPr>
            <a:fld id="{C932C7B3-EB58-4305-BD9F-C3ED4C9B5641}" type="datetimeFigureOut">
              <a:rPr lang="ar-SA">
                <a:solidFill>
                  <a:prstClr val="black">
                    <a:tint val="75000"/>
                  </a:prstClr>
                </a:solidFill>
              </a:rPr>
              <a:pPr>
                <a:defRPr/>
              </a:pPr>
              <a:t>12/03/43</a:t>
            </a:fld>
            <a:endParaRPr lang="ar-SA">
              <a:solidFill>
                <a:prstClr val="black">
                  <a:tint val="75000"/>
                </a:prstClr>
              </a:solidFill>
            </a:endParaRPr>
          </a:p>
        </p:txBody>
      </p:sp>
      <p:sp>
        <p:nvSpPr>
          <p:cNvPr id="4" name="عنصر نائب للتذييل 4">
            <a:extLst>
              <a:ext uri="{FF2B5EF4-FFF2-40B4-BE49-F238E27FC236}">
                <a16:creationId xmlns:a16="http://schemas.microsoft.com/office/drawing/2014/main" id="{605167BA-93F9-4362-80EF-EDE8A90C2DF5}"/>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5" name="عنصر نائب لرقم الشريحة 5">
            <a:extLst>
              <a:ext uri="{FF2B5EF4-FFF2-40B4-BE49-F238E27FC236}">
                <a16:creationId xmlns:a16="http://schemas.microsoft.com/office/drawing/2014/main" id="{C61F0334-BBA5-43EF-B5A9-EC95E06B9415}"/>
              </a:ext>
            </a:extLst>
          </p:cNvPr>
          <p:cNvSpPr>
            <a:spLocks noGrp="1"/>
          </p:cNvSpPr>
          <p:nvPr>
            <p:ph type="sldNum" sz="quarter" idx="12"/>
          </p:nvPr>
        </p:nvSpPr>
        <p:spPr/>
        <p:txBody>
          <a:bodyPr/>
          <a:lstStyle>
            <a:lvl1pPr>
              <a:defRPr/>
            </a:lvl1pPr>
          </a:lstStyle>
          <a:p>
            <a:pPr>
              <a:defRPr/>
            </a:pPr>
            <a:fld id="{BCFC4F7D-6EEA-455E-8BED-6C3C02CAEFFA}"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0948434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B64E56B0-9577-4842-8904-CB8BFEB4373E}"/>
              </a:ext>
            </a:extLst>
          </p:cNvPr>
          <p:cNvSpPr>
            <a:spLocks noGrp="1"/>
          </p:cNvSpPr>
          <p:nvPr>
            <p:ph type="dt" sz="half" idx="10"/>
          </p:nvPr>
        </p:nvSpPr>
        <p:spPr/>
        <p:txBody>
          <a:bodyPr/>
          <a:lstStyle>
            <a:lvl1pPr>
              <a:defRPr/>
            </a:lvl1pPr>
          </a:lstStyle>
          <a:p>
            <a:pPr>
              <a:defRPr/>
            </a:pPr>
            <a:fld id="{8A7CFE54-58CB-454D-BCBB-BBF8A8875E8E}" type="datetimeFigureOut">
              <a:rPr lang="ar-SA">
                <a:solidFill>
                  <a:prstClr val="black">
                    <a:tint val="75000"/>
                  </a:prstClr>
                </a:solidFill>
              </a:rPr>
              <a:pPr>
                <a:defRPr/>
              </a:pPr>
              <a:t>12/03/43</a:t>
            </a:fld>
            <a:endParaRPr lang="ar-SA">
              <a:solidFill>
                <a:prstClr val="black">
                  <a:tint val="75000"/>
                </a:prstClr>
              </a:solidFill>
            </a:endParaRPr>
          </a:p>
        </p:txBody>
      </p:sp>
      <p:sp>
        <p:nvSpPr>
          <p:cNvPr id="3" name="عنصر نائب للتذييل 4">
            <a:extLst>
              <a:ext uri="{FF2B5EF4-FFF2-40B4-BE49-F238E27FC236}">
                <a16:creationId xmlns:a16="http://schemas.microsoft.com/office/drawing/2014/main" id="{FA930330-2BCB-4F38-9156-CA24F8CADD83}"/>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4" name="عنصر نائب لرقم الشريحة 5">
            <a:extLst>
              <a:ext uri="{FF2B5EF4-FFF2-40B4-BE49-F238E27FC236}">
                <a16:creationId xmlns:a16="http://schemas.microsoft.com/office/drawing/2014/main" id="{BF872CA2-0446-4599-B3DC-9261C23E0AA3}"/>
              </a:ext>
            </a:extLst>
          </p:cNvPr>
          <p:cNvSpPr>
            <a:spLocks noGrp="1"/>
          </p:cNvSpPr>
          <p:nvPr>
            <p:ph type="sldNum" sz="quarter" idx="12"/>
          </p:nvPr>
        </p:nvSpPr>
        <p:spPr/>
        <p:txBody>
          <a:bodyPr/>
          <a:lstStyle>
            <a:lvl1pPr>
              <a:defRPr/>
            </a:lvl1pPr>
          </a:lstStyle>
          <a:p>
            <a:pPr>
              <a:defRPr/>
            </a:pPr>
            <a:fld id="{083186B3-CE9E-40F5-9D21-995B336D778A}"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949320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0CB890BD-C2E2-4F8C-9BA8-4C421F142CB8}"/>
              </a:ext>
            </a:extLst>
          </p:cNvPr>
          <p:cNvSpPr>
            <a:spLocks noGrp="1"/>
          </p:cNvSpPr>
          <p:nvPr>
            <p:ph type="dt" sz="half" idx="10"/>
          </p:nvPr>
        </p:nvSpPr>
        <p:spPr/>
        <p:txBody>
          <a:bodyPr/>
          <a:lstStyle>
            <a:lvl1pPr>
              <a:defRPr/>
            </a:lvl1pPr>
          </a:lstStyle>
          <a:p>
            <a:pPr>
              <a:defRPr/>
            </a:pPr>
            <a:fld id="{4E6425A2-DFA8-4125-8BC8-7D6052E2911E}" type="datetimeFigureOut">
              <a:rPr lang="ar-SA">
                <a:solidFill>
                  <a:prstClr val="black">
                    <a:tint val="75000"/>
                  </a:prstClr>
                </a:solidFill>
              </a:rPr>
              <a:pPr>
                <a:defRPr/>
              </a:pPr>
              <a:t>12/03/43</a:t>
            </a:fld>
            <a:endParaRPr lang="ar-SA">
              <a:solidFill>
                <a:prstClr val="black">
                  <a:tint val="75000"/>
                </a:prstClr>
              </a:solidFill>
            </a:endParaRPr>
          </a:p>
        </p:txBody>
      </p:sp>
      <p:sp>
        <p:nvSpPr>
          <p:cNvPr id="6" name="عنصر نائب للتذييل 4">
            <a:extLst>
              <a:ext uri="{FF2B5EF4-FFF2-40B4-BE49-F238E27FC236}">
                <a16:creationId xmlns:a16="http://schemas.microsoft.com/office/drawing/2014/main" id="{56C0E91D-0E81-4D0A-B4E6-1AC2B7A08B30}"/>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a:extLst>
              <a:ext uri="{FF2B5EF4-FFF2-40B4-BE49-F238E27FC236}">
                <a16:creationId xmlns:a16="http://schemas.microsoft.com/office/drawing/2014/main" id="{3F1C1C77-0EE7-4C9B-AA8F-ED50D18866E6}"/>
              </a:ext>
            </a:extLst>
          </p:cNvPr>
          <p:cNvSpPr>
            <a:spLocks noGrp="1"/>
          </p:cNvSpPr>
          <p:nvPr>
            <p:ph type="sldNum" sz="quarter" idx="12"/>
          </p:nvPr>
        </p:nvSpPr>
        <p:spPr/>
        <p:txBody>
          <a:bodyPr/>
          <a:lstStyle>
            <a:lvl1pPr>
              <a:defRPr/>
            </a:lvl1pPr>
          </a:lstStyle>
          <a:p>
            <a:pPr>
              <a:defRPr/>
            </a:pPr>
            <a:fld id="{F42F8BD1-188E-405A-BC0D-182416676B4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864803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374222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الأيقونة لإضافة صورة</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A4CCE3C6-65BF-4984-8651-6C84050C1F28}"/>
              </a:ext>
            </a:extLst>
          </p:cNvPr>
          <p:cNvSpPr>
            <a:spLocks noGrp="1"/>
          </p:cNvSpPr>
          <p:nvPr>
            <p:ph type="dt" sz="half" idx="10"/>
          </p:nvPr>
        </p:nvSpPr>
        <p:spPr/>
        <p:txBody>
          <a:bodyPr/>
          <a:lstStyle>
            <a:lvl1pPr>
              <a:defRPr/>
            </a:lvl1pPr>
          </a:lstStyle>
          <a:p>
            <a:pPr>
              <a:defRPr/>
            </a:pPr>
            <a:fld id="{F3E67F03-173F-4E1C-B7BF-84428A667F68}" type="datetimeFigureOut">
              <a:rPr lang="ar-SA">
                <a:solidFill>
                  <a:prstClr val="black">
                    <a:tint val="75000"/>
                  </a:prstClr>
                </a:solidFill>
              </a:rPr>
              <a:pPr>
                <a:defRPr/>
              </a:pPr>
              <a:t>12/03/43</a:t>
            </a:fld>
            <a:endParaRPr lang="ar-SA">
              <a:solidFill>
                <a:prstClr val="black">
                  <a:tint val="75000"/>
                </a:prstClr>
              </a:solidFill>
            </a:endParaRPr>
          </a:p>
        </p:txBody>
      </p:sp>
      <p:sp>
        <p:nvSpPr>
          <p:cNvPr id="6" name="عنصر نائب للتذييل 4">
            <a:extLst>
              <a:ext uri="{FF2B5EF4-FFF2-40B4-BE49-F238E27FC236}">
                <a16:creationId xmlns:a16="http://schemas.microsoft.com/office/drawing/2014/main" id="{6B4A10C5-D376-42C2-A3F5-6A5A540A36AC}"/>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7" name="عنصر نائب لرقم الشريحة 5">
            <a:extLst>
              <a:ext uri="{FF2B5EF4-FFF2-40B4-BE49-F238E27FC236}">
                <a16:creationId xmlns:a16="http://schemas.microsoft.com/office/drawing/2014/main" id="{C88104B2-4D55-4E79-BADF-90FF74DA0745}"/>
              </a:ext>
            </a:extLst>
          </p:cNvPr>
          <p:cNvSpPr>
            <a:spLocks noGrp="1"/>
          </p:cNvSpPr>
          <p:nvPr>
            <p:ph type="sldNum" sz="quarter" idx="12"/>
          </p:nvPr>
        </p:nvSpPr>
        <p:spPr/>
        <p:txBody>
          <a:bodyPr/>
          <a:lstStyle>
            <a:lvl1pPr>
              <a:defRPr/>
            </a:lvl1pPr>
          </a:lstStyle>
          <a:p>
            <a:pPr>
              <a:defRPr/>
            </a:pPr>
            <a:fld id="{3BC45B00-7AE6-408B-BB01-F81064D57794}"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8322669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52B91C9-A81C-48F6-8B04-FD9C9CD9DD87}"/>
              </a:ext>
            </a:extLst>
          </p:cNvPr>
          <p:cNvSpPr>
            <a:spLocks noGrp="1"/>
          </p:cNvSpPr>
          <p:nvPr>
            <p:ph type="dt" sz="half" idx="10"/>
          </p:nvPr>
        </p:nvSpPr>
        <p:spPr/>
        <p:txBody>
          <a:bodyPr/>
          <a:lstStyle>
            <a:lvl1pPr>
              <a:defRPr/>
            </a:lvl1pPr>
          </a:lstStyle>
          <a:p>
            <a:pPr>
              <a:defRPr/>
            </a:pPr>
            <a:fld id="{1F3DB360-A400-429E-8D98-C2C0CA93616E}" type="datetimeFigureOut">
              <a:rPr lang="ar-SA">
                <a:solidFill>
                  <a:prstClr val="black">
                    <a:tint val="75000"/>
                  </a:prstClr>
                </a:solidFill>
              </a:rPr>
              <a:pPr>
                <a:def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5F610C59-3318-4FF3-8028-61C184D305E5}"/>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62169D74-FFF9-422E-8334-D6E2731F79B7}"/>
              </a:ext>
            </a:extLst>
          </p:cNvPr>
          <p:cNvSpPr>
            <a:spLocks noGrp="1"/>
          </p:cNvSpPr>
          <p:nvPr>
            <p:ph type="sldNum" sz="quarter" idx="12"/>
          </p:nvPr>
        </p:nvSpPr>
        <p:spPr/>
        <p:txBody>
          <a:bodyPr/>
          <a:lstStyle>
            <a:lvl1pPr>
              <a:defRPr/>
            </a:lvl1pPr>
          </a:lstStyle>
          <a:p>
            <a:pPr>
              <a:defRPr/>
            </a:pPr>
            <a:fld id="{4D8876A1-0F57-4DFE-B78D-5BC6385CB11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750096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6AF454A-E1CF-4AC6-9BBD-0B09062F4E90}"/>
              </a:ext>
            </a:extLst>
          </p:cNvPr>
          <p:cNvSpPr>
            <a:spLocks noGrp="1"/>
          </p:cNvSpPr>
          <p:nvPr>
            <p:ph type="dt" sz="half" idx="10"/>
          </p:nvPr>
        </p:nvSpPr>
        <p:spPr/>
        <p:txBody>
          <a:bodyPr/>
          <a:lstStyle>
            <a:lvl1pPr>
              <a:defRPr/>
            </a:lvl1pPr>
          </a:lstStyle>
          <a:p>
            <a:pPr>
              <a:defRPr/>
            </a:pPr>
            <a:fld id="{537EE438-4C20-4E4E-9DCC-CDA2B362A9D7}" type="datetimeFigureOut">
              <a:rPr lang="ar-SA">
                <a:solidFill>
                  <a:prstClr val="black">
                    <a:tint val="75000"/>
                  </a:prstClr>
                </a:solidFill>
              </a:rPr>
              <a:pPr>
                <a:def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9F8C602C-018C-45BC-919C-92E6A1E1ABAE}"/>
              </a:ext>
            </a:extLst>
          </p:cNvPr>
          <p:cNvSpPr>
            <a:spLocks noGrp="1"/>
          </p:cNvSpPr>
          <p:nvPr>
            <p:ph type="ftr" sz="quarter" idx="11"/>
          </p:nvPr>
        </p:nvSpPr>
        <p:spPr/>
        <p:txBody>
          <a:bodyPr/>
          <a:lstStyle>
            <a:lvl1pPr>
              <a:defRPr/>
            </a:lvl1pPr>
          </a:lstStyle>
          <a:p>
            <a:pPr>
              <a:defRPr/>
            </a:pPr>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823052D5-C92F-483C-A58B-CDF903514F0D}"/>
              </a:ext>
            </a:extLst>
          </p:cNvPr>
          <p:cNvSpPr>
            <a:spLocks noGrp="1"/>
          </p:cNvSpPr>
          <p:nvPr>
            <p:ph type="sldNum" sz="quarter" idx="12"/>
          </p:nvPr>
        </p:nvSpPr>
        <p:spPr/>
        <p:txBody>
          <a:bodyPr/>
          <a:lstStyle>
            <a:lvl1pPr>
              <a:defRPr/>
            </a:lvl1pPr>
          </a:lstStyle>
          <a:p>
            <a:pPr>
              <a:defRPr/>
            </a:pPr>
            <a:fld id="{15DB863E-3A60-47CA-B1BF-A29AE5EE5BD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33593839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4634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2093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7749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827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9163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9427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569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601579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3392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0946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039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392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57202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5699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17080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8803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03345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C30387C1-AC6E-42AF-8B56-BCE79D8438EF}" type="datetimeFigureOut">
              <a:rPr lang="ar-SA" smtClean="0"/>
              <a:t>12/03/43</a:t>
            </a:fld>
            <a:endParaRPr lang="ar-SA"/>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9368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0387C1-AC6E-42AF-8B56-BCE79D8438EF}" type="datetimeFigureOut">
              <a:rPr lang="ar-SA" smtClean="0"/>
              <a:t>12/03/43</a:t>
            </a:fld>
            <a:endParaRPr lang="ar-SA"/>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t>‹#›</a:t>
            </a:fld>
            <a:endParaRPr lang="ar-SA"/>
          </a:p>
        </p:txBody>
      </p:sp>
    </p:spTree>
    <p:extLst>
      <p:ext uri="{BB962C8B-B14F-4D97-AF65-F5344CB8AC3E}">
        <p14:creationId xmlns:p14="http://schemas.microsoft.com/office/powerpoint/2010/main" val="228581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426C6539-8A17-4960-B61B-C8640F7B41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عنوان الشكل الرئيسي</a:t>
            </a:r>
          </a:p>
        </p:txBody>
      </p:sp>
      <p:sp>
        <p:nvSpPr>
          <p:cNvPr id="1027" name="عنصر نائب للنص 2">
            <a:extLst>
              <a:ext uri="{FF2B5EF4-FFF2-40B4-BE49-F238E27FC236}">
                <a16:creationId xmlns:a16="http://schemas.microsoft.com/office/drawing/2014/main" id="{D68E698A-6A8B-476E-9B8F-03396259E3B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2228FB34-42E5-45F0-83B9-DD2E2034794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26956F44-905F-446A-9E98-0CD87ED81F72}" type="datetimeFigureOut">
              <a:rPr lang="ar-SA">
                <a:solidFill>
                  <a:prstClr val="black">
                    <a:tint val="75000"/>
                  </a:prstClr>
                </a:solidFill>
              </a:rPr>
              <a:pPr>
                <a:def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69948B4B-91FA-4D6E-8639-A81A2DDBC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AA226DE4-8044-44B5-BDF9-B65C6C9A11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fld id="{8DE4A2DE-7057-476A-9FEE-69E4D9E04FD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323311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0387C1-AC6E-42AF-8B56-BCE79D8438EF}" type="datetimeFigureOut">
              <a:rPr lang="ar-SA" smtClean="0">
                <a:solidFill>
                  <a:prstClr val="black">
                    <a:tint val="75000"/>
                  </a:prstClr>
                </a:solidFill>
              </a:rPr>
              <a:pPr/>
              <a:t>12/03/43</a:t>
            </a:fld>
            <a:endParaRPr lang="ar-SA">
              <a:solidFill>
                <a:prstClr val="black">
                  <a:tint val="75000"/>
                </a:prstClr>
              </a:solidFill>
            </a:endParaRPr>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0631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35.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 Id="rId5" Type="http://schemas.microsoft.com/office/2007/relationships/hdphoto" Target="../media/hdphoto11.wdp"/><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10.png"/><Relationship Id="rId5" Type="http://schemas.openxmlformats.org/officeDocument/2006/relationships/image" Target="../media/image26.png"/><Relationship Id="rId4" Type="http://schemas.openxmlformats.org/officeDocument/2006/relationships/image" Target="../media/image510.png"/></Relationships>
</file>

<file path=ppt/slides/_rels/slide2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10.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110.png"/><Relationship Id="rId11" Type="http://schemas.openxmlformats.org/officeDocument/2006/relationships/image" Target="../media/image3.png"/><Relationship Id="rId5" Type="http://schemas.openxmlformats.org/officeDocument/2006/relationships/image" Target="../media/image100.png"/><Relationship Id="rId10" Type="http://schemas.openxmlformats.org/officeDocument/2006/relationships/image" Target="../media/image140.png"/><Relationship Id="rId4" Type="http://schemas.openxmlformats.org/officeDocument/2006/relationships/image" Target="../media/image97.png"/><Relationship Id="rId9" Type="http://schemas.openxmlformats.org/officeDocument/2006/relationships/image" Target="../media/image1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50.pn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5" Type="http://schemas.microsoft.com/office/2007/relationships/hdphoto" Target="../media/hdphoto12.wdp"/><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6.png"/><Relationship Id="rId7" Type="http://schemas.microsoft.com/office/2007/relationships/hdphoto" Target="../media/hdphoto14.wdp"/><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83.png"/><Relationship Id="rId5" Type="http://schemas.microsoft.com/office/2007/relationships/hdphoto" Target="../media/hdphoto13.wdp"/><Relationship Id="rId4" Type="http://schemas.openxmlformats.org/officeDocument/2006/relationships/image" Target="../media/image82.png"/><Relationship Id="rId9" Type="http://schemas.microsoft.com/office/2007/relationships/hdphoto" Target="../media/hdphoto15.wdp"/></Relationships>
</file>

<file path=ppt/slides/_rels/slide26.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30.png"/><Relationship Id="rId3" Type="http://schemas.openxmlformats.org/officeDocument/2006/relationships/image" Target="../media/image230.png"/><Relationship Id="rId7" Type="http://schemas.openxmlformats.org/officeDocument/2006/relationships/image" Target="../media/image270.png"/><Relationship Id="rId12" Type="http://schemas.openxmlformats.org/officeDocument/2006/relationships/image" Target="../media/image320.png"/><Relationship Id="rId2" Type="http://schemas.openxmlformats.org/officeDocument/2006/relationships/image" Target="../media/image220.png"/><Relationship Id="rId1" Type="http://schemas.openxmlformats.org/officeDocument/2006/relationships/slideLayout" Target="../slideLayouts/slideLayout1.x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0.png"/><Relationship Id="rId10" Type="http://schemas.openxmlformats.org/officeDocument/2006/relationships/image" Target="../media/image300.png"/><Relationship Id="rId4" Type="http://schemas.openxmlformats.org/officeDocument/2006/relationships/image" Target="../media/image240.png"/><Relationship Id="rId9" Type="http://schemas.openxmlformats.org/officeDocument/2006/relationships/image" Target="../media/image290.png"/><Relationship Id="rId14" Type="http://schemas.openxmlformats.org/officeDocument/2006/relationships/image" Target="../media/image340.png"/></Relationships>
</file>

<file path=ppt/slides/_rels/slide27.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86.png"/><Relationship Id="rId7" Type="http://schemas.openxmlformats.org/officeDocument/2006/relationships/image" Target="../media/image39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380.png"/><Relationship Id="rId5" Type="http://schemas.openxmlformats.org/officeDocument/2006/relationships/image" Target="../media/image370.png"/><Relationship Id="rId4" Type="http://schemas.microsoft.com/office/2007/relationships/hdphoto" Target="../media/hdphoto16.wdp"/></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43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20.png"/><Relationship Id="rId5" Type="http://schemas.openxmlformats.org/officeDocument/2006/relationships/image" Target="../media/image410.png"/><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46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50.png"/><Relationship Id="rId5" Type="http://schemas.openxmlformats.org/officeDocument/2006/relationships/image" Target="../media/image440.png"/><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49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80.png"/><Relationship Id="rId5" Type="http://schemas.openxmlformats.org/officeDocument/2006/relationships/image" Target="../media/image470.png"/><Relationship Id="rId4" Type="http://schemas.microsoft.com/office/2007/relationships/hdphoto" Target="../media/hdphoto16.wdp"/></Relationships>
</file>

<file path=ppt/slides/_rels/slide31.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86.png"/><Relationship Id="rId7" Type="http://schemas.openxmlformats.org/officeDocument/2006/relationships/image" Target="../media/image52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511.png"/><Relationship Id="rId5" Type="http://schemas.openxmlformats.org/officeDocument/2006/relationships/image" Target="../media/image500.png"/><Relationship Id="rId4" Type="http://schemas.microsoft.com/office/2007/relationships/hdphoto" Target="../media/hdphoto16.wdp"/><Relationship Id="rId9" Type="http://schemas.openxmlformats.org/officeDocument/2006/relationships/image" Target="../media/image540.png"/></Relationships>
</file>

<file path=ppt/slides/_rels/slide32.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560.png"/><Relationship Id="rId7" Type="http://schemas.openxmlformats.org/officeDocument/2006/relationships/image" Target="../media/image600.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590.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50.png"/><Relationship Id="rId7" Type="http://schemas.openxmlformats.org/officeDocument/2006/relationships/image" Target="../media/image67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60.png"/><Relationship Id="rId5" Type="http://schemas.openxmlformats.org/officeDocument/2006/relationships/image" Target="../media/image90.png"/><Relationship Id="rId4" Type="http://schemas.openxmlformats.org/officeDocument/2006/relationships/image" Target="../media/image640.png"/></Relationships>
</file>

<file path=ppt/slides/_rels/slide36.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50.png"/><Relationship Id="rId7" Type="http://schemas.openxmlformats.org/officeDocument/2006/relationships/image" Target="../media/image711.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00.png"/><Relationship Id="rId5" Type="http://schemas.openxmlformats.org/officeDocument/2006/relationships/image" Target="../media/image90.png"/><Relationship Id="rId4" Type="http://schemas.openxmlformats.org/officeDocument/2006/relationships/image" Target="../media/image690.png"/></Relationships>
</file>

<file path=ppt/slides/_rels/slide37.xml.rels><?xml version="1.0" encoding="UTF-8" standalone="yes"?>
<Relationships xmlns="http://schemas.openxmlformats.org/package/2006/relationships"><Relationship Id="rId8" Type="http://schemas.openxmlformats.org/officeDocument/2006/relationships/image" Target="../media/image770.png"/><Relationship Id="rId3" Type="http://schemas.openxmlformats.org/officeDocument/2006/relationships/image" Target="../media/image60.png"/><Relationship Id="rId7" Type="http://schemas.openxmlformats.org/officeDocument/2006/relationships/image" Target="../media/image760.png"/><Relationship Id="rId12" Type="http://schemas.openxmlformats.org/officeDocument/2006/relationships/image" Target="../media/image81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0.PNG"/><Relationship Id="rId5" Type="http://schemas.openxmlformats.org/officeDocument/2006/relationships/image" Target="../media/image91.png"/><Relationship Id="rId10" Type="http://schemas.openxmlformats.org/officeDocument/2006/relationships/image" Target="../media/image790.PNG"/><Relationship Id="rId4" Type="http://schemas.openxmlformats.org/officeDocument/2006/relationships/image" Target="../media/image730.png"/><Relationship Id="rId9"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4268E26B-AE6A-44CE-AEB3-9461599278B4}"/>
              </a:ext>
            </a:extLst>
          </p:cNvPr>
          <p:cNvSpPr/>
          <p:nvPr/>
        </p:nvSpPr>
        <p:spPr>
          <a:xfrm>
            <a:off x="2181225" y="22145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الأول الثانوي</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9" name="TextBox 4">
            <a:extLst>
              <a:ext uri="{FF2B5EF4-FFF2-40B4-BE49-F238E27FC236}">
                <a16:creationId xmlns:a16="http://schemas.microsoft.com/office/drawing/2014/main" id="{951C5C37-E062-41A1-AE7A-28AF646211B7}"/>
              </a:ext>
            </a:extLst>
          </p:cNvPr>
          <p:cNvSpPr txBox="1"/>
          <p:nvPr/>
        </p:nvSpPr>
        <p:spPr>
          <a:xfrm>
            <a:off x="7373938" y="2290763"/>
            <a:ext cx="1700212" cy="461962"/>
          </a:xfrm>
          <a:prstGeom prst="rect">
            <a:avLst/>
          </a:prstGeom>
          <a:noFill/>
        </p:spPr>
        <p:txBody>
          <a:bodyPr>
            <a:spAutoFit/>
          </a:bodyPr>
          <a:lstStyle/>
          <a:p>
            <a:pPr>
              <a:defRPr/>
            </a:pPr>
            <a:r>
              <a:rPr lang="ar-SA" sz="2400" b="1" dirty="0">
                <a:solidFill>
                  <a:schemeClr val="bg2">
                    <a:lumMod val="50000"/>
                  </a:schemeClr>
                </a:solidFill>
                <a:latin typeface="Sakkal Majalla" panose="02000000000000000000" pitchFamily="2" charset="-78"/>
                <a:cs typeface="Sakkal Majalla" panose="02000000000000000000" pitchFamily="2" charset="-78"/>
              </a:rPr>
              <a:t>الصف/ المرحلة</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1" name="TextBox 7">
            <a:extLst>
              <a:ext uri="{FF2B5EF4-FFF2-40B4-BE49-F238E27FC236}">
                <a16:creationId xmlns:a16="http://schemas.microsoft.com/office/drawing/2014/main" id="{53671F14-FA6A-47A0-81E0-E2FB7DDC0094}"/>
              </a:ext>
            </a:extLst>
          </p:cNvPr>
          <p:cNvSpPr txBox="1"/>
          <p:nvPr/>
        </p:nvSpPr>
        <p:spPr>
          <a:xfrm>
            <a:off x="7373938" y="3836988"/>
            <a:ext cx="1700212" cy="461962"/>
          </a:xfrm>
          <a:prstGeom prst="rect">
            <a:avLst/>
          </a:prstGeom>
          <a:noFill/>
        </p:spPr>
        <p:txBody>
          <a:bodyPr>
            <a:spAutoFit/>
          </a:bodyPr>
          <a:lstStyle/>
          <a:p>
            <a:pPr>
              <a:defRPr/>
            </a:pPr>
            <a:r>
              <a:rPr lang="ar-SA" sz="2400" b="1" dirty="0">
                <a:solidFill>
                  <a:schemeClr val="bg2">
                    <a:lumMod val="50000"/>
                  </a:schemeClr>
                </a:solidFill>
                <a:latin typeface="Sakkal Majalla" panose="02000000000000000000" pitchFamily="2" charset="-78"/>
                <a:cs typeface="Sakkal Majalla" panose="02000000000000000000" pitchFamily="2" charset="-78"/>
              </a:rPr>
              <a:t>المـــــــــــــــــــــــــــــــــــــــــادة</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3" name="TextBox 8">
            <a:extLst>
              <a:ext uri="{FF2B5EF4-FFF2-40B4-BE49-F238E27FC236}">
                <a16:creationId xmlns:a16="http://schemas.microsoft.com/office/drawing/2014/main" id="{3C7ABF40-FC78-4D69-9EFC-59010F846AB2}"/>
              </a:ext>
            </a:extLst>
          </p:cNvPr>
          <p:cNvSpPr txBox="1"/>
          <p:nvPr/>
        </p:nvSpPr>
        <p:spPr>
          <a:xfrm>
            <a:off x="7373938" y="4576763"/>
            <a:ext cx="1700212" cy="460375"/>
          </a:xfrm>
          <a:prstGeom prst="rect">
            <a:avLst/>
          </a:prstGeom>
          <a:noFill/>
        </p:spPr>
        <p:txBody>
          <a:bodyPr>
            <a:spAutoFit/>
          </a:bodyPr>
          <a:lstStyle/>
          <a:p>
            <a:pPr>
              <a:defRPr/>
            </a:pPr>
            <a:r>
              <a:rPr lang="ar-SA" sz="2400" b="1" dirty="0">
                <a:solidFill>
                  <a:schemeClr val="bg2">
                    <a:lumMod val="50000"/>
                  </a:schemeClr>
                </a:solidFill>
                <a:latin typeface="Sakkal Majalla" panose="02000000000000000000" pitchFamily="2" charset="-78"/>
                <a:cs typeface="Sakkal Majalla" panose="02000000000000000000" pitchFamily="2" charset="-78"/>
              </a:rPr>
              <a:t>موضوع الدرس</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5" name="TextBox 9">
            <a:extLst>
              <a:ext uri="{FF2B5EF4-FFF2-40B4-BE49-F238E27FC236}">
                <a16:creationId xmlns:a16="http://schemas.microsoft.com/office/drawing/2014/main" id="{C9CFECF2-DC0F-4FA6-ACEF-336D7587F426}"/>
              </a:ext>
            </a:extLst>
          </p:cNvPr>
          <p:cNvSpPr txBox="1"/>
          <p:nvPr/>
        </p:nvSpPr>
        <p:spPr>
          <a:xfrm>
            <a:off x="7373938" y="5376863"/>
            <a:ext cx="1700212" cy="461962"/>
          </a:xfrm>
          <a:prstGeom prst="rect">
            <a:avLst/>
          </a:prstGeom>
          <a:noFill/>
        </p:spPr>
        <p:txBody>
          <a:bodyPr>
            <a:spAutoFit/>
          </a:bodyPr>
          <a:lstStyle/>
          <a:p>
            <a:pPr>
              <a:defRPr/>
            </a:pPr>
            <a:r>
              <a:rPr lang="ar-SA" sz="2400" b="1" dirty="0">
                <a:solidFill>
                  <a:schemeClr val="bg2">
                    <a:lumMod val="50000"/>
                  </a:schemeClr>
                </a:solidFill>
                <a:latin typeface="Sakkal Majalla" panose="02000000000000000000" pitchFamily="2" charset="-78"/>
                <a:cs typeface="Sakkal Majalla" panose="02000000000000000000" pitchFamily="2" charset="-78"/>
              </a:rPr>
              <a:t>اسم المعلمـة</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7" name="Rounded Rectangle 20">
            <a:extLst>
              <a:ext uri="{FF2B5EF4-FFF2-40B4-BE49-F238E27FC236}">
                <a16:creationId xmlns:a16="http://schemas.microsoft.com/office/drawing/2014/main" id="{4EECC26D-8E73-40AC-B85D-3EE46FB89FE6}"/>
              </a:ext>
            </a:extLst>
          </p:cNvPr>
          <p:cNvSpPr/>
          <p:nvPr/>
        </p:nvSpPr>
        <p:spPr>
          <a:xfrm>
            <a:off x="2181225" y="37639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رياضيات </a:t>
            </a:r>
            <a:r>
              <a:rPr lang="en-US" sz="2400" b="1" dirty="0">
                <a:solidFill>
                  <a:schemeClr val="tx1"/>
                </a:solidFill>
                <a:latin typeface="Sakkal Majalla" panose="02000000000000000000" pitchFamily="2" charset="-78"/>
                <a:cs typeface="Sakkal Majalla" panose="02000000000000000000" pitchFamily="2" charset="-78"/>
              </a:rPr>
              <a:t>1-1</a:t>
            </a:r>
          </a:p>
        </p:txBody>
      </p:sp>
      <p:sp>
        <p:nvSpPr>
          <p:cNvPr id="19" name="Rounded Rectangle 21">
            <a:extLst>
              <a:ext uri="{FF2B5EF4-FFF2-40B4-BE49-F238E27FC236}">
                <a16:creationId xmlns:a16="http://schemas.microsoft.com/office/drawing/2014/main" id="{EA6D929D-48F8-4DAF-A4FE-3BE268AF2D56}"/>
              </a:ext>
            </a:extLst>
          </p:cNvPr>
          <p:cNvSpPr/>
          <p:nvPr/>
        </p:nvSpPr>
        <p:spPr>
          <a:xfrm>
            <a:off x="2181225" y="450532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a:t>
            </a:r>
            <a:r>
              <a:rPr lang="en-US" sz="2400" b="1" dirty="0">
                <a:solidFill>
                  <a:schemeClr val="tx1"/>
                </a:solidFill>
                <a:latin typeface="Sakkal Majalla" panose="02000000000000000000" pitchFamily="2" charset="-78"/>
                <a:cs typeface="Sakkal Majalla" panose="02000000000000000000" pitchFamily="2" charset="-78"/>
              </a:rPr>
              <a:t>2-1 </a:t>
            </a:r>
            <a:r>
              <a:rPr lang="ar-SA" sz="2400" b="1" dirty="0">
                <a:solidFill>
                  <a:schemeClr val="tx1"/>
                </a:solidFill>
                <a:latin typeface="Sakkal Majalla" panose="02000000000000000000" pitchFamily="2" charset="-78"/>
                <a:cs typeface="Sakkal Majalla" panose="02000000000000000000" pitchFamily="2" charset="-78"/>
              </a:rPr>
              <a:t> ) المستقيمان والقاطع</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1" name="Rounded Rectangle 22">
            <a:extLst>
              <a:ext uri="{FF2B5EF4-FFF2-40B4-BE49-F238E27FC236}">
                <a16:creationId xmlns:a16="http://schemas.microsoft.com/office/drawing/2014/main" id="{95657EE6-EFE5-46B2-886D-D925F291048F}"/>
              </a:ext>
            </a:extLst>
          </p:cNvPr>
          <p:cNvSpPr/>
          <p:nvPr/>
        </p:nvSpPr>
        <p:spPr>
          <a:xfrm>
            <a:off x="2181225" y="527367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Sakkal Majalla" panose="02000000000000000000" pitchFamily="2" charset="-78"/>
              </a:rPr>
              <a:t>مريم بنت محمد الطيب</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3" name="TextBox 23">
            <a:extLst>
              <a:ext uri="{FF2B5EF4-FFF2-40B4-BE49-F238E27FC236}">
                <a16:creationId xmlns:a16="http://schemas.microsoft.com/office/drawing/2014/main" id="{63B9E28D-2401-41AC-92E8-9BACF61DF3A0}"/>
              </a:ext>
            </a:extLst>
          </p:cNvPr>
          <p:cNvSpPr txBox="1"/>
          <p:nvPr/>
        </p:nvSpPr>
        <p:spPr>
          <a:xfrm>
            <a:off x="7373938" y="3062288"/>
            <a:ext cx="1700212" cy="461962"/>
          </a:xfrm>
          <a:prstGeom prst="rect">
            <a:avLst/>
          </a:prstGeom>
          <a:noFill/>
        </p:spPr>
        <p:txBody>
          <a:bodyPr>
            <a:spAutoFit/>
          </a:bodyPr>
          <a:lstStyle/>
          <a:p>
            <a:pPr>
              <a:defRPr/>
            </a:pPr>
            <a:r>
              <a:rPr lang="ar-SA" sz="2400" b="1" dirty="0">
                <a:solidFill>
                  <a:schemeClr val="bg2">
                    <a:lumMod val="50000"/>
                  </a:schemeClr>
                </a:solidFill>
                <a:latin typeface="Sakkal Majalla" panose="02000000000000000000" pitchFamily="2" charset="-78"/>
                <a:cs typeface="Sakkal Majalla" panose="02000000000000000000" pitchFamily="2" charset="-78"/>
              </a:rPr>
              <a:t>الفصل الدراسي</a:t>
            </a:r>
            <a:endParaRPr lang="en-US" sz="24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5" name="Rounded Rectangle 24">
            <a:extLst>
              <a:ext uri="{FF2B5EF4-FFF2-40B4-BE49-F238E27FC236}">
                <a16:creationId xmlns:a16="http://schemas.microsoft.com/office/drawing/2014/main" id="{A7D01827-524E-41A7-B6F8-A9AA81C8CCBD}"/>
              </a:ext>
            </a:extLst>
          </p:cNvPr>
          <p:cNvSpPr/>
          <p:nvPr/>
        </p:nvSpPr>
        <p:spPr>
          <a:xfrm>
            <a:off x="2181225" y="29892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الأول</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2" name="TextBox 9">
            <a:extLst>
              <a:ext uri="{FF2B5EF4-FFF2-40B4-BE49-F238E27FC236}">
                <a16:creationId xmlns:a16="http://schemas.microsoft.com/office/drawing/2014/main" id="{7697E59D-5BF3-47E7-B90F-7A4A9823FFA9}"/>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72721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37" y="2287330"/>
            <a:ext cx="9252363" cy="4305150"/>
          </a:xfrm>
          <a:prstGeom prst="rect">
            <a:avLst/>
          </a:prstGeom>
          <a:noFill/>
          <a:ln>
            <a:noFill/>
          </a:ln>
          <a:effectLst/>
          <a:scene3d>
            <a:camera prst="orthographicFront"/>
            <a:lightRig rig="threePt" dir="t"/>
          </a:scene3d>
          <a:sp3d extrusionH="19050">
            <a:extrusionClr>
              <a:srgbClr val="FF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p:nvPr/>
        </p:nvSpPr>
        <p:spPr>
          <a:xfrm>
            <a:off x="4578158" y="2385256"/>
            <a:ext cx="291630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SA" sz="3200" b="1" dirty="0">
                <a:solidFill>
                  <a:srgbClr val="FF0000"/>
                </a:solidFill>
                <a:latin typeface="Sakkal Majalla" pitchFamily="2" charset="-78"/>
                <a:cs typeface="Sakkal Majalla" pitchFamily="2" charset="-78"/>
              </a:rPr>
              <a:t>التوازي و التخالف </a:t>
            </a:r>
          </a:p>
        </p:txBody>
      </p:sp>
      <p:sp>
        <p:nvSpPr>
          <p:cNvPr id="4" name="مستطيل 3"/>
          <p:cNvSpPr/>
          <p:nvPr/>
        </p:nvSpPr>
        <p:spPr>
          <a:xfrm>
            <a:off x="1707737" y="2966978"/>
            <a:ext cx="9252363" cy="584775"/>
          </a:xfrm>
          <a:prstGeom prst="rect">
            <a:avLst/>
          </a:prstGeom>
        </p:spPr>
        <p:txBody>
          <a:bodyPr wrap="square">
            <a:spAutoFit/>
          </a:bodyPr>
          <a:lstStyle/>
          <a:p>
            <a:pPr algn="ctr"/>
            <a:r>
              <a:rPr lang="ar-SA" sz="3200" b="1" dirty="0">
                <a:solidFill>
                  <a:srgbClr val="C00000"/>
                </a:solidFill>
                <a:highlight>
                  <a:srgbClr val="FFFF00"/>
                </a:highlight>
                <a:latin typeface="Sakkal Majalla" panose="02000000000000000000" pitchFamily="2" charset="-78"/>
                <a:cs typeface="Sakkal Majalla" panose="02000000000000000000" pitchFamily="2" charset="-78"/>
              </a:rPr>
              <a:t>المستقيمان المتخالفان</a:t>
            </a:r>
            <a:r>
              <a:rPr lang="ar-SA" sz="3200" b="1" dirty="0">
                <a:solidFill>
                  <a:srgbClr val="0070C0"/>
                </a:solidFill>
                <a:latin typeface="Sakkal Majalla" pitchFamily="2" charset="-78"/>
                <a:cs typeface="Sakkal Majalla" pitchFamily="2" charset="-78"/>
              </a:rPr>
              <a:t>: </a:t>
            </a:r>
            <a:r>
              <a:rPr lang="ar-SA" sz="2800" b="1" dirty="0">
                <a:solidFill>
                  <a:prstClr val="black"/>
                </a:solidFill>
                <a:latin typeface="Sakkal Majalla" pitchFamily="2" charset="-78"/>
                <a:cs typeface="Sakkal Majalla" pitchFamily="2" charset="-78"/>
              </a:rPr>
              <a:t>هما مستقيمان لا يتقاطعان أبداً ولا يقعان في المستوى نفسه .</a:t>
            </a:r>
          </a:p>
        </p:txBody>
      </p:sp>
      <p:sp>
        <p:nvSpPr>
          <p:cNvPr id="5" name="مستطيل 4"/>
          <p:cNvSpPr/>
          <p:nvPr/>
        </p:nvSpPr>
        <p:spPr>
          <a:xfrm>
            <a:off x="9708317" y="3725384"/>
            <a:ext cx="857927" cy="523220"/>
          </a:xfrm>
          <a:prstGeom prst="rect">
            <a:avLst/>
          </a:prstGeom>
        </p:spPr>
        <p:txBody>
          <a:bodyPr wrap="none">
            <a:spAutoFit/>
          </a:bodyPr>
          <a:lstStyle/>
          <a:p>
            <a:r>
              <a:rPr lang="ar-SA" sz="2800" b="1" dirty="0">
                <a:solidFill>
                  <a:srgbClr val="00B050"/>
                </a:solidFill>
                <a:latin typeface="Sakkal Majalla" pitchFamily="2" charset="-78"/>
                <a:cs typeface="Sakkal Majalla" pitchFamily="2" charset="-78"/>
              </a:rPr>
              <a:t>مثال : </a:t>
            </a:r>
          </a:p>
        </p:txBody>
      </p:sp>
      <p:sp>
        <p:nvSpPr>
          <p:cNvPr id="12" name="مكعب 11"/>
          <p:cNvSpPr/>
          <p:nvPr/>
        </p:nvSpPr>
        <p:spPr>
          <a:xfrm>
            <a:off x="2586856" y="5281931"/>
            <a:ext cx="1370452" cy="1073130"/>
          </a:xfrm>
          <a:prstGeom prst="cube">
            <a:avLst>
              <a:gd name="adj" fmla="val 38346"/>
            </a:avLst>
          </a:prstGeom>
          <a:noFill/>
          <a:ln w="38100" cap="flat" cmpd="sng" algn="ctr">
            <a:solidFill>
              <a:srgbClr val="FF0000"/>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latin typeface="Calibri"/>
              <a:ea typeface="+mn-ea"/>
              <a:cs typeface="Arial"/>
            </a:endParaRPr>
          </a:p>
        </p:txBody>
      </p:sp>
      <p:grpSp>
        <p:nvGrpSpPr>
          <p:cNvPr id="8" name="مجموعة 7"/>
          <p:cNvGrpSpPr/>
          <p:nvPr/>
        </p:nvGrpSpPr>
        <p:grpSpPr>
          <a:xfrm>
            <a:off x="2295558" y="5264498"/>
            <a:ext cx="1541333" cy="492003"/>
            <a:chOff x="2295558" y="5264498"/>
            <a:chExt cx="1541333" cy="492003"/>
          </a:xfrm>
        </p:grpSpPr>
        <p:cxnSp>
          <p:nvCxnSpPr>
            <p:cNvPr id="15" name="رابط كسهم مستقيم 14"/>
            <p:cNvCxnSpPr/>
            <p:nvPr/>
          </p:nvCxnSpPr>
          <p:spPr>
            <a:xfrm>
              <a:off x="2351957" y="5698447"/>
              <a:ext cx="1484934" cy="0"/>
            </a:xfrm>
            <a:prstGeom prst="straightConnector1">
              <a:avLst/>
            </a:prstGeom>
            <a:noFill/>
            <a:ln w="28575" cap="flat" cmpd="sng" algn="ctr">
              <a:solidFill>
                <a:srgbClr val="002060"/>
              </a:solidFill>
              <a:prstDash val="solid"/>
              <a:miter lim="800000"/>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mc:AlternateContent xmlns:mc="http://schemas.openxmlformats.org/markup-compatibility/2006" xmlns:a14="http://schemas.microsoft.com/office/drawing/2010/main">
          <mc:Choice Requires="a14">
            <p:sp>
              <p:nvSpPr>
                <p:cNvPr id="18" name="TextBox 26"/>
                <p:cNvSpPr txBox="1"/>
                <p:nvPr/>
              </p:nvSpPr>
              <p:spPr>
                <a:xfrm>
                  <a:off x="3272082" y="5294836"/>
                  <a:ext cx="519545" cy="46166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rPr>
                          <m:t>𝑴</m:t>
                        </m:r>
                      </m:oMath>
                    </m:oMathPara>
                  </a14:m>
                  <a:endParaRPr kumimoji="0" lang="ar-SA" sz="2400" b="1" i="1" u="none" strike="noStrike" kern="0" cap="none" spc="0" normalizeH="0" baseline="0" noProof="0" dirty="0">
                    <a:ln>
                      <a:noFill/>
                    </a:ln>
                    <a:solidFill>
                      <a:sysClr val="windowText" lastClr="000000"/>
                    </a:solidFill>
                    <a:effectLst/>
                    <a:uLnTx/>
                    <a:uFillTx/>
                  </a:endParaRPr>
                </a:p>
              </p:txBody>
            </p:sp>
          </mc:Choice>
          <mc:Fallback xmlns="">
            <p:sp>
              <p:nvSpPr>
                <p:cNvPr id="18" name="TextBox 26"/>
                <p:cNvSpPr txBox="1">
                  <a:spLocks noRot="1" noChangeAspect="1" noMove="1" noResize="1" noEditPoints="1" noAdjustHandles="1" noChangeArrowheads="1" noChangeShapeType="1" noTextEdit="1"/>
                </p:cNvSpPr>
                <p:nvPr/>
              </p:nvSpPr>
              <p:spPr>
                <a:xfrm>
                  <a:off x="3272082" y="5294836"/>
                  <a:ext cx="519545" cy="461665"/>
                </a:xfrm>
                <a:prstGeom prst="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TextBox 26"/>
                <p:cNvSpPr txBox="1"/>
                <p:nvPr/>
              </p:nvSpPr>
              <p:spPr>
                <a:xfrm>
                  <a:off x="2295558" y="5264498"/>
                  <a:ext cx="345943" cy="46166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rPr>
                          <m:t>𝑳</m:t>
                        </m:r>
                      </m:oMath>
                    </m:oMathPara>
                  </a14:m>
                  <a:endParaRPr kumimoji="0" lang="ar-SA" sz="2400" b="1" i="1" u="none" strike="noStrike" kern="0" cap="none" spc="0" normalizeH="0" baseline="0" noProof="0" dirty="0">
                    <a:ln>
                      <a:noFill/>
                    </a:ln>
                    <a:solidFill>
                      <a:sysClr val="windowText" lastClr="000000"/>
                    </a:solidFill>
                    <a:effectLst/>
                    <a:uLnTx/>
                    <a:uFillTx/>
                  </a:endParaRPr>
                </a:p>
              </p:txBody>
            </p:sp>
          </mc:Choice>
          <mc:Fallback xmlns="">
            <p:sp>
              <p:nvSpPr>
                <p:cNvPr id="20" name="TextBox 26"/>
                <p:cNvSpPr txBox="1">
                  <a:spLocks noRot="1" noChangeAspect="1" noMove="1" noResize="1" noEditPoints="1" noAdjustHandles="1" noChangeArrowheads="1" noChangeShapeType="1" noTextEdit="1"/>
                </p:cNvSpPr>
                <p:nvPr/>
              </p:nvSpPr>
              <p:spPr>
                <a:xfrm>
                  <a:off x="2295558" y="5264498"/>
                  <a:ext cx="345943" cy="461665"/>
                </a:xfrm>
                <a:prstGeom prst="rect">
                  <a:avLst/>
                </a:prstGeom>
                <a:blipFill rotWithShape="1">
                  <a:blip r:embed="rId4"/>
                  <a:stretch>
                    <a:fillRect l="-5357" r="-7143"/>
                  </a:stretch>
                </a:blipFill>
              </p:spPr>
              <p:txBody>
                <a:bodyPr/>
                <a:lstStyle/>
                <a:p>
                  <a:r>
                    <a:rPr lang="ar-SA">
                      <a:noFill/>
                    </a:rPr>
                    <a:t> </a:t>
                  </a:r>
                </a:p>
              </p:txBody>
            </p:sp>
          </mc:Fallback>
        </mc:AlternateContent>
      </p:grpSp>
      <p:grpSp>
        <p:nvGrpSpPr>
          <p:cNvPr id="24" name="مجموعة 23"/>
          <p:cNvGrpSpPr/>
          <p:nvPr/>
        </p:nvGrpSpPr>
        <p:grpSpPr>
          <a:xfrm>
            <a:off x="3942715" y="4849350"/>
            <a:ext cx="432353" cy="1612163"/>
            <a:chOff x="3942715" y="4849350"/>
            <a:chExt cx="432353" cy="1612163"/>
          </a:xfrm>
        </p:grpSpPr>
        <p:cxnSp>
          <p:nvCxnSpPr>
            <p:cNvPr id="16" name="رابط كسهم مستقيم 15"/>
            <p:cNvCxnSpPr/>
            <p:nvPr/>
          </p:nvCxnSpPr>
          <p:spPr>
            <a:xfrm flipH="1">
              <a:off x="3984763" y="4935382"/>
              <a:ext cx="2314" cy="1526131"/>
            </a:xfrm>
            <a:prstGeom prst="straightConnector1">
              <a:avLst/>
            </a:prstGeom>
            <a:noFill/>
            <a:ln w="28575" cap="flat" cmpd="sng" algn="ctr">
              <a:solidFill>
                <a:srgbClr val="002060"/>
              </a:solidFill>
              <a:prstDash val="solid"/>
              <a:miter lim="800000"/>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mc:AlternateContent xmlns:mc="http://schemas.openxmlformats.org/markup-compatibility/2006" xmlns:a14="http://schemas.microsoft.com/office/drawing/2010/main">
          <mc:Choice Requires="a14">
            <p:sp>
              <p:nvSpPr>
                <p:cNvPr id="17" name="TextBox 26"/>
                <p:cNvSpPr txBox="1"/>
                <p:nvPr/>
              </p:nvSpPr>
              <p:spPr>
                <a:xfrm>
                  <a:off x="4029125" y="5707356"/>
                  <a:ext cx="345943" cy="46166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rPr>
                          <m:t>𝑲</m:t>
                        </m:r>
                      </m:oMath>
                    </m:oMathPara>
                  </a14:m>
                  <a:endParaRPr kumimoji="0" lang="ar-SA" sz="2400" b="1" i="1" u="none" strike="noStrike" kern="0" cap="none" spc="0" normalizeH="0" baseline="0" noProof="0" dirty="0">
                    <a:ln>
                      <a:noFill/>
                    </a:ln>
                    <a:solidFill>
                      <a:sysClr val="windowText" lastClr="000000"/>
                    </a:solidFill>
                    <a:effectLst/>
                    <a:uLnTx/>
                    <a:uFillTx/>
                  </a:endParaRPr>
                </a:p>
              </p:txBody>
            </p:sp>
          </mc:Choice>
          <mc:Fallback xmlns="">
            <p:sp>
              <p:nvSpPr>
                <p:cNvPr id="17" name="TextBox 26"/>
                <p:cNvSpPr txBox="1">
                  <a:spLocks noRot="1" noChangeAspect="1" noMove="1" noResize="1" noEditPoints="1" noAdjustHandles="1" noChangeArrowheads="1" noChangeShapeType="1" noTextEdit="1"/>
                </p:cNvSpPr>
                <p:nvPr/>
              </p:nvSpPr>
              <p:spPr>
                <a:xfrm>
                  <a:off x="4029125" y="5707356"/>
                  <a:ext cx="345943" cy="461665"/>
                </a:xfrm>
                <a:prstGeom prst="rect">
                  <a:avLst/>
                </a:prstGeom>
                <a:blipFill rotWithShape="1">
                  <a:blip r:embed="rId5"/>
                  <a:stretch>
                    <a:fillRect l="-5263" r="-2280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1" name="TextBox 26"/>
                <p:cNvSpPr txBox="1"/>
                <p:nvPr/>
              </p:nvSpPr>
              <p:spPr>
                <a:xfrm>
                  <a:off x="3942715" y="4849350"/>
                  <a:ext cx="345943" cy="46166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rPr>
                          <m:t>𝑱</m:t>
                        </m:r>
                      </m:oMath>
                    </m:oMathPara>
                  </a14:m>
                  <a:endParaRPr kumimoji="0" lang="ar-SA" sz="2400" b="1" i="1" u="none" strike="noStrike" kern="0" cap="none" spc="0" normalizeH="0" baseline="0" noProof="0" dirty="0">
                    <a:ln>
                      <a:noFill/>
                    </a:ln>
                    <a:solidFill>
                      <a:sysClr val="windowText" lastClr="000000"/>
                    </a:solidFill>
                    <a:effectLst/>
                    <a:uLnTx/>
                    <a:uFillTx/>
                  </a:endParaRPr>
                </a:p>
              </p:txBody>
            </p:sp>
          </mc:Choice>
          <mc:Fallback xmlns="">
            <p:sp>
              <p:nvSpPr>
                <p:cNvPr id="21" name="TextBox 26"/>
                <p:cNvSpPr txBox="1">
                  <a:spLocks noRot="1" noChangeAspect="1" noMove="1" noResize="1" noEditPoints="1" noAdjustHandles="1" noChangeArrowheads="1" noChangeShapeType="1" noTextEdit="1"/>
                </p:cNvSpPr>
                <p:nvPr/>
              </p:nvSpPr>
              <p:spPr>
                <a:xfrm>
                  <a:off x="3942715" y="4849350"/>
                  <a:ext cx="345943" cy="461665"/>
                </a:xfrm>
                <a:prstGeom prst="rect">
                  <a:avLst/>
                </a:prstGeom>
                <a:blipFill rotWithShape="1">
                  <a:blip r:embed="rId6"/>
                  <a:stretch>
                    <a:fillRect l="-7018" r="-7018" b="-14474"/>
                  </a:stretch>
                </a:blipFill>
              </p:spPr>
              <p:txBody>
                <a:bodyPr/>
                <a:lstStyle/>
                <a:p>
                  <a:r>
                    <a:rPr lang="ar-SA">
                      <a:noFill/>
                    </a:rPr>
                    <a:t> </a:t>
                  </a:r>
                </a:p>
              </p:txBody>
            </p:sp>
          </mc:Fallback>
        </mc:AlternateContent>
      </p:grpSp>
      <p:pic>
        <p:nvPicPr>
          <p:cNvPr id="7170"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4000" contrast="61000"/>
                    </a14:imgEffect>
                  </a14:imgLayer>
                </a14:imgProps>
              </a:ext>
              <a:ext uri="{28A0092B-C50C-407E-A947-70E740481C1C}">
                <a14:useLocalDpi xmlns:a14="http://schemas.microsoft.com/office/drawing/2010/main" val="0"/>
              </a:ext>
            </a:extLst>
          </a:blip>
          <a:srcRect/>
          <a:stretch>
            <a:fillRect/>
          </a:stretch>
        </p:blipFill>
        <p:spPr bwMode="auto">
          <a:xfrm>
            <a:off x="2136638" y="3512283"/>
            <a:ext cx="2194415" cy="139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مستطيل 1"/>
              <p:cNvSpPr/>
              <p:nvPr/>
            </p:nvSpPr>
            <p:spPr>
              <a:xfrm>
                <a:off x="6527125" y="3725384"/>
                <a:ext cx="3181192" cy="523220"/>
              </a:xfrm>
              <a:prstGeom prst="rect">
                <a:avLst/>
              </a:prstGeom>
            </p:spPr>
            <p:txBody>
              <a:bodyPr wrap="none">
                <a:spAutoFit/>
              </a:bodyPr>
              <a:lstStyle/>
              <a:p>
                <a:r>
                  <a:rPr lang="ar-SA" sz="2800" b="1" dirty="0">
                    <a:solidFill>
                      <a:prstClr val="black"/>
                    </a:solidFill>
                    <a:latin typeface="Sakkal Majalla" pitchFamily="2" charset="-78"/>
                    <a:cs typeface="Sakkal Majalla" pitchFamily="2" charset="-78"/>
                  </a:rPr>
                  <a:t>المستقيمان </a:t>
                </a:r>
                <a14:m>
                  <m:oMath xmlns:m="http://schemas.openxmlformats.org/officeDocument/2006/math">
                    <m:r>
                      <a:rPr lang="ar-SA" sz="2800" b="1" i="1" smtClean="0">
                        <a:solidFill>
                          <a:prstClr val="black"/>
                        </a:solidFill>
                        <a:latin typeface="Cambria Math"/>
                        <a:ea typeface="Cambria Math"/>
                        <a:cs typeface="Sakkal Majalla" pitchFamily="2" charset="-78"/>
                      </a:rPr>
                      <m:t>ℓ</m:t>
                    </m:r>
                    <m:r>
                      <a:rPr lang="en-US" sz="2800" b="1" i="1" smtClean="0">
                        <a:solidFill>
                          <a:prstClr val="black"/>
                        </a:solidFill>
                        <a:latin typeface="Cambria Math"/>
                        <a:ea typeface="Cambria Math"/>
                        <a:cs typeface="Sakkal Majalla" pitchFamily="2" charset="-78"/>
                      </a:rPr>
                      <m:t>,</m:t>
                    </m:r>
                    <m:r>
                      <a:rPr lang="en-US" sz="2800" b="1" i="1" smtClean="0">
                        <a:solidFill>
                          <a:prstClr val="black"/>
                        </a:solidFill>
                        <a:latin typeface="Cambria Math"/>
                        <a:ea typeface="Cambria Math"/>
                        <a:cs typeface="Sakkal Majalla" pitchFamily="2" charset="-78"/>
                      </a:rPr>
                      <m:t>𝒎</m:t>
                    </m:r>
                  </m:oMath>
                </a14:m>
                <a:r>
                  <a:rPr lang="ar-SA" sz="2800" b="1" kern="0" dirty="0">
                    <a:solidFill>
                      <a:sysClr val="windowText" lastClr="000000"/>
                    </a:solidFill>
                    <a:latin typeface="Sakkal Majalla" pitchFamily="2" charset="-78"/>
                    <a:cs typeface="Sakkal Majalla" pitchFamily="2" charset="-78"/>
                  </a:rPr>
                  <a:t> متخالفان</a:t>
                </a:r>
                <a:r>
                  <a:rPr lang="ar-SA" sz="2800" b="1" dirty="0">
                    <a:solidFill>
                      <a:prstClr val="black"/>
                    </a:solidFill>
                    <a:latin typeface="Sakkal Majalla" pitchFamily="2" charset="-78"/>
                    <a:cs typeface="Sakkal Majalla" pitchFamily="2" charset="-78"/>
                  </a:rPr>
                  <a:t> </a:t>
                </a:r>
                <a:endParaRPr lang="ar-SA" sz="2800" dirty="0">
                  <a:latin typeface="Sakkal Majalla" pitchFamily="2" charset="-78"/>
                  <a:cs typeface="Sakkal Majalla" pitchFamily="2" charset="-78"/>
                </a:endParaRPr>
              </a:p>
            </p:txBody>
          </p:sp>
        </mc:Choice>
        <mc:Fallback xmlns="">
          <p:sp>
            <p:nvSpPr>
              <p:cNvPr id="2" name="مستطيل 1"/>
              <p:cNvSpPr>
                <a:spLocks noRot="1" noChangeAspect="1" noMove="1" noResize="1" noEditPoints="1" noAdjustHandles="1" noChangeArrowheads="1" noChangeShapeType="1" noTextEdit="1"/>
              </p:cNvSpPr>
              <p:nvPr/>
            </p:nvSpPr>
            <p:spPr>
              <a:xfrm>
                <a:off x="6527125" y="3725384"/>
                <a:ext cx="3181192" cy="523220"/>
              </a:xfrm>
              <a:prstGeom prst="rect">
                <a:avLst/>
              </a:prstGeom>
              <a:blipFill rotWithShape="1">
                <a:blip r:embed="rId9"/>
                <a:stretch>
                  <a:fillRect l="-3065" t="-6977" r="-3831" b="-36047"/>
                </a:stretch>
              </a:blipFill>
            </p:spPr>
            <p:txBody>
              <a:bodyPr/>
              <a:lstStyle/>
              <a:p>
                <a:r>
                  <a:rPr lang="ar-SA">
                    <a:noFill/>
                  </a:rPr>
                  <a:t> </a:t>
                </a:r>
              </a:p>
            </p:txBody>
          </p:sp>
        </mc:Fallback>
      </mc:AlternateContent>
      <p:sp>
        <p:nvSpPr>
          <p:cNvPr id="22" name="مستطيل 21"/>
          <p:cNvSpPr/>
          <p:nvPr/>
        </p:nvSpPr>
        <p:spPr>
          <a:xfrm>
            <a:off x="9364529" y="5256531"/>
            <a:ext cx="1277914" cy="523220"/>
          </a:xfrm>
          <a:prstGeom prst="rect">
            <a:avLst/>
          </a:prstGeom>
        </p:spPr>
        <p:txBody>
          <a:bodyPr wrap="none">
            <a:spAutoFit/>
          </a:bodyPr>
          <a:lstStyle/>
          <a:p>
            <a:r>
              <a:rPr lang="ar-SA" sz="2800" b="1" dirty="0">
                <a:solidFill>
                  <a:srgbClr val="00B050"/>
                </a:solidFill>
                <a:latin typeface="Sakkal Majalla" pitchFamily="2" charset="-78"/>
                <a:cs typeface="Sakkal Majalla" pitchFamily="2" charset="-78"/>
              </a:rPr>
              <a:t>مثال آخر: </a:t>
            </a:r>
          </a:p>
        </p:txBody>
      </p:sp>
      <p:sp>
        <p:nvSpPr>
          <p:cNvPr id="3" name="مستطيل 2"/>
          <p:cNvSpPr/>
          <p:nvPr/>
        </p:nvSpPr>
        <p:spPr>
          <a:xfrm>
            <a:off x="5194300" y="5313408"/>
            <a:ext cx="3454400" cy="830997"/>
          </a:xfrm>
          <a:prstGeom prst="rect">
            <a:avLst/>
          </a:prstGeom>
        </p:spPr>
        <p:txBody>
          <a:bodyPr wrap="square">
            <a:spAutoFit/>
          </a:bodyPr>
          <a:lstStyle/>
          <a:p>
            <a:pPr lvl="0" algn="ctr">
              <a:defRPr/>
            </a:pPr>
            <a:endParaRPr lang="ar-SA" sz="2400" b="1" kern="0" dirty="0">
              <a:solidFill>
                <a:sysClr val="windowText" lastClr="000000"/>
              </a:solidFill>
            </a:endParaRPr>
          </a:p>
          <a:p>
            <a:pPr lvl="0" algn="ctr">
              <a:defRPr/>
            </a:pPr>
            <a:endParaRPr lang="ar-SA" sz="2400" b="1" kern="0" dirty="0">
              <a:solidFill>
                <a:sysClr val="windowText" lastClr="000000"/>
              </a:solidFill>
            </a:endParaRPr>
          </a:p>
        </p:txBody>
      </p:sp>
      <mc:AlternateContent xmlns:mc="http://schemas.openxmlformats.org/markup-compatibility/2006" xmlns:a14="http://schemas.microsoft.com/office/drawing/2010/main">
        <mc:Choice Requires="a14">
          <p:sp>
            <p:nvSpPr>
              <p:cNvPr id="7" name="مستطيل 6"/>
              <p:cNvSpPr/>
              <p:nvPr/>
            </p:nvSpPr>
            <p:spPr>
              <a:xfrm>
                <a:off x="5774131" y="5264058"/>
                <a:ext cx="3701654" cy="523220"/>
              </a:xfrm>
              <a:prstGeom prst="rect">
                <a:avLst/>
              </a:prstGeom>
            </p:spPr>
            <p:txBody>
              <a:bodyPr wrap="none">
                <a:spAutoFit/>
              </a:bodyPr>
              <a:lstStyle/>
              <a:p>
                <a:r>
                  <a:rPr lang="ar-SA" sz="2800" b="1" dirty="0">
                    <a:solidFill>
                      <a:prstClr val="black"/>
                    </a:solidFill>
                    <a:latin typeface="Sakkal Majalla" pitchFamily="2" charset="-78"/>
                    <a:cs typeface="Sakkal Majalla" pitchFamily="2" charset="-78"/>
                  </a:rPr>
                  <a:t>المستقيمان </a:t>
                </a:r>
                <a14:m>
                  <m:oMath xmlns:m="http://schemas.openxmlformats.org/officeDocument/2006/math">
                    <m:acc>
                      <m:accPr>
                        <m:chr m:val="⃡"/>
                        <m:ctrlPr>
                          <a:rPr lang="ar-SA" sz="2400" b="1" i="1" kern="0">
                            <a:solidFill>
                              <a:sysClr val="windowText" lastClr="000000"/>
                            </a:solidFill>
                            <a:latin typeface="Cambria Math" panose="02040503050406030204" pitchFamily="18" charset="0"/>
                          </a:rPr>
                        </m:ctrlPr>
                      </m:accPr>
                      <m:e>
                        <m:r>
                          <a:rPr lang="en-US" sz="2400" b="1" i="1" kern="0">
                            <a:solidFill>
                              <a:sysClr val="windowText" lastClr="000000"/>
                            </a:solidFill>
                            <a:latin typeface="Cambria Math" panose="02040503050406030204" pitchFamily="18" charset="0"/>
                          </a:rPr>
                          <m:t>𝑱𝑲</m:t>
                        </m:r>
                      </m:e>
                    </m:acc>
                  </m:oMath>
                </a14:m>
                <a:r>
                  <a:rPr lang="ar-SA" sz="2400" b="1" kern="0" dirty="0">
                    <a:solidFill>
                      <a:sysClr val="windowText" lastClr="000000"/>
                    </a:solidFill>
                  </a:rPr>
                  <a:t> </a:t>
                </a:r>
                <a:r>
                  <a:rPr lang="ar-SA" sz="2400" b="1" kern="0" dirty="0">
                    <a:solidFill>
                      <a:sysClr val="windowText" lastClr="000000"/>
                    </a:solidFill>
                    <a:latin typeface="Cambria Math" panose="02040503050406030204" pitchFamily="18" charset="0"/>
                    <a:ea typeface="Cambria Math" panose="02040503050406030204" pitchFamily="18" charset="0"/>
                  </a:rPr>
                  <a:t> , </a:t>
                </a:r>
                <a14:m>
                  <m:oMath xmlns:m="http://schemas.openxmlformats.org/officeDocument/2006/math">
                    <m:acc>
                      <m:accPr>
                        <m:chr m:val="⃡"/>
                        <m:ctrlPr>
                          <a:rPr lang="ar-SA" sz="2400" b="1" i="1" kern="0">
                            <a:solidFill>
                              <a:sysClr val="windowText" lastClr="000000"/>
                            </a:solidFill>
                            <a:latin typeface="Cambria Math" panose="02040503050406030204" pitchFamily="18" charset="0"/>
                            <a:ea typeface="Cambria Math" panose="02040503050406030204" pitchFamily="18" charset="0"/>
                          </a:rPr>
                        </m:ctrlPr>
                      </m:accPr>
                      <m:e>
                        <m:r>
                          <a:rPr lang="en-US" sz="2400" b="1" i="1" kern="0">
                            <a:solidFill>
                              <a:sysClr val="windowText" lastClr="000000"/>
                            </a:solidFill>
                            <a:latin typeface="Cambria Math" panose="02040503050406030204" pitchFamily="18" charset="0"/>
                            <a:ea typeface="Cambria Math" panose="02040503050406030204" pitchFamily="18" charset="0"/>
                          </a:rPr>
                          <m:t>𝑳𝑴</m:t>
                        </m:r>
                      </m:e>
                    </m:acc>
                  </m:oMath>
                </a14:m>
                <a:r>
                  <a:rPr lang="ar-SA" sz="2800" b="1" dirty="0">
                    <a:solidFill>
                      <a:prstClr val="black"/>
                    </a:solidFill>
                    <a:latin typeface="Sakkal Majalla" pitchFamily="2" charset="-78"/>
                    <a:cs typeface="Sakkal Majalla" pitchFamily="2" charset="-78"/>
                  </a:rPr>
                  <a:t> </a:t>
                </a:r>
                <a:r>
                  <a:rPr lang="ar-SA" sz="2800" b="1" kern="0" dirty="0">
                    <a:solidFill>
                      <a:sysClr val="windowText" lastClr="000000"/>
                    </a:solidFill>
                    <a:latin typeface="Sakkal Majalla" pitchFamily="2" charset="-78"/>
                    <a:cs typeface="Sakkal Majalla" pitchFamily="2" charset="-78"/>
                  </a:rPr>
                  <a:t>متخالفان</a:t>
                </a:r>
                <a:r>
                  <a:rPr lang="ar-SA" sz="2800" b="1" dirty="0">
                    <a:solidFill>
                      <a:prstClr val="black"/>
                    </a:solidFill>
                    <a:latin typeface="Sakkal Majalla" pitchFamily="2" charset="-78"/>
                    <a:cs typeface="Sakkal Majalla" pitchFamily="2" charset="-78"/>
                  </a:rPr>
                  <a:t> </a:t>
                </a:r>
                <a:endParaRPr lang="ar-SA" sz="2800" dirty="0">
                  <a:latin typeface="Sakkal Majalla" pitchFamily="2" charset="-78"/>
                  <a:cs typeface="Sakkal Majalla" pitchFamily="2" charset="-78"/>
                </a:endParaRPr>
              </a:p>
            </p:txBody>
          </p:sp>
        </mc:Choice>
        <mc:Fallback xmlns="">
          <p:sp>
            <p:nvSpPr>
              <p:cNvPr id="7" name="مستطيل 6"/>
              <p:cNvSpPr>
                <a:spLocks noRot="1" noChangeAspect="1" noMove="1" noResize="1" noEditPoints="1" noAdjustHandles="1" noChangeArrowheads="1" noChangeShapeType="1" noTextEdit="1"/>
              </p:cNvSpPr>
              <p:nvPr/>
            </p:nvSpPr>
            <p:spPr>
              <a:xfrm>
                <a:off x="5774131" y="5264058"/>
                <a:ext cx="3701654" cy="523220"/>
              </a:xfrm>
              <a:prstGeom prst="rect">
                <a:avLst/>
              </a:prstGeom>
              <a:blipFill rotWithShape="1">
                <a:blip r:embed="rId10"/>
                <a:stretch>
                  <a:fillRect l="-2306" t="-9412" r="-3460" b="-37647"/>
                </a:stretch>
              </a:blipFill>
            </p:spPr>
            <p:txBody>
              <a:bodyPr/>
              <a:lstStyle/>
              <a:p>
                <a:r>
                  <a:rPr lang="ar-SA">
                    <a:noFill/>
                  </a:rPr>
                  <a:t> </a:t>
                </a:r>
              </a:p>
            </p:txBody>
          </p:sp>
        </mc:Fallback>
      </mc:AlternateContent>
      <p:sp>
        <p:nvSpPr>
          <p:cNvPr id="25" name="مستطيل 24">
            <a:extLst>
              <a:ext uri="{FF2B5EF4-FFF2-40B4-BE49-F238E27FC236}">
                <a16:creationId xmlns:a16="http://schemas.microsoft.com/office/drawing/2014/main" id="{88F21741-7E31-4C7A-BDB7-E255282EC272}"/>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6" name="TextBox 9">
            <a:extLst>
              <a:ext uri="{FF2B5EF4-FFF2-40B4-BE49-F238E27FC236}">
                <a16:creationId xmlns:a16="http://schemas.microsoft.com/office/drawing/2014/main" id="{038E0D52-6318-4EB5-98DB-B21D9800B0E9}"/>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2565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par>
                                <p:cTn id="49" presetID="2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12" grpId="0" animBg="1"/>
      <p:bldP spid="2" grpId="0"/>
      <p:bldP spid="2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37" y="2287330"/>
            <a:ext cx="9252363" cy="43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p:nvPr/>
        </p:nvSpPr>
        <p:spPr>
          <a:xfrm>
            <a:off x="4578158" y="2385256"/>
            <a:ext cx="291630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SA" sz="3200" b="1" dirty="0">
                <a:solidFill>
                  <a:srgbClr val="FF0000"/>
                </a:solidFill>
                <a:latin typeface="Sakkal Majalla" pitchFamily="2" charset="-78"/>
                <a:cs typeface="Sakkal Majalla" pitchFamily="2" charset="-78"/>
              </a:rPr>
              <a:t>التوازي و التخالف </a:t>
            </a:r>
          </a:p>
        </p:txBody>
      </p:sp>
      <p:sp>
        <p:nvSpPr>
          <p:cNvPr id="4" name="مستطيل 3"/>
          <p:cNvSpPr/>
          <p:nvPr/>
        </p:nvSpPr>
        <p:spPr>
          <a:xfrm>
            <a:off x="5015857" y="3523789"/>
            <a:ext cx="5765800" cy="584775"/>
          </a:xfrm>
          <a:prstGeom prst="rect">
            <a:avLst/>
          </a:prstGeom>
        </p:spPr>
        <p:txBody>
          <a:bodyPr wrap="square">
            <a:spAutoFit/>
          </a:bodyPr>
          <a:lstStyle/>
          <a:p>
            <a:r>
              <a:rPr lang="ar-SA" sz="3200" b="1" dirty="0">
                <a:solidFill>
                  <a:srgbClr val="C00000"/>
                </a:solidFill>
                <a:highlight>
                  <a:srgbClr val="FFFF00"/>
                </a:highlight>
                <a:latin typeface="Sakkal Majalla" panose="02000000000000000000" pitchFamily="2" charset="-78"/>
                <a:cs typeface="Sakkal Majalla" panose="02000000000000000000" pitchFamily="2" charset="-78"/>
              </a:rPr>
              <a:t>المستويان المتوازيان</a:t>
            </a:r>
            <a:r>
              <a:rPr lang="ar-SA" sz="3200" b="1" dirty="0">
                <a:solidFill>
                  <a:srgbClr val="0070C0"/>
                </a:solidFill>
                <a:latin typeface="Sakkal Majalla" pitchFamily="2" charset="-78"/>
                <a:cs typeface="Sakkal Majalla" pitchFamily="2" charset="-78"/>
              </a:rPr>
              <a:t>: </a:t>
            </a:r>
            <a:r>
              <a:rPr lang="ar-SA" sz="2800" b="1" dirty="0">
                <a:solidFill>
                  <a:prstClr val="black"/>
                </a:solidFill>
                <a:latin typeface="Sakkal Majalla" pitchFamily="2" charset="-78"/>
                <a:cs typeface="Sakkal Majalla" pitchFamily="2" charset="-78"/>
              </a:rPr>
              <a:t>هما مستويان غير متقاطعين.</a:t>
            </a:r>
          </a:p>
        </p:txBody>
      </p:sp>
      <p:sp>
        <p:nvSpPr>
          <p:cNvPr id="5" name="مستطيل 4"/>
          <p:cNvSpPr/>
          <p:nvPr/>
        </p:nvSpPr>
        <p:spPr>
          <a:xfrm>
            <a:off x="9708316" y="4439905"/>
            <a:ext cx="857927" cy="523220"/>
          </a:xfrm>
          <a:prstGeom prst="rect">
            <a:avLst/>
          </a:prstGeom>
        </p:spPr>
        <p:txBody>
          <a:bodyPr wrap="none">
            <a:spAutoFit/>
          </a:bodyPr>
          <a:lstStyle/>
          <a:p>
            <a:r>
              <a:rPr lang="ar-SA" sz="2800" b="1" dirty="0">
                <a:solidFill>
                  <a:srgbClr val="00B050"/>
                </a:solidFill>
                <a:latin typeface="Sakkal Majalla" pitchFamily="2" charset="-78"/>
                <a:cs typeface="Sakkal Majalla" pitchFamily="2" charset="-78"/>
              </a:rPr>
              <a:t>مثال : </a:t>
            </a:r>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4000" contrast="61000"/>
                    </a14:imgEffect>
                  </a14:imgLayer>
                </a14:imgProps>
              </a:ext>
              <a:ext uri="{28A0092B-C50C-407E-A947-70E740481C1C}">
                <a14:useLocalDpi xmlns:a14="http://schemas.microsoft.com/office/drawing/2010/main" val="0"/>
              </a:ext>
            </a:extLst>
          </a:blip>
          <a:srcRect/>
          <a:stretch>
            <a:fillRect/>
          </a:stretch>
        </p:blipFill>
        <p:spPr bwMode="auto">
          <a:xfrm>
            <a:off x="1946138" y="3220183"/>
            <a:ext cx="3480142" cy="22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مستطيل 1"/>
              <p:cNvSpPr/>
              <p:nvPr/>
            </p:nvSpPr>
            <p:spPr>
              <a:xfrm>
                <a:off x="6684219" y="4439905"/>
                <a:ext cx="3024097" cy="523220"/>
              </a:xfrm>
              <a:prstGeom prst="rect">
                <a:avLst/>
              </a:prstGeom>
            </p:spPr>
            <p:txBody>
              <a:bodyPr wrap="none">
                <a:spAutoFit/>
              </a:bodyPr>
              <a:lstStyle/>
              <a:p>
                <a:r>
                  <a:rPr lang="ar-SA" sz="2800" b="1" dirty="0">
                    <a:solidFill>
                      <a:prstClr val="black"/>
                    </a:solidFill>
                    <a:latin typeface="Sakkal Majalla" pitchFamily="2" charset="-78"/>
                    <a:cs typeface="Sakkal Majalla" pitchFamily="2" charset="-78"/>
                  </a:rPr>
                  <a:t>المستويان  </a:t>
                </a:r>
                <a14:m>
                  <m:oMath xmlns:m="http://schemas.openxmlformats.org/officeDocument/2006/math">
                    <m:r>
                      <a:rPr lang="ar-SA" sz="2800" b="1" i="1">
                        <a:solidFill>
                          <a:prstClr val="black"/>
                        </a:solidFill>
                        <a:latin typeface="Cambria Math"/>
                        <a:ea typeface="Cambria Math"/>
                        <a:cs typeface="Sakkal Majalla" pitchFamily="2" charset="-78"/>
                      </a:rPr>
                      <m:t>𝓐</m:t>
                    </m:r>
                    <m:r>
                      <a:rPr lang="en-US" sz="2800" b="1" i="1" smtClean="0">
                        <a:solidFill>
                          <a:prstClr val="black"/>
                        </a:solidFill>
                        <a:latin typeface="Cambria Math"/>
                        <a:ea typeface="Cambria Math"/>
                        <a:cs typeface="Sakkal Majalla" pitchFamily="2" charset="-78"/>
                      </a:rPr>
                      <m:t>,</m:t>
                    </m:r>
                    <m:r>
                      <a:rPr lang="ar-SA" sz="2800" b="1" i="1" smtClean="0">
                        <a:solidFill>
                          <a:prstClr val="black"/>
                        </a:solidFill>
                        <a:latin typeface="Cambria Math"/>
                        <a:ea typeface="Cambria Math"/>
                        <a:cs typeface="Sakkal Majalla" pitchFamily="2" charset="-78"/>
                      </a:rPr>
                      <m:t>𝓑</m:t>
                    </m:r>
                  </m:oMath>
                </a14:m>
                <a:r>
                  <a:rPr lang="ar-SA" sz="2800" b="1" kern="0" dirty="0">
                    <a:solidFill>
                      <a:sysClr val="windowText" lastClr="000000"/>
                    </a:solidFill>
                    <a:latin typeface="Sakkal Majalla" pitchFamily="2" charset="-78"/>
                    <a:cs typeface="Sakkal Majalla" pitchFamily="2" charset="-78"/>
                  </a:rPr>
                  <a:t>  متوازيان</a:t>
                </a:r>
                <a:endParaRPr lang="ar-SA" sz="2800" dirty="0">
                  <a:latin typeface="Sakkal Majalla" pitchFamily="2" charset="-78"/>
                  <a:cs typeface="Sakkal Majalla" pitchFamily="2" charset="-78"/>
                </a:endParaRPr>
              </a:p>
            </p:txBody>
          </p:sp>
        </mc:Choice>
        <mc:Fallback xmlns="">
          <p:sp>
            <p:nvSpPr>
              <p:cNvPr id="2" name="مستطيل 1"/>
              <p:cNvSpPr>
                <a:spLocks noRot="1" noChangeAspect="1" noMove="1" noResize="1" noEditPoints="1" noAdjustHandles="1" noChangeArrowheads="1" noChangeShapeType="1" noTextEdit="1"/>
              </p:cNvSpPr>
              <p:nvPr/>
            </p:nvSpPr>
            <p:spPr>
              <a:xfrm>
                <a:off x="6684219" y="4439905"/>
                <a:ext cx="3024097" cy="523220"/>
              </a:xfrm>
              <a:prstGeom prst="rect">
                <a:avLst/>
              </a:prstGeom>
              <a:blipFill rotWithShape="1">
                <a:blip r:embed="rId5"/>
                <a:stretch>
                  <a:fillRect l="-2817" t="-6977" r="-4024" b="-36047"/>
                </a:stretch>
              </a:blipFill>
            </p:spPr>
            <p:txBody>
              <a:bodyPr/>
              <a:lstStyle/>
              <a:p>
                <a:r>
                  <a:rPr lang="ar-SA">
                    <a:noFill/>
                  </a:rPr>
                  <a:t> </a:t>
                </a:r>
              </a:p>
            </p:txBody>
          </p:sp>
        </mc:Fallback>
      </mc:AlternateContent>
      <p:sp>
        <p:nvSpPr>
          <p:cNvPr id="3" name="مستطيل 2"/>
          <p:cNvSpPr/>
          <p:nvPr/>
        </p:nvSpPr>
        <p:spPr>
          <a:xfrm>
            <a:off x="5194300" y="5313408"/>
            <a:ext cx="3454400" cy="830997"/>
          </a:xfrm>
          <a:prstGeom prst="rect">
            <a:avLst/>
          </a:prstGeom>
        </p:spPr>
        <p:txBody>
          <a:bodyPr wrap="square">
            <a:spAutoFit/>
          </a:bodyPr>
          <a:lstStyle/>
          <a:p>
            <a:pPr lvl="0" algn="ctr">
              <a:defRPr/>
            </a:pPr>
            <a:endParaRPr lang="ar-SA" sz="2400" b="1" kern="0" dirty="0">
              <a:solidFill>
                <a:sysClr val="windowText" lastClr="000000"/>
              </a:solidFill>
            </a:endParaRPr>
          </a:p>
          <a:p>
            <a:pPr lvl="0" algn="ctr">
              <a:defRPr/>
            </a:pPr>
            <a:endParaRPr lang="ar-SA" sz="2400" b="1" kern="0" dirty="0">
              <a:solidFill>
                <a:sysClr val="windowText" lastClr="000000"/>
              </a:solidFill>
            </a:endParaRPr>
          </a:p>
        </p:txBody>
      </p:sp>
      <p:sp>
        <p:nvSpPr>
          <p:cNvPr id="11" name="مستطيل 10">
            <a:extLst>
              <a:ext uri="{FF2B5EF4-FFF2-40B4-BE49-F238E27FC236}">
                <a16:creationId xmlns:a16="http://schemas.microsoft.com/office/drawing/2014/main" id="{35287CC8-E696-4C51-937B-82E8D9D9A94C}"/>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2" name="TextBox 9">
            <a:extLst>
              <a:ext uri="{FF2B5EF4-FFF2-40B4-BE49-F238E27FC236}">
                <a16:creationId xmlns:a16="http://schemas.microsoft.com/office/drawing/2014/main" id="{BE3C3A87-99A8-4D90-A8C0-BEAAAC4EC822}"/>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90264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6099754" y="2829474"/>
            <a:ext cx="5234125" cy="2677656"/>
          </a:xfrm>
          <a:prstGeom prst="rect">
            <a:avLst/>
          </a:prstGeom>
          <a:solidFill>
            <a:schemeClr val="accent4">
              <a:lumMod val="20000"/>
              <a:lumOff val="80000"/>
            </a:schemeClr>
          </a:solidFill>
        </p:spPr>
        <p:txBody>
          <a:bodyPr wrap="none">
            <a:spAutoFit/>
          </a:bodyPr>
          <a:lstStyle/>
          <a:p>
            <a:pPr algn="ctr">
              <a:lnSpc>
                <a:spcPct val="200000"/>
              </a:lnSpc>
            </a:pPr>
            <a:r>
              <a:rPr lang="ar-SA" sz="2800" b="1" dirty="0">
                <a:solidFill>
                  <a:srgbClr val="002060"/>
                </a:solidFill>
                <a:latin typeface="Sakkal Majalla" pitchFamily="2" charset="-78"/>
                <a:cs typeface="Sakkal Majalla" pitchFamily="2" charset="-78"/>
              </a:rPr>
              <a:t> إذا كانت القطع المستقيمة أو أنصاف المستقيمات</a:t>
            </a:r>
          </a:p>
          <a:p>
            <a:pPr algn="ctr">
              <a:lnSpc>
                <a:spcPct val="200000"/>
              </a:lnSpc>
            </a:pPr>
            <a:r>
              <a:rPr lang="ar-SA" sz="2800" b="1" dirty="0">
                <a:solidFill>
                  <a:srgbClr val="002060"/>
                </a:solidFill>
                <a:latin typeface="Sakkal Majalla" pitchFamily="2" charset="-78"/>
                <a:cs typeface="Sakkal Majalla" pitchFamily="2" charset="-78"/>
              </a:rPr>
              <a:t> أجزاءً من مستقيمات متوازية أو متخالفة،</a:t>
            </a:r>
          </a:p>
          <a:p>
            <a:pPr algn="ctr">
              <a:lnSpc>
                <a:spcPct val="200000"/>
              </a:lnSpc>
            </a:pPr>
            <a:r>
              <a:rPr lang="ar-SA" sz="2800" b="1" dirty="0">
                <a:solidFill>
                  <a:srgbClr val="002060"/>
                </a:solidFill>
                <a:latin typeface="Sakkal Majalla" pitchFamily="2" charset="-78"/>
                <a:cs typeface="Sakkal Majalla" pitchFamily="2" charset="-78"/>
              </a:rPr>
              <a:t> فإنها تكون متوازية أو متخالفة أيضًا.</a:t>
            </a:r>
            <a:endParaRPr lang="ar-SA" dirty="0">
              <a:solidFill>
                <a:srgbClr val="002060"/>
              </a:solidFill>
            </a:endParaRP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1000" contrast="66000"/>
                    </a14:imgEffect>
                  </a14:imgLayer>
                </a14:imgProps>
              </a:ext>
              <a:ext uri="{28A0092B-C50C-407E-A947-70E740481C1C}">
                <a14:useLocalDpi xmlns:a14="http://schemas.microsoft.com/office/drawing/2010/main" val="0"/>
              </a:ext>
            </a:extLst>
          </a:blip>
          <a:srcRect/>
          <a:stretch>
            <a:fillRect/>
          </a:stretch>
        </p:blipFill>
        <p:spPr bwMode="auto">
          <a:xfrm>
            <a:off x="2214748" y="2222957"/>
            <a:ext cx="3181917" cy="445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a:extLst>
              <a:ext uri="{FF2B5EF4-FFF2-40B4-BE49-F238E27FC236}">
                <a16:creationId xmlns:a16="http://schemas.microsoft.com/office/drawing/2014/main" id="{77BACBCE-D662-4621-8464-879041847F6B}"/>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7" name="TextBox 9">
            <a:extLst>
              <a:ext uri="{FF2B5EF4-FFF2-40B4-BE49-F238E27FC236}">
                <a16:creationId xmlns:a16="http://schemas.microsoft.com/office/drawing/2014/main" id="{C013E292-29D1-45AB-B0AE-CDC32BBE4E38}"/>
              </a:ext>
            </a:extLst>
          </p:cNvPr>
          <p:cNvSpPr txBox="1"/>
          <p:nvPr/>
        </p:nvSpPr>
        <p:spPr>
          <a:xfrm>
            <a:off x="-820189" y="6488668"/>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82747" y="2641388"/>
            <a:ext cx="5456393"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cs typeface="Sakkal Majalla" pitchFamily="2" charset="-78"/>
              </a:rPr>
              <a:t>حدد كلاً مما يأتي  مستعملاً الشكل المجاور :</a:t>
            </a:r>
          </a:p>
        </p:txBody>
      </p:sp>
      <mc:AlternateContent xmlns:mc="http://schemas.openxmlformats.org/markup-compatibility/2006" xmlns:a14="http://schemas.microsoft.com/office/drawing/2010/main">
        <mc:Choice Requires="a14">
          <p:sp>
            <p:nvSpPr>
              <p:cNvPr id="11" name="TextBox 11"/>
              <p:cNvSpPr txBox="1"/>
              <p:nvPr/>
            </p:nvSpPr>
            <p:spPr>
              <a:xfrm>
                <a:off x="4836404" y="3113245"/>
                <a:ext cx="6440817"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1A</a:t>
                </a:r>
                <a:r>
                  <a:rPr kumimoji="0" lang="ar-SA"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 جميع القطع المستقيمة التي تخالف </a:t>
                </a:r>
                <a14:m>
                  <m:oMath xmlns:m="http://schemas.openxmlformats.org/officeDocument/2006/math">
                    <m:acc>
                      <m:accPr>
                        <m:chr m:val="̅"/>
                        <m:ctrlPr>
                          <a:rPr kumimoji="0" lang="ar-SA" sz="2800" b="1" i="1" u="none" strike="noStrike" kern="0" cap="none" spc="0" normalizeH="0" baseline="0" noProof="0">
                            <a:ln>
                              <a:noFill/>
                            </a:ln>
                            <a:solidFill>
                              <a:srgbClr val="0070C0"/>
                            </a:solidFill>
                            <a:effectLst/>
                            <a:uLnTx/>
                            <a:uFillTx/>
                            <a:latin typeface="Cambria Math" panose="02040503050406030204" pitchFamily="18" charset="0"/>
                          </a:rPr>
                        </m:ctrlPr>
                      </m:accPr>
                      <m:e>
                        <m:r>
                          <a:rPr kumimoji="0" lang="en-US" sz="2800" b="1" i="1" u="none" strike="noStrike" kern="0" cap="none" spc="0" normalizeH="0" baseline="0" noProof="0">
                            <a:ln>
                              <a:noFill/>
                            </a:ln>
                            <a:solidFill>
                              <a:srgbClr val="0070C0"/>
                            </a:solidFill>
                            <a:effectLst/>
                            <a:uLnTx/>
                            <a:uFillTx/>
                            <a:latin typeface="Cambria Math" panose="02040503050406030204" pitchFamily="18" charset="0"/>
                          </a:rPr>
                          <m:t>𝑩𝑪</m:t>
                        </m:r>
                      </m:e>
                    </m:acc>
                  </m:oMath>
                </a14:m>
                <a:r>
                  <a:rPr kumimoji="0" lang="ar-SA"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 . </a:t>
                </a:r>
              </a:p>
            </p:txBody>
          </p:sp>
        </mc:Choice>
        <mc:Fallback xmlns="">
          <p:sp>
            <p:nvSpPr>
              <p:cNvPr id="11" name="TextBox 11"/>
              <p:cNvSpPr txBox="1">
                <a:spLocks noRot="1" noChangeAspect="1" noMove="1" noResize="1" noEditPoints="1" noAdjustHandles="1" noChangeArrowheads="1" noChangeShapeType="1" noTextEdit="1"/>
              </p:cNvSpPr>
              <p:nvPr/>
            </p:nvSpPr>
            <p:spPr>
              <a:xfrm>
                <a:off x="4836404" y="3113245"/>
                <a:ext cx="6440817" cy="523220"/>
              </a:xfrm>
              <a:prstGeom prst="rect">
                <a:avLst/>
              </a:prstGeom>
              <a:blipFill rotWithShape="1">
                <a:blip r:embed="rId2"/>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94014" y="4304924"/>
                <a:ext cx="4083206"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1B</a:t>
                </a:r>
                <a:r>
                  <a:rPr kumimoji="0" lang="ar-SA"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 قطعة مستقيمة توازي </a:t>
                </a:r>
                <a14:m>
                  <m:oMath xmlns:m="http://schemas.openxmlformats.org/officeDocument/2006/math">
                    <m:acc>
                      <m:accPr>
                        <m:chr m:val="̅"/>
                        <m:ctrlPr>
                          <a:rPr kumimoji="0" lang="ar-SA" sz="2800" b="1" i="1" u="none" strike="noStrike" kern="0" cap="none" spc="0" normalizeH="0" baseline="0" noProof="0" smtClean="0">
                            <a:ln>
                              <a:noFill/>
                            </a:ln>
                            <a:solidFill>
                              <a:srgbClr val="0070C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rgbClr val="0070C0"/>
                            </a:solidFill>
                            <a:effectLst/>
                            <a:uLnTx/>
                            <a:uFillTx/>
                            <a:latin typeface="Cambria Math"/>
                          </a:rPr>
                          <m:t>𝑬𝑯</m:t>
                        </m:r>
                      </m:e>
                    </m:acc>
                  </m:oMath>
                </a14:m>
                <a:r>
                  <a:rPr kumimoji="0" lang="ar-SA"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 . </a:t>
                </a:r>
              </a:p>
            </p:txBody>
          </p:sp>
        </mc:Choice>
        <mc:Fallback xmlns="">
          <p:sp>
            <p:nvSpPr>
              <p:cNvPr id="12" name="TextBox 11"/>
              <p:cNvSpPr txBox="1">
                <a:spLocks noRot="1" noChangeAspect="1" noMove="1" noResize="1" noEditPoints="1" noAdjustHandles="1" noChangeArrowheads="1" noChangeShapeType="1" noTextEdit="1"/>
              </p:cNvSpPr>
              <p:nvPr/>
            </p:nvSpPr>
            <p:spPr>
              <a:xfrm>
                <a:off x="7194014" y="4304924"/>
                <a:ext cx="4083206" cy="523220"/>
              </a:xfrm>
              <a:prstGeom prst="rect">
                <a:avLst/>
              </a:prstGeom>
              <a:blipFill rotWithShape="1">
                <a:blip r:embed="rId3"/>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3" name="TextBox 11"/>
              <p:cNvSpPr txBox="1"/>
              <p:nvPr/>
            </p:nvSpPr>
            <p:spPr>
              <a:xfrm>
                <a:off x="5078774" y="5573635"/>
                <a:ext cx="6198445"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1C</a:t>
                </a:r>
                <a:r>
                  <a:rPr kumimoji="0" lang="ar-SA"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)جميع المستويات التي توازي المستوى </a:t>
                </a:r>
                <a14:m>
                  <m:oMath xmlns:m="http://schemas.openxmlformats.org/officeDocument/2006/math">
                    <m:r>
                      <a:rPr kumimoji="0" lang="en-US" sz="2800" b="1" i="1" u="none" strike="noStrike" kern="0" cap="none" spc="0" normalizeH="0" baseline="0" noProof="0" dirty="0" smtClean="0">
                        <a:ln>
                          <a:noFill/>
                        </a:ln>
                        <a:solidFill>
                          <a:srgbClr val="0070C0"/>
                        </a:solidFill>
                        <a:effectLst/>
                        <a:uLnTx/>
                        <a:uFillTx/>
                        <a:latin typeface="Cambria Math" panose="02040503050406030204" pitchFamily="18" charset="0"/>
                      </a:rPr>
                      <m:t>𝑫𝑪𝑯</m:t>
                    </m:r>
                  </m:oMath>
                </a14:m>
                <a:r>
                  <a:rPr kumimoji="0" lang="ar-SA" sz="2800" b="1" i="0" u="none" strike="noStrike" kern="0" cap="none" spc="0" normalizeH="0" baseline="0" noProof="0" dirty="0">
                    <a:ln>
                      <a:noFill/>
                    </a:ln>
                    <a:solidFill>
                      <a:srgbClr val="0070C0"/>
                    </a:solidFill>
                    <a:effectLst/>
                    <a:uLnTx/>
                    <a:uFillTx/>
                    <a:latin typeface="Sakkal Majalla" pitchFamily="2" charset="-78"/>
                    <a:cs typeface="Sakkal Majalla" pitchFamily="2" charset="-78"/>
                  </a:rPr>
                  <a:t> . </a:t>
                </a:r>
              </a:p>
            </p:txBody>
          </p:sp>
        </mc:Choice>
        <mc:Fallback xmlns="">
          <p:sp>
            <p:nvSpPr>
              <p:cNvPr id="13" name="TextBox 11"/>
              <p:cNvSpPr txBox="1">
                <a:spLocks noRot="1" noChangeAspect="1" noMove="1" noResize="1" noEditPoints="1" noAdjustHandles="1" noChangeArrowheads="1" noChangeShapeType="1" noTextEdit="1"/>
              </p:cNvSpPr>
              <p:nvPr/>
            </p:nvSpPr>
            <p:spPr>
              <a:xfrm>
                <a:off x="5078774" y="5573635"/>
                <a:ext cx="6198445" cy="523220"/>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4" name="TextBox 11"/>
              <p:cNvSpPr txBox="1"/>
              <p:nvPr/>
            </p:nvSpPr>
            <p:spPr>
              <a:xfrm>
                <a:off x="10182629" y="3636465"/>
                <a:ext cx="756112"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a:rPr>
                            <m:t>𝑬𝑫</m:t>
                          </m:r>
                        </m:e>
                      </m:acc>
                    </m:oMath>
                  </m:oMathPara>
                </a14:m>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14" name="TextBox 11"/>
              <p:cNvSpPr txBox="1">
                <a:spLocks noRot="1" noChangeAspect="1" noMove="1" noResize="1" noEditPoints="1" noAdjustHandles="1" noChangeArrowheads="1" noChangeShapeType="1" noTextEdit="1"/>
              </p:cNvSpPr>
              <p:nvPr/>
            </p:nvSpPr>
            <p:spPr>
              <a:xfrm>
                <a:off x="10182629" y="3636465"/>
                <a:ext cx="756112" cy="523220"/>
              </a:xfrm>
              <a:prstGeom prst="rect">
                <a:avLst/>
              </a:prstGeom>
              <a:blipFill rotWithShape="1">
                <a:blip r:embed="rId5"/>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5" name="TextBox 11"/>
              <p:cNvSpPr txBox="1"/>
              <p:nvPr/>
            </p:nvSpPr>
            <p:spPr>
              <a:xfrm>
                <a:off x="9646351" y="6046290"/>
                <a:ext cx="1072555"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𝑨𝑩𝑮</m:t>
                      </m:r>
                    </m:oMath>
                  </m:oMathPara>
                </a14:m>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15" name="TextBox 11"/>
              <p:cNvSpPr txBox="1">
                <a:spLocks noRot="1" noChangeAspect="1" noMove="1" noResize="1" noEditPoints="1" noAdjustHandles="1" noChangeArrowheads="1" noChangeShapeType="1" noTextEdit="1"/>
              </p:cNvSpPr>
              <p:nvPr/>
            </p:nvSpPr>
            <p:spPr>
              <a:xfrm>
                <a:off x="9646351" y="6046290"/>
                <a:ext cx="1072555" cy="523220"/>
              </a:xfrm>
              <a:prstGeom prst="rect">
                <a:avLst/>
              </a:prstGeom>
              <a:blipFill rotWithShape="1">
                <a:blip r:embed="rId6"/>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6" name="TextBox 11"/>
              <p:cNvSpPr txBox="1"/>
              <p:nvPr/>
            </p:nvSpPr>
            <p:spPr>
              <a:xfrm>
                <a:off x="9210943" y="3645173"/>
                <a:ext cx="887213"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a:rPr>
                          <m:t>𝑭𝑨</m:t>
                        </m:r>
                      </m:e>
                    </m:acc>
                  </m:oMath>
                </a14:m>
                <a:r>
                  <a:rPr kumimoji="0" lang="en-US"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rPr>
                  <a:t>  ,</a:t>
                </a:r>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16" name="TextBox 11"/>
              <p:cNvSpPr txBox="1">
                <a:spLocks noRot="1" noChangeAspect="1" noMove="1" noResize="1" noEditPoints="1" noAdjustHandles="1" noChangeArrowheads="1" noChangeShapeType="1" noTextEdit="1"/>
              </p:cNvSpPr>
              <p:nvPr/>
            </p:nvSpPr>
            <p:spPr>
              <a:xfrm>
                <a:off x="9210943" y="3645173"/>
                <a:ext cx="887213" cy="523220"/>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7" name="TextBox 11"/>
              <p:cNvSpPr txBox="1"/>
              <p:nvPr/>
            </p:nvSpPr>
            <p:spPr>
              <a:xfrm>
                <a:off x="8235101" y="3651318"/>
                <a:ext cx="898960"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t>𝑭𝑮</m:t>
                        </m:r>
                      </m:e>
                    </m:acc>
                  </m:oMath>
                </a14:m>
                <a:r>
                  <a:rPr kumimoji="0" lang="en-US"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rPr>
                  <a:t>  ,</a:t>
                </a:r>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17" name="TextBox 11"/>
              <p:cNvSpPr txBox="1">
                <a:spLocks noRot="1" noChangeAspect="1" noMove="1" noResize="1" noEditPoints="1" noAdjustHandles="1" noChangeArrowheads="1" noChangeShapeType="1" noTextEdit="1"/>
              </p:cNvSpPr>
              <p:nvPr/>
            </p:nvSpPr>
            <p:spPr>
              <a:xfrm>
                <a:off x="8235101" y="3651318"/>
                <a:ext cx="898960" cy="524118"/>
              </a:xfrm>
              <a:prstGeom prst="rect">
                <a:avLst/>
              </a:prstGeom>
              <a:blipFill rotWithShape="1">
                <a:blip r:embed="rId8"/>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8" name="TextBox 11"/>
              <p:cNvSpPr txBox="1"/>
              <p:nvPr/>
            </p:nvSpPr>
            <p:spPr>
              <a:xfrm>
                <a:off x="7259258" y="3636465"/>
                <a:ext cx="11094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t>𝑬</m:t>
                        </m:r>
                        <m:r>
                          <a:rPr kumimoji="0" lang="en-US" sz="2800" b="1" i="1" u="none" strike="noStrike" kern="0" cap="none" spc="0" normalizeH="0" baseline="0" noProof="0" smtClean="0">
                            <a:ln>
                              <a:noFill/>
                            </a:ln>
                            <a:solidFill>
                              <a:sysClr val="windowText" lastClr="000000"/>
                            </a:solidFill>
                            <a:effectLst/>
                            <a:uLnTx/>
                            <a:uFillTx/>
                            <a:latin typeface="Cambria Math"/>
                          </a:rPr>
                          <m:t>𝑯</m:t>
                        </m:r>
                      </m:e>
                    </m:acc>
                  </m:oMath>
                </a14:m>
                <a:r>
                  <a:rPr kumimoji="0" lang="en-US"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rPr>
                  <a:t>  ,</a:t>
                </a:r>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7259258" y="3636465"/>
                <a:ext cx="1109490" cy="523220"/>
              </a:xfrm>
              <a:prstGeom prst="rect">
                <a:avLst/>
              </a:prstGeom>
              <a:blipFill rotWithShape="1">
                <a:blip r:embed="rId9"/>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9827303" y="4930914"/>
                <a:ext cx="1144359"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defRPr/>
                </a:pPr>
                <a:r>
                  <a:rPr lang="en-US" sz="2800" b="1" kern="0" dirty="0">
                    <a:solidFill>
                      <a:sysClr val="windowText" lastClr="000000"/>
                    </a:solidFill>
                    <a:latin typeface="Sakkal Majalla" pitchFamily="2" charset="-78"/>
                    <a:cs typeface="Sakkal Majalla" pitchFamily="2" charset="-78"/>
                  </a:rPr>
                  <a:t>, </a:t>
                </a:r>
                <a14:m>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a:rPr>
                          <m:t>𝑫𝑪</m:t>
                        </m:r>
                      </m:e>
                    </m:acc>
                  </m:oMath>
                </a14:m>
                <a:r>
                  <a:rPr kumimoji="0" lang="en-US"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rPr>
                  <a:t>  </a:t>
                </a:r>
                <a:r>
                  <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rPr>
                  <a:t>    </a:t>
                </a:r>
              </a:p>
            </p:txBody>
          </p:sp>
        </mc:Choice>
        <mc:Fallback xmlns="">
          <p:sp>
            <p:nvSpPr>
              <p:cNvPr id="19" name="TextBox 11"/>
              <p:cNvSpPr txBox="1">
                <a:spLocks noRot="1" noChangeAspect="1" noMove="1" noResize="1" noEditPoints="1" noAdjustHandles="1" noChangeArrowheads="1" noChangeShapeType="1" noTextEdit="1"/>
              </p:cNvSpPr>
              <p:nvPr/>
            </p:nvSpPr>
            <p:spPr>
              <a:xfrm>
                <a:off x="9827303" y="4930914"/>
                <a:ext cx="1144359" cy="524118"/>
              </a:xfrm>
              <a:prstGeom prst="rect">
                <a:avLst/>
              </a:prstGeom>
              <a:blipFill>
                <a:blip r:embed="rId10"/>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450" y="2458924"/>
            <a:ext cx="4108450" cy="412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6"/>
          <p:cNvSpPr txBox="1"/>
          <p:nvPr/>
        </p:nvSpPr>
        <p:spPr>
          <a:xfrm>
            <a:off x="2826986" y="2064533"/>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effectLst/>
                <a:uLnTx/>
                <a:uFillTx/>
                <a:latin typeface="Sakkal Majalla" pitchFamily="2" charset="-78"/>
                <a:cs typeface="Sakkal Majalla" pitchFamily="2" charset="-78"/>
              </a:rPr>
              <a:t>تحديد علاقات التوازي و التخالف </a:t>
            </a:r>
          </a:p>
        </p:txBody>
      </p:sp>
      <p:cxnSp>
        <p:nvCxnSpPr>
          <p:cNvPr id="3" name="رابط مستقيم 2"/>
          <p:cNvCxnSpPr/>
          <p:nvPr/>
        </p:nvCxnSpPr>
        <p:spPr>
          <a:xfrm>
            <a:off x="1600200" y="3164608"/>
            <a:ext cx="2070100"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flipV="1">
            <a:off x="2835654" y="3969623"/>
            <a:ext cx="0" cy="2024777"/>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flipV="1">
            <a:off x="825500" y="5204124"/>
            <a:ext cx="817446" cy="801429"/>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V="1">
            <a:off x="2826986" y="5192973"/>
            <a:ext cx="843314" cy="801427"/>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flipV="1">
            <a:off x="834168" y="3969623"/>
            <a:ext cx="0" cy="203593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flipV="1">
            <a:off x="2835654" y="3162451"/>
            <a:ext cx="817446" cy="801429"/>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flipV="1">
            <a:off x="786350" y="3168194"/>
            <a:ext cx="817446" cy="801429"/>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11"/>
              <p:cNvSpPr txBox="1"/>
              <p:nvPr/>
            </p:nvSpPr>
            <p:spPr>
              <a:xfrm>
                <a:off x="8638763" y="4987588"/>
                <a:ext cx="1144359"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defRPr/>
                </a:pPr>
                <a:r>
                  <a:rPr lang="en-US" sz="2800" b="1" kern="0" dirty="0">
                    <a:solidFill>
                      <a:sysClr val="windowText" lastClr="000000"/>
                    </a:solidFill>
                    <a:latin typeface="Sakkal Majalla" pitchFamily="2" charset="-78"/>
                    <a:cs typeface="Sakkal Majalla" pitchFamily="2" charset="-78"/>
                  </a:rPr>
                  <a:t>, </a:t>
                </a:r>
                <a14:m>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a:rPr>
                          <m:t>𝑨𝑩</m:t>
                        </m:r>
                      </m:e>
                    </m:acc>
                  </m:oMath>
                </a14:m>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41" name="TextBox 11"/>
              <p:cNvSpPr txBox="1">
                <a:spLocks noRot="1" noChangeAspect="1" noMove="1" noResize="1" noEditPoints="1" noAdjustHandles="1" noChangeArrowheads="1" noChangeShapeType="1" noTextEdit="1"/>
              </p:cNvSpPr>
              <p:nvPr/>
            </p:nvSpPr>
            <p:spPr>
              <a:xfrm>
                <a:off x="8638763" y="4987588"/>
                <a:ext cx="1144359" cy="524118"/>
              </a:xfrm>
              <a:prstGeom prst="rect">
                <a:avLst/>
              </a:prstGeom>
              <a:blipFill>
                <a:blip r:embed="rId12"/>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2" name="TextBox 11"/>
              <p:cNvSpPr txBox="1"/>
              <p:nvPr/>
            </p:nvSpPr>
            <p:spPr>
              <a:xfrm>
                <a:off x="7781743" y="5018553"/>
                <a:ext cx="1144359"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ar-SA" sz="2800" b="1"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a:rPr kumimoji="0" lang="en-US" sz="2800" b="1" i="1" u="none" strike="noStrike" kern="0" cap="none" spc="0" normalizeH="0" baseline="0" noProof="0" smtClean="0">
                              <a:ln>
                                <a:noFill/>
                              </a:ln>
                              <a:solidFill>
                                <a:sysClr val="windowText" lastClr="000000"/>
                              </a:solidFill>
                              <a:effectLst/>
                              <a:uLnTx/>
                              <a:uFillTx/>
                              <a:latin typeface="Cambria Math"/>
                            </a:rPr>
                            <m:t>𝑭𝑮</m:t>
                          </m:r>
                        </m:e>
                      </m:acc>
                    </m:oMath>
                  </m:oMathPara>
                </a14:m>
                <a:endParaRPr kumimoji="0" lang="ar-SA" sz="2800" b="1" i="0" u="none" strike="noStrike" kern="0" cap="none" spc="0" normalizeH="0" baseline="0" noProof="0" dirty="0">
                  <a:ln>
                    <a:noFill/>
                  </a:ln>
                  <a:solidFill>
                    <a:sysClr val="windowText" lastClr="000000"/>
                  </a:solidFill>
                  <a:effectLst/>
                  <a:uLnTx/>
                  <a:uFillTx/>
                  <a:latin typeface="Sakkal Majalla" pitchFamily="2" charset="-78"/>
                  <a:cs typeface="Sakkal Majalla" pitchFamily="2" charset="-78"/>
                </a:endParaRPr>
              </a:p>
            </p:txBody>
          </p:sp>
        </mc:Choice>
        <mc:Fallback xmlns="">
          <p:sp>
            <p:nvSpPr>
              <p:cNvPr id="42" name="TextBox 11"/>
              <p:cNvSpPr txBox="1">
                <a:spLocks noRot="1" noChangeAspect="1" noMove="1" noResize="1" noEditPoints="1" noAdjustHandles="1" noChangeArrowheads="1" noChangeShapeType="1" noTextEdit="1"/>
              </p:cNvSpPr>
              <p:nvPr/>
            </p:nvSpPr>
            <p:spPr>
              <a:xfrm>
                <a:off x="7781743" y="5018553"/>
                <a:ext cx="1144359" cy="524118"/>
              </a:xfrm>
              <a:prstGeom prst="rect">
                <a:avLst/>
              </a:prstGeom>
              <a:blipFill>
                <a:blip r:embed="rId13"/>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sp>
        <p:nvSpPr>
          <p:cNvPr id="32" name="متوازي أضلاع 31"/>
          <p:cNvSpPr/>
          <p:nvPr/>
        </p:nvSpPr>
        <p:spPr>
          <a:xfrm rot="5400000" flipV="1">
            <a:off x="-180944" y="4206203"/>
            <a:ext cx="2830335" cy="768364"/>
          </a:xfrm>
          <a:prstGeom prst="parallelogram">
            <a:avLst>
              <a:gd name="adj" fmla="val 93053"/>
            </a:avLst>
          </a:prstGeom>
          <a:solidFill>
            <a:srgbClr val="FFC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توازي أضلاع 43"/>
          <p:cNvSpPr/>
          <p:nvPr/>
        </p:nvSpPr>
        <p:spPr>
          <a:xfrm rot="5400000" flipV="1">
            <a:off x="1865124" y="4221145"/>
            <a:ext cx="2774924" cy="768364"/>
          </a:xfrm>
          <a:prstGeom prst="parallelogram">
            <a:avLst>
              <a:gd name="adj" fmla="val 93053"/>
            </a:avLst>
          </a:prstGeom>
          <a:solidFill>
            <a:srgbClr val="FFC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6" name="مجموعة 45">
            <a:extLst>
              <a:ext uri="{FF2B5EF4-FFF2-40B4-BE49-F238E27FC236}">
                <a16:creationId xmlns:a16="http://schemas.microsoft.com/office/drawing/2014/main" id="{F226480F-C026-4A58-8EEF-DE06952E6BB6}"/>
              </a:ext>
            </a:extLst>
          </p:cNvPr>
          <p:cNvGrpSpPr/>
          <p:nvPr/>
        </p:nvGrpSpPr>
        <p:grpSpPr>
          <a:xfrm>
            <a:off x="9135533" y="1767106"/>
            <a:ext cx="2886605" cy="742950"/>
            <a:chOff x="9135533" y="1767106"/>
            <a:chExt cx="2886605" cy="742950"/>
          </a:xfrm>
        </p:grpSpPr>
        <p:pic>
          <p:nvPicPr>
            <p:cNvPr id="47" name="صورة 46">
              <a:extLst>
                <a:ext uri="{FF2B5EF4-FFF2-40B4-BE49-F238E27FC236}">
                  <a16:creationId xmlns:a16="http://schemas.microsoft.com/office/drawing/2014/main" id="{DEA8571C-7F3C-46CC-B9A2-F87CD1FB964F}"/>
                </a:ext>
              </a:extLst>
            </p:cNvPr>
            <p:cNvPicPr>
              <a:picLocks noChangeAspect="1"/>
            </p:cNvPicPr>
            <p:nvPr/>
          </p:nvPicPr>
          <p:blipFill rotWithShape="1">
            <a:blip r:embed="rId14"/>
            <a:srcRect l="79055" b="59648"/>
            <a:stretch/>
          </p:blipFill>
          <p:spPr>
            <a:xfrm>
              <a:off x="9135533" y="1880334"/>
              <a:ext cx="2219909" cy="566533"/>
            </a:xfrm>
            <a:prstGeom prst="rect">
              <a:avLst/>
            </a:prstGeom>
          </p:spPr>
        </p:pic>
        <p:pic>
          <p:nvPicPr>
            <p:cNvPr id="48"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79188" y="1767106"/>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مستطيل 29">
            <a:extLst>
              <a:ext uri="{FF2B5EF4-FFF2-40B4-BE49-F238E27FC236}">
                <a16:creationId xmlns:a16="http://schemas.microsoft.com/office/drawing/2014/main" id="{F92BB328-97A7-41E6-8EE1-80339CACCB98}"/>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31" name="TextBox 9">
            <a:extLst>
              <a:ext uri="{FF2B5EF4-FFF2-40B4-BE49-F238E27FC236}">
                <a16:creationId xmlns:a16="http://schemas.microsoft.com/office/drawing/2014/main" id="{9D8A0C9D-5450-4E58-86CF-610643EE7835}"/>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3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down)">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4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down)">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25"/>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3"/>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barn(inVertical)">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barn(inVertical)">
                                      <p:cBhvr>
                                        <p:cTn id="139" dur="500"/>
                                        <p:tgtEl>
                                          <p:spTgt spid="32"/>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5"/>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32"/>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P spid="19" grpId="0"/>
      <p:bldP spid="41" grpId="0"/>
      <p:bldP spid="42" grpId="0"/>
      <p:bldP spid="32" grpId="0" animBg="1"/>
      <p:bldP spid="32" grpId="1" animBg="1"/>
      <p:bldP spid="44" grpId="0" animBg="1"/>
      <p:bldP spid="4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19582" y="2439820"/>
            <a:ext cx="7311604"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lgn="ctr"/>
            <a:r>
              <a:rPr lang="ar-SA" sz="2800" b="1" dirty="0">
                <a:solidFill>
                  <a:srgbClr val="00B050"/>
                </a:solidFill>
                <a:latin typeface="Sakkal Majalla" pitchFamily="2" charset="-78"/>
                <a:cs typeface="Sakkal Majalla" pitchFamily="2" charset="-78"/>
              </a:rPr>
              <a:t>حدد كلاً مما يأتي  مستعملاً  متوازي المستطيلات في الشكل المجاور :</a:t>
            </a:r>
          </a:p>
        </p:txBody>
      </p:sp>
      <p:sp>
        <p:nvSpPr>
          <p:cNvPr id="10" name="TextBox 16"/>
          <p:cNvSpPr txBox="1"/>
          <p:nvPr/>
        </p:nvSpPr>
        <p:spPr>
          <a:xfrm>
            <a:off x="2839687" y="2000456"/>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lgn="ctr"/>
            <a:r>
              <a:rPr lang="ar-SA" sz="3200" b="1" dirty="0">
                <a:solidFill>
                  <a:srgbClr val="FF0000"/>
                </a:solidFill>
                <a:latin typeface="Sakkal Majalla" pitchFamily="2" charset="-78"/>
                <a:cs typeface="Sakkal Majalla" pitchFamily="2" charset="-78"/>
              </a:rPr>
              <a:t>تحديد علاقات التوازي و التخالف </a:t>
            </a:r>
          </a:p>
        </p:txBody>
      </p:sp>
      <mc:AlternateContent xmlns:mc="http://schemas.openxmlformats.org/markup-compatibility/2006" xmlns:a14="http://schemas.microsoft.com/office/drawing/2010/main">
        <mc:Choice Requires="a14">
          <p:sp>
            <p:nvSpPr>
              <p:cNvPr id="11" name="TextBox 11"/>
              <p:cNvSpPr txBox="1"/>
              <p:nvPr/>
            </p:nvSpPr>
            <p:spPr>
              <a:xfrm>
                <a:off x="5890880" y="2991499"/>
                <a:ext cx="5570485"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70C0"/>
                    </a:solidFill>
                    <a:latin typeface="Sakkal Majalla" pitchFamily="2" charset="-78"/>
                    <a:cs typeface="Sakkal Majalla" pitchFamily="2" charset="-78"/>
                  </a:rPr>
                  <a:t>1</a:t>
                </a:r>
                <a:r>
                  <a:rPr lang="ar-SA" sz="2800" b="1" dirty="0">
                    <a:solidFill>
                      <a:srgbClr val="0070C0"/>
                    </a:solidFill>
                    <a:latin typeface="Sakkal Majalla" pitchFamily="2" charset="-78"/>
                    <a:cs typeface="Sakkal Majalla" pitchFamily="2" charset="-78"/>
                  </a:rPr>
                  <a:t>) جميع القطع المستقيمة التي توازي </a:t>
                </a:r>
                <a14:m>
                  <m:oMath xmlns:m="http://schemas.openxmlformats.org/officeDocument/2006/math">
                    <m:acc>
                      <m:accPr>
                        <m:chr m:val="̅"/>
                        <m:ctrlPr>
                          <a:rPr lang="ar-SA" sz="2800" b="1" i="1" smtClean="0">
                            <a:solidFill>
                              <a:srgbClr val="0070C0"/>
                            </a:solidFill>
                            <a:latin typeface="Cambria Math" panose="02040503050406030204" pitchFamily="18" charset="0"/>
                          </a:rPr>
                        </m:ctrlPr>
                      </m:accPr>
                      <m:e>
                        <m:r>
                          <a:rPr lang="en-US" sz="2800" b="1" i="1" smtClean="0">
                            <a:solidFill>
                              <a:srgbClr val="0070C0"/>
                            </a:solidFill>
                            <a:latin typeface="Cambria Math" panose="02040503050406030204" pitchFamily="18" charset="0"/>
                          </a:rPr>
                          <m:t>𝑺𝑽</m:t>
                        </m:r>
                      </m:e>
                    </m:acc>
                  </m:oMath>
                </a14:m>
                <a:r>
                  <a:rPr lang="ar-SA" sz="2800" b="1" dirty="0">
                    <a:solidFill>
                      <a:srgbClr val="0070C0"/>
                    </a:solidFill>
                    <a:latin typeface="Sakkal Majalla" pitchFamily="2" charset="-78"/>
                    <a:cs typeface="Sakkal Majalla" pitchFamily="2" charset="-78"/>
                  </a:rPr>
                  <a:t> . </a:t>
                </a:r>
              </a:p>
            </p:txBody>
          </p:sp>
        </mc:Choice>
        <mc:Fallback xmlns="">
          <p:sp>
            <p:nvSpPr>
              <p:cNvPr id="11" name="TextBox 11"/>
              <p:cNvSpPr txBox="1">
                <a:spLocks noRot="1" noChangeAspect="1" noMove="1" noResize="1" noEditPoints="1" noAdjustHandles="1" noChangeArrowheads="1" noChangeShapeType="1" noTextEdit="1"/>
              </p:cNvSpPr>
              <p:nvPr/>
            </p:nvSpPr>
            <p:spPr>
              <a:xfrm>
                <a:off x="5890880" y="2991499"/>
                <a:ext cx="5570485" cy="524118"/>
              </a:xfrm>
              <a:prstGeom prst="rect">
                <a:avLst/>
              </a:prstGeom>
              <a:blipFill rotWithShape="1">
                <a:blip r:embed="rId2"/>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467971" y="4196460"/>
                <a:ext cx="4083206"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70C0"/>
                    </a:solidFill>
                    <a:latin typeface="Sakkal Majalla" pitchFamily="2" charset="-78"/>
                    <a:cs typeface="Sakkal Majalla" pitchFamily="2" charset="-78"/>
                  </a:rPr>
                  <a:t>2</a:t>
                </a:r>
                <a:r>
                  <a:rPr lang="ar-SA" sz="2800" b="1" dirty="0">
                    <a:solidFill>
                      <a:srgbClr val="0070C0"/>
                    </a:solidFill>
                    <a:latin typeface="Sakkal Majalla" pitchFamily="2" charset="-78"/>
                    <a:cs typeface="Sakkal Majalla" pitchFamily="2" charset="-78"/>
                  </a:rPr>
                  <a:t>) مستوى يوازي </a:t>
                </a:r>
                <a14:m>
                  <m:oMath xmlns:m="http://schemas.openxmlformats.org/officeDocument/2006/math">
                    <m:r>
                      <a:rPr lang="en-US" sz="2800" b="1" i="1" dirty="0" smtClean="0">
                        <a:solidFill>
                          <a:srgbClr val="0070C0"/>
                        </a:solidFill>
                        <a:latin typeface="Cambria Math" panose="02040503050406030204" pitchFamily="18" charset="0"/>
                      </a:rPr>
                      <m:t>𝒁𝑾𝑿</m:t>
                    </m:r>
                  </m:oMath>
                </a14:m>
                <a:r>
                  <a:rPr lang="ar-SA" sz="2800" b="1" dirty="0">
                    <a:solidFill>
                      <a:srgbClr val="0070C0"/>
                    </a:solidFill>
                    <a:latin typeface="Sakkal Majalla" pitchFamily="2" charset="-78"/>
                    <a:cs typeface="Sakkal Majalla" pitchFamily="2" charset="-78"/>
                  </a:rPr>
                  <a:t> </a:t>
                </a:r>
                <a:r>
                  <a:rPr lang="en-US" sz="2800" b="1" dirty="0">
                    <a:solidFill>
                      <a:srgbClr val="0070C0"/>
                    </a:solidFill>
                    <a:latin typeface="Sakkal Majalla" pitchFamily="2" charset="-78"/>
                    <a:cs typeface="Sakkal Majalla" pitchFamily="2" charset="-78"/>
                  </a:rPr>
                  <a:t> </a:t>
                </a:r>
                <a:r>
                  <a:rPr lang="ar-SA" sz="2800" b="1" dirty="0">
                    <a:solidFill>
                      <a:srgbClr val="0070C0"/>
                    </a:solidFill>
                    <a:latin typeface="Sakkal Majalla" pitchFamily="2" charset="-78"/>
                    <a:cs typeface="Sakkal Majalla" pitchFamily="2" charset="-78"/>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7467971" y="4196460"/>
                <a:ext cx="4083206" cy="523220"/>
              </a:xfrm>
              <a:prstGeom prst="rect">
                <a:avLst/>
              </a:prstGeom>
              <a:blipFill rotWithShape="1">
                <a:blip r:embed="rId3"/>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3" name="TextBox 11"/>
              <p:cNvSpPr txBox="1"/>
              <p:nvPr/>
            </p:nvSpPr>
            <p:spPr>
              <a:xfrm>
                <a:off x="4361214" y="5355900"/>
                <a:ext cx="7189963"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70C0"/>
                    </a:solidFill>
                    <a:latin typeface="Sakkal Majalla" pitchFamily="2" charset="-78"/>
                    <a:cs typeface="Sakkal Majalla" pitchFamily="2" charset="-78"/>
                  </a:rPr>
                  <a:t>3</a:t>
                </a:r>
                <a:r>
                  <a:rPr lang="ar-SA" sz="2800" b="1" dirty="0">
                    <a:solidFill>
                      <a:srgbClr val="0070C0"/>
                    </a:solidFill>
                    <a:latin typeface="Sakkal Majalla" pitchFamily="2" charset="-78"/>
                    <a:cs typeface="Sakkal Majalla" pitchFamily="2" charset="-78"/>
                  </a:rPr>
                  <a:t> ) قطعة مستقيمة تخالف </a:t>
                </a:r>
                <a14:m>
                  <m:oMath xmlns:m="http://schemas.openxmlformats.org/officeDocument/2006/math">
                    <m:acc>
                      <m:accPr>
                        <m:chr m:val="̅"/>
                        <m:ctrlPr>
                          <a:rPr lang="ar-SA" sz="2800" b="1" i="1" smtClean="0">
                            <a:solidFill>
                              <a:srgbClr val="0070C0"/>
                            </a:solidFill>
                            <a:latin typeface="Cambria Math" panose="02040503050406030204" pitchFamily="18" charset="0"/>
                          </a:rPr>
                        </m:ctrlPr>
                      </m:accPr>
                      <m:e>
                        <m:r>
                          <a:rPr lang="en-US" sz="2800" b="1" i="1" smtClean="0">
                            <a:solidFill>
                              <a:srgbClr val="0070C0"/>
                            </a:solidFill>
                            <a:latin typeface="Cambria Math" panose="02040503050406030204" pitchFamily="18" charset="0"/>
                          </a:rPr>
                          <m:t>𝑻𝑺</m:t>
                        </m:r>
                      </m:e>
                    </m:acc>
                  </m:oMath>
                </a14:m>
                <a:r>
                  <a:rPr lang="ar-SA" sz="2800" b="1" dirty="0">
                    <a:solidFill>
                      <a:srgbClr val="0070C0"/>
                    </a:solidFill>
                    <a:latin typeface="Sakkal Majalla" pitchFamily="2" charset="-78"/>
                    <a:cs typeface="Sakkal Majalla" pitchFamily="2" charset="-78"/>
                  </a:rPr>
                  <a:t> وتحتوي النقطة </a:t>
                </a:r>
                <a14:m>
                  <m:oMath xmlns:m="http://schemas.openxmlformats.org/officeDocument/2006/math">
                    <m:r>
                      <a:rPr lang="en-US" sz="2800" b="1" i="1" dirty="0" smtClean="0">
                        <a:solidFill>
                          <a:srgbClr val="0070C0"/>
                        </a:solidFill>
                        <a:latin typeface="Cambria Math" panose="02040503050406030204" pitchFamily="18" charset="0"/>
                      </a:rPr>
                      <m:t>𝑾</m:t>
                    </m:r>
                  </m:oMath>
                </a14:m>
                <a:r>
                  <a:rPr lang="ar-SA" sz="2800" b="1" dirty="0">
                    <a:solidFill>
                      <a:srgbClr val="0070C0"/>
                    </a:solidFill>
                    <a:latin typeface="Sakkal Majalla" pitchFamily="2" charset="-78"/>
                    <a:cs typeface="Sakkal Majalla" pitchFamily="2" charset="-78"/>
                  </a:rPr>
                  <a:t> . </a:t>
                </a:r>
              </a:p>
            </p:txBody>
          </p:sp>
        </mc:Choice>
        <mc:Fallback xmlns="">
          <p:sp>
            <p:nvSpPr>
              <p:cNvPr id="13" name="TextBox 11"/>
              <p:cNvSpPr txBox="1">
                <a:spLocks noRot="1" noChangeAspect="1" noMove="1" noResize="1" noEditPoints="1" noAdjustHandles="1" noChangeArrowheads="1" noChangeShapeType="1" noTextEdit="1"/>
              </p:cNvSpPr>
              <p:nvPr/>
            </p:nvSpPr>
            <p:spPr>
              <a:xfrm>
                <a:off x="4361214" y="5355900"/>
                <a:ext cx="7189963" cy="523220"/>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4" name="TextBox 11"/>
              <p:cNvSpPr txBox="1"/>
              <p:nvPr/>
            </p:nvSpPr>
            <p:spPr>
              <a:xfrm>
                <a:off x="8192530" y="3653035"/>
                <a:ext cx="95146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14:m>
                  <m:oMath xmlns:m="http://schemas.openxmlformats.org/officeDocument/2006/math">
                    <m:acc>
                      <m:accPr>
                        <m:chr m:val="̅"/>
                        <m:ctrlPr>
                          <a:rPr lang="ar-SA"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𝑻𝑼</m:t>
                        </m:r>
                      </m:e>
                    </m:acc>
                  </m:oMath>
                </a14:m>
                <a:r>
                  <a:rPr lang="en-US" sz="2800" b="1" dirty="0">
                    <a:solidFill>
                      <a:schemeClr val="tx1"/>
                    </a:solidFill>
                    <a:latin typeface="Sakkal Majalla" pitchFamily="2" charset="-78"/>
                    <a:cs typeface="Sakkal Majalla" pitchFamily="2" charset="-78"/>
                  </a:rPr>
                  <a:t>  ,</a:t>
                </a:r>
                <a:endParaRPr lang="ar-SA" sz="2800" b="1" dirty="0">
                  <a:solidFill>
                    <a:schemeClr val="tx1"/>
                  </a:solidFill>
                  <a:latin typeface="Sakkal Majalla" pitchFamily="2" charset="-78"/>
                  <a:cs typeface="Sakkal Majalla" pitchFamily="2" charset="-78"/>
                </a:endParaRPr>
              </a:p>
            </p:txBody>
          </p:sp>
        </mc:Choice>
        <mc:Fallback xmlns="">
          <p:sp>
            <p:nvSpPr>
              <p:cNvPr id="14" name="TextBox 11"/>
              <p:cNvSpPr txBox="1">
                <a:spLocks noRot="1" noChangeAspect="1" noMove="1" noResize="1" noEditPoints="1" noAdjustHandles="1" noChangeArrowheads="1" noChangeShapeType="1" noTextEdit="1"/>
              </p:cNvSpPr>
              <p:nvPr/>
            </p:nvSpPr>
            <p:spPr>
              <a:xfrm>
                <a:off x="8192530" y="3653035"/>
                <a:ext cx="951460" cy="523220"/>
              </a:xfrm>
              <a:prstGeom prst="rect">
                <a:avLst/>
              </a:prstGeom>
              <a:blipFill rotWithShape="1">
                <a:blip r:embed="rId5"/>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5" name="TextBox 11"/>
              <p:cNvSpPr txBox="1"/>
              <p:nvPr/>
            </p:nvSpPr>
            <p:spPr>
              <a:xfrm>
                <a:off x="9953415" y="4832680"/>
                <a:ext cx="833215"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𝑻𝑼𝑽</m:t>
                      </m:r>
                    </m:oMath>
                  </m:oMathPara>
                </a14:m>
                <a:endParaRPr lang="ar-SA" sz="2800" b="1" dirty="0">
                  <a:solidFill>
                    <a:schemeClr val="tx1"/>
                  </a:solidFill>
                  <a:latin typeface="Sakkal Majalla" pitchFamily="2" charset="-78"/>
                  <a:cs typeface="Sakkal Majalla" pitchFamily="2" charset="-78"/>
                </a:endParaRPr>
              </a:p>
            </p:txBody>
          </p:sp>
        </mc:Choice>
        <mc:Fallback xmlns="">
          <p:sp>
            <p:nvSpPr>
              <p:cNvPr id="15" name="TextBox 11"/>
              <p:cNvSpPr txBox="1">
                <a:spLocks noRot="1" noChangeAspect="1" noMove="1" noResize="1" noEditPoints="1" noAdjustHandles="1" noChangeArrowheads="1" noChangeShapeType="1" noTextEdit="1"/>
              </p:cNvSpPr>
              <p:nvPr/>
            </p:nvSpPr>
            <p:spPr>
              <a:xfrm>
                <a:off x="9953415" y="4832680"/>
                <a:ext cx="833215" cy="523220"/>
              </a:xfrm>
              <a:prstGeom prst="rect">
                <a:avLst/>
              </a:prstGeom>
              <a:blipFill rotWithShape="1">
                <a:blip r:embed="rId6"/>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6" name="TextBox 11"/>
              <p:cNvSpPr txBox="1"/>
              <p:nvPr/>
            </p:nvSpPr>
            <p:spPr>
              <a:xfrm>
                <a:off x="8990315" y="3653035"/>
                <a:ext cx="981397"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14:m>
                  <m:oMath xmlns:m="http://schemas.openxmlformats.org/officeDocument/2006/math">
                    <m:acc>
                      <m:accPr>
                        <m:chr m:val="̅"/>
                        <m:ctrlPr>
                          <a:rPr lang="ar-SA"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𝒁𝑾</m:t>
                        </m:r>
                      </m:e>
                    </m:acc>
                  </m:oMath>
                </a14:m>
                <a:r>
                  <a:rPr lang="en-US" sz="2800" b="1" dirty="0">
                    <a:solidFill>
                      <a:schemeClr val="tx1"/>
                    </a:solidFill>
                    <a:latin typeface="Sakkal Majalla" pitchFamily="2" charset="-78"/>
                    <a:cs typeface="Sakkal Majalla" pitchFamily="2" charset="-78"/>
                  </a:rPr>
                  <a:t>  ,</a:t>
                </a:r>
                <a:endParaRPr lang="ar-SA" sz="2800" b="1" dirty="0">
                  <a:solidFill>
                    <a:schemeClr val="tx1"/>
                  </a:solidFill>
                  <a:latin typeface="Sakkal Majalla" pitchFamily="2" charset="-78"/>
                  <a:cs typeface="Sakkal Majalla" pitchFamily="2" charset="-78"/>
                </a:endParaRPr>
              </a:p>
            </p:txBody>
          </p:sp>
        </mc:Choice>
        <mc:Fallback xmlns="">
          <p:sp>
            <p:nvSpPr>
              <p:cNvPr id="16" name="TextBox 11"/>
              <p:cNvSpPr txBox="1">
                <a:spLocks noRot="1" noChangeAspect="1" noMove="1" noResize="1" noEditPoints="1" noAdjustHandles="1" noChangeArrowheads="1" noChangeShapeType="1" noTextEdit="1"/>
              </p:cNvSpPr>
              <p:nvPr/>
            </p:nvSpPr>
            <p:spPr>
              <a:xfrm>
                <a:off x="8990315" y="3653035"/>
                <a:ext cx="981397" cy="523220"/>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7" name="TextBox 11"/>
              <p:cNvSpPr txBox="1"/>
              <p:nvPr/>
            </p:nvSpPr>
            <p:spPr>
              <a:xfrm>
                <a:off x="10043322" y="3673240"/>
                <a:ext cx="756112"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14:m>
                  <m:oMathPara xmlns:m="http://schemas.openxmlformats.org/officeDocument/2006/math">
                    <m:oMathParaPr>
                      <m:jc m:val="centerGroup"/>
                    </m:oMathParaPr>
                    <m:oMath xmlns:m="http://schemas.openxmlformats.org/officeDocument/2006/math">
                      <m:acc>
                        <m:accPr>
                          <m:chr m:val="̅"/>
                          <m:ctrlPr>
                            <a:rPr lang="ar-SA"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𝒀𝑿</m:t>
                          </m:r>
                        </m:e>
                      </m:acc>
                    </m:oMath>
                  </m:oMathPara>
                </a14:m>
                <a:endParaRPr lang="ar-SA" sz="2800" b="1" dirty="0">
                  <a:solidFill>
                    <a:schemeClr val="tx1"/>
                  </a:solidFill>
                  <a:latin typeface="Sakkal Majalla" pitchFamily="2" charset="-78"/>
                  <a:cs typeface="Sakkal Majalla" pitchFamily="2" charset="-78"/>
                </a:endParaRPr>
              </a:p>
            </p:txBody>
          </p:sp>
        </mc:Choice>
        <mc:Fallback xmlns="">
          <p:sp>
            <p:nvSpPr>
              <p:cNvPr id="17" name="TextBox 11"/>
              <p:cNvSpPr txBox="1">
                <a:spLocks noRot="1" noChangeAspect="1" noMove="1" noResize="1" noEditPoints="1" noAdjustHandles="1" noChangeArrowheads="1" noChangeShapeType="1" noTextEdit="1"/>
              </p:cNvSpPr>
              <p:nvPr/>
            </p:nvSpPr>
            <p:spPr>
              <a:xfrm>
                <a:off x="10043322" y="3673240"/>
                <a:ext cx="756112" cy="523220"/>
              </a:xfrm>
              <a:prstGeom prst="rect">
                <a:avLst/>
              </a:prstGeom>
              <a:blipFill rotWithShape="1">
                <a:blip r:embed="rId8"/>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8" name="TextBox 11"/>
              <p:cNvSpPr txBox="1"/>
              <p:nvPr/>
            </p:nvSpPr>
            <p:spPr>
              <a:xfrm>
                <a:off x="10134750" y="5935388"/>
                <a:ext cx="756112"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14:m>
                  <m:oMathPara xmlns:m="http://schemas.openxmlformats.org/officeDocument/2006/math">
                    <m:oMathParaPr>
                      <m:jc m:val="centerGroup"/>
                    </m:oMathParaPr>
                    <m:oMath xmlns:m="http://schemas.openxmlformats.org/officeDocument/2006/math">
                      <m:acc>
                        <m:accPr>
                          <m:chr m:val="̅"/>
                          <m:ctrlPr>
                            <a:rPr lang="ar-SA"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𝒁𝑾</m:t>
                          </m:r>
                        </m:e>
                      </m:acc>
                    </m:oMath>
                  </m:oMathPara>
                </a14:m>
                <a:endParaRPr lang="ar-SA" sz="2800" b="1" dirty="0">
                  <a:solidFill>
                    <a:schemeClr val="tx1"/>
                  </a:solidFill>
                  <a:latin typeface="Sakkal Majalla" pitchFamily="2" charset="-78"/>
                  <a:cs typeface="Sakkal Majalla" pitchFamily="2" charset="-78"/>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10134750" y="5935388"/>
                <a:ext cx="756112" cy="523220"/>
              </a:xfrm>
              <a:prstGeom prst="rect">
                <a:avLst/>
              </a:prstGeom>
              <a:blipFill rotWithShape="1">
                <a:blip r:embed="rId9"/>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8887191" y="5936964"/>
                <a:ext cx="1187643"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14:m>
                  <m:oMath xmlns:m="http://schemas.openxmlformats.org/officeDocument/2006/math">
                    <m:acc>
                      <m:accPr>
                        <m:chr m:val="̅"/>
                        <m:ctrlPr>
                          <a:rPr lang="ar-SA"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𝑾𝑼</m:t>
                        </m:r>
                      </m:e>
                    </m:acc>
                  </m:oMath>
                </a14:m>
                <a:r>
                  <a:rPr lang="en-US" sz="2800" b="1" dirty="0">
                    <a:solidFill>
                      <a:schemeClr val="tx1"/>
                    </a:solidFill>
                    <a:latin typeface="Sakkal Majalla" pitchFamily="2" charset="-78"/>
                    <a:cs typeface="Sakkal Majalla" pitchFamily="2" charset="-78"/>
                  </a:rPr>
                  <a:t>  ,</a:t>
                </a:r>
                <a:endParaRPr lang="ar-SA" sz="2800" b="1" dirty="0">
                  <a:solidFill>
                    <a:schemeClr val="tx1"/>
                  </a:solidFill>
                  <a:latin typeface="Sakkal Majalla" pitchFamily="2" charset="-78"/>
                  <a:cs typeface="Sakkal Majalla" pitchFamily="2" charset="-78"/>
                </a:endParaRPr>
              </a:p>
            </p:txBody>
          </p:sp>
        </mc:Choice>
        <mc:Fallback xmlns="">
          <p:sp>
            <p:nvSpPr>
              <p:cNvPr id="19" name="TextBox 11"/>
              <p:cNvSpPr txBox="1">
                <a:spLocks noRot="1" noChangeAspect="1" noMove="1" noResize="1" noEditPoints="1" noAdjustHandles="1" noChangeArrowheads="1" noChangeShapeType="1" noTextEdit="1"/>
              </p:cNvSpPr>
              <p:nvPr/>
            </p:nvSpPr>
            <p:spPr>
              <a:xfrm>
                <a:off x="8887191" y="5936964"/>
                <a:ext cx="1187643" cy="523220"/>
              </a:xfrm>
              <a:prstGeom prst="rect">
                <a:avLst/>
              </a:prstGeom>
              <a:blipFill rotWithShape="1">
                <a:blip r:embed="rId10"/>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grpSp>
        <p:nvGrpSpPr>
          <p:cNvPr id="2" name="مجموعة 1"/>
          <p:cNvGrpSpPr/>
          <p:nvPr/>
        </p:nvGrpSpPr>
        <p:grpSpPr>
          <a:xfrm>
            <a:off x="8990314" y="1767106"/>
            <a:ext cx="3031824" cy="742950"/>
            <a:chOff x="8990314" y="1767106"/>
            <a:chExt cx="3031824" cy="742950"/>
          </a:xfrm>
        </p:grpSpPr>
        <p:pic>
          <p:nvPicPr>
            <p:cNvPr id="23"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79188" y="1767106"/>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0314" y="1839273"/>
              <a:ext cx="2288873" cy="58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0313" y="3115765"/>
            <a:ext cx="5198596" cy="360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رابط مستقيم 3"/>
          <p:cNvCxnSpPr/>
          <p:nvPr/>
        </p:nvCxnSpPr>
        <p:spPr>
          <a:xfrm flipH="1">
            <a:off x="2151529" y="5204013"/>
            <a:ext cx="2951630" cy="826994"/>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flipH="1">
            <a:off x="1179464" y="5109970"/>
            <a:ext cx="2951630" cy="826994"/>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H="1">
            <a:off x="1179464" y="3748035"/>
            <a:ext cx="2951630" cy="6190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flipH="1">
            <a:off x="2151529" y="3806001"/>
            <a:ext cx="2951630" cy="6190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متوازي أضلاع 28"/>
          <p:cNvSpPr/>
          <p:nvPr/>
        </p:nvSpPr>
        <p:spPr>
          <a:xfrm rot="20870054" flipV="1">
            <a:off x="1149855" y="3942544"/>
            <a:ext cx="3989393" cy="282662"/>
          </a:xfrm>
          <a:prstGeom prst="parallelogram">
            <a:avLst>
              <a:gd name="adj" fmla="val 333064"/>
            </a:avLst>
          </a:prstGeom>
          <a:solidFill>
            <a:srgbClr val="00B050">
              <a:alpha val="4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متوازي أضلاع 37"/>
          <p:cNvSpPr/>
          <p:nvPr/>
        </p:nvSpPr>
        <p:spPr>
          <a:xfrm rot="20719481" flipV="1">
            <a:off x="1062336" y="5429881"/>
            <a:ext cx="4141520" cy="315033"/>
          </a:xfrm>
          <a:prstGeom prst="parallelogram">
            <a:avLst>
              <a:gd name="adj" fmla="val 294751"/>
            </a:avLst>
          </a:prstGeom>
          <a:solidFill>
            <a:srgbClr val="00B050">
              <a:alpha val="4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33" name="رابط مستقيم 32"/>
          <p:cNvCxnSpPr/>
          <p:nvPr/>
        </p:nvCxnSpPr>
        <p:spPr>
          <a:xfrm>
            <a:off x="1179464" y="5983985"/>
            <a:ext cx="972065" cy="47022"/>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شكل بيضاوي 38"/>
          <p:cNvSpPr/>
          <p:nvPr/>
        </p:nvSpPr>
        <p:spPr>
          <a:xfrm>
            <a:off x="3997550" y="3641978"/>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41" name="رابط مستقيم 40"/>
          <p:cNvCxnSpPr/>
          <p:nvPr/>
        </p:nvCxnSpPr>
        <p:spPr>
          <a:xfrm>
            <a:off x="4071574" y="3811092"/>
            <a:ext cx="0" cy="1283198"/>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مستطيل 27">
            <a:extLst>
              <a:ext uri="{FF2B5EF4-FFF2-40B4-BE49-F238E27FC236}">
                <a16:creationId xmlns:a16="http://schemas.microsoft.com/office/drawing/2014/main" id="{76C8C778-3919-4F7F-B57F-59B0E7EDE944}"/>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32" name="TextBox 9">
            <a:extLst>
              <a:ext uri="{FF2B5EF4-FFF2-40B4-BE49-F238E27FC236}">
                <a16:creationId xmlns:a16="http://schemas.microsoft.com/office/drawing/2014/main" id="{B0ABF9E3-8CD2-4C63-8399-BD2168D11C39}"/>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barn(inVertical)">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9"/>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up)">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4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3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3"/>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9" grpId="0" animBg="1"/>
      <p:bldP spid="29" grpId="1" animBg="1"/>
      <p:bldP spid="38" grpId="0" animBg="1"/>
      <p:bldP spid="38" grpId="1" animBg="1"/>
      <p:bldP spid="39" grpId="0" animBg="1"/>
      <p:bldP spid="3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572" y="1925006"/>
            <a:ext cx="3098544" cy="53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6261" y="18132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6"/>
          <p:cNvSpPr txBox="1"/>
          <p:nvPr/>
        </p:nvSpPr>
        <p:spPr>
          <a:xfrm>
            <a:off x="2796043" y="2019602"/>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lgn="ctr"/>
            <a:r>
              <a:rPr lang="ar-SA" sz="3200" b="1" dirty="0">
                <a:solidFill>
                  <a:srgbClr val="FF0000"/>
                </a:solidFill>
                <a:latin typeface="Sakkal Majalla" pitchFamily="2" charset="-78"/>
                <a:cs typeface="Sakkal Majalla" pitchFamily="2" charset="-78"/>
              </a:rPr>
              <a:t>تحديد علاقات التوازي و التخالف </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75" y="2535563"/>
            <a:ext cx="2988127" cy="429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8"/>
          <p:cNvSpPr txBox="1"/>
          <p:nvPr/>
        </p:nvSpPr>
        <p:spPr>
          <a:xfrm>
            <a:off x="2360141" y="2653072"/>
            <a:ext cx="9054975"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ar-SA" sz="2800" b="1" dirty="0">
                <a:solidFill>
                  <a:srgbClr val="00B050"/>
                </a:solidFill>
                <a:latin typeface="Sakkal Majalla" pitchFamily="2" charset="-78"/>
                <a:cs typeface="Sakkal Majalla" pitchFamily="2" charset="-78"/>
              </a:rPr>
              <a:t>استعمل الشكل المجاور لتصف العلاقة بين كل زوج من القطع المستقيمة الآتية بكتابة:</a:t>
            </a:r>
          </a:p>
          <a:p>
            <a:pPr lvl="0" algn="ctr"/>
            <a:r>
              <a:rPr lang="ar-SA" sz="2800" b="1" dirty="0">
                <a:solidFill>
                  <a:srgbClr val="00B050"/>
                </a:solidFill>
                <a:latin typeface="Sakkal Majalla" pitchFamily="2" charset="-78"/>
                <a:cs typeface="Sakkal Majalla" pitchFamily="2" charset="-78"/>
              </a:rPr>
              <a:t>متوازيتان، أو متخالفتان، </a:t>
            </a:r>
            <a:r>
              <a:rPr lang="ar-SA" sz="2800" b="1">
                <a:solidFill>
                  <a:srgbClr val="00B050"/>
                </a:solidFill>
                <a:latin typeface="Sakkal Majalla" pitchFamily="2" charset="-78"/>
                <a:cs typeface="Sakkal Majalla" pitchFamily="2" charset="-78"/>
              </a:rPr>
              <a:t>أو متقاطعتان:</a:t>
            </a:r>
            <a:endParaRPr lang="ar-SA" sz="2800" b="1" dirty="0">
              <a:solidFill>
                <a:srgbClr val="00B050"/>
              </a:solidFill>
              <a:latin typeface="Sakkal Majalla" pitchFamily="2" charset="-78"/>
              <a:cs typeface="Sakkal Majalla" pitchFamily="2" charset="-78"/>
            </a:endParaRPr>
          </a:p>
        </p:txBody>
      </p:sp>
      <mc:AlternateContent xmlns:mc="http://schemas.openxmlformats.org/markup-compatibility/2006" xmlns:a14="http://schemas.microsoft.com/office/drawing/2010/main">
        <mc:Choice Requires="a14">
          <p:sp>
            <p:nvSpPr>
              <p:cNvPr id="15" name="TextBox 11"/>
              <p:cNvSpPr txBox="1"/>
              <p:nvPr/>
            </p:nvSpPr>
            <p:spPr>
              <a:xfrm>
                <a:off x="9368371" y="3638191"/>
                <a:ext cx="2092994"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70C0"/>
                    </a:solidFill>
                    <a:latin typeface="Sakkal Majalla" pitchFamily="2" charset="-78"/>
                    <a:cs typeface="Sakkal Majalla" pitchFamily="2" charset="-78"/>
                  </a:rPr>
                  <a:t>38</a:t>
                </a:r>
                <a:r>
                  <a:rPr lang="ar-SA" sz="2800" b="1" dirty="0">
                    <a:solidFill>
                      <a:srgbClr val="0070C0"/>
                    </a:solidFill>
                    <a:latin typeface="Sakkal Majalla" pitchFamily="2" charset="-78"/>
                    <a:cs typeface="Sakkal Majalla" pitchFamily="2" charset="-78"/>
                  </a:rPr>
                  <a:t>) </a:t>
                </a:r>
                <a14:m>
                  <m:oMath xmlns:m="http://schemas.openxmlformats.org/officeDocument/2006/math">
                    <m:acc>
                      <m:accPr>
                        <m:chr m:val="̅"/>
                        <m:ctrlPr>
                          <a:rPr lang="ar-SA" sz="2800" b="1" i="1" smtClean="0">
                            <a:solidFill>
                              <a:srgbClr val="0070C0"/>
                            </a:solidFill>
                            <a:latin typeface="Cambria Math" panose="02040503050406030204" pitchFamily="18" charset="0"/>
                          </a:rPr>
                        </m:ctrlPr>
                      </m:accPr>
                      <m:e>
                        <m:r>
                          <a:rPr lang="en-US" sz="2800" b="1" i="1" smtClean="0">
                            <a:solidFill>
                              <a:srgbClr val="0070C0"/>
                            </a:solidFill>
                            <a:latin typeface="Cambria Math"/>
                          </a:rPr>
                          <m:t>𝑩𝑪</m:t>
                        </m:r>
                      </m:e>
                    </m:acc>
                  </m:oMath>
                </a14:m>
                <a:r>
                  <a:rPr lang="en-US" sz="2800" b="1" dirty="0">
                    <a:solidFill>
                      <a:srgbClr val="0070C0"/>
                    </a:solidFill>
                    <a:latin typeface="Sakkal Majalla" pitchFamily="2" charset="-78"/>
                    <a:cs typeface="Sakkal Majalla" pitchFamily="2" charset="-78"/>
                  </a:rPr>
                  <a:t>  ,  </a:t>
                </a:r>
                <a14:m>
                  <m:oMath xmlns:m="http://schemas.openxmlformats.org/officeDocument/2006/math">
                    <m:acc>
                      <m:accPr>
                        <m:chr m:val="̅"/>
                        <m:ctrlPr>
                          <a:rPr lang="en-US" sz="2800" b="1" i="1" smtClean="0">
                            <a:solidFill>
                              <a:srgbClr val="0070C0"/>
                            </a:solidFill>
                            <a:latin typeface="Cambria Math" panose="02040503050406030204" pitchFamily="18" charset="0"/>
                            <a:cs typeface="Sakkal Majalla" pitchFamily="2" charset="-78"/>
                          </a:rPr>
                        </m:ctrlPr>
                      </m:accPr>
                      <m:e>
                        <m:r>
                          <a:rPr lang="en-US" sz="2800" b="1" i="1" smtClean="0">
                            <a:solidFill>
                              <a:srgbClr val="0070C0"/>
                            </a:solidFill>
                            <a:latin typeface="Cambria Math"/>
                            <a:cs typeface="Sakkal Majalla" pitchFamily="2" charset="-78"/>
                          </a:rPr>
                          <m:t>𝑭𝑮</m:t>
                        </m:r>
                      </m:e>
                    </m:acc>
                  </m:oMath>
                </a14:m>
                <a:r>
                  <a:rPr lang="ar-SA" sz="2800" b="1" dirty="0">
                    <a:solidFill>
                      <a:srgbClr val="0070C0"/>
                    </a:solidFill>
                    <a:latin typeface="Sakkal Majalla" pitchFamily="2" charset="-78"/>
                    <a:cs typeface="Sakkal Majalla" pitchFamily="2" charset="-78"/>
                  </a:rPr>
                  <a:t> . </a:t>
                </a:r>
              </a:p>
            </p:txBody>
          </p:sp>
        </mc:Choice>
        <mc:Fallback xmlns="">
          <p:sp>
            <p:nvSpPr>
              <p:cNvPr id="15" name="TextBox 11"/>
              <p:cNvSpPr txBox="1">
                <a:spLocks noRot="1" noChangeAspect="1" noMove="1" noResize="1" noEditPoints="1" noAdjustHandles="1" noChangeArrowheads="1" noChangeShapeType="1" noTextEdit="1"/>
              </p:cNvSpPr>
              <p:nvPr/>
            </p:nvSpPr>
            <p:spPr>
              <a:xfrm>
                <a:off x="9368371" y="3638191"/>
                <a:ext cx="2092994" cy="524118"/>
              </a:xfrm>
              <a:prstGeom prst="rect">
                <a:avLst/>
              </a:prstGeom>
              <a:blipFill rotWithShape="1">
                <a:blip r:embed="rId5"/>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cxnSp>
        <p:nvCxnSpPr>
          <p:cNvPr id="4" name="رابط مستقيم 3"/>
          <p:cNvCxnSpPr/>
          <p:nvPr/>
        </p:nvCxnSpPr>
        <p:spPr>
          <a:xfrm>
            <a:off x="2150076" y="2996197"/>
            <a:ext cx="691530" cy="1000769"/>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a:off x="2104513" y="4681173"/>
            <a:ext cx="691530" cy="1000769"/>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8205873" y="3686998"/>
            <a:ext cx="1162498" cy="523220"/>
          </a:xfrm>
          <a:prstGeom prst="rect">
            <a:avLst/>
          </a:prstGeom>
        </p:spPr>
        <p:txBody>
          <a:bodyPr wrap="none">
            <a:spAutoFit/>
          </a:bodyPr>
          <a:lstStyle/>
          <a:p>
            <a:r>
              <a:rPr lang="ar-SA" sz="2800" b="1" dirty="0">
                <a:solidFill>
                  <a:srgbClr val="002060"/>
                </a:solidFill>
                <a:latin typeface="Sakkal Majalla" pitchFamily="2" charset="-78"/>
                <a:cs typeface="Sakkal Majalla" pitchFamily="2" charset="-78"/>
              </a:rPr>
              <a:t>متوازيتان</a:t>
            </a:r>
            <a:endParaRPr lang="ar-SA" dirty="0">
              <a:solidFill>
                <a:srgbClr val="002060"/>
              </a:solidFill>
            </a:endParaRPr>
          </a:p>
        </p:txBody>
      </p:sp>
      <mc:AlternateContent xmlns:mc="http://schemas.openxmlformats.org/markup-compatibility/2006" xmlns:a14="http://schemas.microsoft.com/office/drawing/2010/main">
        <mc:Choice Requires="a14">
          <p:sp>
            <p:nvSpPr>
              <p:cNvPr id="22" name="TextBox 11"/>
              <p:cNvSpPr txBox="1"/>
              <p:nvPr/>
            </p:nvSpPr>
            <p:spPr>
              <a:xfrm>
                <a:off x="9445688" y="4694059"/>
                <a:ext cx="2092994"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70C0"/>
                    </a:solidFill>
                    <a:latin typeface="Sakkal Majalla" pitchFamily="2" charset="-78"/>
                    <a:cs typeface="Sakkal Majalla" pitchFamily="2" charset="-78"/>
                  </a:rPr>
                  <a:t>39</a:t>
                </a:r>
                <a:r>
                  <a:rPr lang="ar-SA" sz="2800" b="1" dirty="0">
                    <a:solidFill>
                      <a:srgbClr val="0070C0"/>
                    </a:solidFill>
                    <a:latin typeface="Sakkal Majalla" pitchFamily="2" charset="-78"/>
                    <a:cs typeface="Sakkal Majalla" pitchFamily="2" charset="-78"/>
                  </a:rPr>
                  <a:t>) </a:t>
                </a:r>
                <a14:m>
                  <m:oMath xmlns:m="http://schemas.openxmlformats.org/officeDocument/2006/math">
                    <m:acc>
                      <m:accPr>
                        <m:chr m:val="̅"/>
                        <m:ctrlPr>
                          <a:rPr lang="ar-SA" sz="2800" b="1" i="1" smtClean="0">
                            <a:solidFill>
                              <a:srgbClr val="0070C0"/>
                            </a:solidFill>
                            <a:latin typeface="Cambria Math" panose="02040503050406030204" pitchFamily="18" charset="0"/>
                          </a:rPr>
                        </m:ctrlPr>
                      </m:accPr>
                      <m:e>
                        <m:r>
                          <a:rPr lang="en-US" sz="2800" b="1" i="1" smtClean="0">
                            <a:solidFill>
                              <a:srgbClr val="0070C0"/>
                            </a:solidFill>
                            <a:latin typeface="Cambria Math"/>
                          </a:rPr>
                          <m:t>𝑪𝑮</m:t>
                        </m:r>
                      </m:e>
                    </m:acc>
                  </m:oMath>
                </a14:m>
                <a:r>
                  <a:rPr lang="en-US" sz="2800" b="1" dirty="0">
                    <a:solidFill>
                      <a:srgbClr val="0070C0"/>
                    </a:solidFill>
                    <a:latin typeface="Sakkal Majalla" pitchFamily="2" charset="-78"/>
                    <a:cs typeface="Sakkal Majalla" pitchFamily="2" charset="-78"/>
                  </a:rPr>
                  <a:t>  ,  </a:t>
                </a:r>
                <a14:m>
                  <m:oMath xmlns:m="http://schemas.openxmlformats.org/officeDocument/2006/math">
                    <m:acc>
                      <m:accPr>
                        <m:chr m:val="̅"/>
                        <m:ctrlPr>
                          <a:rPr lang="en-US" sz="2800" b="1" i="1" smtClean="0">
                            <a:solidFill>
                              <a:srgbClr val="0070C0"/>
                            </a:solidFill>
                            <a:latin typeface="Cambria Math" panose="02040503050406030204" pitchFamily="18" charset="0"/>
                            <a:cs typeface="Sakkal Majalla" pitchFamily="2" charset="-78"/>
                          </a:rPr>
                        </m:ctrlPr>
                      </m:accPr>
                      <m:e>
                        <m:r>
                          <a:rPr lang="en-US" sz="2800" b="1" i="1" smtClean="0">
                            <a:solidFill>
                              <a:srgbClr val="0070C0"/>
                            </a:solidFill>
                            <a:latin typeface="Cambria Math"/>
                            <a:cs typeface="Sakkal Majalla" pitchFamily="2" charset="-78"/>
                          </a:rPr>
                          <m:t>𝑨𝑩</m:t>
                        </m:r>
                      </m:e>
                    </m:acc>
                  </m:oMath>
                </a14:m>
                <a:r>
                  <a:rPr lang="ar-SA" sz="2800" b="1" dirty="0">
                    <a:solidFill>
                      <a:srgbClr val="0070C0"/>
                    </a:solidFill>
                    <a:latin typeface="Sakkal Majalla" pitchFamily="2" charset="-78"/>
                    <a:cs typeface="Sakkal Majalla" pitchFamily="2" charset="-78"/>
                  </a:rPr>
                  <a:t> . </a:t>
                </a:r>
              </a:p>
            </p:txBody>
          </p:sp>
        </mc:Choice>
        <mc:Fallback xmlns="">
          <p:sp>
            <p:nvSpPr>
              <p:cNvPr id="22" name="TextBox 11"/>
              <p:cNvSpPr txBox="1">
                <a:spLocks noRot="1" noChangeAspect="1" noMove="1" noResize="1" noEditPoints="1" noAdjustHandles="1" noChangeArrowheads="1" noChangeShapeType="1" noTextEdit="1"/>
              </p:cNvSpPr>
              <p:nvPr/>
            </p:nvSpPr>
            <p:spPr>
              <a:xfrm>
                <a:off x="9445688" y="4694059"/>
                <a:ext cx="2092994" cy="524118"/>
              </a:xfrm>
              <a:prstGeom prst="rect">
                <a:avLst/>
              </a:prstGeom>
              <a:blipFill rotWithShape="1">
                <a:blip r:embed="rId6"/>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cxnSp>
        <p:nvCxnSpPr>
          <p:cNvPr id="21" name="رابط مستقيم 20"/>
          <p:cNvCxnSpPr/>
          <p:nvPr/>
        </p:nvCxnSpPr>
        <p:spPr>
          <a:xfrm flipH="1">
            <a:off x="2796043" y="3996966"/>
            <a:ext cx="59702" cy="1684976"/>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988541" y="3009083"/>
            <a:ext cx="1166988" cy="598096"/>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مستطيل 23"/>
          <p:cNvSpPr/>
          <p:nvPr/>
        </p:nvSpPr>
        <p:spPr>
          <a:xfrm>
            <a:off x="8156554" y="4702369"/>
            <a:ext cx="1289134" cy="523220"/>
          </a:xfrm>
          <a:prstGeom prst="rect">
            <a:avLst/>
          </a:prstGeom>
        </p:spPr>
        <p:txBody>
          <a:bodyPr wrap="none">
            <a:spAutoFit/>
          </a:bodyPr>
          <a:lstStyle/>
          <a:p>
            <a:r>
              <a:rPr lang="ar-SA" sz="2800" b="1" dirty="0">
                <a:solidFill>
                  <a:srgbClr val="002060"/>
                </a:solidFill>
                <a:latin typeface="Sakkal Majalla" pitchFamily="2" charset="-78"/>
                <a:cs typeface="Sakkal Majalla" pitchFamily="2" charset="-78"/>
              </a:rPr>
              <a:t>متخالفتان</a:t>
            </a:r>
            <a:endParaRPr lang="ar-SA" dirty="0">
              <a:solidFill>
                <a:srgbClr val="002060"/>
              </a:solidFill>
            </a:endParaRPr>
          </a:p>
        </p:txBody>
      </p:sp>
      <p:sp>
        <p:nvSpPr>
          <p:cNvPr id="26" name="مستطيل 25"/>
          <p:cNvSpPr/>
          <p:nvPr/>
        </p:nvSpPr>
        <p:spPr>
          <a:xfrm>
            <a:off x="8156554" y="5682840"/>
            <a:ext cx="1343637" cy="523220"/>
          </a:xfrm>
          <a:prstGeom prst="rect">
            <a:avLst/>
          </a:prstGeom>
        </p:spPr>
        <p:txBody>
          <a:bodyPr wrap="none">
            <a:spAutoFit/>
          </a:bodyPr>
          <a:lstStyle/>
          <a:p>
            <a:r>
              <a:rPr lang="ar-SA" sz="2800" b="1" dirty="0">
                <a:solidFill>
                  <a:srgbClr val="002060"/>
                </a:solidFill>
                <a:latin typeface="Sakkal Majalla" pitchFamily="2" charset="-78"/>
                <a:cs typeface="Sakkal Majalla" pitchFamily="2" charset="-78"/>
              </a:rPr>
              <a:t>متقاطعتان</a:t>
            </a:r>
            <a:endParaRPr lang="ar-SA" dirty="0">
              <a:solidFill>
                <a:srgbClr val="002060"/>
              </a:solidFill>
            </a:endParaRPr>
          </a:p>
        </p:txBody>
      </p:sp>
      <mc:AlternateContent xmlns:mc="http://schemas.openxmlformats.org/markup-compatibility/2006" xmlns:a14="http://schemas.microsoft.com/office/drawing/2010/main">
        <mc:Choice Requires="a14">
          <p:sp>
            <p:nvSpPr>
              <p:cNvPr id="29" name="TextBox 11"/>
              <p:cNvSpPr txBox="1"/>
              <p:nvPr/>
            </p:nvSpPr>
            <p:spPr>
              <a:xfrm>
                <a:off x="9368371" y="5681942"/>
                <a:ext cx="2250376" cy="5241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70C0"/>
                    </a:solidFill>
                    <a:latin typeface="Sakkal Majalla" pitchFamily="2" charset="-78"/>
                    <a:cs typeface="Sakkal Majalla" pitchFamily="2" charset="-78"/>
                  </a:rPr>
                  <a:t>40</a:t>
                </a:r>
                <a:r>
                  <a:rPr lang="ar-SA" sz="2800" b="1" dirty="0">
                    <a:solidFill>
                      <a:srgbClr val="0070C0"/>
                    </a:solidFill>
                    <a:latin typeface="Sakkal Majalla" pitchFamily="2" charset="-78"/>
                    <a:cs typeface="Sakkal Majalla" pitchFamily="2" charset="-78"/>
                  </a:rPr>
                  <a:t>) </a:t>
                </a:r>
                <a14:m>
                  <m:oMath xmlns:m="http://schemas.openxmlformats.org/officeDocument/2006/math">
                    <m:acc>
                      <m:accPr>
                        <m:chr m:val="̅"/>
                        <m:ctrlPr>
                          <a:rPr lang="ar-SA" sz="2800" b="1" i="1" smtClean="0">
                            <a:solidFill>
                              <a:srgbClr val="0070C0"/>
                            </a:solidFill>
                            <a:latin typeface="Cambria Math" panose="02040503050406030204" pitchFamily="18" charset="0"/>
                          </a:rPr>
                        </m:ctrlPr>
                      </m:accPr>
                      <m:e>
                        <m:r>
                          <a:rPr lang="en-US" sz="2800" b="1" i="1" smtClean="0">
                            <a:solidFill>
                              <a:srgbClr val="0070C0"/>
                            </a:solidFill>
                            <a:latin typeface="Cambria Math"/>
                          </a:rPr>
                          <m:t>𝑯𝑮</m:t>
                        </m:r>
                      </m:e>
                    </m:acc>
                  </m:oMath>
                </a14:m>
                <a:r>
                  <a:rPr lang="en-US" sz="2800" b="1" dirty="0">
                    <a:solidFill>
                      <a:srgbClr val="0070C0"/>
                    </a:solidFill>
                    <a:latin typeface="Sakkal Majalla" pitchFamily="2" charset="-78"/>
                    <a:cs typeface="Sakkal Majalla" pitchFamily="2" charset="-78"/>
                  </a:rPr>
                  <a:t>  ,  </a:t>
                </a:r>
                <a14:m>
                  <m:oMath xmlns:m="http://schemas.openxmlformats.org/officeDocument/2006/math">
                    <m:acc>
                      <m:accPr>
                        <m:chr m:val="̅"/>
                        <m:ctrlPr>
                          <a:rPr lang="en-US" sz="2800" b="1" i="1" smtClean="0">
                            <a:solidFill>
                              <a:srgbClr val="0070C0"/>
                            </a:solidFill>
                            <a:latin typeface="Cambria Math" panose="02040503050406030204" pitchFamily="18" charset="0"/>
                            <a:cs typeface="Sakkal Majalla" pitchFamily="2" charset="-78"/>
                          </a:rPr>
                        </m:ctrlPr>
                      </m:accPr>
                      <m:e>
                        <m:r>
                          <a:rPr lang="en-US" sz="2800" b="1" i="1" smtClean="0">
                            <a:solidFill>
                              <a:srgbClr val="0070C0"/>
                            </a:solidFill>
                            <a:latin typeface="Cambria Math"/>
                            <a:cs typeface="Sakkal Majalla" pitchFamily="2" charset="-78"/>
                          </a:rPr>
                          <m:t>𝑫𝑯</m:t>
                        </m:r>
                      </m:e>
                    </m:acc>
                  </m:oMath>
                </a14:m>
                <a:r>
                  <a:rPr lang="ar-SA" sz="2800" b="1" dirty="0">
                    <a:solidFill>
                      <a:srgbClr val="0070C0"/>
                    </a:solidFill>
                    <a:latin typeface="Sakkal Majalla" pitchFamily="2" charset="-78"/>
                    <a:cs typeface="Sakkal Majalla" pitchFamily="2" charset="-78"/>
                  </a:rPr>
                  <a:t> . </a:t>
                </a:r>
              </a:p>
            </p:txBody>
          </p:sp>
        </mc:Choice>
        <mc:Fallback xmlns="">
          <p:sp>
            <p:nvSpPr>
              <p:cNvPr id="29" name="TextBox 11"/>
              <p:cNvSpPr txBox="1">
                <a:spLocks noRot="1" noChangeAspect="1" noMove="1" noResize="1" noEditPoints="1" noAdjustHandles="1" noChangeArrowheads="1" noChangeShapeType="1" noTextEdit="1"/>
              </p:cNvSpPr>
              <p:nvPr/>
            </p:nvSpPr>
            <p:spPr>
              <a:xfrm>
                <a:off x="9368371" y="5681942"/>
                <a:ext cx="2250376" cy="524118"/>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cxnSp>
        <p:nvCxnSpPr>
          <p:cNvPr id="30" name="رابط مستقيم 29"/>
          <p:cNvCxnSpPr/>
          <p:nvPr/>
        </p:nvCxnSpPr>
        <p:spPr>
          <a:xfrm flipH="1">
            <a:off x="1577488" y="4572000"/>
            <a:ext cx="59702" cy="1794149"/>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a:off x="1607339" y="5683479"/>
            <a:ext cx="1196839" cy="68267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مستطيل 26">
            <a:extLst>
              <a:ext uri="{FF2B5EF4-FFF2-40B4-BE49-F238E27FC236}">
                <a16:creationId xmlns:a16="http://schemas.microsoft.com/office/drawing/2014/main" id="{DA1AC188-7598-4341-8378-ED66770C6240}"/>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8" name="TextBox 9">
            <a:extLst>
              <a:ext uri="{FF2B5EF4-FFF2-40B4-BE49-F238E27FC236}">
                <a16:creationId xmlns:a16="http://schemas.microsoft.com/office/drawing/2014/main" id="{192D577C-3822-4B29-B96F-29D42A2828D2}"/>
              </a:ext>
            </a:extLst>
          </p:cNvPr>
          <p:cNvSpPr txBox="1"/>
          <p:nvPr/>
        </p:nvSpPr>
        <p:spPr>
          <a:xfrm>
            <a:off x="-1135205" y="6607606"/>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up)">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righ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3"/>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2" grpId="0"/>
      <p:bldP spid="24" grpId="0"/>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6261" y="2000261"/>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481" y="2093130"/>
            <a:ext cx="3852780" cy="5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396" y="2531532"/>
            <a:ext cx="13146607"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توازي أضلاع 17"/>
          <p:cNvSpPr/>
          <p:nvPr/>
        </p:nvSpPr>
        <p:spPr>
          <a:xfrm>
            <a:off x="4303776" y="4469891"/>
            <a:ext cx="4767428" cy="1552957"/>
          </a:xfrm>
          <a:prstGeom prst="parallelogram">
            <a:avLst>
              <a:gd name="adj" fmla="val 69546"/>
            </a:avLst>
          </a:prstGeom>
          <a:solidFill>
            <a:schemeClr val="accent4">
              <a:lumMod val="75000"/>
              <a:alpha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1" name="رابط كسهم مستقيم 20"/>
          <p:cNvCxnSpPr/>
          <p:nvPr/>
        </p:nvCxnSpPr>
        <p:spPr>
          <a:xfrm flipV="1">
            <a:off x="5644896" y="4996454"/>
            <a:ext cx="2745342" cy="3221"/>
          </a:xfrm>
          <a:prstGeom prst="straightConnector1">
            <a:avLst/>
          </a:prstGeom>
          <a:ln w="508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a:off x="5352288" y="5428247"/>
            <a:ext cx="2889504" cy="4811"/>
          </a:xfrm>
          <a:prstGeom prst="straightConnector1">
            <a:avLst/>
          </a:prstGeom>
          <a:ln w="508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مثلث متساوي الساقين 21"/>
          <p:cNvSpPr/>
          <p:nvPr/>
        </p:nvSpPr>
        <p:spPr>
          <a:xfrm rot="5248598">
            <a:off x="7862217" y="4891675"/>
            <a:ext cx="180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ثلث متساوي الساقين 29"/>
          <p:cNvSpPr/>
          <p:nvPr/>
        </p:nvSpPr>
        <p:spPr>
          <a:xfrm rot="5248598">
            <a:off x="7486715" y="5320247"/>
            <a:ext cx="180000" cy="21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31" name="مستطيل 30"/>
              <p:cNvSpPr/>
              <p:nvPr/>
            </p:nvSpPr>
            <p:spPr>
              <a:xfrm>
                <a:off x="8473494" y="4379483"/>
                <a:ext cx="57099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ar-SA" sz="2800" b="1" i="1" smtClean="0">
                          <a:latin typeface="Cambria Math"/>
                          <a:ea typeface="Cambria Math"/>
                        </a:rPr>
                        <m:t>𝓟</m:t>
                      </m:r>
                    </m:oMath>
                  </m:oMathPara>
                </a14:m>
                <a:endParaRPr lang="ar-SA" sz="2800" b="1" dirty="0"/>
              </a:p>
            </p:txBody>
          </p:sp>
        </mc:Choice>
        <mc:Fallback xmlns="">
          <p:sp>
            <p:nvSpPr>
              <p:cNvPr id="31" name="مستطيل 30"/>
              <p:cNvSpPr>
                <a:spLocks noRot="1" noChangeAspect="1" noMove="1" noResize="1" noEditPoints="1" noAdjustHandles="1" noChangeArrowheads="1" noChangeShapeType="1" noTextEdit="1"/>
              </p:cNvSpPr>
              <p:nvPr/>
            </p:nvSpPr>
            <p:spPr>
              <a:xfrm>
                <a:off x="8473494" y="4379483"/>
                <a:ext cx="570990" cy="523220"/>
              </a:xfrm>
              <a:prstGeom prst="rect">
                <a:avLst/>
              </a:prstGeom>
              <a:blipFill rotWithShape="1">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2" name="مستطيل 31"/>
              <p:cNvSpPr/>
              <p:nvPr/>
            </p:nvSpPr>
            <p:spPr>
              <a:xfrm>
                <a:off x="6947766" y="4481266"/>
                <a:ext cx="43473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Cambria Math"/>
                        </a:rPr>
                        <m:t>𝑱</m:t>
                      </m:r>
                    </m:oMath>
                  </m:oMathPara>
                </a14:m>
                <a:endParaRPr lang="ar-SA" sz="2800" b="1" dirty="0"/>
              </a:p>
            </p:txBody>
          </p:sp>
        </mc:Choice>
        <mc:Fallback xmlns="">
          <p:sp>
            <p:nvSpPr>
              <p:cNvPr id="32" name="مستطيل 31"/>
              <p:cNvSpPr>
                <a:spLocks noRot="1" noChangeAspect="1" noMove="1" noResize="1" noEditPoints="1" noAdjustHandles="1" noChangeArrowheads="1" noChangeShapeType="1" noTextEdit="1"/>
              </p:cNvSpPr>
              <p:nvPr/>
            </p:nvSpPr>
            <p:spPr>
              <a:xfrm>
                <a:off x="6947766" y="4481266"/>
                <a:ext cx="434734" cy="523220"/>
              </a:xfrm>
              <a:prstGeom prst="rect">
                <a:avLst/>
              </a:prstGeom>
              <a:blipFill rotWithShape="1">
                <a:blip r:embed="rId6"/>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3" name="مستطيل 32"/>
              <p:cNvSpPr/>
              <p:nvPr/>
            </p:nvSpPr>
            <p:spPr>
              <a:xfrm>
                <a:off x="5210898" y="4686074"/>
                <a:ext cx="5020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rPr>
                        <m:t>𝒃</m:t>
                      </m:r>
                    </m:oMath>
                  </m:oMathPara>
                </a14:m>
                <a:endParaRPr lang="ar-SA" sz="2800" b="1" dirty="0"/>
              </a:p>
            </p:txBody>
          </p:sp>
        </mc:Choice>
        <mc:Fallback xmlns="">
          <p:sp>
            <p:nvSpPr>
              <p:cNvPr id="33" name="مستطيل 32"/>
              <p:cNvSpPr>
                <a:spLocks noRot="1" noChangeAspect="1" noMove="1" noResize="1" noEditPoints="1" noAdjustHandles="1" noChangeArrowheads="1" noChangeShapeType="1" noTextEdit="1"/>
              </p:cNvSpPr>
              <p:nvPr/>
            </p:nvSpPr>
            <p:spPr>
              <a:xfrm>
                <a:off x="5210898" y="4686074"/>
                <a:ext cx="502061" cy="523220"/>
              </a:xfrm>
              <a:prstGeom prst="rect">
                <a:avLst/>
              </a:prstGeom>
              <a:blipFill rotWithShape="1">
                <a:blip r:embed="rId7"/>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4" name="مستطيل 33"/>
              <p:cNvSpPr/>
              <p:nvPr/>
            </p:nvSpPr>
            <p:spPr>
              <a:xfrm>
                <a:off x="4906292" y="5142253"/>
                <a:ext cx="50686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Cambria Math"/>
                        </a:rPr>
                        <m:t>𝒂</m:t>
                      </m:r>
                    </m:oMath>
                  </m:oMathPara>
                </a14:m>
                <a:endParaRPr lang="ar-SA" sz="2800" b="1" dirty="0"/>
              </a:p>
            </p:txBody>
          </p:sp>
        </mc:Choice>
        <mc:Fallback xmlns="">
          <p:sp>
            <p:nvSpPr>
              <p:cNvPr id="34" name="مستطيل 33"/>
              <p:cNvSpPr>
                <a:spLocks noRot="1" noChangeAspect="1" noMove="1" noResize="1" noEditPoints="1" noAdjustHandles="1" noChangeArrowheads="1" noChangeShapeType="1" noTextEdit="1"/>
              </p:cNvSpPr>
              <p:nvPr/>
            </p:nvSpPr>
            <p:spPr>
              <a:xfrm>
                <a:off x="4906292" y="5142253"/>
                <a:ext cx="506869" cy="523220"/>
              </a:xfrm>
              <a:prstGeom prst="rect">
                <a:avLst/>
              </a:prstGeom>
              <a:blipFill rotWithShape="1">
                <a:blip r:embed="rId8"/>
                <a:stretch>
                  <a:fillRect/>
                </a:stretch>
              </a:blipFill>
            </p:spPr>
            <p:txBody>
              <a:bodyPr/>
              <a:lstStyle/>
              <a:p>
                <a:r>
                  <a:rPr lang="ar-SA">
                    <a:noFill/>
                  </a:rPr>
                  <a:t> </a:t>
                </a:r>
              </a:p>
            </p:txBody>
          </p:sp>
        </mc:Fallback>
      </mc:AlternateContent>
      <p:cxnSp>
        <p:nvCxnSpPr>
          <p:cNvPr id="24" name="رابط كسهم مستقيم 23"/>
          <p:cNvCxnSpPr/>
          <p:nvPr/>
        </p:nvCxnSpPr>
        <p:spPr>
          <a:xfrm flipH="1" flipV="1">
            <a:off x="7000461" y="3755136"/>
            <a:ext cx="5820" cy="1241316"/>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7006281" y="4999675"/>
            <a:ext cx="0" cy="1644965"/>
          </a:xfrm>
          <a:prstGeom prst="straightConnector1">
            <a:avLst/>
          </a:prstGeom>
          <a:ln w="5080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شكل بيضاوي 40"/>
          <p:cNvSpPr/>
          <p:nvPr/>
        </p:nvSpPr>
        <p:spPr>
          <a:xfrm>
            <a:off x="6928461" y="4927675"/>
            <a:ext cx="144000" cy="144000"/>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49" name="مستطيل 48"/>
              <p:cNvSpPr/>
              <p:nvPr/>
            </p:nvSpPr>
            <p:spPr>
              <a:xfrm>
                <a:off x="6567919" y="3479500"/>
                <a:ext cx="4651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Cambria Math"/>
                        </a:rPr>
                        <m:t>𝒄</m:t>
                      </m:r>
                    </m:oMath>
                  </m:oMathPara>
                </a14:m>
                <a:endParaRPr lang="ar-SA" sz="2800" b="1" dirty="0"/>
              </a:p>
            </p:txBody>
          </p:sp>
        </mc:Choice>
        <mc:Fallback xmlns="">
          <p:sp>
            <p:nvSpPr>
              <p:cNvPr id="49" name="مستطيل 48"/>
              <p:cNvSpPr>
                <a:spLocks noRot="1" noChangeAspect="1" noMove="1" noResize="1" noEditPoints="1" noAdjustHandles="1" noChangeArrowheads="1" noChangeShapeType="1" noTextEdit="1"/>
              </p:cNvSpPr>
              <p:nvPr/>
            </p:nvSpPr>
            <p:spPr>
              <a:xfrm>
                <a:off x="6567919" y="3479500"/>
                <a:ext cx="465191" cy="523220"/>
              </a:xfrm>
              <a:prstGeom prst="rect">
                <a:avLst/>
              </a:prstGeom>
              <a:blipFill rotWithShape="1">
                <a:blip r:embed="rId9"/>
                <a:stretch>
                  <a:fillRect/>
                </a:stretch>
              </a:blipFill>
            </p:spPr>
            <p:txBody>
              <a:bodyPr/>
              <a:lstStyle/>
              <a:p>
                <a:r>
                  <a:rPr lang="ar-SA">
                    <a:noFill/>
                  </a:rPr>
                  <a:t> </a:t>
                </a:r>
              </a:p>
            </p:txBody>
          </p:sp>
        </mc:Fallback>
      </mc:AlternateContent>
      <p:sp>
        <p:nvSpPr>
          <p:cNvPr id="20" name="مستطيل 19">
            <a:extLst>
              <a:ext uri="{FF2B5EF4-FFF2-40B4-BE49-F238E27FC236}">
                <a16:creationId xmlns:a16="http://schemas.microsoft.com/office/drawing/2014/main" id="{BD9D2059-A07D-405F-B08C-B83C97DBBF0E}"/>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3" name="TextBox 9">
            <a:extLst>
              <a:ext uri="{FF2B5EF4-FFF2-40B4-BE49-F238E27FC236}">
                <a16:creationId xmlns:a16="http://schemas.microsoft.com/office/drawing/2014/main" id="{6052C4A9-D43A-4096-8ECC-D465AE4CBD83}"/>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7868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30" grpId="0" animBg="1"/>
      <p:bldP spid="31" grpId="0"/>
      <p:bldP spid="32" grpId="0"/>
      <p:bldP spid="33" grpId="0"/>
      <p:bldP spid="34" grpId="0"/>
      <p:bldP spid="41" grpId="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6261" y="2000261"/>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p:nvPr/>
        </p:nvSpPr>
        <p:spPr>
          <a:xfrm>
            <a:off x="3119582" y="2626868"/>
            <a:ext cx="7311604"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r>
              <a:rPr lang="en-US" sz="2800" b="1" dirty="0">
                <a:solidFill>
                  <a:srgbClr val="00B050"/>
                </a:solidFill>
                <a:latin typeface="Sakkal Majalla" pitchFamily="2" charset="-78"/>
                <a:cs typeface="Sakkal Majalla" pitchFamily="2" charset="-78"/>
              </a:rPr>
              <a:t>50</a:t>
            </a:r>
            <a:r>
              <a:rPr lang="ar-SA" sz="2800" b="1" dirty="0">
                <a:solidFill>
                  <a:srgbClr val="00B050"/>
                </a:solidFill>
                <a:latin typeface="Sakkal Majalla" pitchFamily="2" charset="-78"/>
                <a:cs typeface="Sakkal Majalla" pitchFamily="2" charset="-78"/>
              </a:rPr>
              <a:t>) </a:t>
            </a:r>
            <a:r>
              <a:rPr lang="ar-SA" sz="3200" b="1" dirty="0">
                <a:solidFill>
                  <a:srgbClr val="0070C0"/>
                </a:solidFill>
                <a:latin typeface="Sakkal Majalla" pitchFamily="2" charset="-78"/>
                <a:cs typeface="Sakkal Majalla" pitchFamily="2" charset="-78"/>
              </a:rPr>
              <a:t>اكتب</a:t>
            </a:r>
            <a:r>
              <a:rPr lang="ar-SA" sz="2800" b="1" dirty="0">
                <a:solidFill>
                  <a:srgbClr val="0070C0"/>
                </a:solidFill>
                <a:latin typeface="Sakkal Majalla" pitchFamily="2" charset="-78"/>
                <a:cs typeface="Sakkal Majalla" pitchFamily="2" charset="-78"/>
              </a:rPr>
              <a:t> </a:t>
            </a:r>
            <a:r>
              <a:rPr lang="ar-SA" sz="2800" b="1" dirty="0">
                <a:solidFill>
                  <a:srgbClr val="00B050"/>
                </a:solidFill>
                <a:latin typeface="Sakkal Majalla" pitchFamily="2" charset="-78"/>
                <a:cs typeface="Sakkal Majalla" pitchFamily="2" charset="-78"/>
              </a:rPr>
              <a:t>: وضّح لماذا لا يكون المستويان متخالفين أبدًا.</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481" y="2093130"/>
            <a:ext cx="3852780" cy="5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874453" y="4745343"/>
            <a:ext cx="5178021" cy="684803"/>
          </a:xfrm>
          <a:prstGeom prst="rect">
            <a:avLst/>
          </a:prstGeom>
        </p:spPr>
        <p:txBody>
          <a:bodyPr wrap="none">
            <a:spAutoFit/>
          </a:bodyPr>
          <a:lstStyle/>
          <a:p>
            <a:pPr lvl="0" algn="ctr">
              <a:lnSpc>
                <a:spcPct val="150000"/>
              </a:lnSpc>
            </a:pPr>
            <a:r>
              <a:rPr lang="ar-SA" sz="2800" b="1" dirty="0">
                <a:solidFill>
                  <a:srgbClr val="002060"/>
                </a:solidFill>
                <a:latin typeface="Sakkal Majalla" pitchFamily="2" charset="-78"/>
                <a:cs typeface="Sakkal Majalla" pitchFamily="2" charset="-78"/>
              </a:rPr>
              <a:t>أما في </a:t>
            </a:r>
            <a:r>
              <a:rPr lang="ar-SA" sz="2800" b="1" dirty="0">
                <a:solidFill>
                  <a:srgbClr val="7030A0"/>
                </a:solidFill>
                <a:latin typeface="Sakkal Majalla" pitchFamily="2" charset="-78"/>
                <a:cs typeface="Sakkal Majalla" pitchFamily="2" charset="-78"/>
              </a:rPr>
              <a:t>المستويات</a:t>
            </a:r>
            <a:r>
              <a:rPr lang="ar-SA" sz="2800" b="1" dirty="0">
                <a:solidFill>
                  <a:srgbClr val="002060"/>
                </a:solidFill>
                <a:latin typeface="Sakkal Majalla" pitchFamily="2" charset="-78"/>
                <a:cs typeface="Sakkal Majalla" pitchFamily="2" charset="-78"/>
              </a:rPr>
              <a:t> فلا توجد إلا حالتين للمستويين؛ </a:t>
            </a:r>
            <a:endParaRPr lang="ar-SA" dirty="0">
              <a:solidFill>
                <a:srgbClr val="002060"/>
              </a:solidFill>
            </a:endParaRPr>
          </a:p>
        </p:txBody>
      </p:sp>
      <p:sp>
        <p:nvSpPr>
          <p:cNvPr id="4" name="مستطيل 3"/>
          <p:cNvSpPr/>
          <p:nvPr/>
        </p:nvSpPr>
        <p:spPr>
          <a:xfrm>
            <a:off x="6164232" y="3353756"/>
            <a:ext cx="3875903" cy="523220"/>
          </a:xfrm>
          <a:prstGeom prst="rect">
            <a:avLst/>
          </a:prstGeom>
        </p:spPr>
        <p:txBody>
          <a:bodyPr wrap="square">
            <a:spAutoFit/>
          </a:bodyPr>
          <a:lstStyle/>
          <a:p>
            <a:r>
              <a:rPr lang="ar-SA" sz="2800" b="1" dirty="0">
                <a:solidFill>
                  <a:srgbClr val="002060"/>
                </a:solidFill>
                <a:latin typeface="Sakkal Majalla" pitchFamily="2" charset="-78"/>
                <a:cs typeface="Sakkal Majalla" pitchFamily="2" charset="-78"/>
              </a:rPr>
              <a:t>لا يكون المستويان متخالفين؛ </a:t>
            </a:r>
            <a:endParaRPr lang="ar-SA" dirty="0"/>
          </a:p>
        </p:txBody>
      </p:sp>
      <p:sp>
        <p:nvSpPr>
          <p:cNvPr id="6" name="مستطيل 5"/>
          <p:cNvSpPr/>
          <p:nvPr/>
        </p:nvSpPr>
        <p:spPr>
          <a:xfrm>
            <a:off x="3630183" y="3947627"/>
            <a:ext cx="5449330" cy="684803"/>
          </a:xfrm>
          <a:prstGeom prst="rect">
            <a:avLst/>
          </a:prstGeom>
        </p:spPr>
        <p:txBody>
          <a:bodyPr wrap="square">
            <a:spAutoFit/>
          </a:bodyPr>
          <a:lstStyle/>
          <a:p>
            <a:pPr lvl="0" algn="ctr">
              <a:lnSpc>
                <a:spcPct val="150000"/>
              </a:lnSpc>
            </a:pPr>
            <a:r>
              <a:rPr lang="ar-SA" sz="2800" b="1" dirty="0">
                <a:solidFill>
                  <a:srgbClr val="002060"/>
                </a:solidFill>
                <a:latin typeface="Sakkal Majalla" pitchFamily="2" charset="-78"/>
                <a:cs typeface="Sakkal Majalla" pitchFamily="2" charset="-78"/>
              </a:rPr>
              <a:t>المستقيمين لا يتقاطعان ولا يقعان في المستوى نفسه. </a:t>
            </a:r>
          </a:p>
        </p:txBody>
      </p:sp>
      <p:sp>
        <p:nvSpPr>
          <p:cNvPr id="7" name="مستطيل 6"/>
          <p:cNvSpPr/>
          <p:nvPr/>
        </p:nvSpPr>
        <p:spPr>
          <a:xfrm>
            <a:off x="2062466" y="4767664"/>
            <a:ext cx="2811987" cy="738664"/>
          </a:xfrm>
          <a:prstGeom prst="rect">
            <a:avLst/>
          </a:prstGeom>
        </p:spPr>
        <p:txBody>
          <a:bodyPr wrap="none">
            <a:spAutoFit/>
          </a:bodyPr>
          <a:lstStyle/>
          <a:p>
            <a:pPr lvl="0" algn="ctr">
              <a:lnSpc>
                <a:spcPct val="150000"/>
              </a:lnSpc>
            </a:pPr>
            <a:r>
              <a:rPr lang="ar-SA" sz="2800" b="1" dirty="0">
                <a:solidFill>
                  <a:srgbClr val="002060"/>
                </a:solidFill>
                <a:latin typeface="Sakkal Majalla" pitchFamily="2" charset="-78"/>
                <a:cs typeface="Sakkal Majalla" pitchFamily="2" charset="-78"/>
              </a:rPr>
              <a:t>إما </a:t>
            </a:r>
            <a:r>
              <a:rPr lang="ar-SA" sz="2800" b="1" dirty="0">
                <a:solidFill>
                  <a:srgbClr val="7030A0"/>
                </a:solidFill>
                <a:latin typeface="Sakkal Majalla" pitchFamily="2" charset="-78"/>
                <a:cs typeface="Sakkal Majalla" pitchFamily="2" charset="-78"/>
              </a:rPr>
              <a:t>متوازيين أو متقاطعين</a:t>
            </a:r>
            <a:r>
              <a:rPr lang="ar-SA" sz="2800" b="1" dirty="0">
                <a:solidFill>
                  <a:srgbClr val="002060"/>
                </a:solidFill>
                <a:latin typeface="Sakkal Majalla" pitchFamily="2" charset="-78"/>
                <a:cs typeface="Sakkal Majalla" pitchFamily="2" charset="-78"/>
              </a:rPr>
              <a:t>.</a:t>
            </a:r>
            <a:endParaRPr lang="ar-SA" dirty="0">
              <a:solidFill>
                <a:srgbClr val="002060"/>
              </a:solidFill>
            </a:endParaRPr>
          </a:p>
        </p:txBody>
      </p:sp>
      <p:sp>
        <p:nvSpPr>
          <p:cNvPr id="8" name="مستطيل 7"/>
          <p:cNvSpPr/>
          <p:nvPr/>
        </p:nvSpPr>
        <p:spPr>
          <a:xfrm>
            <a:off x="1563070" y="3208963"/>
            <a:ext cx="5555264" cy="738664"/>
          </a:xfrm>
          <a:prstGeom prst="rect">
            <a:avLst/>
          </a:prstGeom>
        </p:spPr>
        <p:txBody>
          <a:bodyPr wrap="square">
            <a:spAutoFit/>
          </a:bodyPr>
          <a:lstStyle/>
          <a:p>
            <a:pPr lvl="0" algn="ctr">
              <a:lnSpc>
                <a:spcPct val="150000"/>
              </a:lnSpc>
            </a:pPr>
            <a:r>
              <a:rPr lang="ar-SA" sz="2800" b="1" dirty="0">
                <a:solidFill>
                  <a:srgbClr val="002060"/>
                </a:solidFill>
                <a:latin typeface="Sakkal Majalla" pitchFamily="2" charset="-78"/>
                <a:cs typeface="Sakkal Majalla" pitchFamily="2" charset="-78"/>
              </a:rPr>
              <a:t>لأن تعريف </a:t>
            </a:r>
            <a:r>
              <a:rPr lang="ar-SA" sz="2800" b="1" dirty="0">
                <a:solidFill>
                  <a:srgbClr val="FF0000"/>
                </a:solidFill>
                <a:latin typeface="Sakkal Majalla" pitchFamily="2" charset="-78"/>
                <a:cs typeface="Sakkal Majalla" pitchFamily="2" charset="-78"/>
              </a:rPr>
              <a:t>المستقيمين المتخالفين </a:t>
            </a:r>
            <a:r>
              <a:rPr lang="ar-SA" sz="2800" b="1" dirty="0">
                <a:solidFill>
                  <a:srgbClr val="002060"/>
                </a:solidFill>
                <a:latin typeface="Sakkal Majalla" pitchFamily="2" charset="-78"/>
                <a:cs typeface="Sakkal Majalla" pitchFamily="2" charset="-78"/>
              </a:rPr>
              <a:t>ينصُّ على أن </a:t>
            </a:r>
          </a:p>
        </p:txBody>
      </p:sp>
      <p:sp>
        <p:nvSpPr>
          <p:cNvPr id="14" name="مستطيل 13">
            <a:extLst>
              <a:ext uri="{FF2B5EF4-FFF2-40B4-BE49-F238E27FC236}">
                <a16:creationId xmlns:a16="http://schemas.microsoft.com/office/drawing/2014/main" id="{1CD52B28-8511-494B-81C9-31B3F1234DEC}"/>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5" name="TextBox 9">
            <a:extLst>
              <a:ext uri="{FF2B5EF4-FFF2-40B4-BE49-F238E27FC236}">
                <a16:creationId xmlns:a16="http://schemas.microsoft.com/office/drawing/2014/main" id="{412C5922-8CED-4DFF-A2B9-BBF570022A3F}"/>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2117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رسم 5" descr="شخص لديه فكرة">
            <a:extLst>
              <a:ext uri="{FF2B5EF4-FFF2-40B4-BE49-F238E27FC236}">
                <a16:creationId xmlns:a16="http://schemas.microsoft.com/office/drawing/2014/main" id="{5310E809-C2B4-4AEA-A7FF-17B31D1CAF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3467" y="1976464"/>
            <a:ext cx="914400" cy="914400"/>
          </a:xfrm>
          <a:prstGeom prst="rect">
            <a:avLst/>
          </a:prstGeom>
        </p:spPr>
      </p:pic>
      <p:sp>
        <p:nvSpPr>
          <p:cNvPr id="5" name="TextBox 2">
            <a:extLst>
              <a:ext uri="{FF2B5EF4-FFF2-40B4-BE49-F238E27FC236}">
                <a16:creationId xmlns:a16="http://schemas.microsoft.com/office/drawing/2014/main" id="{C5F6A84C-22FB-4760-B10A-D78CC2648ACC}"/>
              </a:ext>
            </a:extLst>
          </p:cNvPr>
          <p:cNvSpPr txBox="1"/>
          <p:nvPr/>
        </p:nvSpPr>
        <p:spPr>
          <a:xfrm>
            <a:off x="9123403" y="2433664"/>
            <a:ext cx="1927266" cy="646331"/>
          </a:xfrm>
          <a:prstGeom prst="rect">
            <a:avLst/>
          </a:prstGeom>
          <a:noFill/>
        </p:spPr>
        <p:txBody>
          <a:bodyPr wrap="square">
            <a:spAutoFit/>
          </a:bodyPr>
          <a:lstStyle/>
          <a:p>
            <a:pPr algn="ctr">
              <a:defRPr/>
            </a:pPr>
            <a:r>
              <a:rPr lang="ar-SA" sz="3600" b="1" dirty="0">
                <a:solidFill>
                  <a:srgbClr val="C00000"/>
                </a:solidFill>
                <a:latin typeface="Sakkal Majalla" panose="02000000000000000000" pitchFamily="2" charset="-78"/>
                <a:cs typeface="Sakkal Majalla" panose="02000000000000000000" pitchFamily="2" charset="-78"/>
              </a:rPr>
              <a:t>تعلمنا اليوم:</a:t>
            </a:r>
          </a:p>
        </p:txBody>
      </p:sp>
      <p:sp>
        <p:nvSpPr>
          <p:cNvPr id="6" name="مربع نص 5">
            <a:extLst>
              <a:ext uri="{FF2B5EF4-FFF2-40B4-BE49-F238E27FC236}">
                <a16:creationId xmlns:a16="http://schemas.microsoft.com/office/drawing/2014/main" id="{92C12A2D-55C5-4A6D-9B10-12E2B8343608}"/>
              </a:ext>
            </a:extLst>
          </p:cNvPr>
          <p:cNvSpPr txBox="1"/>
          <p:nvPr/>
        </p:nvSpPr>
        <p:spPr>
          <a:xfrm>
            <a:off x="1062318" y="2288424"/>
            <a:ext cx="8061085" cy="4460796"/>
          </a:xfrm>
          <a:prstGeom prst="roundRect">
            <a:avLst/>
          </a:prstGeom>
          <a:solidFill>
            <a:schemeClr val="accent2">
              <a:lumMod val="75000"/>
              <a:alpha val="12941"/>
            </a:schemeClr>
          </a:solidFill>
          <a:effectLst/>
        </p:spPr>
        <p:txBody>
          <a:bodyPr wrap="square" rtlCol="1">
            <a:spAutoFit/>
          </a:bodyPr>
          <a:lstStyle/>
          <a:p>
            <a:pPr marL="457200" indent="-457200" algn="ctr" eaLnBrk="0" fontAlgn="base" hangingPunct="0">
              <a:spcBef>
                <a:spcPct val="0"/>
              </a:spcBef>
              <a:spcAft>
                <a:spcPct val="0"/>
              </a:spcAft>
              <a:buFont typeface="Wingdings" pitchFamily="2" charset="2"/>
              <a:buChar char="q"/>
            </a:pPr>
            <a:r>
              <a:rPr lang="ar-SA" sz="3200" b="1" kern="0" dirty="0">
                <a:solidFill>
                  <a:sysClr val="windowText" lastClr="000000"/>
                </a:solidFill>
                <a:latin typeface="Sakkal Majalla" pitchFamily="2" charset="-78"/>
                <a:cs typeface="Sakkal Majalla" pitchFamily="2" charset="-78"/>
              </a:rPr>
              <a:t>تحديد علاقات التوازي و التخالف .</a:t>
            </a:r>
            <a:endParaRPr lang="ar-SA" sz="32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a:p>
            <a:pPr marL="457200" indent="-457200" eaLnBrk="0" fontAlgn="base" hangingPunct="0">
              <a:spcBef>
                <a:spcPct val="0"/>
              </a:spcBef>
              <a:spcAft>
                <a:spcPct val="0"/>
              </a:spcAft>
              <a:buFont typeface="Wingdings" pitchFamily="2" charset="2"/>
              <a:buChar char="q"/>
            </a:pPr>
            <a:endParaRPr lang="ar-SA" sz="2800" b="1" dirty="0">
              <a:solidFill>
                <a:prstClr val="black"/>
              </a:solidFill>
              <a:latin typeface="Sakkal Majalla" pitchFamily="2" charset="-78"/>
              <a:cs typeface="Sakkal Majalla" pitchFamily="2" charset="-78"/>
            </a:endParaRPr>
          </a:p>
        </p:txBody>
      </p:sp>
      <p:pic>
        <p:nvPicPr>
          <p:cNvPr id="14338"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94328" y="3025716"/>
            <a:ext cx="7065437" cy="363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a:extLst>
              <a:ext uri="{FF2B5EF4-FFF2-40B4-BE49-F238E27FC236}">
                <a16:creationId xmlns:a16="http://schemas.microsoft.com/office/drawing/2014/main" id="{287DE34F-25B3-40F4-BDDA-3BBC55F47E50}"/>
              </a:ext>
            </a:extLst>
          </p:cNvPr>
          <p:cNvSpPr/>
          <p:nvPr/>
        </p:nvSpPr>
        <p:spPr>
          <a:xfrm>
            <a:off x="13983837" y="107311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9" name="TextBox 9">
            <a:extLst>
              <a:ext uri="{FF2B5EF4-FFF2-40B4-BE49-F238E27FC236}">
                <a16:creationId xmlns:a16="http://schemas.microsoft.com/office/drawing/2014/main" id="{BC1ACD15-238C-4DDE-A688-3B9E0F716953}"/>
              </a:ext>
            </a:extLst>
          </p:cNvPr>
          <p:cNvSpPr txBox="1"/>
          <p:nvPr/>
        </p:nvSpPr>
        <p:spPr>
          <a:xfrm>
            <a:off x="8408275" y="647281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06586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arn(inVertical)">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853C49-EC80-497B-A2DE-64DFB211037A}"/>
              </a:ext>
            </a:extLst>
          </p:cNvPr>
          <p:cNvSpPr txBox="1"/>
          <p:nvPr/>
        </p:nvSpPr>
        <p:spPr>
          <a:xfrm>
            <a:off x="7818714" y="2841069"/>
            <a:ext cx="1927266" cy="769441"/>
          </a:xfrm>
          <a:prstGeom prst="rect">
            <a:avLst/>
          </a:prstGeom>
          <a:noFill/>
        </p:spPr>
        <p:txBody>
          <a:bodyPr wrap="square">
            <a:spAutoFit/>
          </a:bodyPr>
          <a:lstStyle/>
          <a:p>
            <a:pPr algn="ctr">
              <a:defRPr/>
            </a:pPr>
            <a:r>
              <a:rPr lang="ar-SA" sz="4400" b="1" dirty="0">
                <a:solidFill>
                  <a:srgbClr val="E7E6E6">
                    <a:lumMod val="50000"/>
                  </a:srgbClr>
                </a:solidFill>
                <a:latin typeface="Sakkal Majalla" panose="02000000000000000000" pitchFamily="2" charset="-78"/>
                <a:cs typeface="Sakkal Majalla" panose="02000000000000000000" pitchFamily="2" charset="-78"/>
              </a:rPr>
              <a:t>الواجب:</a:t>
            </a:r>
          </a:p>
        </p:txBody>
      </p:sp>
      <p:pic>
        <p:nvPicPr>
          <p:cNvPr id="5" name="رسم 12" descr="قلم رصاص">
            <a:extLst>
              <a:ext uri="{FF2B5EF4-FFF2-40B4-BE49-F238E27FC236}">
                <a16:creationId xmlns:a16="http://schemas.microsoft.com/office/drawing/2014/main" id="{5B6E2B6C-301A-43F6-9065-517398AF1D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4555" y="2472270"/>
            <a:ext cx="714375" cy="714375"/>
          </a:xfrm>
          <a:prstGeom prst="rect">
            <a:avLst/>
          </a:prstGeom>
        </p:spPr>
      </p:pic>
      <p:sp>
        <p:nvSpPr>
          <p:cNvPr id="6" name="مربع نص 5">
            <a:extLst>
              <a:ext uri="{FF2B5EF4-FFF2-40B4-BE49-F238E27FC236}">
                <a16:creationId xmlns:a16="http://schemas.microsoft.com/office/drawing/2014/main" id="{5AEDCD9F-7928-4C54-8475-4A1F39D5A931}"/>
              </a:ext>
            </a:extLst>
          </p:cNvPr>
          <p:cNvSpPr txBox="1"/>
          <p:nvPr/>
        </p:nvSpPr>
        <p:spPr>
          <a:xfrm>
            <a:off x="3420069" y="3748860"/>
            <a:ext cx="4962525" cy="1862048"/>
          </a:xfrm>
          <a:prstGeom prst="rect">
            <a:avLst/>
          </a:prstGeom>
          <a:solidFill>
            <a:srgbClr val="00736A"/>
          </a:solidFill>
          <a:scene3d>
            <a:camera prst="orthographicFront"/>
            <a:lightRig rig="threePt" dir="t"/>
          </a:scene3d>
          <a:sp3d>
            <a:bevelT w="152400" h="50800" prst="softRound"/>
          </a:sp3d>
        </p:spPr>
        <p:txBody>
          <a:bodyPr wrap="square">
            <a:spAutoFit/>
          </a:bodyPr>
          <a:lstStyle/>
          <a:p>
            <a:pPr algn="ctr" eaLnBrk="0" fontAlgn="base" hangingPunct="0">
              <a:lnSpc>
                <a:spcPct val="150000"/>
              </a:lnSpc>
              <a:spcBef>
                <a:spcPct val="0"/>
              </a:spcBef>
              <a:spcAft>
                <a:spcPct val="0"/>
              </a:spcAft>
              <a:buClr>
                <a:srgbClr val="3EAFAF"/>
              </a:buClr>
              <a:defRPr/>
            </a:pPr>
            <a:r>
              <a:rPr lang="ar-SA" sz="4000" b="1" dirty="0">
                <a:solidFill>
                  <a:prstClr val="white"/>
                </a:solidFill>
                <a:latin typeface="Sakkal Majalla" panose="02000000000000000000" pitchFamily="2" charset="-78"/>
                <a:cs typeface="Sakkal Majalla" panose="02000000000000000000" pitchFamily="2" charset="-78"/>
              </a:rPr>
              <a:t>سؤال : </a:t>
            </a:r>
            <a:r>
              <a:rPr lang="en-US" sz="4000" b="1" dirty="0">
                <a:solidFill>
                  <a:prstClr val="white"/>
                </a:solidFill>
                <a:latin typeface="Sakkal Majalla" panose="02000000000000000000" pitchFamily="2" charset="-78"/>
                <a:cs typeface="Sakkal Majalla" panose="02000000000000000000" pitchFamily="2" charset="-78"/>
              </a:rPr>
              <a:t>4</a:t>
            </a:r>
          </a:p>
          <a:p>
            <a:pPr algn="ctr" eaLnBrk="0" fontAlgn="base" hangingPunct="0">
              <a:lnSpc>
                <a:spcPct val="150000"/>
              </a:lnSpc>
              <a:spcBef>
                <a:spcPct val="0"/>
              </a:spcBef>
              <a:spcAft>
                <a:spcPct val="0"/>
              </a:spcAft>
              <a:buClr>
                <a:srgbClr val="3EAFAF"/>
              </a:buClr>
              <a:defRPr/>
            </a:pPr>
            <a:r>
              <a:rPr lang="ar-SA" sz="4000" b="1" dirty="0">
                <a:solidFill>
                  <a:prstClr val="white"/>
                </a:solidFill>
                <a:latin typeface="Sakkal Majalla" panose="02000000000000000000" pitchFamily="2" charset="-78"/>
                <a:cs typeface="Sakkal Majalla" panose="02000000000000000000" pitchFamily="2" charset="-78"/>
              </a:rPr>
              <a:t>صفحة:   </a:t>
            </a:r>
            <a:r>
              <a:rPr lang="en-US" sz="4000" b="1" dirty="0">
                <a:solidFill>
                  <a:prstClr val="white"/>
                </a:solidFill>
                <a:latin typeface="Sakkal Majalla" panose="02000000000000000000" pitchFamily="2" charset="-78"/>
                <a:cs typeface="Sakkal Majalla" panose="02000000000000000000" pitchFamily="2" charset="-78"/>
              </a:rPr>
              <a:t>88</a:t>
            </a:r>
            <a:endParaRPr lang="ar-SA" sz="4000" b="1" dirty="0">
              <a:solidFill>
                <a:prstClr val="white"/>
              </a:solidFill>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2F1C2A41-ED96-4E12-823F-6FFCF064670A}"/>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9" name="TextBox 9">
            <a:extLst>
              <a:ext uri="{FF2B5EF4-FFF2-40B4-BE49-F238E27FC236}">
                <a16:creationId xmlns:a16="http://schemas.microsoft.com/office/drawing/2014/main" id="{798A39DA-B385-4435-919B-7B9089072B1C}"/>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315119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a:extLst>
              <a:ext uri="{FF2B5EF4-FFF2-40B4-BE49-F238E27FC236}">
                <a16:creationId xmlns:a16="http://schemas.microsoft.com/office/drawing/2014/main" id="{00931E07-3C75-403E-8AAA-C7FD3DA55686}"/>
              </a:ext>
            </a:extLst>
          </p:cNvPr>
          <p:cNvPicPr>
            <a:picLocks noChangeAspect="1"/>
          </p:cNvPicPr>
          <p:nvPr/>
        </p:nvPicPr>
        <p:blipFill>
          <a:blip r:embed="rId2"/>
          <a:stretch>
            <a:fillRect/>
          </a:stretch>
        </p:blipFill>
        <p:spPr>
          <a:xfrm>
            <a:off x="8677121" y="1943100"/>
            <a:ext cx="2714778" cy="895931"/>
          </a:xfrm>
          <a:prstGeom prst="rect">
            <a:avLst/>
          </a:prstGeom>
        </p:spPr>
      </p:pic>
      <p:sp>
        <p:nvSpPr>
          <p:cNvPr id="9" name="مستطيل 8"/>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9" y="2549519"/>
            <a:ext cx="10922000" cy="394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9000" contrast="59000"/>
                    </a14:imgEffect>
                  </a14:imgLayer>
                </a14:imgProps>
              </a:ext>
              <a:ext uri="{28A0092B-C50C-407E-A947-70E740481C1C}">
                <a14:useLocalDpi xmlns:a14="http://schemas.microsoft.com/office/drawing/2010/main" val="0"/>
              </a:ext>
            </a:extLst>
          </a:blip>
          <a:srcRect/>
          <a:stretch>
            <a:fillRect/>
          </a:stretch>
        </p:blipFill>
        <p:spPr bwMode="auto">
          <a:xfrm>
            <a:off x="939799" y="3332892"/>
            <a:ext cx="10312399" cy="84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4000" contrast="71000"/>
                    </a14:imgEffect>
                  </a14:imgLayer>
                </a14:imgProps>
              </a:ext>
              <a:ext uri="{28A0092B-C50C-407E-A947-70E740481C1C}">
                <a14:useLocalDpi xmlns:a14="http://schemas.microsoft.com/office/drawing/2010/main" val="0"/>
              </a:ext>
            </a:extLst>
          </a:blip>
          <a:srcRect/>
          <a:stretch>
            <a:fillRect/>
          </a:stretch>
        </p:blipFill>
        <p:spPr bwMode="auto">
          <a:xfrm>
            <a:off x="939799" y="4268149"/>
            <a:ext cx="10312399" cy="129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6000" contrast="72000"/>
                    </a14:imgEffect>
                  </a14:imgLayer>
                </a14:imgProps>
              </a:ext>
              <a:ext uri="{28A0092B-C50C-407E-A947-70E740481C1C}">
                <a14:useLocalDpi xmlns:a14="http://schemas.microsoft.com/office/drawing/2010/main" val="0"/>
              </a:ext>
            </a:extLst>
          </a:blip>
          <a:srcRect/>
          <a:stretch>
            <a:fillRect/>
          </a:stretch>
        </p:blipFill>
        <p:spPr bwMode="auto">
          <a:xfrm>
            <a:off x="863599" y="5600986"/>
            <a:ext cx="10413998" cy="76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698962"/>
            <a:ext cx="4405722" cy="41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مستقيم 5"/>
          <p:cNvCxnSpPr/>
          <p:nvPr/>
        </p:nvCxnSpPr>
        <p:spPr>
          <a:xfrm flipH="1">
            <a:off x="584200" y="4232339"/>
            <a:ext cx="1068069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a:off x="596900" y="5547595"/>
            <a:ext cx="1068069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9">
            <a:extLst>
              <a:ext uri="{FF2B5EF4-FFF2-40B4-BE49-F238E27FC236}">
                <a16:creationId xmlns:a16="http://schemas.microsoft.com/office/drawing/2014/main" id="{09E20474-8ECA-45F9-AA55-FCEAB330D613}"/>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1021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arn(inVertical)">
                                      <p:cBhvr>
                                        <p:cTn id="7" dur="500"/>
                                        <p:tgtEl>
                                          <p:spTgt spid="3079"/>
                                        </p:tgtEl>
                                      </p:cBhvr>
                                    </p:animEffect>
                                  </p:childTnLst>
                                </p:cTn>
                              </p:par>
                              <p:par>
                                <p:cTn id="8" presetID="16" presetClass="entr" presetSubtype="2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250"/>
                                        <p:tgtEl>
                                          <p:spTgt spid="3076"/>
                                        </p:tgtEl>
                                      </p:cBhvr>
                                    </p:animEffect>
                                    <p:anim calcmode="lin" valueType="num">
                                      <p:cBhvr>
                                        <p:cTn id="16" dur="250" fill="hold"/>
                                        <p:tgtEl>
                                          <p:spTgt spid="3076"/>
                                        </p:tgtEl>
                                        <p:attrNameLst>
                                          <p:attrName>ppt_x</p:attrName>
                                        </p:attrNameLst>
                                      </p:cBhvr>
                                      <p:tavLst>
                                        <p:tav tm="0">
                                          <p:val>
                                            <p:strVal val="#ppt_x"/>
                                          </p:val>
                                        </p:tav>
                                        <p:tav tm="100000">
                                          <p:val>
                                            <p:strVal val="#ppt_x"/>
                                          </p:val>
                                        </p:tav>
                                      </p:tavLst>
                                    </p:anim>
                                    <p:anim calcmode="lin" valueType="num">
                                      <p:cBhvr>
                                        <p:cTn id="17" dur="25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250"/>
                                        <p:tgtEl>
                                          <p:spTgt spid="3077"/>
                                        </p:tgtEl>
                                      </p:cBhvr>
                                    </p:animEffect>
                                    <p:anim calcmode="lin" valueType="num">
                                      <p:cBhvr>
                                        <p:cTn id="28" dur="250" fill="hold"/>
                                        <p:tgtEl>
                                          <p:spTgt spid="3077"/>
                                        </p:tgtEl>
                                        <p:attrNameLst>
                                          <p:attrName>ppt_x</p:attrName>
                                        </p:attrNameLst>
                                      </p:cBhvr>
                                      <p:tavLst>
                                        <p:tav tm="0">
                                          <p:val>
                                            <p:strVal val="#ppt_x"/>
                                          </p:val>
                                        </p:tav>
                                        <p:tav tm="100000">
                                          <p:val>
                                            <p:strVal val="#ppt_x"/>
                                          </p:val>
                                        </p:tav>
                                      </p:tavLst>
                                    </p:anim>
                                    <p:anim calcmode="lin" valueType="num">
                                      <p:cBhvr>
                                        <p:cTn id="29" dur="25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250"/>
                                        <p:tgtEl>
                                          <p:spTgt spid="3078"/>
                                        </p:tgtEl>
                                      </p:cBhvr>
                                    </p:animEffect>
                                    <p:anim calcmode="lin" valueType="num">
                                      <p:cBhvr>
                                        <p:cTn id="40" dur="250" fill="hold"/>
                                        <p:tgtEl>
                                          <p:spTgt spid="3078"/>
                                        </p:tgtEl>
                                        <p:attrNameLst>
                                          <p:attrName>ppt_x</p:attrName>
                                        </p:attrNameLst>
                                      </p:cBhvr>
                                      <p:tavLst>
                                        <p:tav tm="0">
                                          <p:val>
                                            <p:strVal val="#ppt_x"/>
                                          </p:val>
                                        </p:tav>
                                        <p:tav tm="100000">
                                          <p:val>
                                            <p:strVal val="#ppt_x"/>
                                          </p:val>
                                        </p:tav>
                                      </p:tavLst>
                                    </p:anim>
                                    <p:anim calcmode="lin" valueType="num">
                                      <p:cBhvr>
                                        <p:cTn id="41" dur="25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88259B3-DDF7-44FE-98E1-22FE5F57A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52" y="3677478"/>
            <a:ext cx="6388499" cy="3011558"/>
          </a:xfrm>
          <a:prstGeom prst="rect">
            <a:avLst/>
          </a:prstGeom>
        </p:spPr>
      </p:pic>
      <p:sp>
        <p:nvSpPr>
          <p:cNvPr id="10" name="مستطيل 9">
            <a:extLst>
              <a:ext uri="{FF2B5EF4-FFF2-40B4-BE49-F238E27FC236}">
                <a16:creationId xmlns:a16="http://schemas.microsoft.com/office/drawing/2014/main" id="{0D7F7B08-2AA7-4B31-90D2-7064B90B89A0}"/>
              </a:ext>
            </a:extLst>
          </p:cNvPr>
          <p:cNvSpPr/>
          <p:nvPr/>
        </p:nvSpPr>
        <p:spPr>
          <a:xfrm>
            <a:off x="1967517" y="2238585"/>
            <a:ext cx="6069290" cy="1384995"/>
          </a:xfrm>
          <a:prstGeom prst="rect">
            <a:avLst/>
          </a:prstGeom>
          <a:solidFill>
            <a:schemeClr val="accent4">
              <a:lumMod val="20000"/>
              <a:lumOff val="80000"/>
            </a:schemeClr>
          </a:solidFill>
        </p:spPr>
        <p:txBody>
          <a:bodyPr wrap="none">
            <a:spAutoFit/>
          </a:bodyPr>
          <a:lstStyle/>
          <a:p>
            <a:pPr algn="ctr">
              <a:defRPr/>
            </a:pPr>
            <a:r>
              <a:rPr lang="ar-SA" sz="2800" b="1" dirty="0">
                <a:solidFill>
                  <a:schemeClr val="accent1"/>
                </a:solidFill>
                <a:latin typeface="Sakkal Majalla" panose="02000000000000000000" pitchFamily="2" charset="-78"/>
                <a:cs typeface="Sakkal Majalla" panose="02000000000000000000" pitchFamily="2" charset="-78"/>
              </a:rPr>
              <a:t>من خلال دراستك </a:t>
            </a:r>
            <a:r>
              <a:rPr lang="ar-SA" sz="2800" b="1" dirty="0">
                <a:solidFill>
                  <a:schemeClr val="accent1"/>
                </a:solidFill>
                <a:highlight>
                  <a:srgbClr val="FFFF00"/>
                </a:highlight>
                <a:latin typeface="Sakkal Majalla" panose="02000000000000000000" pitchFamily="2" charset="-78"/>
                <a:cs typeface="Sakkal Majalla" panose="02000000000000000000" pitchFamily="2" charset="-78"/>
              </a:rPr>
              <a:t>لعلاقات الزوايا والمستقيمات </a:t>
            </a:r>
          </a:p>
          <a:p>
            <a:pPr algn="ctr">
              <a:defRPr/>
            </a:pPr>
            <a:r>
              <a:rPr lang="ar-SA" sz="2800" b="1" dirty="0">
                <a:solidFill>
                  <a:schemeClr val="accent1"/>
                </a:solidFill>
                <a:latin typeface="Sakkal Majalla" panose="02000000000000000000" pitchFamily="2" charset="-78"/>
                <a:cs typeface="Sakkal Majalla" panose="02000000000000000000" pitchFamily="2" charset="-78"/>
              </a:rPr>
              <a:t>في رياضيات الصف الثاني متوسط الفصل الدراسي الأول  </a:t>
            </a:r>
          </a:p>
          <a:p>
            <a:pPr algn="ctr">
              <a:defRPr/>
            </a:pPr>
            <a:r>
              <a:rPr lang="ar-SA" sz="2800" b="1" dirty="0">
                <a:solidFill>
                  <a:schemeClr val="accent1"/>
                </a:solidFill>
                <a:latin typeface="Sakkal Majalla" panose="02000000000000000000" pitchFamily="2" charset="-78"/>
                <a:cs typeface="Sakkal Majalla" panose="02000000000000000000" pitchFamily="2" charset="-78"/>
              </a:rPr>
              <a:t>اختر الإجابة الصحيحة </a:t>
            </a:r>
            <a:endParaRPr lang="en-US" sz="2800" b="1" dirty="0">
              <a:solidFill>
                <a:schemeClr val="accent1"/>
              </a:solidFill>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8F82506D-3B59-4C66-94D2-FD6CBD78F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237" y="2076293"/>
            <a:ext cx="2813195" cy="717587"/>
          </a:xfrm>
          <a:prstGeom prst="rect">
            <a:avLst/>
          </a:prstGeom>
          <a:solidFill>
            <a:srgbClr val="FFFFFF">
              <a:shade val="85000"/>
            </a:srgbClr>
          </a:solidFill>
          <a:ln w="88900" cap="sq">
            <a:solidFill>
              <a:srgbClr val="4BC5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ستطيل 5">
            <a:extLst>
              <a:ext uri="{FF2B5EF4-FFF2-40B4-BE49-F238E27FC236}">
                <a16:creationId xmlns:a16="http://schemas.microsoft.com/office/drawing/2014/main" id="{0A0D0683-C0CB-488B-A6C7-D0E5380C31A6}"/>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7" name="TextBox 9">
            <a:extLst>
              <a:ext uri="{FF2B5EF4-FFF2-40B4-BE49-F238E27FC236}">
                <a16:creationId xmlns:a16="http://schemas.microsoft.com/office/drawing/2014/main" id="{0130DB83-4189-457A-8E14-A3ACFEBB21F7}"/>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88756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00931E07-3C75-403E-8AAA-C7FD3DA55686}"/>
              </a:ext>
            </a:extLst>
          </p:cNvPr>
          <p:cNvPicPr>
            <a:picLocks noChangeAspect="1"/>
          </p:cNvPicPr>
          <p:nvPr/>
        </p:nvPicPr>
        <p:blipFill>
          <a:blip r:embed="rId2"/>
          <a:stretch>
            <a:fillRect/>
          </a:stretch>
        </p:blipFill>
        <p:spPr>
          <a:xfrm>
            <a:off x="8779891" y="1687156"/>
            <a:ext cx="2714778" cy="895931"/>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74" y="2287330"/>
            <a:ext cx="8934449" cy="43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p:nvPr/>
        </p:nvSpPr>
        <p:spPr>
          <a:xfrm>
            <a:off x="4578158" y="2385256"/>
            <a:ext cx="291630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التوازي و التخالف </a:t>
            </a:r>
          </a:p>
        </p:txBody>
      </p:sp>
      <mc:AlternateContent xmlns:mc="http://schemas.openxmlformats.org/markup-compatibility/2006" xmlns:a14="http://schemas.microsoft.com/office/drawing/2010/main">
        <mc:Choice Requires="a14">
          <p:sp>
            <p:nvSpPr>
              <p:cNvPr id="10" name="مربع نص 9"/>
              <p:cNvSpPr txBox="1"/>
              <p:nvPr/>
            </p:nvSpPr>
            <p:spPr>
              <a:xfrm>
                <a:off x="6222999" y="4768361"/>
                <a:ext cx="4226787" cy="1006366"/>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rPr>
                  <a:t>تُقرأ   </a:t>
                </a:r>
                <a14:m>
                  <m:oMath xmlns:m="http://schemas.openxmlformats.org/officeDocument/2006/math">
                    <m:acc>
                      <m:accPr>
                        <m:chr m:val="⃡"/>
                        <m:ctrlPr>
                          <a:rPr kumimoji="0" lang="ar-SA" sz="2800" b="1" i="1" u="none" strike="noStrike" kern="1200" cap="none" spc="0" normalizeH="0" baseline="0" noProof="0">
                            <a:ln>
                              <a:noFill/>
                            </a:ln>
                            <a:solidFill>
                              <a:srgbClr val="002060"/>
                            </a:solidFill>
                            <a:effectLst/>
                            <a:uLnTx/>
                            <a:uFillTx/>
                            <a:latin typeface="Cambria Math" panose="02040503050406030204" pitchFamily="18" charset="0"/>
                            <a:ea typeface="+mn-ea"/>
                          </a:rPr>
                        </m:ctrlPr>
                      </m:accPr>
                      <m:e>
                        <m:r>
                          <a:rPr kumimoji="0" lang="en-US" sz="2800" b="1" i="1" u="none" strike="noStrike" kern="1200" cap="none" spc="0" normalizeH="0" baseline="0" noProof="0">
                            <a:ln>
                              <a:noFill/>
                            </a:ln>
                            <a:solidFill>
                              <a:srgbClr val="002060"/>
                            </a:solidFill>
                            <a:effectLst/>
                            <a:uLnTx/>
                            <a:uFillTx/>
                            <a:latin typeface="Cambria Math"/>
                            <a:ea typeface="+mn-ea"/>
                            <a:cs typeface="+mn-cs"/>
                          </a:rPr>
                          <m:t>𝑳𝑴</m:t>
                        </m:r>
                      </m:e>
                    </m:acc>
                  </m:oMath>
                </a14:m>
                <a:r>
                  <a:rPr kumimoji="0" lang="ar-SA" sz="2800" b="1"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rPr>
                  <a:t>   </a:t>
                </a:r>
                <a14:m>
                  <m:oMath xmlns:m="http://schemas.openxmlformats.org/officeDocument/2006/math">
                    <m:r>
                      <a:rPr kumimoji="0" lang="ar-SA" sz="2800" b="1" i="1" u="none" strike="noStrike" kern="1200" cap="none" spc="0" normalizeH="0" baseline="0" noProof="0" dirty="0">
                        <a:ln>
                          <a:noFill/>
                        </a:ln>
                        <a:solidFill>
                          <a:srgbClr val="002060"/>
                        </a:solidFill>
                        <a:effectLst/>
                        <a:uLnTx/>
                        <a:uFillTx/>
                        <a:latin typeface="Cambria Math"/>
                        <a:ea typeface="Cambria Math"/>
                        <a:cs typeface="Sakkal Majalla" pitchFamily="2" charset="-78"/>
                      </a:rPr>
                      <m:t>∥</m:t>
                    </m:r>
                  </m:oMath>
                </a14:m>
                <a:r>
                  <a:rPr kumimoji="0" lang="ar-SA" sz="2800" b="1" i="0" u="none" strike="noStrike" kern="1200" cap="none" spc="0" normalizeH="0" baseline="0" noProof="0" dirty="0">
                    <a:ln>
                      <a:noFill/>
                    </a:ln>
                    <a:solidFill>
                      <a:srgbClr val="002060"/>
                    </a:solidFill>
                    <a:effectLst/>
                    <a:uLnTx/>
                    <a:uFillTx/>
                    <a:latin typeface="Sakkal Majalla" pitchFamily="2" charset="-78"/>
                    <a:ea typeface="Cambria Math" panose="02040503050406030204" pitchFamily="18" charset="0"/>
                    <a:cs typeface="Sakkal Majalla" pitchFamily="2" charset="-78"/>
                  </a:rPr>
                  <a:t>  </a:t>
                </a:r>
                <a14:m>
                  <m:oMath xmlns:m="http://schemas.openxmlformats.org/officeDocument/2006/math">
                    <m:acc>
                      <m:accPr>
                        <m:chr m:val="⃡"/>
                        <m:ctrlPr>
                          <a:rPr kumimoji="0" lang="ar-SA" sz="2800" b="1"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rPr>
                        </m:ctrlPr>
                      </m:accPr>
                      <m:e>
                        <m:r>
                          <a:rPr kumimoji="0" lang="en-US" sz="2800" b="1" i="1" u="none" strike="noStrike" kern="1200" cap="none" spc="0" normalizeH="0" baseline="0" noProof="0">
                            <a:ln>
                              <a:noFill/>
                            </a:ln>
                            <a:solidFill>
                              <a:srgbClr val="002060"/>
                            </a:solidFill>
                            <a:effectLst/>
                            <a:uLnTx/>
                            <a:uFillTx/>
                            <a:latin typeface="Cambria Math"/>
                            <a:ea typeface="Cambria Math" panose="02040503050406030204" pitchFamily="18" charset="0"/>
                            <a:cs typeface="+mn-cs"/>
                          </a:rPr>
                          <m:t>𝑱𝑲</m:t>
                        </m:r>
                      </m:e>
                    </m:acc>
                  </m:oMath>
                </a14:m>
                <a:endParaRPr kumimoji="0" lang="ar-SA" sz="2800" b="1"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rPr>
                  <a:t>المستقيم </a:t>
                </a:r>
                <a14:m>
                  <m:oMath xmlns:m="http://schemas.openxmlformats.org/officeDocument/2006/math">
                    <m:r>
                      <a:rPr kumimoji="0" lang="en-US" sz="2800" b="1" i="1" u="none" strike="noStrike" kern="1200" cap="none" spc="0" normalizeH="0" baseline="0" noProof="0" smtClean="0">
                        <a:ln>
                          <a:noFill/>
                        </a:ln>
                        <a:solidFill>
                          <a:srgbClr val="002060"/>
                        </a:solidFill>
                        <a:effectLst/>
                        <a:uLnTx/>
                        <a:uFillTx/>
                        <a:latin typeface="Cambria Math"/>
                        <a:ea typeface="Cambria Math" panose="02040503050406030204" pitchFamily="18" charset="0"/>
                        <a:cs typeface="+mn-cs"/>
                      </a:rPr>
                      <m:t>𝑱𝑲</m:t>
                    </m:r>
                  </m:oMath>
                </a14:m>
                <a:r>
                  <a:rPr kumimoji="0" lang="ar-SA" sz="2800" b="0"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rPr>
                  <a:t>  يوازي المستقيم </a:t>
                </a:r>
                <a14:m>
                  <m:oMath xmlns:m="http://schemas.openxmlformats.org/officeDocument/2006/math">
                    <m:r>
                      <a:rPr kumimoji="0" lang="en-US" sz="2800" b="1" i="1" u="none" strike="noStrike" kern="1200" cap="none" spc="0" normalizeH="0" baseline="0" noProof="0" smtClean="0">
                        <a:ln>
                          <a:noFill/>
                        </a:ln>
                        <a:solidFill>
                          <a:srgbClr val="002060"/>
                        </a:solidFill>
                        <a:effectLst/>
                        <a:uLnTx/>
                        <a:uFillTx/>
                        <a:latin typeface="Cambria Math"/>
                        <a:ea typeface="+mn-ea"/>
                        <a:cs typeface="+mn-cs"/>
                      </a:rPr>
                      <m:t>𝑳𝑴</m:t>
                    </m:r>
                  </m:oMath>
                </a14:m>
                <a:endParaRPr kumimoji="0" lang="ar-SA" sz="2800" b="1"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endParaRPr>
              </a:p>
            </p:txBody>
          </p:sp>
        </mc:Choice>
        <mc:Fallback xmlns="">
          <p:sp>
            <p:nvSpPr>
              <p:cNvPr id="10" name="مربع نص 9"/>
              <p:cNvSpPr txBox="1">
                <a:spLocks noRot="1" noChangeAspect="1" noMove="1" noResize="1" noEditPoints="1" noAdjustHandles="1" noChangeArrowheads="1" noChangeShapeType="1" noTextEdit="1"/>
              </p:cNvSpPr>
              <p:nvPr/>
            </p:nvSpPr>
            <p:spPr>
              <a:xfrm>
                <a:off x="6222999" y="4768361"/>
                <a:ext cx="4226787" cy="1006366"/>
              </a:xfrm>
              <a:prstGeom prst="rect">
                <a:avLst/>
              </a:prstGeom>
              <a:blipFill rotWithShape="1">
                <a:blip r:embed="rId4"/>
                <a:stretch>
                  <a:fillRect b="-16568"/>
                </a:stretch>
              </a:blipFill>
              <a:ln w="25400"/>
            </p:spPr>
            <p:txBody>
              <a:bodyPr/>
              <a:lstStyle/>
              <a:p>
                <a:r>
                  <a:rPr lang="ar-SA">
                    <a:noFill/>
                  </a:rPr>
                  <a:t> </a:t>
                </a:r>
              </a:p>
            </p:txBody>
          </p:sp>
        </mc:Fallback>
      </mc:AlternateContent>
      <p:sp>
        <p:nvSpPr>
          <p:cNvPr id="4" name="مستطيل 3"/>
          <p:cNvSpPr/>
          <p:nvPr/>
        </p:nvSpPr>
        <p:spPr>
          <a:xfrm>
            <a:off x="1844674" y="2966978"/>
            <a:ext cx="8934450"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المستقيمان المتوازيان </a:t>
            </a:r>
            <a:r>
              <a:rPr kumimoji="0" lang="ar-SA" sz="32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هما مستقيمان لا يتقاطعان أبداً ويقعان في المستوى نفسه .</a:t>
            </a:r>
          </a:p>
        </p:txBody>
      </p:sp>
      <p:sp>
        <p:nvSpPr>
          <p:cNvPr id="5" name="مستطيل 4"/>
          <p:cNvSpPr/>
          <p:nvPr/>
        </p:nvSpPr>
        <p:spPr>
          <a:xfrm>
            <a:off x="9708317" y="3723242"/>
            <a:ext cx="857927"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مثال : </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176" y="3577118"/>
            <a:ext cx="3247309" cy="201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مستطيل 5"/>
              <p:cNvSpPr/>
              <p:nvPr/>
            </p:nvSpPr>
            <p:spPr>
              <a:xfrm>
                <a:off x="7975188" y="3725005"/>
                <a:ext cx="1582484" cy="57547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ar-SA" sz="2800" b="1"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accPr>
                      <m:e>
                        <m:r>
                          <a:rPr kumimoji="0" lang="en-US" sz="2800" b="1" i="1" u="none" strike="noStrike" kern="1200" cap="none" spc="0" normalizeH="0" baseline="0" noProof="0" smtClean="0">
                            <a:ln>
                              <a:noFill/>
                            </a:ln>
                            <a:solidFill>
                              <a:prstClr val="black"/>
                            </a:solidFill>
                            <a:effectLst/>
                            <a:uLnTx/>
                            <a:uFillTx/>
                            <a:latin typeface="Cambria Math"/>
                            <a:ea typeface="+mn-ea"/>
                            <a:cs typeface="+mn-cs"/>
                          </a:rPr>
                          <m:t>𝑳𝑴</m:t>
                        </m:r>
                      </m:e>
                    </m:acc>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ar-SA" sz="2800" b="1" i="1" u="none" strike="noStrike" kern="1200" cap="none" spc="0" normalizeH="0" baseline="0" noProof="0" dirty="0" smtClean="0">
                        <a:ln>
                          <a:noFill/>
                        </a:ln>
                        <a:solidFill>
                          <a:prstClr val="black"/>
                        </a:solidFill>
                        <a:effectLst/>
                        <a:uLnTx/>
                        <a:uFillTx/>
                        <a:latin typeface="Cambria Math"/>
                        <a:ea typeface="Cambria Math"/>
                        <a:cs typeface="Sakkal Majalla" pitchFamily="2" charset="-78"/>
                      </a:rPr>
                      <m:t>∥</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Cambria Math" panose="02040503050406030204" pitchFamily="18" charset="0"/>
                    <a:cs typeface="Sakkal Majalla" pitchFamily="2" charset="-78"/>
                  </a:rPr>
                  <a:t>  </a:t>
                </a:r>
                <a14:m>
                  <m:oMath xmlns:m="http://schemas.openxmlformats.org/officeDocument/2006/math">
                    <m:acc>
                      <m:accPr>
                        <m:chr m:val="⃡"/>
                        <m:ctrlPr>
                          <a:rPr kumimoji="0" lang="ar-SA" sz="2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accPr>
                      <m:e>
                        <m:r>
                          <a:rPr kumimoji="0" lang="en-US" sz="2800" b="1" i="1" u="none" strike="noStrike" kern="1200" cap="none" spc="0" normalizeH="0" baseline="0" noProof="0" smtClean="0">
                            <a:ln>
                              <a:noFill/>
                            </a:ln>
                            <a:solidFill>
                              <a:prstClr val="black"/>
                            </a:solidFill>
                            <a:effectLst/>
                            <a:uLnTx/>
                            <a:uFillTx/>
                            <a:latin typeface="Cambria Math"/>
                            <a:ea typeface="Cambria Math" panose="02040503050406030204" pitchFamily="18" charset="0"/>
                            <a:cs typeface="+mn-cs"/>
                          </a:rPr>
                          <m:t>𝑱𝑲</m:t>
                        </m:r>
                      </m:e>
                    </m:acc>
                  </m:oMath>
                </a14:m>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mc:Choice>
        <mc:Fallback xmlns="">
          <p:sp>
            <p:nvSpPr>
              <p:cNvPr id="6" name="مستطيل 5"/>
              <p:cNvSpPr>
                <a:spLocks noRot="1" noChangeAspect="1" noMove="1" noResize="1" noEditPoints="1" noAdjustHandles="1" noChangeArrowheads="1" noChangeShapeType="1" noTextEdit="1"/>
              </p:cNvSpPr>
              <p:nvPr/>
            </p:nvSpPr>
            <p:spPr>
              <a:xfrm>
                <a:off x="7975188" y="3725005"/>
                <a:ext cx="1582484" cy="575479"/>
              </a:xfrm>
              <a:prstGeom prst="rect">
                <a:avLst/>
              </a:prstGeom>
              <a:blipFill rotWithShape="1">
                <a:blip r:embed="rId6"/>
                <a:stretch>
                  <a:fillRect b="-32979"/>
                </a:stretch>
              </a:blipFill>
            </p:spPr>
            <p:txBody>
              <a:bodyPr/>
              <a:lstStyle/>
              <a:p>
                <a:r>
                  <a:rPr lang="ar-SA">
                    <a:noFill/>
                  </a:rPr>
                  <a:t> </a:t>
                </a:r>
              </a:p>
            </p:txBody>
          </p:sp>
        </mc:Fallback>
      </mc:AlternateContent>
      <p:sp>
        <p:nvSpPr>
          <p:cNvPr id="11" name="مستطيل 10"/>
          <p:cNvSpPr/>
          <p:nvPr/>
        </p:nvSpPr>
        <p:spPr>
          <a:xfrm>
            <a:off x="2231312" y="5595909"/>
            <a:ext cx="3469174"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5B9BD5">
                    <a:lumMod val="50000"/>
                  </a:srgbClr>
                </a:solidFill>
                <a:effectLst/>
                <a:uLnTx/>
                <a:uFillTx/>
                <a:latin typeface="Sakkal Majalla" pitchFamily="2" charset="-78"/>
                <a:ea typeface="+mn-ea"/>
                <a:cs typeface="Sakkal Majalla" pitchFamily="2" charset="-78"/>
              </a:rPr>
              <a:t>( تستعمل الأسهم للدلالة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5B9BD5">
                    <a:lumMod val="50000"/>
                  </a:srgbClr>
                </a:solidFill>
                <a:effectLst/>
                <a:uLnTx/>
                <a:uFillTx/>
                <a:latin typeface="Sakkal Majalla" pitchFamily="2" charset="-78"/>
                <a:ea typeface="+mn-ea"/>
                <a:cs typeface="Sakkal Majalla" pitchFamily="2" charset="-78"/>
              </a:rPr>
              <a:t> على توازي مستقيمين ) </a:t>
            </a:r>
          </a:p>
        </p:txBody>
      </p:sp>
      <p:sp>
        <p:nvSpPr>
          <p:cNvPr id="13" name="مستطيل 12">
            <a:extLst>
              <a:ext uri="{FF2B5EF4-FFF2-40B4-BE49-F238E27FC236}">
                <a16:creationId xmlns:a16="http://schemas.microsoft.com/office/drawing/2014/main" id="{517E9BED-8BCC-4F04-966C-73656DFDFE8D}"/>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4" name="TextBox 9">
            <a:extLst>
              <a:ext uri="{FF2B5EF4-FFF2-40B4-BE49-F238E27FC236}">
                <a16:creationId xmlns:a16="http://schemas.microsoft.com/office/drawing/2014/main" id="{DE3549BC-F00A-4852-B50E-0DF8F4231286}"/>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1975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 calcmode="lin" valueType="num">
                                      <p:cBhvr additive="base">
                                        <p:cTn id="24" dur="500" fill="hold"/>
                                        <p:tgtEl>
                                          <p:spTgt spid="6147"/>
                                        </p:tgtEl>
                                        <p:attrNameLst>
                                          <p:attrName>ppt_x</p:attrName>
                                        </p:attrNameLst>
                                      </p:cBhvr>
                                      <p:tavLst>
                                        <p:tav tm="0">
                                          <p:val>
                                            <p:strVal val="#ppt_x"/>
                                          </p:val>
                                        </p:tav>
                                        <p:tav tm="100000">
                                          <p:val>
                                            <p:strVal val="#ppt_x"/>
                                          </p:val>
                                        </p:tav>
                                      </p:tavLst>
                                    </p:anim>
                                    <p:anim calcmode="lin" valueType="num">
                                      <p:cBhvr additive="base">
                                        <p:cTn id="25"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anim calcmode="lin" valueType="num">
                                      <p:cBhvr>
                                        <p:cTn id="36" dur="250" fill="hold"/>
                                        <p:tgtEl>
                                          <p:spTgt spid="6"/>
                                        </p:tgtEl>
                                        <p:attrNameLst>
                                          <p:attrName>ppt_x</p:attrName>
                                        </p:attrNameLst>
                                      </p:cBhvr>
                                      <p:tavLst>
                                        <p:tav tm="0">
                                          <p:val>
                                            <p:strVal val="#ppt_x"/>
                                          </p:val>
                                        </p:tav>
                                        <p:tav tm="100000">
                                          <p:val>
                                            <p:strVal val="#ppt_x"/>
                                          </p:val>
                                        </p:tav>
                                      </p:tavLst>
                                    </p:anim>
                                    <p:anim calcmode="lin" valueType="num">
                                      <p:cBhvr>
                                        <p:cTn id="37"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4" grpId="0"/>
      <p:bldP spid="5" grpId="0"/>
      <p:bldP spid="6"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37" y="2287330"/>
            <a:ext cx="9252363" cy="4305150"/>
          </a:xfrm>
          <a:prstGeom prst="rect">
            <a:avLst/>
          </a:prstGeom>
          <a:noFill/>
          <a:ln>
            <a:noFill/>
          </a:ln>
          <a:effectLst/>
          <a:scene3d>
            <a:camera prst="orthographicFront"/>
            <a:lightRig rig="threePt" dir="t"/>
          </a:scene3d>
          <a:sp3d extrusionH="19050">
            <a:extrusionClr>
              <a:srgbClr val="FF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p:nvPr/>
        </p:nvSpPr>
        <p:spPr>
          <a:xfrm>
            <a:off x="4578158" y="2385256"/>
            <a:ext cx="291630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التوازي و التخالف </a:t>
            </a:r>
          </a:p>
        </p:txBody>
      </p:sp>
      <p:sp>
        <p:nvSpPr>
          <p:cNvPr id="4" name="مستطيل 3"/>
          <p:cNvSpPr/>
          <p:nvPr/>
        </p:nvSpPr>
        <p:spPr>
          <a:xfrm>
            <a:off x="1707737" y="2966978"/>
            <a:ext cx="9252363"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المستقيمان المتخالفان</a:t>
            </a:r>
            <a:r>
              <a:rPr kumimoji="0" lang="ar-SA" sz="32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هما مستقيمان لا يتقاطعان أبداً ولا يقعان في المستوى نفسه .</a:t>
            </a:r>
          </a:p>
        </p:txBody>
      </p:sp>
      <p:sp>
        <p:nvSpPr>
          <p:cNvPr id="5" name="مستطيل 4"/>
          <p:cNvSpPr/>
          <p:nvPr/>
        </p:nvSpPr>
        <p:spPr>
          <a:xfrm>
            <a:off x="9708317" y="3725384"/>
            <a:ext cx="857927"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مثال : </a:t>
            </a:r>
          </a:p>
        </p:txBody>
      </p:sp>
      <p:sp>
        <p:nvSpPr>
          <p:cNvPr id="12" name="مكعب 11"/>
          <p:cNvSpPr/>
          <p:nvPr/>
        </p:nvSpPr>
        <p:spPr>
          <a:xfrm>
            <a:off x="2586856" y="5281931"/>
            <a:ext cx="1370452" cy="1073130"/>
          </a:xfrm>
          <a:prstGeom prst="cube">
            <a:avLst>
              <a:gd name="adj" fmla="val 38346"/>
            </a:avLst>
          </a:prstGeom>
          <a:noFill/>
          <a:ln w="38100" cap="flat" cmpd="sng" algn="ctr">
            <a:solidFill>
              <a:srgbClr val="FF0000"/>
            </a:solid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latin typeface="Calibri"/>
              <a:ea typeface="+mn-ea"/>
              <a:cs typeface="Arial" panose="020B0604020202020204" pitchFamily="34" charset="0"/>
            </a:endParaRPr>
          </a:p>
        </p:txBody>
      </p:sp>
      <p:grpSp>
        <p:nvGrpSpPr>
          <p:cNvPr id="8" name="مجموعة 7"/>
          <p:cNvGrpSpPr/>
          <p:nvPr/>
        </p:nvGrpSpPr>
        <p:grpSpPr>
          <a:xfrm>
            <a:off x="2295558" y="5264498"/>
            <a:ext cx="1541333" cy="492003"/>
            <a:chOff x="2295558" y="5264498"/>
            <a:chExt cx="1541333" cy="492003"/>
          </a:xfrm>
        </p:grpSpPr>
        <p:cxnSp>
          <p:nvCxnSpPr>
            <p:cNvPr id="15" name="رابط كسهم مستقيم 14"/>
            <p:cNvCxnSpPr/>
            <p:nvPr/>
          </p:nvCxnSpPr>
          <p:spPr>
            <a:xfrm>
              <a:off x="2351957" y="5698447"/>
              <a:ext cx="1484934" cy="0"/>
            </a:xfrm>
            <a:prstGeom prst="straightConnector1">
              <a:avLst/>
            </a:prstGeom>
            <a:noFill/>
            <a:ln w="28575" cap="flat" cmpd="sng" algn="ctr">
              <a:solidFill>
                <a:srgbClr val="002060"/>
              </a:solidFill>
              <a:prstDash val="solid"/>
              <a:miter lim="800000"/>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mc:AlternateContent xmlns:mc="http://schemas.openxmlformats.org/markup-compatibility/2006" xmlns:a14="http://schemas.microsoft.com/office/drawing/2010/main">
          <mc:Choice Requires="a14">
            <p:sp>
              <p:nvSpPr>
                <p:cNvPr id="18" name="TextBox 26"/>
                <p:cNvSpPr txBox="1"/>
                <p:nvPr/>
              </p:nvSpPr>
              <p:spPr>
                <a:xfrm>
                  <a:off x="3272082" y="5294836"/>
                  <a:ext cx="519545"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ea typeface="+mn-ea"/>
                            <a:cs typeface="+mn-cs"/>
                          </a:rPr>
                          <m:t>𝑴</m:t>
                        </m:r>
                      </m:oMath>
                    </m:oMathPara>
                  </a14:m>
                  <a:endParaRPr kumimoji="0" lang="ar-SA" sz="2400" b="1" i="1"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mc:Choice>
          <mc:Fallback xmlns="">
            <p:sp>
              <p:nvSpPr>
                <p:cNvPr id="18" name="TextBox 26"/>
                <p:cNvSpPr txBox="1">
                  <a:spLocks noRot="1" noChangeAspect="1" noMove="1" noResize="1" noEditPoints="1" noAdjustHandles="1" noChangeArrowheads="1" noChangeShapeType="1" noTextEdit="1"/>
                </p:cNvSpPr>
                <p:nvPr/>
              </p:nvSpPr>
              <p:spPr>
                <a:xfrm>
                  <a:off x="3272082" y="5294836"/>
                  <a:ext cx="519545" cy="461665"/>
                </a:xfrm>
                <a:prstGeom prst="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TextBox 26"/>
                <p:cNvSpPr txBox="1"/>
                <p:nvPr/>
              </p:nvSpPr>
              <p:spPr>
                <a:xfrm>
                  <a:off x="2295558" y="5264498"/>
                  <a:ext cx="34594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ea typeface="+mn-ea"/>
                            <a:cs typeface="+mn-cs"/>
                          </a:rPr>
                          <m:t>𝑳</m:t>
                        </m:r>
                      </m:oMath>
                    </m:oMathPara>
                  </a14:m>
                  <a:endParaRPr kumimoji="0" lang="ar-SA" sz="2400" b="1" i="1"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mc:Choice>
          <mc:Fallback xmlns="">
            <p:sp>
              <p:nvSpPr>
                <p:cNvPr id="20" name="TextBox 26"/>
                <p:cNvSpPr txBox="1">
                  <a:spLocks noRot="1" noChangeAspect="1" noMove="1" noResize="1" noEditPoints="1" noAdjustHandles="1" noChangeArrowheads="1" noChangeShapeType="1" noTextEdit="1"/>
                </p:cNvSpPr>
                <p:nvPr/>
              </p:nvSpPr>
              <p:spPr>
                <a:xfrm>
                  <a:off x="2295558" y="5264498"/>
                  <a:ext cx="345943" cy="461665"/>
                </a:xfrm>
                <a:prstGeom prst="rect">
                  <a:avLst/>
                </a:prstGeom>
                <a:blipFill rotWithShape="1">
                  <a:blip r:embed="rId4"/>
                  <a:stretch>
                    <a:fillRect l="-5357" r="-7143"/>
                  </a:stretch>
                </a:blipFill>
              </p:spPr>
              <p:txBody>
                <a:bodyPr/>
                <a:lstStyle/>
                <a:p>
                  <a:r>
                    <a:rPr lang="ar-SA">
                      <a:noFill/>
                    </a:rPr>
                    <a:t> </a:t>
                  </a:r>
                </a:p>
              </p:txBody>
            </p:sp>
          </mc:Fallback>
        </mc:AlternateContent>
      </p:grpSp>
      <p:grpSp>
        <p:nvGrpSpPr>
          <p:cNvPr id="24" name="مجموعة 23"/>
          <p:cNvGrpSpPr/>
          <p:nvPr/>
        </p:nvGrpSpPr>
        <p:grpSpPr>
          <a:xfrm>
            <a:off x="3942715" y="4849350"/>
            <a:ext cx="432353" cy="1612163"/>
            <a:chOff x="3942715" y="4849350"/>
            <a:chExt cx="432353" cy="1612163"/>
          </a:xfrm>
        </p:grpSpPr>
        <p:cxnSp>
          <p:nvCxnSpPr>
            <p:cNvPr id="16" name="رابط كسهم مستقيم 15"/>
            <p:cNvCxnSpPr/>
            <p:nvPr/>
          </p:nvCxnSpPr>
          <p:spPr>
            <a:xfrm flipH="1">
              <a:off x="3984763" y="4935382"/>
              <a:ext cx="2314" cy="1526131"/>
            </a:xfrm>
            <a:prstGeom prst="straightConnector1">
              <a:avLst/>
            </a:prstGeom>
            <a:noFill/>
            <a:ln w="28575" cap="flat" cmpd="sng" algn="ctr">
              <a:solidFill>
                <a:srgbClr val="002060"/>
              </a:solidFill>
              <a:prstDash val="solid"/>
              <a:miter lim="800000"/>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mc:AlternateContent xmlns:mc="http://schemas.openxmlformats.org/markup-compatibility/2006" xmlns:a14="http://schemas.microsoft.com/office/drawing/2010/main">
          <mc:Choice Requires="a14">
            <p:sp>
              <p:nvSpPr>
                <p:cNvPr id="17" name="TextBox 26"/>
                <p:cNvSpPr txBox="1"/>
                <p:nvPr/>
              </p:nvSpPr>
              <p:spPr>
                <a:xfrm>
                  <a:off x="4029125" y="5707356"/>
                  <a:ext cx="34594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ea typeface="+mn-ea"/>
                            <a:cs typeface="+mn-cs"/>
                          </a:rPr>
                          <m:t>𝑲</m:t>
                        </m:r>
                      </m:oMath>
                    </m:oMathPara>
                  </a14:m>
                  <a:endParaRPr kumimoji="0" lang="ar-SA" sz="2400" b="1" i="1"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mc:Choice>
          <mc:Fallback xmlns="">
            <p:sp>
              <p:nvSpPr>
                <p:cNvPr id="17" name="TextBox 26"/>
                <p:cNvSpPr txBox="1">
                  <a:spLocks noRot="1" noChangeAspect="1" noMove="1" noResize="1" noEditPoints="1" noAdjustHandles="1" noChangeArrowheads="1" noChangeShapeType="1" noTextEdit="1"/>
                </p:cNvSpPr>
                <p:nvPr/>
              </p:nvSpPr>
              <p:spPr>
                <a:xfrm>
                  <a:off x="4029125" y="5707356"/>
                  <a:ext cx="345943" cy="461665"/>
                </a:xfrm>
                <a:prstGeom prst="rect">
                  <a:avLst/>
                </a:prstGeom>
                <a:blipFill rotWithShape="1">
                  <a:blip r:embed="rId5"/>
                  <a:stretch>
                    <a:fillRect l="-5263" r="-2280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1" name="TextBox 26"/>
                <p:cNvSpPr txBox="1"/>
                <p:nvPr/>
              </p:nvSpPr>
              <p:spPr>
                <a:xfrm>
                  <a:off x="3942715" y="4849350"/>
                  <a:ext cx="34594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ysClr val="windowText" lastClr="000000"/>
                            </a:solidFill>
                            <a:effectLst/>
                            <a:uLnTx/>
                            <a:uFillTx/>
                            <a:latin typeface="Cambria Math"/>
                            <a:ea typeface="+mn-ea"/>
                            <a:cs typeface="+mn-cs"/>
                          </a:rPr>
                          <m:t>𝑱</m:t>
                        </m:r>
                      </m:oMath>
                    </m:oMathPara>
                  </a14:m>
                  <a:endParaRPr kumimoji="0" lang="ar-SA" sz="2400" b="1" i="1"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mc:Choice>
          <mc:Fallback xmlns="">
            <p:sp>
              <p:nvSpPr>
                <p:cNvPr id="21" name="TextBox 26"/>
                <p:cNvSpPr txBox="1">
                  <a:spLocks noRot="1" noChangeAspect="1" noMove="1" noResize="1" noEditPoints="1" noAdjustHandles="1" noChangeArrowheads="1" noChangeShapeType="1" noTextEdit="1"/>
                </p:cNvSpPr>
                <p:nvPr/>
              </p:nvSpPr>
              <p:spPr>
                <a:xfrm>
                  <a:off x="3942715" y="4849350"/>
                  <a:ext cx="345943" cy="461665"/>
                </a:xfrm>
                <a:prstGeom prst="rect">
                  <a:avLst/>
                </a:prstGeom>
                <a:blipFill rotWithShape="1">
                  <a:blip r:embed="rId6"/>
                  <a:stretch>
                    <a:fillRect l="-7018" r="-7018" b="-14474"/>
                  </a:stretch>
                </a:blipFill>
              </p:spPr>
              <p:txBody>
                <a:bodyPr/>
                <a:lstStyle/>
                <a:p>
                  <a:r>
                    <a:rPr lang="ar-SA">
                      <a:noFill/>
                    </a:rPr>
                    <a:t> </a:t>
                  </a:r>
                </a:p>
              </p:txBody>
            </p:sp>
          </mc:Fallback>
        </mc:AlternateContent>
      </p:grpSp>
      <p:pic>
        <p:nvPicPr>
          <p:cNvPr id="7170"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4000" contrast="61000"/>
                    </a14:imgEffect>
                  </a14:imgLayer>
                </a14:imgProps>
              </a:ext>
              <a:ext uri="{28A0092B-C50C-407E-A947-70E740481C1C}">
                <a14:useLocalDpi xmlns:a14="http://schemas.microsoft.com/office/drawing/2010/main" val="0"/>
              </a:ext>
            </a:extLst>
          </a:blip>
          <a:srcRect/>
          <a:stretch>
            <a:fillRect/>
          </a:stretch>
        </p:blipFill>
        <p:spPr bwMode="auto">
          <a:xfrm>
            <a:off x="2136638" y="3512283"/>
            <a:ext cx="2194415" cy="139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مستطيل 1"/>
              <p:cNvSpPr/>
              <p:nvPr/>
            </p:nvSpPr>
            <p:spPr>
              <a:xfrm>
                <a:off x="6527125" y="3725384"/>
                <a:ext cx="3181192"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المستقيمان </a:t>
                </a:r>
                <a14:m>
                  <m:oMath xmlns:m="http://schemas.openxmlformats.org/officeDocument/2006/math">
                    <m:r>
                      <a:rPr kumimoji="0" lang="ar-SA" sz="2800" b="1" i="1" u="none" strike="noStrike" kern="1200" cap="none" spc="0" normalizeH="0" baseline="0" noProof="0" smtClean="0">
                        <a:ln>
                          <a:noFill/>
                        </a:ln>
                        <a:solidFill>
                          <a:prstClr val="black"/>
                        </a:solidFill>
                        <a:effectLst/>
                        <a:uLnTx/>
                        <a:uFillTx/>
                        <a:latin typeface="Cambria Math"/>
                        <a:ea typeface="Cambria Math"/>
                        <a:cs typeface="Sakkal Majalla" pitchFamily="2" charset="-78"/>
                      </a:rPr>
                      <m:t>ℓ</m:t>
                    </m:r>
                    <m:r>
                      <a:rPr kumimoji="0" lang="en-US" sz="2800" b="1" i="1" u="none" strike="noStrike" kern="1200" cap="none" spc="0" normalizeH="0" baseline="0" noProof="0" smtClean="0">
                        <a:ln>
                          <a:noFill/>
                        </a:ln>
                        <a:solidFill>
                          <a:prstClr val="black"/>
                        </a:solidFill>
                        <a:effectLst/>
                        <a:uLnTx/>
                        <a:uFillTx/>
                        <a:latin typeface="Cambria Math"/>
                        <a:ea typeface="Cambria Math"/>
                        <a:cs typeface="Sakkal Majalla" pitchFamily="2" charset="-78"/>
                      </a:rPr>
                      <m:t>,</m:t>
                    </m:r>
                    <m:r>
                      <a:rPr kumimoji="0" lang="en-US" sz="2800" b="1" i="1" u="none" strike="noStrike" kern="1200" cap="none" spc="0" normalizeH="0" baseline="0" noProof="0" smtClean="0">
                        <a:ln>
                          <a:noFill/>
                        </a:ln>
                        <a:solidFill>
                          <a:prstClr val="black"/>
                        </a:solidFill>
                        <a:effectLst/>
                        <a:uLnTx/>
                        <a:uFillTx/>
                        <a:latin typeface="Cambria Math"/>
                        <a:ea typeface="Cambria Math"/>
                        <a:cs typeface="Sakkal Majalla" pitchFamily="2" charset="-78"/>
                      </a:rPr>
                      <m:t>𝒎</m:t>
                    </m:r>
                  </m:oMath>
                </a14:m>
                <a:r>
                  <a:rPr kumimoji="0" lang="ar-SA" sz="28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 متخالفان</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2" name="مستطيل 1"/>
              <p:cNvSpPr>
                <a:spLocks noRot="1" noChangeAspect="1" noMove="1" noResize="1" noEditPoints="1" noAdjustHandles="1" noChangeArrowheads="1" noChangeShapeType="1" noTextEdit="1"/>
              </p:cNvSpPr>
              <p:nvPr/>
            </p:nvSpPr>
            <p:spPr>
              <a:xfrm>
                <a:off x="6527125" y="3725384"/>
                <a:ext cx="3181192" cy="523220"/>
              </a:xfrm>
              <a:prstGeom prst="rect">
                <a:avLst/>
              </a:prstGeom>
              <a:blipFill rotWithShape="1">
                <a:blip r:embed="rId9"/>
                <a:stretch>
                  <a:fillRect l="-3065" t="-6977" r="-3831" b="-36047"/>
                </a:stretch>
              </a:blipFill>
            </p:spPr>
            <p:txBody>
              <a:bodyPr/>
              <a:lstStyle/>
              <a:p>
                <a:r>
                  <a:rPr lang="ar-SA">
                    <a:noFill/>
                  </a:rPr>
                  <a:t> </a:t>
                </a:r>
              </a:p>
            </p:txBody>
          </p:sp>
        </mc:Fallback>
      </mc:AlternateContent>
      <p:sp>
        <p:nvSpPr>
          <p:cNvPr id="22" name="مستطيل 21"/>
          <p:cNvSpPr/>
          <p:nvPr/>
        </p:nvSpPr>
        <p:spPr>
          <a:xfrm>
            <a:off x="9364529" y="5256531"/>
            <a:ext cx="1277914"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مثال آخر: </a:t>
            </a:r>
          </a:p>
        </p:txBody>
      </p:sp>
      <p:sp>
        <p:nvSpPr>
          <p:cNvPr id="3" name="مستطيل 2"/>
          <p:cNvSpPr/>
          <p:nvPr/>
        </p:nvSpPr>
        <p:spPr>
          <a:xfrm>
            <a:off x="5194300" y="5313408"/>
            <a:ext cx="3454400"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مستطيل 6"/>
              <p:cNvSpPr/>
              <p:nvPr/>
            </p:nvSpPr>
            <p:spPr>
              <a:xfrm>
                <a:off x="5774131" y="5264058"/>
                <a:ext cx="3701654"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المستقيمان </a:t>
                </a:r>
                <a14:m>
                  <m:oMath xmlns:m="http://schemas.openxmlformats.org/officeDocument/2006/math">
                    <m:acc>
                      <m:accPr>
                        <m:chr m:val="⃡"/>
                        <m:ctrlPr>
                          <a:rPr kumimoji="0" lang="ar-SA" sz="2400" b="1" i="1" u="none" strike="noStrike" kern="0" cap="none" spc="0" normalizeH="0" baseline="0" noProof="0">
                            <a:ln>
                              <a:noFill/>
                            </a:ln>
                            <a:solidFill>
                              <a:sysClr val="windowText" lastClr="000000"/>
                            </a:solidFill>
                            <a:effectLst/>
                            <a:uLnTx/>
                            <a:uFillTx/>
                            <a:latin typeface="Cambria Math" panose="02040503050406030204" pitchFamily="18" charset="0"/>
                            <a:ea typeface="+mn-ea"/>
                          </a:rPr>
                        </m:ctrlPr>
                      </m:accPr>
                      <m:e>
                        <m:r>
                          <a:rPr kumimoji="0" lang="en-US" sz="2400" b="1"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𝑱𝑲</m:t>
                        </m:r>
                      </m:e>
                    </m:acc>
                  </m:oMath>
                </a14:m>
                <a:r>
                  <a:rPr kumimoji="0" lang="ar-SA" sz="2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ar-SA" sz="2400" b="1" i="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Arial" panose="020B0604020202020204" pitchFamily="34" charset="0"/>
                  </a:rPr>
                  <a:t> , </a:t>
                </a:r>
                <a14:m>
                  <m:oMath xmlns:m="http://schemas.openxmlformats.org/officeDocument/2006/math">
                    <m:acc>
                      <m:accPr>
                        <m:chr m:val="⃡"/>
                        <m:ctrlPr>
                          <a:rPr kumimoji="0" lang="ar-SA" sz="2400" b="1"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ctrlPr>
                      </m:accPr>
                      <m:e>
                        <m:r>
                          <a:rPr kumimoji="0" lang="en-US" sz="2400" b="1" i="1" u="none" strike="noStrike" kern="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𝑳𝑴</m:t>
                        </m:r>
                      </m:e>
                    </m:acc>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r>
                  <a:rPr kumimoji="0" lang="ar-SA" sz="28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متخالفان</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7" name="مستطيل 6"/>
              <p:cNvSpPr>
                <a:spLocks noRot="1" noChangeAspect="1" noMove="1" noResize="1" noEditPoints="1" noAdjustHandles="1" noChangeArrowheads="1" noChangeShapeType="1" noTextEdit="1"/>
              </p:cNvSpPr>
              <p:nvPr/>
            </p:nvSpPr>
            <p:spPr>
              <a:xfrm>
                <a:off x="5774131" y="5264058"/>
                <a:ext cx="3701654" cy="523220"/>
              </a:xfrm>
              <a:prstGeom prst="rect">
                <a:avLst/>
              </a:prstGeom>
              <a:blipFill rotWithShape="1">
                <a:blip r:embed="rId10"/>
                <a:stretch>
                  <a:fillRect l="-2306" t="-9412" r="-3460" b="-37647"/>
                </a:stretch>
              </a:blipFill>
            </p:spPr>
            <p:txBody>
              <a:bodyPr/>
              <a:lstStyle/>
              <a:p>
                <a:r>
                  <a:rPr lang="ar-SA">
                    <a:noFill/>
                  </a:rPr>
                  <a:t> </a:t>
                </a:r>
              </a:p>
            </p:txBody>
          </p:sp>
        </mc:Fallback>
      </mc:AlternateContent>
      <p:pic>
        <p:nvPicPr>
          <p:cNvPr id="23" name="صورة 22">
            <a:extLst>
              <a:ext uri="{FF2B5EF4-FFF2-40B4-BE49-F238E27FC236}">
                <a16:creationId xmlns:a16="http://schemas.microsoft.com/office/drawing/2014/main" id="{00931E07-3C75-403E-8AAA-C7FD3DA55686}"/>
              </a:ext>
            </a:extLst>
          </p:cNvPr>
          <p:cNvPicPr>
            <a:picLocks noChangeAspect="1"/>
          </p:cNvPicPr>
          <p:nvPr/>
        </p:nvPicPr>
        <p:blipFill>
          <a:blip r:embed="rId11"/>
          <a:stretch>
            <a:fillRect/>
          </a:stretch>
        </p:blipFill>
        <p:spPr>
          <a:xfrm>
            <a:off x="8779891" y="1687156"/>
            <a:ext cx="2714778" cy="895931"/>
          </a:xfrm>
          <a:prstGeom prst="rect">
            <a:avLst/>
          </a:prstGeom>
        </p:spPr>
      </p:pic>
      <p:sp>
        <p:nvSpPr>
          <p:cNvPr id="25" name="مستطيل 24">
            <a:extLst>
              <a:ext uri="{FF2B5EF4-FFF2-40B4-BE49-F238E27FC236}">
                <a16:creationId xmlns:a16="http://schemas.microsoft.com/office/drawing/2014/main" id="{28E9A6B4-7487-4BB7-B273-CB60342AC9A1}"/>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6" name="TextBox 9">
            <a:extLst>
              <a:ext uri="{FF2B5EF4-FFF2-40B4-BE49-F238E27FC236}">
                <a16:creationId xmlns:a16="http://schemas.microsoft.com/office/drawing/2014/main" id="{1B8805E0-E038-4C87-9F02-F8D383408577}"/>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1796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par>
                                <p:cTn id="49" presetID="2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12" grpId="0" animBg="1"/>
      <p:bldP spid="2" grpId="0"/>
      <p:bldP spid="2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37" y="2287330"/>
            <a:ext cx="9252363" cy="43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p:nvPr/>
        </p:nvSpPr>
        <p:spPr>
          <a:xfrm>
            <a:off x="4578158" y="2385256"/>
            <a:ext cx="291630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التوازي و التخالف </a:t>
            </a:r>
          </a:p>
        </p:txBody>
      </p:sp>
      <p:sp>
        <p:nvSpPr>
          <p:cNvPr id="4" name="مستطيل 3"/>
          <p:cNvSpPr/>
          <p:nvPr/>
        </p:nvSpPr>
        <p:spPr>
          <a:xfrm>
            <a:off x="5015857" y="3523789"/>
            <a:ext cx="5765800" cy="58477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المستويان المتوازيان</a:t>
            </a:r>
            <a:r>
              <a:rPr kumimoji="0" lang="ar-SA" sz="32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هما مستويان غير متقاطعين.</a:t>
            </a:r>
          </a:p>
        </p:txBody>
      </p:sp>
      <p:sp>
        <p:nvSpPr>
          <p:cNvPr id="5" name="مستطيل 4"/>
          <p:cNvSpPr/>
          <p:nvPr/>
        </p:nvSpPr>
        <p:spPr>
          <a:xfrm>
            <a:off x="9708316" y="4439905"/>
            <a:ext cx="857927"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مثال : </a:t>
            </a:r>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4000" contrast="61000"/>
                    </a14:imgEffect>
                  </a14:imgLayer>
                </a14:imgProps>
              </a:ext>
              <a:ext uri="{28A0092B-C50C-407E-A947-70E740481C1C}">
                <a14:useLocalDpi xmlns:a14="http://schemas.microsoft.com/office/drawing/2010/main" val="0"/>
              </a:ext>
            </a:extLst>
          </a:blip>
          <a:srcRect/>
          <a:stretch>
            <a:fillRect/>
          </a:stretch>
        </p:blipFill>
        <p:spPr bwMode="auto">
          <a:xfrm>
            <a:off x="1946138" y="3220183"/>
            <a:ext cx="3480142" cy="22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مستطيل 1"/>
              <p:cNvSpPr/>
              <p:nvPr/>
            </p:nvSpPr>
            <p:spPr>
              <a:xfrm>
                <a:off x="6684219" y="4439905"/>
                <a:ext cx="3024097"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المستويان  </a:t>
                </a:r>
                <a14:m>
                  <m:oMath xmlns:m="http://schemas.openxmlformats.org/officeDocument/2006/math">
                    <m:r>
                      <a:rPr kumimoji="0" lang="ar-SA" sz="2800" b="1" i="1" u="none" strike="noStrike" kern="1200" cap="none" spc="0" normalizeH="0" baseline="0" noProof="0">
                        <a:ln>
                          <a:noFill/>
                        </a:ln>
                        <a:solidFill>
                          <a:prstClr val="black"/>
                        </a:solidFill>
                        <a:effectLst/>
                        <a:uLnTx/>
                        <a:uFillTx/>
                        <a:latin typeface="Cambria Math"/>
                        <a:ea typeface="Cambria Math"/>
                        <a:cs typeface="Sakkal Majalla" pitchFamily="2" charset="-78"/>
                      </a:rPr>
                      <m:t>𝓐</m:t>
                    </m:r>
                    <m:r>
                      <a:rPr kumimoji="0" lang="en-US" sz="2800" b="1" i="1" u="none" strike="noStrike" kern="1200" cap="none" spc="0" normalizeH="0" baseline="0" noProof="0" smtClean="0">
                        <a:ln>
                          <a:noFill/>
                        </a:ln>
                        <a:solidFill>
                          <a:prstClr val="black"/>
                        </a:solidFill>
                        <a:effectLst/>
                        <a:uLnTx/>
                        <a:uFillTx/>
                        <a:latin typeface="Cambria Math"/>
                        <a:ea typeface="Cambria Math"/>
                        <a:cs typeface="Sakkal Majalla" pitchFamily="2" charset="-78"/>
                      </a:rPr>
                      <m:t>,</m:t>
                    </m:r>
                    <m:r>
                      <a:rPr kumimoji="0" lang="ar-SA" sz="2800" b="1" i="1" u="none" strike="noStrike" kern="1200" cap="none" spc="0" normalizeH="0" baseline="0" noProof="0" smtClean="0">
                        <a:ln>
                          <a:noFill/>
                        </a:ln>
                        <a:solidFill>
                          <a:prstClr val="black"/>
                        </a:solidFill>
                        <a:effectLst/>
                        <a:uLnTx/>
                        <a:uFillTx/>
                        <a:latin typeface="Cambria Math"/>
                        <a:ea typeface="Cambria Math"/>
                        <a:cs typeface="Sakkal Majalla" pitchFamily="2" charset="-78"/>
                      </a:rPr>
                      <m:t>𝓑</m:t>
                    </m:r>
                  </m:oMath>
                </a14:m>
                <a:r>
                  <a:rPr kumimoji="0" lang="ar-SA" sz="28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  متوازيان</a:t>
                </a:r>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2" name="مستطيل 1"/>
              <p:cNvSpPr>
                <a:spLocks noRot="1" noChangeAspect="1" noMove="1" noResize="1" noEditPoints="1" noAdjustHandles="1" noChangeArrowheads="1" noChangeShapeType="1" noTextEdit="1"/>
              </p:cNvSpPr>
              <p:nvPr/>
            </p:nvSpPr>
            <p:spPr>
              <a:xfrm>
                <a:off x="6684219" y="4439905"/>
                <a:ext cx="3024097" cy="523220"/>
              </a:xfrm>
              <a:prstGeom prst="rect">
                <a:avLst/>
              </a:prstGeom>
              <a:blipFill rotWithShape="1">
                <a:blip r:embed="rId5"/>
                <a:stretch>
                  <a:fillRect l="-2817" t="-6977" r="-4024" b="-36047"/>
                </a:stretch>
              </a:blipFill>
            </p:spPr>
            <p:txBody>
              <a:bodyPr/>
              <a:lstStyle/>
              <a:p>
                <a:r>
                  <a:rPr lang="ar-SA">
                    <a:noFill/>
                  </a:rPr>
                  <a:t> </a:t>
                </a:r>
              </a:p>
            </p:txBody>
          </p:sp>
        </mc:Fallback>
      </mc:AlternateContent>
      <p:sp>
        <p:nvSpPr>
          <p:cNvPr id="3" name="مستطيل 2"/>
          <p:cNvSpPr/>
          <p:nvPr/>
        </p:nvSpPr>
        <p:spPr>
          <a:xfrm>
            <a:off x="5194300" y="5313408"/>
            <a:ext cx="3454400"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pic>
        <p:nvPicPr>
          <p:cNvPr id="10" name="صورة 9">
            <a:extLst>
              <a:ext uri="{FF2B5EF4-FFF2-40B4-BE49-F238E27FC236}">
                <a16:creationId xmlns:a16="http://schemas.microsoft.com/office/drawing/2014/main" id="{00931E07-3C75-403E-8AAA-C7FD3DA55686}"/>
              </a:ext>
            </a:extLst>
          </p:cNvPr>
          <p:cNvPicPr>
            <a:picLocks noChangeAspect="1"/>
          </p:cNvPicPr>
          <p:nvPr/>
        </p:nvPicPr>
        <p:blipFill>
          <a:blip r:embed="rId6"/>
          <a:stretch>
            <a:fillRect/>
          </a:stretch>
        </p:blipFill>
        <p:spPr>
          <a:xfrm>
            <a:off x="8779891" y="1687156"/>
            <a:ext cx="2714778" cy="895931"/>
          </a:xfrm>
          <a:prstGeom prst="rect">
            <a:avLst/>
          </a:prstGeom>
        </p:spPr>
      </p:pic>
      <p:sp>
        <p:nvSpPr>
          <p:cNvPr id="11" name="مستطيل 10">
            <a:extLst>
              <a:ext uri="{FF2B5EF4-FFF2-40B4-BE49-F238E27FC236}">
                <a16:creationId xmlns:a16="http://schemas.microsoft.com/office/drawing/2014/main" id="{A6DAF313-5831-4C96-A1CB-0F761C52F6A0}"/>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2" name="TextBox 9">
            <a:extLst>
              <a:ext uri="{FF2B5EF4-FFF2-40B4-BE49-F238E27FC236}">
                <a16:creationId xmlns:a16="http://schemas.microsoft.com/office/drawing/2014/main" id="{DF66FC1A-0FFB-49B4-8C19-CCDDAF4F957A}"/>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23335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87524"/>
            <a:ext cx="7537450" cy="12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01" y="1787525"/>
            <a:ext cx="1411399"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85456" y="3508375"/>
            <a:ext cx="4052887" cy="29183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9">
            <a:extLst>
              <a:ext uri="{FF2B5EF4-FFF2-40B4-BE49-F238E27FC236}">
                <a16:creationId xmlns:a16="http://schemas.microsoft.com/office/drawing/2014/main" id="{519BFA3C-0E67-4EEF-88AD-B5774AE822D1}"/>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8928700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87524"/>
            <a:ext cx="7537450" cy="12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01" y="1787525"/>
            <a:ext cx="1411399"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6100" y="3549649"/>
            <a:ext cx="2342765" cy="30924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91466" y="3549649"/>
            <a:ext cx="2522667" cy="30924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460195" y="4255468"/>
            <a:ext cx="3259137" cy="8404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9">
            <a:extLst>
              <a:ext uri="{FF2B5EF4-FFF2-40B4-BE49-F238E27FC236}">
                <a16:creationId xmlns:a16="http://schemas.microsoft.com/office/drawing/2014/main" id="{794BF587-F279-4F25-9964-99CC19C5768C}"/>
              </a:ext>
            </a:extLst>
          </p:cNvPr>
          <p:cNvSpPr txBox="1"/>
          <p:nvPr/>
        </p:nvSpPr>
        <p:spPr>
          <a:xfrm>
            <a:off x="-972541" y="6457433"/>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76365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arn(inVertical)">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رابط كسهم مستقيم 10"/>
          <p:cNvCxnSpPr/>
          <p:nvPr/>
        </p:nvCxnSpPr>
        <p:spPr>
          <a:xfrm>
            <a:off x="1756696" y="5040009"/>
            <a:ext cx="2952735" cy="60288"/>
          </a:xfrm>
          <a:prstGeom prst="straightConnector1">
            <a:avLst/>
          </a:prstGeom>
          <a:ln w="50800">
            <a:solidFill>
              <a:schemeClr val="accent1"/>
            </a:solidFill>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2527300" y="4155277"/>
            <a:ext cx="2493170" cy="425589"/>
          </a:xfrm>
          <a:prstGeom prst="straightConnector1">
            <a:avLst/>
          </a:prstGeom>
          <a:ln w="50800">
            <a:solidFill>
              <a:schemeClr val="accent1"/>
            </a:solidFill>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6"/>
              <p:cNvSpPr txBox="1"/>
              <p:nvPr/>
            </p:nvSpPr>
            <p:spPr>
              <a:xfrm>
                <a:off x="3233064" y="3370248"/>
                <a:ext cx="345943"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dirty="0" smtClean="0">
                          <a:ln>
                            <a:noFill/>
                          </a:ln>
                          <a:solidFill>
                            <a:srgbClr val="FF0000"/>
                          </a:solidFill>
                          <a:effectLst/>
                          <a:uLnTx/>
                          <a:uFillTx/>
                          <a:latin typeface="Cambria Math"/>
                          <a:ea typeface="+mn-ea"/>
                          <a:cs typeface="Sakkal Majalla" pitchFamily="2" charset="-78"/>
                        </a:rPr>
                        <m:t>𝒕</m:t>
                      </m:r>
                    </m:oMath>
                  </m:oMathPara>
                </a14:m>
                <a:endPar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endParaRPr>
              </a:p>
            </p:txBody>
          </p:sp>
        </mc:Choice>
        <mc:Fallback xmlns="">
          <p:sp>
            <p:nvSpPr>
              <p:cNvPr id="13" name="TextBox 26"/>
              <p:cNvSpPr txBox="1">
                <a:spLocks noRot="1" noChangeAspect="1" noMove="1" noResize="1" noEditPoints="1" noAdjustHandles="1" noChangeArrowheads="1" noChangeShapeType="1" noTextEdit="1"/>
              </p:cNvSpPr>
              <p:nvPr/>
            </p:nvSpPr>
            <p:spPr>
              <a:xfrm>
                <a:off x="3233064" y="3370248"/>
                <a:ext cx="345943" cy="523220"/>
              </a:xfrm>
              <a:prstGeom prst="rect">
                <a:avLst/>
              </a:prstGeom>
              <a:blipFill rotWithShape="1">
                <a:blip r:embed="rId2"/>
                <a:stretch>
                  <a:fillRect l="-3509" r="-3509"/>
                </a:stretch>
              </a:blipFill>
            </p:spPr>
            <p:txBody>
              <a:bodyPr/>
              <a:lstStyle/>
              <a:p>
                <a:r>
                  <a:rPr lang="ar-SA">
                    <a:noFill/>
                  </a:rPr>
                  <a:t> </a:t>
                </a:r>
              </a:p>
            </p:txBody>
          </p:sp>
        </mc:Fallback>
      </mc:AlternateContent>
      <p:sp>
        <p:nvSpPr>
          <p:cNvPr id="14" name="TextBox 16"/>
          <p:cNvSpPr txBox="1"/>
          <p:nvPr/>
        </p:nvSpPr>
        <p:spPr>
          <a:xfrm>
            <a:off x="4000500" y="2083088"/>
            <a:ext cx="398780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تصنيف علاقات أزواج الزوايا</a:t>
            </a:r>
          </a:p>
        </p:txBody>
      </p:sp>
      <mc:AlternateContent xmlns:mc="http://schemas.openxmlformats.org/markup-compatibility/2006" xmlns:a14="http://schemas.microsoft.com/office/drawing/2010/main">
        <mc:Choice Requires="a14">
          <p:sp>
            <p:nvSpPr>
              <p:cNvPr id="15" name="TextBox 26"/>
              <p:cNvSpPr txBox="1"/>
              <p:nvPr/>
            </p:nvSpPr>
            <p:spPr>
              <a:xfrm>
                <a:off x="1318223" y="4778399"/>
                <a:ext cx="345943"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dirty="0" smtClean="0">
                          <a:ln>
                            <a:noFill/>
                          </a:ln>
                          <a:solidFill>
                            <a:srgbClr val="5B9BD5">
                              <a:lumMod val="50000"/>
                            </a:srgbClr>
                          </a:solidFill>
                          <a:effectLst/>
                          <a:uLnTx/>
                          <a:uFillTx/>
                          <a:latin typeface="Cambria Math"/>
                          <a:ea typeface="+mn-ea"/>
                          <a:cs typeface="Sakkal Majalla" pitchFamily="2" charset="-78"/>
                        </a:rPr>
                        <m:t>𝒒</m:t>
                      </m:r>
                    </m:oMath>
                  </m:oMathPara>
                </a14:m>
                <a:endParaRPr kumimoji="0" lang="ar-SA" sz="2800" b="1" i="0" u="none" strike="noStrike" kern="1200" cap="none" spc="0" normalizeH="0" baseline="0" noProof="0" dirty="0">
                  <a:ln>
                    <a:noFill/>
                  </a:ln>
                  <a:solidFill>
                    <a:srgbClr val="5B9BD5">
                      <a:lumMod val="50000"/>
                    </a:srgbClr>
                  </a:solidFill>
                  <a:effectLst/>
                  <a:uLnTx/>
                  <a:uFillTx/>
                  <a:latin typeface="Sakkal Majalla" pitchFamily="2" charset="-78"/>
                  <a:ea typeface="+mn-ea"/>
                  <a:cs typeface="Sakkal Majalla" pitchFamily="2" charset="-78"/>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1318223" y="4778399"/>
                <a:ext cx="345943" cy="523220"/>
              </a:xfrm>
              <a:prstGeom prst="rect">
                <a:avLst/>
              </a:prstGeom>
              <a:blipFill rotWithShape="1">
                <a:blip r:embed="rId3"/>
                <a:stretch>
                  <a:fillRect l="-8772" r="-26316" b="-2326"/>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7" name="TextBox 26"/>
              <p:cNvSpPr txBox="1"/>
              <p:nvPr/>
            </p:nvSpPr>
            <p:spPr>
              <a:xfrm>
                <a:off x="2181357" y="3899814"/>
                <a:ext cx="345943"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dirty="0" smtClean="0">
                          <a:ln>
                            <a:noFill/>
                          </a:ln>
                          <a:solidFill>
                            <a:srgbClr val="5B9BD5">
                              <a:lumMod val="50000"/>
                            </a:srgbClr>
                          </a:solidFill>
                          <a:effectLst/>
                          <a:uLnTx/>
                          <a:uFillTx/>
                          <a:latin typeface="Cambria Math"/>
                          <a:ea typeface="+mn-ea"/>
                          <a:cs typeface="Sakkal Majalla" pitchFamily="2" charset="-78"/>
                        </a:rPr>
                        <m:t>𝒓</m:t>
                      </m:r>
                    </m:oMath>
                  </m:oMathPara>
                </a14:m>
                <a:endParaRPr kumimoji="0" lang="ar-SA" sz="2800" b="1" i="0" u="none" strike="noStrike" kern="1200" cap="none" spc="0" normalizeH="0" baseline="0" noProof="0" dirty="0">
                  <a:ln>
                    <a:noFill/>
                  </a:ln>
                  <a:solidFill>
                    <a:srgbClr val="5B9BD5">
                      <a:lumMod val="50000"/>
                    </a:srgbClr>
                  </a:solidFill>
                  <a:effectLst/>
                  <a:uLnTx/>
                  <a:uFillTx/>
                  <a:latin typeface="Sakkal Majalla" pitchFamily="2" charset="-78"/>
                  <a:ea typeface="+mn-ea"/>
                  <a:cs typeface="Sakkal Majalla" pitchFamily="2" charset="-78"/>
                </a:endParaRPr>
              </a:p>
            </p:txBody>
          </p:sp>
        </mc:Choice>
        <mc:Fallback xmlns="">
          <p:sp>
            <p:nvSpPr>
              <p:cNvPr id="17" name="TextBox 26"/>
              <p:cNvSpPr txBox="1">
                <a:spLocks noRot="1" noChangeAspect="1" noMove="1" noResize="1" noEditPoints="1" noAdjustHandles="1" noChangeArrowheads="1" noChangeShapeType="1" noTextEdit="1"/>
              </p:cNvSpPr>
              <p:nvPr/>
            </p:nvSpPr>
            <p:spPr>
              <a:xfrm>
                <a:off x="2181357" y="3899814"/>
                <a:ext cx="345943" cy="523220"/>
              </a:xfrm>
              <a:prstGeom prst="rect">
                <a:avLst/>
              </a:prstGeom>
              <a:blipFill rotWithShape="1">
                <a:blip r:embed="rId4"/>
                <a:stretch>
                  <a:fillRect r="-7018"/>
                </a:stretch>
              </a:blipFill>
            </p:spPr>
            <p:txBody>
              <a:bodyPr/>
              <a:lstStyle/>
              <a:p>
                <a:r>
                  <a:rPr lang="ar-SA">
                    <a:noFill/>
                  </a:rPr>
                  <a:t> </a:t>
                </a:r>
              </a:p>
            </p:txBody>
          </p:sp>
        </mc:Fallback>
      </mc:AlternateContent>
      <p:sp>
        <p:nvSpPr>
          <p:cNvPr id="18" name="مستطيل 17"/>
          <p:cNvSpPr/>
          <p:nvPr/>
        </p:nvSpPr>
        <p:spPr>
          <a:xfrm>
            <a:off x="2604863" y="2769413"/>
            <a:ext cx="8724257" cy="584775"/>
          </a:xfrm>
          <a:prstGeom prst="rect">
            <a:avLst/>
          </a:prstGeom>
          <a:solidFill>
            <a:schemeClr val="accent4">
              <a:lumMod val="20000"/>
              <a:lumOff val="80000"/>
            </a:scheme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القاطع </a:t>
            </a:r>
            <a:r>
              <a:rPr kumimoji="0" lang="ar-SA" sz="32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هو مستقيم يقطع مستقيمين أو أكثر في المستوى نفسه وفي نقاط مختلفة . </a:t>
            </a:r>
          </a:p>
        </p:txBody>
      </p:sp>
      <p:sp>
        <p:nvSpPr>
          <p:cNvPr id="2" name="مستطيل 1"/>
          <p:cNvSpPr/>
          <p:nvPr/>
        </p:nvSpPr>
        <p:spPr>
          <a:xfrm>
            <a:off x="10631263" y="3660467"/>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p>
        </p:txBody>
      </p:sp>
      <mc:AlternateContent xmlns:mc="http://schemas.openxmlformats.org/markup-compatibility/2006" xmlns:a14="http://schemas.microsoft.com/office/drawing/2010/main">
        <mc:Choice Requires="a14">
          <p:sp>
            <p:nvSpPr>
              <p:cNvPr id="4" name="مستطيل 3"/>
              <p:cNvSpPr/>
              <p:nvPr/>
            </p:nvSpPr>
            <p:spPr>
              <a:xfrm>
                <a:off x="6472312" y="4155277"/>
                <a:ext cx="4408263"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المستقيم </a:t>
                </a:r>
                <a14:m>
                  <m:oMath xmlns:m="http://schemas.openxmlformats.org/officeDocument/2006/math">
                    <m:r>
                      <a:rPr kumimoji="0" lang="en-US" sz="2800" b="1" i="1" u="none" strike="noStrike" kern="1200" cap="none" spc="0" normalizeH="0" baseline="0" noProof="0" dirty="0" smtClean="0">
                        <a:ln>
                          <a:noFill/>
                        </a:ln>
                        <a:solidFill>
                          <a:srgbClr val="FF0000"/>
                        </a:solidFill>
                        <a:effectLst/>
                        <a:uLnTx/>
                        <a:uFillTx/>
                        <a:latin typeface="Cambria Math"/>
                        <a:ea typeface="+mn-ea"/>
                        <a:cs typeface="Sakkal Majalla" pitchFamily="2" charset="-78"/>
                      </a:rPr>
                      <m:t>𝒕</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قاطع للمستقيمين </a:t>
                </a:r>
                <a:r>
                  <a:rPr kumimoji="0" lang="en-US"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𝒒</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𝒓</m:t>
                    </m:r>
                  </m:oMath>
                </a14:m>
                <a:endPar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endParaRPr>
              </a:p>
            </p:txBody>
          </p:sp>
        </mc:Choice>
        <mc:Fallback xmlns="">
          <p:sp>
            <p:nvSpPr>
              <p:cNvPr id="4" name="مستطيل 3"/>
              <p:cNvSpPr>
                <a:spLocks noRot="1" noChangeAspect="1" noMove="1" noResize="1" noEditPoints="1" noAdjustHandles="1" noChangeArrowheads="1" noChangeShapeType="1" noTextEdit="1"/>
              </p:cNvSpPr>
              <p:nvPr/>
            </p:nvSpPr>
            <p:spPr>
              <a:xfrm>
                <a:off x="6472312" y="4155277"/>
                <a:ext cx="4408263" cy="523220"/>
              </a:xfrm>
              <a:prstGeom prst="rect">
                <a:avLst/>
              </a:prstGeom>
              <a:blipFill rotWithShape="1">
                <a:blip r:embed="rId5"/>
                <a:stretch>
                  <a:fillRect t="-7059" b="-37647"/>
                </a:stretch>
              </a:blipFill>
            </p:spPr>
            <p:txBody>
              <a:bodyPr/>
              <a:lstStyle/>
              <a:p>
                <a:r>
                  <a:rPr lang="ar-SA">
                    <a:noFill/>
                  </a:rPr>
                  <a:t> </a:t>
                </a:r>
              </a:p>
            </p:txBody>
          </p:sp>
        </mc:Fallback>
      </mc:AlternateContent>
      <p:cxnSp>
        <p:nvCxnSpPr>
          <p:cNvPr id="10" name="رابط كسهم مستقيم 9"/>
          <p:cNvCxnSpPr/>
          <p:nvPr/>
        </p:nvCxnSpPr>
        <p:spPr>
          <a:xfrm flipV="1">
            <a:off x="3395770" y="3401519"/>
            <a:ext cx="259143" cy="2358694"/>
          </a:xfrm>
          <a:prstGeom prst="straightConnector1">
            <a:avLst/>
          </a:prstGeom>
          <a:ln w="50800">
            <a:solidFill>
              <a:srgbClr val="FF0000"/>
            </a:solidFill>
            <a:headEnd type="triangle"/>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5" name="مستطيل 24"/>
          <p:cNvSpPr/>
          <p:nvPr/>
        </p:nvSpPr>
        <p:spPr>
          <a:xfrm>
            <a:off x="5738013" y="5760213"/>
            <a:ext cx="507222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rPr>
              <a:t>وأزواج محددة من هذه الزوايا لها </a:t>
            </a:r>
            <a:r>
              <a:rPr kumimoji="0" lang="ar-SA" sz="2800" b="1" i="0" u="sng"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أسماء خاصة</a:t>
            </a:r>
            <a:r>
              <a:rPr kumimoji="0" lang="ar-SA" sz="2800" b="1" i="0" u="none" strike="noStrike" kern="1200" cap="none" spc="0" normalizeH="0" baseline="0" noProof="0" dirty="0">
                <a:ln>
                  <a:noFill/>
                </a:ln>
                <a:solidFill>
                  <a:srgbClr val="002060"/>
                </a:solidFill>
                <a:effectLst/>
                <a:uLnTx/>
                <a:uFillTx/>
                <a:latin typeface="Sakkal Majalla" pitchFamily="2" charset="-78"/>
                <a:ea typeface="+mn-ea"/>
                <a:cs typeface="Sakkal Majalla" pitchFamily="2" charset="-78"/>
              </a:rPr>
              <a:t>.</a:t>
            </a:r>
            <a:endParaRPr kumimoji="0" lang="ar-SA" sz="18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7" name="مستطيل 26"/>
              <p:cNvSpPr/>
              <p:nvPr/>
            </p:nvSpPr>
            <p:spPr>
              <a:xfrm>
                <a:off x="4648274" y="4973290"/>
                <a:ext cx="7251700"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لاحظ أن: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المستقيم </a:t>
                </a:r>
                <a14:m>
                  <m:oMath xmlns:m="http://schemas.openxmlformats.org/officeDocument/2006/math">
                    <m:r>
                      <a:rPr kumimoji="0" lang="en-US" sz="2800" b="1" i="1" u="none" strike="noStrike" kern="1200" cap="none" spc="0" normalizeH="0" baseline="0" noProof="0" dirty="0">
                        <a:ln>
                          <a:noFill/>
                        </a:ln>
                        <a:solidFill>
                          <a:srgbClr val="FF0000"/>
                        </a:solidFill>
                        <a:effectLst/>
                        <a:uLnTx/>
                        <a:uFillTx/>
                        <a:latin typeface="Cambria Math"/>
                        <a:ea typeface="+mn-ea"/>
                        <a:cs typeface="Sakkal Majalla" pitchFamily="2" charset="-78"/>
                      </a:rPr>
                      <m:t>𝒕</m:t>
                    </m:r>
                    <m:r>
                      <a:rPr kumimoji="0" lang="en-US" sz="2800" b="1" i="1" u="none" strike="noStrike" kern="1200" cap="none" spc="0" normalizeH="0" baseline="0" noProof="0" dirty="0">
                        <a:ln>
                          <a:noFill/>
                        </a:ln>
                        <a:solidFill>
                          <a:srgbClr val="FF0000"/>
                        </a:solidFill>
                        <a:effectLst/>
                        <a:uLnTx/>
                        <a:uFillTx/>
                        <a:latin typeface="Cambria Math"/>
                        <a:ea typeface="+mn-ea"/>
                        <a:cs typeface="Sakkal Majalla" pitchFamily="2" charset="-78"/>
                      </a:rPr>
                      <m:t> </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يشكّل ثماني زوايا مع  المستقيمين </a:t>
                </a:r>
                <a:r>
                  <a:rPr kumimoji="0" lang="en-US"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en-US" sz="2800" b="1" i="1" u="none" strike="noStrike" kern="1200" cap="none" spc="0" normalizeH="0" baseline="0" noProof="0" dirty="0">
                        <a:ln>
                          <a:noFill/>
                        </a:ln>
                        <a:solidFill>
                          <a:srgbClr val="0070C0"/>
                        </a:solidFill>
                        <a:effectLst/>
                        <a:uLnTx/>
                        <a:uFillTx/>
                        <a:latin typeface="Cambria Math"/>
                        <a:ea typeface="+mn-ea"/>
                        <a:cs typeface="Sakkal Majalla" pitchFamily="2" charset="-78"/>
                      </a:rPr>
                      <m:t>𝒒</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en-US" sz="2800" b="1" i="1" u="none" strike="noStrike" kern="1200" cap="none" spc="0" normalizeH="0" baseline="0" noProof="0" dirty="0">
                        <a:ln>
                          <a:noFill/>
                        </a:ln>
                        <a:solidFill>
                          <a:srgbClr val="0070C0"/>
                        </a:solidFill>
                        <a:effectLst/>
                        <a:uLnTx/>
                        <a:uFillTx/>
                        <a:latin typeface="Cambria Math"/>
                        <a:ea typeface="+mn-ea"/>
                        <a:cs typeface="Sakkal Majalla" pitchFamily="2" charset="-78"/>
                      </a:rPr>
                      <m:t>𝒓</m:t>
                    </m:r>
                  </m:oMath>
                </a14:m>
                <a:endPar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endParaRPr>
              </a:p>
            </p:txBody>
          </p:sp>
        </mc:Choice>
        <mc:Fallback xmlns="">
          <p:sp>
            <p:nvSpPr>
              <p:cNvPr id="27" name="مستطيل 26"/>
              <p:cNvSpPr>
                <a:spLocks noRot="1" noChangeAspect="1" noMove="1" noResize="1" noEditPoints="1" noAdjustHandles="1" noChangeArrowheads="1" noChangeShapeType="1" noTextEdit="1"/>
              </p:cNvSpPr>
              <p:nvPr/>
            </p:nvSpPr>
            <p:spPr>
              <a:xfrm>
                <a:off x="4648274" y="4973290"/>
                <a:ext cx="7251700" cy="523220"/>
              </a:xfrm>
              <a:prstGeom prst="rect">
                <a:avLst/>
              </a:prstGeom>
              <a:blipFill rotWithShape="1">
                <a:blip r:embed="rId6"/>
                <a:stretch>
                  <a:fillRect t="-6977" r="-1682" b="-3604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9" name="مربع نص 14"/>
              <p:cNvSpPr txBox="1"/>
              <p:nvPr/>
            </p:nvSpPr>
            <p:spPr>
              <a:xfrm>
                <a:off x="3114242" y="3826484"/>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𝟏</m:t>
                      </m:r>
                    </m:oMath>
                  </m:oMathPara>
                </a14:m>
                <a:endParaRPr kumimoji="0" lang="en-US" sz="2400" b="1" i="0" u="none" strike="noStrike" kern="1200" cap="none" spc="0" normalizeH="0" baseline="0" noProof="0" dirty="0">
                  <a:ln>
                    <a:noFill/>
                  </a:ln>
                  <a:solidFill>
                    <a:prstClr val="black"/>
                  </a:solidFill>
                  <a:effectLst/>
                  <a:uLnTx/>
                  <a:uFillTx/>
                  <a:latin typeface="Calibri"/>
                  <a:ea typeface="Calibri"/>
                  <a:cs typeface="Arial"/>
                </a:endParaRPr>
              </a:p>
            </p:txBody>
          </p:sp>
        </mc:Choice>
        <mc:Fallback xmlns="">
          <p:sp>
            <p:nvSpPr>
              <p:cNvPr id="29" name="مربع نص 14"/>
              <p:cNvSpPr txBox="1">
                <a:spLocks noRot="1" noChangeAspect="1" noMove="1" noResize="1" noEditPoints="1" noAdjustHandles="1" noChangeArrowheads="1" noChangeShapeType="1" noTextEdit="1"/>
              </p:cNvSpPr>
              <p:nvPr/>
            </p:nvSpPr>
            <p:spPr>
              <a:xfrm>
                <a:off x="3114242" y="3826484"/>
                <a:ext cx="606425" cy="445135"/>
              </a:xfrm>
              <a:prstGeom prst="rect">
                <a:avLst/>
              </a:prstGeom>
              <a:blipFill rotWithShape="1">
                <a:blip r:embed="rId7"/>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0" name="مربع نص 15"/>
              <p:cNvSpPr txBox="1"/>
              <p:nvPr/>
            </p:nvSpPr>
            <p:spPr>
              <a:xfrm>
                <a:off x="3467391" y="3914399"/>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𝟐</m:t>
                      </m:r>
                    </m:oMath>
                  </m:oMathPara>
                </a14:m>
                <a:endParaRPr kumimoji="0" lang="en-US" sz="2400" b="1" i="0" u="none" strike="noStrike" kern="1200" cap="none" spc="0" normalizeH="0" baseline="0" noProof="0">
                  <a:ln>
                    <a:noFill/>
                  </a:ln>
                  <a:solidFill>
                    <a:prstClr val="black"/>
                  </a:solidFill>
                  <a:effectLst/>
                  <a:uLnTx/>
                  <a:uFillTx/>
                  <a:latin typeface="Calibri"/>
                  <a:ea typeface="Calibri"/>
                  <a:cs typeface="Arial"/>
                </a:endParaRPr>
              </a:p>
            </p:txBody>
          </p:sp>
        </mc:Choice>
        <mc:Fallback xmlns="">
          <p:sp>
            <p:nvSpPr>
              <p:cNvPr id="30" name="مربع نص 15"/>
              <p:cNvSpPr txBox="1">
                <a:spLocks noRot="1" noChangeAspect="1" noMove="1" noResize="1" noEditPoints="1" noAdjustHandles="1" noChangeArrowheads="1" noChangeShapeType="1" noTextEdit="1"/>
              </p:cNvSpPr>
              <p:nvPr/>
            </p:nvSpPr>
            <p:spPr>
              <a:xfrm>
                <a:off x="3467391" y="3914399"/>
                <a:ext cx="606425" cy="445135"/>
              </a:xfrm>
              <a:prstGeom prst="rect">
                <a:avLst/>
              </a:prstGeom>
              <a:blipFill rotWithShape="1">
                <a:blip r:embed="rId8"/>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1" name="مربع نص 10"/>
              <p:cNvSpPr txBox="1"/>
              <p:nvPr/>
            </p:nvSpPr>
            <p:spPr>
              <a:xfrm>
                <a:off x="3439013" y="4286855"/>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𝟑</m:t>
                      </m:r>
                    </m:oMath>
                  </m:oMathPara>
                </a14:m>
                <a:endParaRPr kumimoji="0" lang="en-US" sz="2400" b="1" i="0" u="none" strike="noStrike" kern="1200" cap="none" spc="0" normalizeH="0" baseline="0" noProof="0" dirty="0">
                  <a:ln>
                    <a:noFill/>
                  </a:ln>
                  <a:solidFill>
                    <a:prstClr val="black"/>
                  </a:solidFill>
                  <a:effectLst/>
                  <a:uLnTx/>
                  <a:uFillTx/>
                  <a:latin typeface="Calibri"/>
                  <a:ea typeface="Calibri"/>
                  <a:cs typeface="Arial"/>
                </a:endParaRPr>
              </a:p>
            </p:txBody>
          </p:sp>
        </mc:Choice>
        <mc:Fallback xmlns="">
          <p:sp>
            <p:nvSpPr>
              <p:cNvPr id="31" name="مربع نص 10"/>
              <p:cNvSpPr txBox="1">
                <a:spLocks noRot="1" noChangeAspect="1" noMove="1" noResize="1" noEditPoints="1" noAdjustHandles="1" noChangeArrowheads="1" noChangeShapeType="1" noTextEdit="1"/>
              </p:cNvSpPr>
              <p:nvPr/>
            </p:nvSpPr>
            <p:spPr>
              <a:xfrm>
                <a:off x="3439013" y="4286855"/>
                <a:ext cx="606425" cy="445135"/>
              </a:xfrm>
              <a:prstGeom prst="rect">
                <a:avLst/>
              </a:prstGeom>
              <a:blipFill rotWithShape="1">
                <a:blip r:embed="rId9"/>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2" name="مربع نص 9"/>
              <p:cNvSpPr txBox="1"/>
              <p:nvPr/>
            </p:nvSpPr>
            <p:spPr>
              <a:xfrm>
                <a:off x="3076141" y="4257934"/>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𝟒</m:t>
                      </m:r>
                    </m:oMath>
                  </m:oMathPara>
                </a14:m>
                <a:endParaRPr kumimoji="0" lang="en-US" sz="2400" b="1" i="0" u="none" strike="noStrike" kern="1200" cap="none" spc="0" normalizeH="0" baseline="0" noProof="0">
                  <a:ln>
                    <a:noFill/>
                  </a:ln>
                  <a:solidFill>
                    <a:prstClr val="black"/>
                  </a:solidFill>
                  <a:effectLst/>
                  <a:uLnTx/>
                  <a:uFillTx/>
                  <a:latin typeface="Calibri"/>
                  <a:ea typeface="Calibri"/>
                  <a:cs typeface="Arial"/>
                </a:endParaRPr>
              </a:p>
            </p:txBody>
          </p:sp>
        </mc:Choice>
        <mc:Fallback xmlns="">
          <p:sp>
            <p:nvSpPr>
              <p:cNvPr id="32" name="مربع نص 9"/>
              <p:cNvSpPr txBox="1">
                <a:spLocks noRot="1" noChangeAspect="1" noMove="1" noResize="1" noEditPoints="1" noAdjustHandles="1" noChangeArrowheads="1" noChangeShapeType="1" noTextEdit="1"/>
              </p:cNvSpPr>
              <p:nvPr/>
            </p:nvSpPr>
            <p:spPr>
              <a:xfrm>
                <a:off x="3076141" y="4257934"/>
                <a:ext cx="606425" cy="445135"/>
              </a:xfrm>
              <a:prstGeom prst="rect">
                <a:avLst/>
              </a:prstGeom>
              <a:blipFill rotWithShape="1">
                <a:blip r:embed="rId10"/>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3" name="مربع نص 5"/>
              <p:cNvSpPr txBox="1"/>
              <p:nvPr/>
            </p:nvSpPr>
            <p:spPr>
              <a:xfrm>
                <a:off x="2975822" y="4992574"/>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a:ln>
                            <a:noFill/>
                          </a:ln>
                          <a:solidFill>
                            <a:sysClr val="windowText" lastClr="000000"/>
                          </a:solidFill>
                          <a:effectLst/>
                          <a:uLnTx/>
                          <a:uFillTx/>
                          <a:latin typeface="Cambria Math"/>
                          <a:ea typeface="Calibri"/>
                          <a:cs typeface="Arial"/>
                        </a:rPr>
                        <m:t>𝟖</m:t>
                      </m:r>
                    </m:oMath>
                  </m:oMathPara>
                </a14:m>
                <a:endParaRPr kumimoji="0" lang="en-US" sz="2400" b="1" i="0" u="none" strike="noStrike" kern="0" cap="none" spc="0" normalizeH="0" baseline="0" noProof="0" dirty="0">
                  <a:ln>
                    <a:noFill/>
                  </a:ln>
                  <a:solidFill>
                    <a:sysClr val="windowText" lastClr="000000"/>
                  </a:solidFill>
                  <a:effectLst/>
                  <a:uLnTx/>
                  <a:uFillTx/>
                  <a:latin typeface="Calibri"/>
                  <a:ea typeface="Calibri"/>
                  <a:cs typeface="Arial"/>
                </a:endParaRPr>
              </a:p>
            </p:txBody>
          </p:sp>
        </mc:Choice>
        <mc:Fallback xmlns="">
          <p:sp>
            <p:nvSpPr>
              <p:cNvPr id="33" name="مربع نص 5"/>
              <p:cNvSpPr txBox="1">
                <a:spLocks noRot="1" noChangeAspect="1" noMove="1" noResize="1" noEditPoints="1" noAdjustHandles="1" noChangeArrowheads="1" noChangeShapeType="1" noTextEdit="1"/>
              </p:cNvSpPr>
              <p:nvPr/>
            </p:nvSpPr>
            <p:spPr>
              <a:xfrm>
                <a:off x="2975822" y="4992574"/>
                <a:ext cx="606425" cy="445135"/>
              </a:xfrm>
              <a:prstGeom prst="rect">
                <a:avLst/>
              </a:prstGeom>
              <a:blipFill rotWithShape="1">
                <a:blip r:embed="rId11"/>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4" name="مربع نص 6"/>
              <p:cNvSpPr txBox="1"/>
              <p:nvPr/>
            </p:nvSpPr>
            <p:spPr>
              <a:xfrm>
                <a:off x="3366347" y="5015551"/>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𝟕</m:t>
                      </m:r>
                    </m:oMath>
                  </m:oMathPara>
                </a14:m>
                <a:endParaRPr kumimoji="0" lang="en-US" sz="2400" b="1" i="0" u="none" strike="noStrike" kern="1200" cap="none" spc="0" normalizeH="0" baseline="0" noProof="0" dirty="0">
                  <a:ln>
                    <a:noFill/>
                  </a:ln>
                  <a:solidFill>
                    <a:prstClr val="black"/>
                  </a:solidFill>
                  <a:effectLst/>
                  <a:uLnTx/>
                  <a:uFillTx/>
                  <a:latin typeface="Calibri"/>
                  <a:ea typeface="Calibri"/>
                  <a:cs typeface="Arial"/>
                </a:endParaRPr>
              </a:p>
            </p:txBody>
          </p:sp>
        </mc:Choice>
        <mc:Fallback xmlns="">
          <p:sp>
            <p:nvSpPr>
              <p:cNvPr id="34" name="مربع نص 6"/>
              <p:cNvSpPr txBox="1">
                <a:spLocks noRot="1" noChangeAspect="1" noMove="1" noResize="1" noEditPoints="1" noAdjustHandles="1" noChangeArrowheads="1" noChangeShapeType="1" noTextEdit="1"/>
              </p:cNvSpPr>
              <p:nvPr/>
            </p:nvSpPr>
            <p:spPr>
              <a:xfrm>
                <a:off x="3366347" y="5015551"/>
                <a:ext cx="606425" cy="445135"/>
              </a:xfrm>
              <a:prstGeom prst="rect">
                <a:avLst/>
              </a:prstGeom>
              <a:blipFill rotWithShape="1">
                <a:blip r:embed="rId12"/>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5" name="مربع نص 7"/>
              <p:cNvSpPr txBox="1"/>
              <p:nvPr/>
            </p:nvSpPr>
            <p:spPr>
              <a:xfrm>
                <a:off x="3401207" y="4626941"/>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𝟔</m:t>
                      </m:r>
                    </m:oMath>
                  </m:oMathPara>
                </a14:m>
                <a:endParaRPr kumimoji="0" lang="en-US" sz="2400" b="1" i="0" u="none" strike="noStrike" kern="1200" cap="none" spc="0" normalizeH="0" baseline="0" noProof="0" dirty="0">
                  <a:ln>
                    <a:noFill/>
                  </a:ln>
                  <a:solidFill>
                    <a:prstClr val="black"/>
                  </a:solidFill>
                  <a:effectLst/>
                  <a:uLnTx/>
                  <a:uFillTx/>
                  <a:latin typeface="Calibri"/>
                  <a:ea typeface="Calibri"/>
                  <a:cs typeface="Arial"/>
                </a:endParaRPr>
              </a:p>
            </p:txBody>
          </p:sp>
        </mc:Choice>
        <mc:Fallback xmlns="">
          <p:sp>
            <p:nvSpPr>
              <p:cNvPr id="35" name="مربع نص 7"/>
              <p:cNvSpPr txBox="1">
                <a:spLocks noRot="1" noChangeAspect="1" noMove="1" noResize="1" noEditPoints="1" noAdjustHandles="1" noChangeArrowheads="1" noChangeShapeType="1" noTextEdit="1"/>
              </p:cNvSpPr>
              <p:nvPr/>
            </p:nvSpPr>
            <p:spPr>
              <a:xfrm>
                <a:off x="3401207" y="4626941"/>
                <a:ext cx="606425" cy="445135"/>
              </a:xfrm>
              <a:prstGeom prst="rect">
                <a:avLst/>
              </a:prstGeom>
              <a:blipFill rotWithShape="1">
                <a:blip r:embed="rId13"/>
                <a:stretch>
                  <a:fillRect/>
                </a:stretch>
              </a:blipFill>
              <a:ln w="6350">
                <a:noFill/>
              </a:ln>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6" name="مربع نص 8"/>
              <p:cNvSpPr txBox="1"/>
              <p:nvPr/>
            </p:nvSpPr>
            <p:spPr>
              <a:xfrm>
                <a:off x="3036082" y="4623722"/>
                <a:ext cx="606425" cy="445135"/>
              </a:xfrm>
              <a:prstGeom prst="rect">
                <a:avLst/>
              </a:prstGeom>
              <a:solidFill>
                <a:sysClr val="window" lastClr="FFFFFF">
                  <a:alpha val="0"/>
                </a:sysClr>
              </a:solid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a:ln>
                            <a:noFill/>
                          </a:ln>
                          <a:solidFill>
                            <a:prstClr val="black"/>
                          </a:solidFill>
                          <a:effectLst/>
                          <a:uLnTx/>
                          <a:uFillTx/>
                          <a:latin typeface="Cambria Math"/>
                          <a:ea typeface="Calibri"/>
                          <a:cs typeface="Arial"/>
                        </a:rPr>
                        <m:t>𝟓</m:t>
                      </m:r>
                    </m:oMath>
                  </m:oMathPara>
                </a14:m>
                <a:endParaRPr kumimoji="0" lang="en-US" sz="2400" b="1" i="0" u="none" strike="noStrike" kern="1200" cap="none" spc="0" normalizeH="0" baseline="0" noProof="0" dirty="0">
                  <a:ln>
                    <a:noFill/>
                  </a:ln>
                  <a:solidFill>
                    <a:prstClr val="black"/>
                  </a:solidFill>
                  <a:effectLst/>
                  <a:uLnTx/>
                  <a:uFillTx/>
                  <a:latin typeface="Calibri"/>
                  <a:ea typeface="Calibri"/>
                  <a:cs typeface="Arial"/>
                </a:endParaRPr>
              </a:p>
            </p:txBody>
          </p:sp>
        </mc:Choice>
        <mc:Fallback xmlns="">
          <p:sp>
            <p:nvSpPr>
              <p:cNvPr id="36" name="مربع نص 8"/>
              <p:cNvSpPr txBox="1">
                <a:spLocks noRot="1" noChangeAspect="1" noMove="1" noResize="1" noEditPoints="1" noAdjustHandles="1" noChangeArrowheads="1" noChangeShapeType="1" noTextEdit="1"/>
              </p:cNvSpPr>
              <p:nvPr/>
            </p:nvSpPr>
            <p:spPr>
              <a:xfrm>
                <a:off x="3036082" y="4623722"/>
                <a:ext cx="606425" cy="445135"/>
              </a:xfrm>
              <a:prstGeom prst="rect">
                <a:avLst/>
              </a:prstGeom>
              <a:blipFill rotWithShape="1">
                <a:blip r:embed="rId14"/>
                <a:stretch>
                  <a:fillRect/>
                </a:stretch>
              </a:blipFill>
              <a:ln w="6350">
                <a:noFill/>
              </a:ln>
              <a:effectLst/>
            </p:spPr>
            <p:txBody>
              <a:bodyPr/>
              <a:lstStyle/>
              <a:p>
                <a:r>
                  <a:rPr lang="ar-SA">
                    <a:noFill/>
                  </a:rPr>
                  <a:t> </a:t>
                </a:r>
              </a:p>
            </p:txBody>
          </p:sp>
        </mc:Fallback>
      </mc:AlternateContent>
      <p:sp>
        <p:nvSpPr>
          <p:cNvPr id="23" name="مستطيل 22">
            <a:extLst>
              <a:ext uri="{FF2B5EF4-FFF2-40B4-BE49-F238E27FC236}">
                <a16:creationId xmlns:a16="http://schemas.microsoft.com/office/drawing/2014/main" id="{CF252E2E-B128-4A46-BB68-30F40AAF0F8E}"/>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4" name="TextBox 9">
            <a:extLst>
              <a:ext uri="{FF2B5EF4-FFF2-40B4-BE49-F238E27FC236}">
                <a16:creationId xmlns:a16="http://schemas.microsoft.com/office/drawing/2014/main" id="{F5D78C51-A4A2-417E-A7FD-680FAF8F96FF}"/>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390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250"/>
                                        <p:tgtEl>
                                          <p:spTgt spid="25"/>
                                        </p:tgtEl>
                                      </p:cBhvr>
                                    </p:animEffect>
                                    <p:anim calcmode="lin" valueType="num">
                                      <p:cBhvr>
                                        <p:cTn id="101" dur="250" fill="hold"/>
                                        <p:tgtEl>
                                          <p:spTgt spid="25"/>
                                        </p:tgtEl>
                                        <p:attrNameLst>
                                          <p:attrName>ppt_x</p:attrName>
                                        </p:attrNameLst>
                                      </p:cBhvr>
                                      <p:tavLst>
                                        <p:tav tm="0">
                                          <p:val>
                                            <p:strVal val="#ppt_x"/>
                                          </p:val>
                                        </p:tav>
                                        <p:tav tm="100000">
                                          <p:val>
                                            <p:strVal val="#ppt_x"/>
                                          </p:val>
                                        </p:tav>
                                      </p:tavLst>
                                    </p:anim>
                                    <p:anim calcmode="lin" valueType="num">
                                      <p:cBhvr>
                                        <p:cTn id="102"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animBg="1"/>
      <p:bldP spid="2" grpId="0"/>
      <p:bldP spid="4" grpId="0"/>
      <p:bldP spid="25" grpId="0"/>
      <p:bldP spid="27" grpId="0"/>
      <p:bldP spid="29" grpId="0" animBg="1"/>
      <p:bldP spid="30" grpId="0" animBg="1"/>
      <p:bldP spid="31" grpId="0" animBg="1"/>
      <p:bldP spid="32" grpId="0" animBg="1"/>
      <p:bldP spid="33" grpId="0" animBg="1"/>
      <p:bldP spid="34"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457" y="2184688"/>
            <a:ext cx="9220200" cy="45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52000"/>
                    </a14:imgEffect>
                  </a14:imgLayer>
                </a14:imgProps>
              </a:ext>
              <a:ext uri="{28A0092B-C50C-407E-A947-70E740481C1C}">
                <a14:useLocalDpi xmlns:a14="http://schemas.microsoft.com/office/drawing/2010/main" val="0"/>
              </a:ext>
            </a:extLst>
          </a:blip>
          <a:srcRect/>
          <a:stretch>
            <a:fillRect/>
          </a:stretch>
        </p:blipFill>
        <p:spPr bwMode="auto">
          <a:xfrm>
            <a:off x="1785458" y="3158112"/>
            <a:ext cx="2717917"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14" name="مستطيل 13"/>
              <p:cNvSpPr/>
              <p:nvPr/>
            </p:nvSpPr>
            <p:spPr>
              <a:xfrm>
                <a:off x="6906259" y="5781548"/>
                <a:ext cx="246888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𝟐</m:t>
                      </m:r>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𝟕</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𝟖</m:t>
                      </m:r>
                    </m:oMath>
                  </m:oMathPara>
                </a14:m>
                <a:endParaRPr kumimoji="0" lang="en-US"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14" name="مستطيل 13"/>
              <p:cNvSpPr>
                <a:spLocks noRot="1" noChangeAspect="1" noMove="1" noResize="1" noEditPoints="1" noAdjustHandles="1" noChangeArrowheads="1" noChangeShapeType="1" noTextEdit="1"/>
              </p:cNvSpPr>
              <p:nvPr/>
            </p:nvSpPr>
            <p:spPr>
              <a:xfrm>
                <a:off x="6906259" y="5781548"/>
                <a:ext cx="2468881" cy="523220"/>
              </a:xfrm>
              <a:prstGeom prst="rect">
                <a:avLst/>
              </a:prstGeom>
              <a:blipFill rotWithShape="1">
                <a:blip r:embed="rId5"/>
                <a:stretch>
                  <a:fillRect/>
                </a:stretch>
              </a:blipFill>
            </p:spPr>
            <p:txBody>
              <a:bodyPr/>
              <a:lstStyle/>
              <a:p>
                <a:r>
                  <a:rPr lang="ar-SA">
                    <a:noFill/>
                  </a:rPr>
                  <a:t> </a:t>
                </a:r>
              </a:p>
            </p:txBody>
          </p:sp>
        </mc:Fallback>
      </mc:AlternateContent>
      <p:sp>
        <p:nvSpPr>
          <p:cNvPr id="15" name="مستطيل 14"/>
          <p:cNvSpPr/>
          <p:nvPr/>
        </p:nvSpPr>
        <p:spPr>
          <a:xfrm>
            <a:off x="5125761" y="4165882"/>
            <a:ext cx="1524776"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زوايا داخلية </a:t>
            </a:r>
          </a:p>
        </p:txBody>
      </p:sp>
      <mc:AlternateContent xmlns:mc="http://schemas.openxmlformats.org/markup-compatibility/2006" xmlns:a14="http://schemas.microsoft.com/office/drawing/2010/main">
        <mc:Choice Requires="a14">
          <p:sp>
            <p:nvSpPr>
              <p:cNvPr id="16" name="مستطيل 15"/>
              <p:cNvSpPr/>
              <p:nvPr/>
            </p:nvSpPr>
            <p:spPr>
              <a:xfrm>
                <a:off x="6865423" y="4153182"/>
                <a:ext cx="246888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𝟑</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𝟒</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𝟓</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𝟔</m:t>
                      </m:r>
                    </m:oMath>
                  </m:oMathPara>
                </a14:m>
                <a:endParaRPr kumimoji="0" lang="en-US"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16" name="مستطيل 15"/>
              <p:cNvSpPr>
                <a:spLocks noRot="1" noChangeAspect="1" noMove="1" noResize="1" noEditPoints="1" noAdjustHandles="1" noChangeArrowheads="1" noChangeShapeType="1" noTextEdit="1"/>
              </p:cNvSpPr>
              <p:nvPr/>
            </p:nvSpPr>
            <p:spPr>
              <a:xfrm>
                <a:off x="6865423" y="4153182"/>
                <a:ext cx="2468881" cy="523220"/>
              </a:xfrm>
              <a:prstGeom prst="rect">
                <a:avLst/>
              </a:prstGeom>
              <a:blipFill rotWithShape="1">
                <a:blip r:embed="rId6"/>
                <a:stretch>
                  <a:fillRect/>
                </a:stretch>
              </a:blipFill>
            </p:spPr>
            <p:txBody>
              <a:bodyPr/>
              <a:lstStyle/>
              <a:p>
                <a:r>
                  <a:rPr lang="ar-SA">
                    <a:noFill/>
                  </a:rPr>
                  <a:t> </a:t>
                </a:r>
              </a:p>
            </p:txBody>
          </p:sp>
        </mc:Fallback>
      </mc:AlternateContent>
      <p:sp>
        <p:nvSpPr>
          <p:cNvPr id="17" name="مستطيل 16"/>
          <p:cNvSpPr/>
          <p:nvPr/>
        </p:nvSpPr>
        <p:spPr>
          <a:xfrm>
            <a:off x="5125761" y="5781548"/>
            <a:ext cx="153279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زوايا خارجية</a:t>
            </a:r>
          </a:p>
        </p:txBody>
      </p:sp>
      <p:sp>
        <p:nvSpPr>
          <p:cNvPr id="18" name="مستطيل 17"/>
          <p:cNvSpPr/>
          <p:nvPr/>
        </p:nvSpPr>
        <p:spPr>
          <a:xfrm>
            <a:off x="9701235" y="3733231"/>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endParaRPr kumimoji="0" lang="ar-SA" sz="2000" b="0"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AlternateContent xmlns:mc="http://schemas.openxmlformats.org/markup-compatibility/2006" xmlns:a14="http://schemas.microsoft.com/office/drawing/2010/main">
        <mc:Choice Requires="a14">
          <p:sp>
            <p:nvSpPr>
              <p:cNvPr id="9" name="مستطيل 8"/>
              <p:cNvSpPr/>
              <p:nvPr/>
            </p:nvSpPr>
            <p:spPr>
              <a:xfrm>
                <a:off x="5296933" y="3180547"/>
                <a:ext cx="5479115" cy="523220"/>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توجد أربع  </a:t>
                </a:r>
                <a:r>
                  <a:rPr kumimoji="0" lang="ar-SA" sz="28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زوايا داخلية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في المنطقة بين </a:t>
                </a:r>
                <a:r>
                  <a:rPr kumimoji="0" lang="en-US"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𝒒</m:t>
                    </m:r>
                    <m:r>
                      <a:rPr kumimoji="0" lang="en-US" sz="2800" b="1" i="1" u="none" strike="noStrike" kern="1200" cap="none" spc="0" normalizeH="0" baseline="0" noProof="0" dirty="0" err="1" smtClean="0">
                        <a:ln>
                          <a:noFill/>
                        </a:ln>
                        <a:solidFill>
                          <a:prstClr val="black"/>
                        </a:solidFill>
                        <a:effectLst/>
                        <a:uLnTx/>
                        <a:uFillTx/>
                        <a:latin typeface="Cambria Math"/>
                        <a:ea typeface="+mn-ea"/>
                        <a:cs typeface="Sakkal Majalla" pitchFamily="2" charset="-78"/>
                      </a:rPr>
                      <m:t>,</m:t>
                    </m:r>
                    <m:r>
                      <a:rPr kumimoji="0" lang="en-US" sz="2800" b="1" i="1" u="none" strike="noStrike" kern="1200" cap="none" spc="0" normalizeH="0" baseline="0" noProof="0" dirty="0" err="1" smtClean="0">
                        <a:ln>
                          <a:noFill/>
                        </a:ln>
                        <a:solidFill>
                          <a:srgbClr val="0070C0"/>
                        </a:solidFill>
                        <a:effectLst/>
                        <a:uLnTx/>
                        <a:uFillTx/>
                        <a:latin typeface="Cambria Math"/>
                        <a:ea typeface="+mn-ea"/>
                        <a:cs typeface="Sakkal Majalla" pitchFamily="2" charset="-78"/>
                      </a:rPr>
                      <m:t>𝒓</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mc:Choice>
        <mc:Fallback xmlns="">
          <p:sp>
            <p:nvSpPr>
              <p:cNvPr id="9" name="مستطيل 8"/>
              <p:cNvSpPr>
                <a:spLocks noRot="1" noChangeAspect="1" noMove="1" noResize="1" noEditPoints="1" noAdjustHandles="1" noChangeArrowheads="1" noChangeShapeType="1" noTextEdit="1"/>
              </p:cNvSpPr>
              <p:nvPr/>
            </p:nvSpPr>
            <p:spPr>
              <a:xfrm>
                <a:off x="5296933" y="3180547"/>
                <a:ext cx="5479115" cy="523220"/>
              </a:xfrm>
              <a:prstGeom prst="rect">
                <a:avLst/>
              </a:prstGeom>
              <a:blipFill rotWithShape="1">
                <a:blip r:embed="rId7"/>
                <a:stretch>
                  <a:fillRect t="-6977" b="-3604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2" name="مستطيل 21"/>
              <p:cNvSpPr/>
              <p:nvPr/>
            </p:nvSpPr>
            <p:spPr>
              <a:xfrm>
                <a:off x="4645987" y="4910522"/>
                <a:ext cx="5976162" cy="523220"/>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توجد أربع  </a:t>
                </a:r>
                <a:r>
                  <a:rPr kumimoji="0" lang="ar-SA" sz="28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زوايا خارجية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في منطقتين ليستا بين </a:t>
                </a:r>
                <a:r>
                  <a:rPr kumimoji="0" lang="en-US"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𝒒</m:t>
                    </m:r>
                    <m:r>
                      <a:rPr kumimoji="0" lang="en-US" sz="2800" b="1" i="1" u="none" strike="noStrike" kern="1200" cap="none" spc="0" normalizeH="0" baseline="0" noProof="0" dirty="0" err="1" smtClean="0">
                        <a:ln>
                          <a:noFill/>
                        </a:ln>
                        <a:solidFill>
                          <a:prstClr val="black"/>
                        </a:solidFill>
                        <a:effectLst/>
                        <a:uLnTx/>
                        <a:uFillTx/>
                        <a:latin typeface="Cambria Math"/>
                        <a:ea typeface="+mn-ea"/>
                        <a:cs typeface="Sakkal Majalla" pitchFamily="2" charset="-78"/>
                      </a:rPr>
                      <m:t>,</m:t>
                    </m:r>
                    <m:r>
                      <a:rPr kumimoji="0" lang="en-US" sz="2800" b="1" i="1" u="none" strike="noStrike" kern="1200" cap="none" spc="0" normalizeH="0" baseline="0" noProof="0" dirty="0" err="1" smtClean="0">
                        <a:ln>
                          <a:noFill/>
                        </a:ln>
                        <a:solidFill>
                          <a:srgbClr val="0070C0"/>
                        </a:solidFill>
                        <a:effectLst/>
                        <a:uLnTx/>
                        <a:uFillTx/>
                        <a:latin typeface="Cambria Math"/>
                        <a:ea typeface="+mn-ea"/>
                        <a:cs typeface="Sakkal Majalla" pitchFamily="2" charset="-78"/>
                      </a:rPr>
                      <m:t>𝒓</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mc:Choice>
        <mc:Fallback xmlns="">
          <p:sp>
            <p:nvSpPr>
              <p:cNvPr id="22" name="مستطيل 21"/>
              <p:cNvSpPr>
                <a:spLocks noRot="1" noChangeAspect="1" noMove="1" noResize="1" noEditPoints="1" noAdjustHandles="1" noChangeArrowheads="1" noChangeShapeType="1" noTextEdit="1"/>
              </p:cNvSpPr>
              <p:nvPr/>
            </p:nvSpPr>
            <p:spPr>
              <a:xfrm>
                <a:off x="4645987" y="4910522"/>
                <a:ext cx="5976162" cy="523220"/>
              </a:xfrm>
              <a:prstGeom prst="rect">
                <a:avLst/>
              </a:prstGeom>
              <a:blipFill rotWithShape="1">
                <a:blip r:embed="rId8"/>
                <a:stretch>
                  <a:fillRect t="-7059" b="-37647"/>
                </a:stretch>
              </a:blipFill>
            </p:spPr>
            <p:txBody>
              <a:bodyPr/>
              <a:lstStyle/>
              <a:p>
                <a:r>
                  <a:rPr lang="ar-SA">
                    <a:noFill/>
                  </a:rPr>
                  <a:t> </a:t>
                </a:r>
              </a:p>
            </p:txBody>
          </p:sp>
        </mc:Fallback>
      </mc:AlternateContent>
      <p:sp>
        <p:nvSpPr>
          <p:cNvPr id="23" name="مستطيل 22"/>
          <p:cNvSpPr/>
          <p:nvPr/>
        </p:nvSpPr>
        <p:spPr>
          <a:xfrm>
            <a:off x="9701234" y="5491938"/>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endParaRPr kumimoji="0" lang="ar-SA" sz="2000" b="0"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p:cxnSp>
        <p:nvCxnSpPr>
          <p:cNvPr id="11" name="رابط مستقيم 10"/>
          <p:cNvCxnSpPr/>
          <p:nvPr/>
        </p:nvCxnSpPr>
        <p:spPr>
          <a:xfrm flipH="1">
            <a:off x="4578158" y="4825096"/>
            <a:ext cx="60439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6"/>
          <p:cNvSpPr txBox="1"/>
          <p:nvPr/>
        </p:nvSpPr>
        <p:spPr>
          <a:xfrm>
            <a:off x="2633352" y="2450524"/>
            <a:ext cx="5418448"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effectLst/>
                <a:uLnTx/>
                <a:uFillTx/>
                <a:latin typeface="Sakkal Majalla" pitchFamily="2" charset="-78"/>
                <a:ea typeface="+mn-ea"/>
                <a:cs typeface="Sakkal Majalla" pitchFamily="2" charset="-78"/>
              </a:rPr>
              <a:t>علاقات أزواج الزوايا الناتجة عن القاطع</a:t>
            </a:r>
          </a:p>
        </p:txBody>
      </p:sp>
      <p:sp>
        <p:nvSpPr>
          <p:cNvPr id="19" name="مستطيل 18">
            <a:extLst>
              <a:ext uri="{FF2B5EF4-FFF2-40B4-BE49-F238E27FC236}">
                <a16:creationId xmlns:a16="http://schemas.microsoft.com/office/drawing/2014/main" id="{CF22251C-536A-4D8B-8738-ACED68A05A6D}"/>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0" name="TextBox 9">
            <a:extLst>
              <a:ext uri="{FF2B5EF4-FFF2-40B4-BE49-F238E27FC236}">
                <a16:creationId xmlns:a16="http://schemas.microsoft.com/office/drawing/2014/main" id="{86F6BF44-660B-4BC6-ACD6-B869D8373FB4}"/>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6722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9"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690" y="2184688"/>
            <a:ext cx="9220200" cy="45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52000"/>
                    </a14:imgEffect>
                  </a14:imgLayer>
                </a14:imgProps>
              </a:ext>
              <a:ext uri="{28A0092B-C50C-407E-A947-70E740481C1C}">
                <a14:useLocalDpi xmlns:a14="http://schemas.microsoft.com/office/drawing/2010/main" val="0"/>
              </a:ext>
            </a:extLst>
          </a:blip>
          <a:srcRect/>
          <a:stretch>
            <a:fillRect/>
          </a:stretch>
        </p:blipFill>
        <p:spPr bwMode="auto">
          <a:xfrm>
            <a:off x="1798158" y="3158112"/>
            <a:ext cx="2717917"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مستطيل 17"/>
          <p:cNvSpPr/>
          <p:nvPr/>
        </p:nvSpPr>
        <p:spPr>
          <a:xfrm>
            <a:off x="9586934" y="4523143"/>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endParaRPr kumimoji="0" lang="ar-SA" sz="2000" b="0"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AlternateContent xmlns:mc="http://schemas.openxmlformats.org/markup-compatibility/2006" xmlns:a14="http://schemas.microsoft.com/office/drawing/2010/main">
        <mc:Choice Requires="a14">
          <p:sp>
            <p:nvSpPr>
              <p:cNvPr id="9" name="مستطيل 8"/>
              <p:cNvSpPr/>
              <p:nvPr/>
            </p:nvSpPr>
            <p:spPr>
              <a:xfrm>
                <a:off x="5190810" y="3607257"/>
                <a:ext cx="5479115"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الزاويتان المتحالفتان </a:t>
                </a:r>
                <a:r>
                  <a:rPr kumimoji="0" lang="ar-SA" sz="2800" b="1"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هما زاويتان داخليتان واقعتان في جهة واحدة من القاطع </a:t>
                </a:r>
                <a14:m>
                  <m:oMath xmlns:m="http://schemas.openxmlformats.org/officeDocument/2006/math">
                    <m:r>
                      <a:rPr kumimoji="0" lang="en-US" sz="2800" b="1" i="1" u="none" strike="noStrike" kern="0" cap="none" spc="0" normalizeH="0" baseline="0" noProof="0" dirty="0" smtClean="0">
                        <a:ln>
                          <a:noFill/>
                        </a:ln>
                        <a:solidFill>
                          <a:srgbClr val="0070C0"/>
                        </a:solidFill>
                        <a:effectLst/>
                        <a:uLnTx/>
                        <a:uFillTx/>
                        <a:latin typeface="Cambria Math"/>
                        <a:ea typeface="+mn-ea"/>
                        <a:cs typeface="Sakkal Majalla" pitchFamily="2" charset="-78"/>
                      </a:rPr>
                      <m:t>𝒕</m:t>
                    </m:r>
                  </m:oMath>
                </a14:m>
                <a:r>
                  <a:rPr kumimoji="0" lang="ar-SA" sz="2800" b="1"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mc:Choice>
        <mc:Fallback xmlns="">
          <p:sp>
            <p:nvSpPr>
              <p:cNvPr id="9" name="مستطيل 8"/>
              <p:cNvSpPr>
                <a:spLocks noRot="1" noChangeAspect="1" noMove="1" noResize="1" noEditPoints="1" noAdjustHandles="1" noChangeArrowheads="1" noChangeShapeType="1" noTextEdit="1"/>
              </p:cNvSpPr>
              <p:nvPr/>
            </p:nvSpPr>
            <p:spPr>
              <a:xfrm>
                <a:off x="5190810" y="3607257"/>
                <a:ext cx="5479115" cy="954107"/>
              </a:xfrm>
              <a:prstGeom prst="rect">
                <a:avLst/>
              </a:prstGeom>
              <a:blipFill rotWithShape="1">
                <a:blip r:embed="rId5"/>
                <a:stretch>
                  <a:fillRect l="-3007" t="-6410" r="-1893" b="-1987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مستطيل 19"/>
              <p:cNvSpPr/>
              <p:nvPr/>
            </p:nvSpPr>
            <p:spPr>
              <a:xfrm>
                <a:off x="6148790" y="4886941"/>
                <a:ext cx="3315494" cy="57579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𝟔</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𝟑</m:t>
                    </m:r>
                    <m:r>
                      <a:rPr kumimoji="0" lang="ar-SA" sz="2800" b="1" i="0" u="none" strike="noStrike" kern="1200" cap="none" spc="0" normalizeH="0" baseline="0" noProof="0" dirty="0" smtClean="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متحالفتان</a:t>
                </a:r>
              </a:p>
            </p:txBody>
          </p:sp>
        </mc:Choice>
        <mc:Fallback xmlns="">
          <p:sp>
            <p:nvSpPr>
              <p:cNvPr id="20" name="مستطيل 19"/>
              <p:cNvSpPr>
                <a:spLocks noRot="1" noChangeAspect="1" noMove="1" noResize="1" noEditPoints="1" noAdjustHandles="1" noChangeArrowheads="1" noChangeShapeType="1" noTextEdit="1"/>
              </p:cNvSpPr>
              <p:nvPr/>
            </p:nvSpPr>
            <p:spPr>
              <a:xfrm>
                <a:off x="6148790" y="4886941"/>
                <a:ext cx="3315494" cy="575799"/>
              </a:xfrm>
              <a:prstGeom prst="rect">
                <a:avLst/>
              </a:prstGeom>
              <a:blipFill rotWithShape="1">
                <a:blip r:embed="rId6"/>
                <a:stretch>
                  <a:fillRect b="-3297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1" name="مستطيل 20"/>
              <p:cNvSpPr/>
              <p:nvPr/>
            </p:nvSpPr>
            <p:spPr>
              <a:xfrm>
                <a:off x="6568696" y="5543359"/>
                <a:ext cx="2877711" cy="57579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𝟓</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𝟒</m:t>
                    </m:r>
                    <m:r>
                      <a:rPr kumimoji="0" lang="ar-SA" sz="2800" b="1" i="0" u="none" strike="noStrike" kern="1200" cap="none" spc="0" normalizeH="0" baseline="0" noProof="0" dirty="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متحالفتان</a:t>
                </a:r>
              </a:p>
            </p:txBody>
          </p:sp>
        </mc:Choice>
        <mc:Fallback xmlns="">
          <p:sp>
            <p:nvSpPr>
              <p:cNvPr id="21" name="مستطيل 20"/>
              <p:cNvSpPr>
                <a:spLocks noRot="1" noChangeAspect="1" noMove="1" noResize="1" noEditPoints="1" noAdjustHandles="1" noChangeArrowheads="1" noChangeShapeType="1" noTextEdit="1"/>
              </p:cNvSpPr>
              <p:nvPr/>
            </p:nvSpPr>
            <p:spPr>
              <a:xfrm>
                <a:off x="6568696" y="5543359"/>
                <a:ext cx="2877711" cy="575799"/>
              </a:xfrm>
              <a:prstGeom prst="rect">
                <a:avLst/>
              </a:prstGeom>
              <a:blipFill rotWithShape="1">
                <a:blip r:embed="rId7"/>
                <a:stretch>
                  <a:fillRect l="-3178" b="-31579"/>
                </a:stretch>
              </a:blipFill>
            </p:spPr>
            <p:txBody>
              <a:bodyPr/>
              <a:lstStyle/>
              <a:p>
                <a:r>
                  <a:rPr lang="ar-SA">
                    <a:noFill/>
                  </a:rPr>
                  <a:t> </a:t>
                </a:r>
              </a:p>
            </p:txBody>
          </p:sp>
        </mc:Fallback>
      </mc:AlternateContent>
      <p:sp>
        <p:nvSpPr>
          <p:cNvPr id="24" name="TextBox 16"/>
          <p:cNvSpPr txBox="1"/>
          <p:nvPr/>
        </p:nvSpPr>
        <p:spPr>
          <a:xfrm>
            <a:off x="2646052" y="2450524"/>
            <a:ext cx="5418448"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effectLst/>
                <a:uLnTx/>
                <a:uFillTx/>
                <a:latin typeface="Sakkal Majalla" pitchFamily="2" charset="-78"/>
                <a:ea typeface="+mn-ea"/>
                <a:cs typeface="Sakkal Majalla" pitchFamily="2" charset="-78"/>
              </a:rPr>
              <a:t>علاقات أزواج الزوايا الناتجة عن القاطع</a:t>
            </a:r>
          </a:p>
        </p:txBody>
      </p:sp>
      <p:sp>
        <p:nvSpPr>
          <p:cNvPr id="10" name="مستطيل 9">
            <a:extLst>
              <a:ext uri="{FF2B5EF4-FFF2-40B4-BE49-F238E27FC236}">
                <a16:creationId xmlns:a16="http://schemas.microsoft.com/office/drawing/2014/main" id="{16B99AC2-E72C-4086-9679-20A1BC4B62BF}"/>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1" name="TextBox 9">
            <a:extLst>
              <a:ext uri="{FF2B5EF4-FFF2-40B4-BE49-F238E27FC236}">
                <a16:creationId xmlns:a16="http://schemas.microsoft.com/office/drawing/2014/main" id="{CB1546F7-D86D-4ED0-AB21-33718ADD7D10}"/>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96956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690" y="2184688"/>
            <a:ext cx="9220200" cy="45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52000"/>
                    </a14:imgEffect>
                  </a14:imgLayer>
                </a14:imgProps>
              </a:ext>
              <a:ext uri="{28A0092B-C50C-407E-A947-70E740481C1C}">
                <a14:useLocalDpi xmlns:a14="http://schemas.microsoft.com/office/drawing/2010/main" val="0"/>
              </a:ext>
            </a:extLst>
          </a:blip>
          <a:srcRect/>
          <a:stretch>
            <a:fillRect/>
          </a:stretch>
        </p:blipFill>
        <p:spPr bwMode="auto">
          <a:xfrm>
            <a:off x="1785458" y="3158112"/>
            <a:ext cx="2717917"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مستطيل 17"/>
          <p:cNvSpPr/>
          <p:nvPr/>
        </p:nvSpPr>
        <p:spPr>
          <a:xfrm>
            <a:off x="9586934" y="4523143"/>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endParaRPr kumimoji="0" lang="ar-SA" sz="2000" b="0"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AlternateContent xmlns:mc="http://schemas.openxmlformats.org/markup-compatibility/2006" xmlns:a14="http://schemas.microsoft.com/office/drawing/2010/main">
        <mc:Choice Requires="a14">
          <p:sp>
            <p:nvSpPr>
              <p:cNvPr id="9" name="مستطيل 8"/>
              <p:cNvSpPr/>
              <p:nvPr/>
            </p:nvSpPr>
            <p:spPr>
              <a:xfrm>
                <a:off x="4911244" y="3569036"/>
                <a:ext cx="5479115"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الزاويتان المتبادلتان داخليًّا </a:t>
                </a:r>
                <a:r>
                  <a:rPr kumimoji="0" lang="ar-SA" sz="2800" b="1"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هما زاويتان داخليتان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غير متجاورتين تقعان في جهتين مختلفتين من القاطع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𝒕</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mc:Choice>
        <mc:Fallback xmlns="">
          <p:sp>
            <p:nvSpPr>
              <p:cNvPr id="9" name="مستطيل 8"/>
              <p:cNvSpPr>
                <a:spLocks noRot="1" noChangeAspect="1" noMove="1" noResize="1" noEditPoints="1" noAdjustHandles="1" noChangeArrowheads="1" noChangeShapeType="1" noTextEdit="1"/>
              </p:cNvSpPr>
              <p:nvPr/>
            </p:nvSpPr>
            <p:spPr>
              <a:xfrm>
                <a:off x="4911244" y="3569036"/>
                <a:ext cx="5479115" cy="954107"/>
              </a:xfrm>
              <a:prstGeom prst="rect">
                <a:avLst/>
              </a:prstGeom>
              <a:blipFill rotWithShape="1">
                <a:blip r:embed="rId5"/>
                <a:stretch>
                  <a:fillRect l="-3229" t="-6369" r="-2227" b="-1910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مستطيل 19"/>
              <p:cNvSpPr/>
              <p:nvPr/>
            </p:nvSpPr>
            <p:spPr>
              <a:xfrm>
                <a:off x="4911244" y="4886941"/>
                <a:ext cx="4553040" cy="57579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𝟓</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𝟑</m:t>
                    </m:r>
                    <m:r>
                      <a:rPr kumimoji="0" lang="ar-SA" sz="2800" b="1" i="0" u="none" strike="noStrike" kern="1200" cap="none" spc="0" normalizeH="0" baseline="0" noProof="0" dirty="0" smtClean="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متبادلتان داخليًّا</a:t>
                </a:r>
              </a:p>
            </p:txBody>
          </p:sp>
        </mc:Choice>
        <mc:Fallback xmlns="">
          <p:sp>
            <p:nvSpPr>
              <p:cNvPr id="20" name="مستطيل 19"/>
              <p:cNvSpPr>
                <a:spLocks noRot="1" noChangeAspect="1" noMove="1" noResize="1" noEditPoints="1" noAdjustHandles="1" noChangeArrowheads="1" noChangeShapeType="1" noTextEdit="1"/>
              </p:cNvSpPr>
              <p:nvPr/>
            </p:nvSpPr>
            <p:spPr>
              <a:xfrm>
                <a:off x="4911244" y="4886941"/>
                <a:ext cx="4553040" cy="575799"/>
              </a:xfrm>
              <a:prstGeom prst="rect">
                <a:avLst/>
              </a:prstGeom>
              <a:blipFill rotWithShape="1">
                <a:blip r:embed="rId6"/>
                <a:stretch>
                  <a:fillRect b="-3297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1" name="مستطيل 20"/>
              <p:cNvSpPr/>
              <p:nvPr/>
            </p:nvSpPr>
            <p:spPr>
              <a:xfrm>
                <a:off x="5956349" y="5543359"/>
                <a:ext cx="3490058" cy="57579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𝟔</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𝟒</m:t>
                    </m:r>
                    <m:r>
                      <a:rPr kumimoji="0" lang="ar-SA" sz="2800" b="1" i="0" u="none" strike="noStrike" kern="1200" cap="none" spc="0" normalizeH="0" baseline="0" noProof="0" dirty="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متبادلتان داخليًّا</a:t>
                </a:r>
              </a:p>
            </p:txBody>
          </p:sp>
        </mc:Choice>
        <mc:Fallback xmlns="">
          <p:sp>
            <p:nvSpPr>
              <p:cNvPr id="21" name="مستطيل 20"/>
              <p:cNvSpPr>
                <a:spLocks noRot="1" noChangeAspect="1" noMove="1" noResize="1" noEditPoints="1" noAdjustHandles="1" noChangeArrowheads="1" noChangeShapeType="1" noTextEdit="1"/>
              </p:cNvSpPr>
              <p:nvPr/>
            </p:nvSpPr>
            <p:spPr>
              <a:xfrm>
                <a:off x="5956349" y="5543359"/>
                <a:ext cx="3490058" cy="575799"/>
              </a:xfrm>
              <a:prstGeom prst="rect">
                <a:avLst/>
              </a:prstGeom>
              <a:blipFill rotWithShape="1">
                <a:blip r:embed="rId7"/>
                <a:stretch>
                  <a:fillRect l="-2618" b="-31579"/>
                </a:stretch>
              </a:blipFill>
            </p:spPr>
            <p:txBody>
              <a:bodyPr/>
              <a:lstStyle/>
              <a:p>
                <a:r>
                  <a:rPr lang="ar-SA">
                    <a:noFill/>
                  </a:rPr>
                  <a:t> </a:t>
                </a:r>
              </a:p>
            </p:txBody>
          </p:sp>
        </mc:Fallback>
      </mc:AlternateContent>
      <p:sp>
        <p:nvSpPr>
          <p:cNvPr id="24" name="TextBox 16"/>
          <p:cNvSpPr txBox="1"/>
          <p:nvPr/>
        </p:nvSpPr>
        <p:spPr>
          <a:xfrm>
            <a:off x="2646052" y="2450524"/>
            <a:ext cx="5418448"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effectLst/>
                <a:uLnTx/>
                <a:uFillTx/>
                <a:latin typeface="Sakkal Majalla" pitchFamily="2" charset="-78"/>
                <a:ea typeface="+mn-ea"/>
                <a:cs typeface="Sakkal Majalla" pitchFamily="2" charset="-78"/>
              </a:rPr>
              <a:t>علاقات أزواج الزوايا الناتجة عن القاطع</a:t>
            </a:r>
          </a:p>
        </p:txBody>
      </p:sp>
      <p:sp>
        <p:nvSpPr>
          <p:cNvPr id="10" name="مستطيل 9">
            <a:extLst>
              <a:ext uri="{FF2B5EF4-FFF2-40B4-BE49-F238E27FC236}">
                <a16:creationId xmlns:a16="http://schemas.microsoft.com/office/drawing/2014/main" id="{6107613F-0225-42E1-8DB6-E1D78CA80C3D}"/>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1" name="TextBox 9">
            <a:extLst>
              <a:ext uri="{FF2B5EF4-FFF2-40B4-BE49-F238E27FC236}">
                <a16:creationId xmlns:a16="http://schemas.microsoft.com/office/drawing/2014/main" id="{14B4242C-8438-4AD4-808F-5D19C91F295C}"/>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6386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00931E07-3C75-403E-8AAA-C7FD3DA55686}"/>
              </a:ext>
            </a:extLst>
          </p:cNvPr>
          <p:cNvPicPr>
            <a:picLocks noChangeAspect="1"/>
          </p:cNvPicPr>
          <p:nvPr/>
        </p:nvPicPr>
        <p:blipFill>
          <a:blip r:embed="rId2"/>
          <a:stretch>
            <a:fillRect/>
          </a:stretch>
        </p:blipFill>
        <p:spPr>
          <a:xfrm>
            <a:off x="8677121" y="1943100"/>
            <a:ext cx="2714778" cy="895931"/>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9" y="2549518"/>
            <a:ext cx="10922000" cy="407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98962"/>
            <a:ext cx="4405722" cy="41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مستقيم 5"/>
          <p:cNvCxnSpPr/>
          <p:nvPr/>
        </p:nvCxnSpPr>
        <p:spPr>
          <a:xfrm flipH="1">
            <a:off x="577485" y="4791953"/>
            <a:ext cx="10680697"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6000" contrast="66000"/>
                    </a14:imgEffect>
                  </a14:imgLayer>
                </a14:imgProps>
              </a:ext>
              <a:ext uri="{28A0092B-C50C-407E-A947-70E740481C1C}">
                <a14:useLocalDpi xmlns:a14="http://schemas.microsoft.com/office/drawing/2010/main" val="0"/>
              </a:ext>
            </a:extLst>
          </a:blip>
          <a:srcRect/>
          <a:stretch>
            <a:fillRect/>
          </a:stretch>
        </p:blipFill>
        <p:spPr bwMode="auto">
          <a:xfrm>
            <a:off x="718819" y="3365501"/>
            <a:ext cx="10526663" cy="14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1000" contrast="85000"/>
                    </a14:imgEffect>
                  </a14:imgLayer>
                </a14:imgProps>
              </a:ext>
              <a:ext uri="{28A0092B-C50C-407E-A947-70E740481C1C}">
                <a14:useLocalDpi xmlns:a14="http://schemas.microsoft.com/office/drawing/2010/main" val="0"/>
              </a:ext>
            </a:extLst>
          </a:blip>
          <a:srcRect/>
          <a:stretch>
            <a:fillRect/>
          </a:stretch>
        </p:blipFill>
        <p:spPr bwMode="auto">
          <a:xfrm>
            <a:off x="731518" y="4818443"/>
            <a:ext cx="10526663" cy="16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a:extLst>
              <a:ext uri="{FF2B5EF4-FFF2-40B4-BE49-F238E27FC236}">
                <a16:creationId xmlns:a16="http://schemas.microsoft.com/office/drawing/2014/main" id="{046BFC49-9EBB-438A-A0FE-EED69E0E1455}"/>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1" name="TextBox 9">
            <a:extLst>
              <a:ext uri="{FF2B5EF4-FFF2-40B4-BE49-F238E27FC236}">
                <a16:creationId xmlns:a16="http://schemas.microsoft.com/office/drawing/2014/main" id="{991F68A5-0454-420D-AF38-4BFBABC73462}"/>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0835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par>
                                <p:cTn id="8" presetID="16" presetClass="entr" presetSubtype="21"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barn(inVertical)">
                                      <p:cBhvr>
                                        <p:cTn id="10" dur="500"/>
                                        <p:tgtEl>
                                          <p:spTgt spid="307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250"/>
                                        <p:tgtEl>
                                          <p:spTgt spid="4098"/>
                                        </p:tgtEl>
                                      </p:cBhvr>
                                    </p:animEffect>
                                    <p:anim calcmode="lin" valueType="num">
                                      <p:cBhvr>
                                        <p:cTn id="16" dur="250" fill="hold"/>
                                        <p:tgtEl>
                                          <p:spTgt spid="4098"/>
                                        </p:tgtEl>
                                        <p:attrNameLst>
                                          <p:attrName>ppt_x</p:attrName>
                                        </p:attrNameLst>
                                      </p:cBhvr>
                                      <p:tavLst>
                                        <p:tav tm="0">
                                          <p:val>
                                            <p:strVal val="#ppt_x"/>
                                          </p:val>
                                        </p:tav>
                                        <p:tav tm="100000">
                                          <p:val>
                                            <p:strVal val="#ppt_x"/>
                                          </p:val>
                                        </p:tav>
                                      </p:tavLst>
                                    </p:anim>
                                    <p:anim calcmode="lin" valueType="num">
                                      <p:cBhvr>
                                        <p:cTn id="17" dur="25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250"/>
                                        <p:tgtEl>
                                          <p:spTgt spid="4099"/>
                                        </p:tgtEl>
                                      </p:cBhvr>
                                    </p:animEffect>
                                    <p:anim calcmode="lin" valueType="num">
                                      <p:cBhvr>
                                        <p:cTn id="28" dur="250" fill="hold"/>
                                        <p:tgtEl>
                                          <p:spTgt spid="4099"/>
                                        </p:tgtEl>
                                        <p:attrNameLst>
                                          <p:attrName>ppt_x</p:attrName>
                                        </p:attrNameLst>
                                      </p:cBhvr>
                                      <p:tavLst>
                                        <p:tav tm="0">
                                          <p:val>
                                            <p:strVal val="#ppt_x"/>
                                          </p:val>
                                        </p:tav>
                                        <p:tav tm="100000">
                                          <p:val>
                                            <p:strVal val="#ppt_x"/>
                                          </p:val>
                                        </p:tav>
                                      </p:tavLst>
                                    </p:anim>
                                    <p:anim calcmode="lin" valueType="num">
                                      <p:cBhvr>
                                        <p:cTn id="29" dur="25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690" y="2184688"/>
            <a:ext cx="9220200" cy="45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52000"/>
                    </a14:imgEffect>
                  </a14:imgLayer>
                </a14:imgProps>
              </a:ext>
              <a:ext uri="{28A0092B-C50C-407E-A947-70E740481C1C}">
                <a14:useLocalDpi xmlns:a14="http://schemas.microsoft.com/office/drawing/2010/main" val="0"/>
              </a:ext>
            </a:extLst>
          </a:blip>
          <a:srcRect/>
          <a:stretch>
            <a:fillRect/>
          </a:stretch>
        </p:blipFill>
        <p:spPr bwMode="auto">
          <a:xfrm>
            <a:off x="1785458" y="3158112"/>
            <a:ext cx="2717917"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مستطيل 17"/>
          <p:cNvSpPr/>
          <p:nvPr/>
        </p:nvSpPr>
        <p:spPr>
          <a:xfrm>
            <a:off x="9586934" y="4523143"/>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endParaRPr kumimoji="0" lang="ar-SA" sz="2000" b="0"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AlternateContent xmlns:mc="http://schemas.openxmlformats.org/markup-compatibility/2006" xmlns:a14="http://schemas.microsoft.com/office/drawing/2010/main">
        <mc:Choice Requires="a14">
          <p:sp>
            <p:nvSpPr>
              <p:cNvPr id="9" name="مستطيل 8"/>
              <p:cNvSpPr/>
              <p:nvPr/>
            </p:nvSpPr>
            <p:spPr>
              <a:xfrm>
                <a:off x="4855698" y="3569035"/>
                <a:ext cx="5691359"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الزاويتان المتبادلتان خارجيًّا </a:t>
                </a:r>
                <a:r>
                  <a:rPr kumimoji="0" lang="ar-SA" sz="2800" b="1"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هما زاويتان خارجيتان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غير متجاورتين تقعان في جهتين مختلفتين من القاطع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𝒕</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mc:Choice>
        <mc:Fallback xmlns="">
          <p:sp>
            <p:nvSpPr>
              <p:cNvPr id="9" name="مستطيل 8"/>
              <p:cNvSpPr>
                <a:spLocks noRot="1" noChangeAspect="1" noMove="1" noResize="1" noEditPoints="1" noAdjustHandles="1" noChangeArrowheads="1" noChangeShapeType="1" noTextEdit="1"/>
              </p:cNvSpPr>
              <p:nvPr/>
            </p:nvSpPr>
            <p:spPr>
              <a:xfrm>
                <a:off x="4855698" y="3569035"/>
                <a:ext cx="5691359" cy="954107"/>
              </a:xfrm>
              <a:prstGeom prst="rect">
                <a:avLst/>
              </a:prstGeom>
              <a:blipFill rotWithShape="1">
                <a:blip r:embed="rId5"/>
                <a:stretch>
                  <a:fillRect l="-2358" t="-6369" r="-1286" b="-1910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مستطيل 19"/>
              <p:cNvSpPr/>
              <p:nvPr/>
            </p:nvSpPr>
            <p:spPr>
              <a:xfrm>
                <a:off x="4911244" y="4886941"/>
                <a:ext cx="4553040" cy="57579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𝟕</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𝟏</m:t>
                    </m:r>
                    <m:r>
                      <a:rPr kumimoji="0" lang="ar-SA" sz="2800" b="1" i="0" u="none" strike="noStrike" kern="1200" cap="none" spc="0" normalizeH="0" baseline="0" noProof="0" dirty="0" smtClean="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متبادلتان خارجيًّا</a:t>
                </a:r>
              </a:p>
            </p:txBody>
          </p:sp>
        </mc:Choice>
        <mc:Fallback xmlns="">
          <p:sp>
            <p:nvSpPr>
              <p:cNvPr id="20" name="مستطيل 19"/>
              <p:cNvSpPr>
                <a:spLocks noRot="1" noChangeAspect="1" noMove="1" noResize="1" noEditPoints="1" noAdjustHandles="1" noChangeArrowheads="1" noChangeShapeType="1" noTextEdit="1"/>
              </p:cNvSpPr>
              <p:nvPr/>
            </p:nvSpPr>
            <p:spPr>
              <a:xfrm>
                <a:off x="4911244" y="4886941"/>
                <a:ext cx="4553040" cy="575799"/>
              </a:xfrm>
              <a:prstGeom prst="rect">
                <a:avLst/>
              </a:prstGeom>
              <a:blipFill rotWithShape="1">
                <a:blip r:embed="rId6"/>
                <a:stretch>
                  <a:fillRect b="-3297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1" name="مستطيل 20"/>
              <p:cNvSpPr/>
              <p:nvPr/>
            </p:nvSpPr>
            <p:spPr>
              <a:xfrm>
                <a:off x="5893831" y="5543359"/>
                <a:ext cx="3552576" cy="57579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𝟖</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𝟐</m:t>
                    </m:r>
                    <m:r>
                      <a:rPr kumimoji="0" lang="ar-SA" sz="2800" b="1" i="0" u="none" strike="noStrike" kern="1200" cap="none" spc="0" normalizeH="0" baseline="0" noProof="0" dirty="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متبادلتان خارجيًّا</a:t>
                </a:r>
              </a:p>
            </p:txBody>
          </p:sp>
        </mc:Choice>
        <mc:Fallback xmlns="">
          <p:sp>
            <p:nvSpPr>
              <p:cNvPr id="21" name="مستطيل 20"/>
              <p:cNvSpPr>
                <a:spLocks noRot="1" noChangeAspect="1" noMove="1" noResize="1" noEditPoints="1" noAdjustHandles="1" noChangeArrowheads="1" noChangeShapeType="1" noTextEdit="1"/>
              </p:cNvSpPr>
              <p:nvPr/>
            </p:nvSpPr>
            <p:spPr>
              <a:xfrm>
                <a:off x="5893831" y="5543359"/>
                <a:ext cx="3552576" cy="575799"/>
              </a:xfrm>
              <a:prstGeom prst="rect">
                <a:avLst/>
              </a:prstGeom>
              <a:blipFill rotWithShape="1">
                <a:blip r:embed="rId7"/>
                <a:stretch>
                  <a:fillRect l="-2744" b="-31579"/>
                </a:stretch>
              </a:blipFill>
            </p:spPr>
            <p:txBody>
              <a:bodyPr/>
              <a:lstStyle/>
              <a:p>
                <a:r>
                  <a:rPr lang="ar-SA">
                    <a:noFill/>
                  </a:rPr>
                  <a:t> </a:t>
                </a:r>
              </a:p>
            </p:txBody>
          </p:sp>
        </mc:Fallback>
      </mc:AlternateContent>
      <p:sp>
        <p:nvSpPr>
          <p:cNvPr id="24" name="TextBox 16"/>
          <p:cNvSpPr txBox="1"/>
          <p:nvPr/>
        </p:nvSpPr>
        <p:spPr>
          <a:xfrm>
            <a:off x="2646052" y="2450524"/>
            <a:ext cx="5418448"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effectLst/>
                <a:uLnTx/>
                <a:uFillTx/>
                <a:latin typeface="Sakkal Majalla" pitchFamily="2" charset="-78"/>
                <a:ea typeface="+mn-ea"/>
                <a:cs typeface="Sakkal Majalla" pitchFamily="2" charset="-78"/>
              </a:rPr>
              <a:t>علاقات أزواج الزوايا الناتجة عن القاطع</a:t>
            </a:r>
          </a:p>
        </p:txBody>
      </p:sp>
      <p:sp>
        <p:nvSpPr>
          <p:cNvPr id="10" name="مستطيل 9">
            <a:extLst>
              <a:ext uri="{FF2B5EF4-FFF2-40B4-BE49-F238E27FC236}">
                <a16:creationId xmlns:a16="http://schemas.microsoft.com/office/drawing/2014/main" id="{D0ECD99D-5152-44B8-A81E-95B98BEF3945}"/>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1" name="TextBox 9">
            <a:extLst>
              <a:ext uri="{FF2B5EF4-FFF2-40B4-BE49-F238E27FC236}">
                <a16:creationId xmlns:a16="http://schemas.microsoft.com/office/drawing/2014/main" id="{E0428A4C-1082-4AEE-9AF4-442555869DC3}"/>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8515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690" y="2184688"/>
            <a:ext cx="9220200" cy="45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52000"/>
                    </a14:imgEffect>
                  </a14:imgLayer>
                </a14:imgProps>
              </a:ext>
              <a:ext uri="{28A0092B-C50C-407E-A947-70E740481C1C}">
                <a14:useLocalDpi xmlns:a14="http://schemas.microsoft.com/office/drawing/2010/main" val="0"/>
              </a:ext>
            </a:extLst>
          </a:blip>
          <a:srcRect/>
          <a:stretch>
            <a:fillRect/>
          </a:stretch>
        </p:blipFill>
        <p:spPr bwMode="auto">
          <a:xfrm>
            <a:off x="1785458" y="3158112"/>
            <a:ext cx="2717917"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مستطيل 17"/>
          <p:cNvSpPr/>
          <p:nvPr/>
        </p:nvSpPr>
        <p:spPr>
          <a:xfrm>
            <a:off x="9586933" y="4225761"/>
            <a:ext cx="80342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مثال :</a:t>
            </a:r>
            <a:endParaRPr kumimoji="0" lang="ar-SA" sz="2000" b="0"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AlternateContent xmlns:mc="http://schemas.openxmlformats.org/markup-compatibility/2006" xmlns:a14="http://schemas.microsoft.com/office/drawing/2010/main">
        <mc:Choice Requires="a14">
          <p:sp>
            <p:nvSpPr>
              <p:cNvPr id="9" name="مستطيل 8"/>
              <p:cNvSpPr/>
              <p:nvPr/>
            </p:nvSpPr>
            <p:spPr>
              <a:xfrm>
                <a:off x="3938392" y="3292591"/>
                <a:ext cx="6498744" cy="95410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C00000"/>
                    </a:solidFill>
                    <a:effectLst/>
                    <a:highlight>
                      <a:srgbClr val="FFFF00"/>
                    </a:highlight>
                    <a:uLnTx/>
                    <a:uFillTx/>
                    <a:latin typeface="Sakkal Majalla" panose="02000000000000000000" pitchFamily="2" charset="-78"/>
                    <a:ea typeface="+mn-ea"/>
                    <a:cs typeface="Sakkal Majalla" panose="02000000000000000000" pitchFamily="2" charset="-78"/>
                  </a:rPr>
                  <a:t>الزاويتان المتناظرتان </a:t>
                </a:r>
                <a:r>
                  <a:rPr kumimoji="0" lang="ar-SA" sz="2800" b="1" i="0" u="none" strike="noStrike" kern="0" cap="none" spc="0" normalizeH="0" baseline="0" noProof="0" dirty="0">
                    <a:ln>
                      <a:noFill/>
                    </a:ln>
                    <a:solidFill>
                      <a:prstClr val="black"/>
                    </a:solidFill>
                    <a:effectLst/>
                    <a:uLnTx/>
                    <a:uFillTx/>
                    <a:latin typeface="Sakkal Majalla" pitchFamily="2" charset="-78"/>
                    <a:ea typeface="+mn-ea"/>
                    <a:cs typeface="Sakkal Majalla" pitchFamily="2" charset="-78"/>
                  </a:rPr>
                  <a:t>هما زاويتان </a:t>
                </a: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تقعان في جهة واحدة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القاطع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𝒕</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 في الجهة نفسها من المستقيمين</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𝒒</m:t>
                    </m:r>
                    <m:r>
                      <a:rPr kumimoji="0" lang="en-US" sz="2800" b="1" i="1" u="none" strike="noStrike" kern="1200" cap="none" spc="0" normalizeH="0" baseline="0" noProof="0" dirty="0" smtClean="0">
                        <a:ln>
                          <a:noFill/>
                        </a:ln>
                        <a:solidFill>
                          <a:prstClr val="black"/>
                        </a:solidFill>
                        <a:effectLst/>
                        <a:uLnTx/>
                        <a:uFillTx/>
                        <a:latin typeface="Cambria Math"/>
                        <a:ea typeface="+mn-ea"/>
                        <a:cs typeface="Sakkal Majalla" pitchFamily="2" charset="-78"/>
                      </a:rPr>
                      <m:t>,</m:t>
                    </m:r>
                    <m:r>
                      <a:rPr kumimoji="0" lang="en-US" sz="2800" b="1" i="1" u="none" strike="noStrike" kern="1200" cap="none" spc="0" normalizeH="0" baseline="0" noProof="0" dirty="0">
                        <a:ln>
                          <a:noFill/>
                        </a:ln>
                        <a:solidFill>
                          <a:srgbClr val="0070C0"/>
                        </a:solidFill>
                        <a:effectLst/>
                        <a:uLnTx/>
                        <a:uFillTx/>
                        <a:latin typeface="Cambria Math"/>
                        <a:ea typeface="+mn-ea"/>
                        <a:cs typeface="Sakkal Majalla" pitchFamily="2" charset="-78"/>
                      </a:rPr>
                      <m:t> </m:t>
                    </m:r>
                    <m:r>
                      <a:rPr kumimoji="0" lang="en-US" sz="2800" b="1" i="1" u="none" strike="noStrike" kern="1200" cap="none" spc="0" normalizeH="0" baseline="0" noProof="0" dirty="0">
                        <a:ln>
                          <a:noFill/>
                        </a:ln>
                        <a:solidFill>
                          <a:srgbClr val="0070C0"/>
                        </a:solidFill>
                        <a:effectLst/>
                        <a:uLnTx/>
                        <a:uFillTx/>
                        <a:latin typeface="Cambria Math"/>
                        <a:ea typeface="+mn-ea"/>
                        <a:cs typeface="Sakkal Majalla" pitchFamily="2" charset="-78"/>
                      </a:rPr>
                      <m:t>𝒓</m:t>
                    </m:r>
                  </m:oMath>
                </a14:m>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mc:Choice>
        <mc:Fallback xmlns="">
          <p:sp>
            <p:nvSpPr>
              <p:cNvPr id="9" name="مستطيل 8"/>
              <p:cNvSpPr>
                <a:spLocks noRot="1" noChangeAspect="1" noMove="1" noResize="1" noEditPoints="1" noAdjustHandles="1" noChangeArrowheads="1" noChangeShapeType="1" noTextEdit="1"/>
              </p:cNvSpPr>
              <p:nvPr/>
            </p:nvSpPr>
            <p:spPr>
              <a:xfrm>
                <a:off x="3938392" y="3292591"/>
                <a:ext cx="6498744" cy="954107"/>
              </a:xfrm>
              <a:prstGeom prst="rect">
                <a:avLst/>
              </a:prstGeom>
              <a:blipFill rotWithShape="1">
                <a:blip r:embed="rId5"/>
                <a:stretch>
                  <a:fillRect t="-6369" r="-1970" b="-1910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0" name="مستطيل 19"/>
              <p:cNvSpPr/>
              <p:nvPr/>
            </p:nvSpPr>
            <p:spPr>
              <a:xfrm>
                <a:off x="4893367" y="4416862"/>
                <a:ext cx="4553040" cy="57579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𝟓</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𝟏</m:t>
                    </m:r>
                    <m:r>
                      <a:rPr kumimoji="0" lang="ar-SA" sz="2800" b="1" i="0" u="none" strike="noStrike" kern="1200" cap="none" spc="0" normalizeH="0" baseline="0" noProof="0" dirty="0" smtClean="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متناظرتان</a:t>
                </a:r>
              </a:p>
            </p:txBody>
          </p:sp>
        </mc:Choice>
        <mc:Fallback xmlns="">
          <p:sp>
            <p:nvSpPr>
              <p:cNvPr id="20" name="مستطيل 19"/>
              <p:cNvSpPr>
                <a:spLocks noRot="1" noChangeAspect="1" noMove="1" noResize="1" noEditPoints="1" noAdjustHandles="1" noChangeArrowheads="1" noChangeShapeType="1" noTextEdit="1"/>
              </p:cNvSpPr>
              <p:nvPr/>
            </p:nvSpPr>
            <p:spPr>
              <a:xfrm>
                <a:off x="4893367" y="4416862"/>
                <a:ext cx="4553040" cy="575799"/>
              </a:xfrm>
              <a:prstGeom prst="rect">
                <a:avLst/>
              </a:prstGeom>
              <a:blipFill rotWithShape="1">
                <a:blip r:embed="rId6"/>
                <a:stretch>
                  <a:fillRect b="-3297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1" name="مستطيل 20"/>
              <p:cNvSpPr/>
              <p:nvPr/>
            </p:nvSpPr>
            <p:spPr>
              <a:xfrm>
                <a:off x="6615183" y="4913089"/>
                <a:ext cx="2831224" cy="57579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𝟔</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𝟐</m:t>
                    </m:r>
                    <m:r>
                      <a:rPr kumimoji="0" lang="ar-SA" sz="2800" b="1" i="0" u="none" strike="noStrike" kern="1200" cap="none" spc="0" normalizeH="0" baseline="0" noProof="0" dirty="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متناظرتان</a:t>
                </a:r>
              </a:p>
            </p:txBody>
          </p:sp>
        </mc:Choice>
        <mc:Fallback xmlns="">
          <p:sp>
            <p:nvSpPr>
              <p:cNvPr id="21" name="مستطيل 20"/>
              <p:cNvSpPr>
                <a:spLocks noRot="1" noChangeAspect="1" noMove="1" noResize="1" noEditPoints="1" noAdjustHandles="1" noChangeArrowheads="1" noChangeShapeType="1" noTextEdit="1"/>
              </p:cNvSpPr>
              <p:nvPr/>
            </p:nvSpPr>
            <p:spPr>
              <a:xfrm>
                <a:off x="6615183" y="4913089"/>
                <a:ext cx="2831224" cy="575799"/>
              </a:xfrm>
              <a:prstGeom prst="rect">
                <a:avLst/>
              </a:prstGeom>
              <a:blipFill rotWithShape="1">
                <a:blip r:embed="rId7"/>
                <a:stretch>
                  <a:fillRect l="-3011" b="-32979"/>
                </a:stretch>
              </a:blipFill>
            </p:spPr>
            <p:txBody>
              <a:bodyPr/>
              <a:lstStyle/>
              <a:p>
                <a:r>
                  <a:rPr lang="ar-SA">
                    <a:noFill/>
                  </a:rPr>
                  <a:t> </a:t>
                </a:r>
              </a:p>
            </p:txBody>
          </p:sp>
        </mc:Fallback>
      </mc:AlternateContent>
      <p:sp>
        <p:nvSpPr>
          <p:cNvPr id="24" name="TextBox 16"/>
          <p:cNvSpPr txBox="1"/>
          <p:nvPr/>
        </p:nvSpPr>
        <p:spPr>
          <a:xfrm>
            <a:off x="2646052" y="2450524"/>
            <a:ext cx="5418448"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srgbClr val="FF0000"/>
                </a:solidFill>
                <a:effectLst/>
                <a:uLnTx/>
                <a:uFillTx/>
                <a:latin typeface="Sakkal Majalla" pitchFamily="2" charset="-78"/>
                <a:ea typeface="+mn-ea"/>
                <a:cs typeface="Sakkal Majalla" pitchFamily="2" charset="-78"/>
              </a:rPr>
              <a:t>علاقات أزواج الزوايا الناتجة عن القاطع</a:t>
            </a:r>
          </a:p>
        </p:txBody>
      </p:sp>
      <mc:AlternateContent xmlns:mc="http://schemas.openxmlformats.org/markup-compatibility/2006" xmlns:a14="http://schemas.microsoft.com/office/drawing/2010/main">
        <mc:Choice Requires="a14">
          <p:sp>
            <p:nvSpPr>
              <p:cNvPr id="10" name="مستطيل 9"/>
              <p:cNvSpPr/>
              <p:nvPr/>
            </p:nvSpPr>
            <p:spPr>
              <a:xfrm>
                <a:off x="4927072" y="5968716"/>
                <a:ext cx="4553040" cy="57579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𝟖</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𝟒</m:t>
                    </m:r>
                    <m:r>
                      <a:rPr kumimoji="0" lang="ar-SA" sz="2800" b="1" i="0" u="none" strike="noStrike" kern="1200" cap="none" spc="0" normalizeH="0" baseline="0" noProof="0" dirty="0" smtClean="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متناظرتان</a:t>
                </a:r>
              </a:p>
            </p:txBody>
          </p:sp>
        </mc:Choice>
        <mc:Fallback xmlns="">
          <p:sp>
            <p:nvSpPr>
              <p:cNvPr id="10" name="مستطيل 9"/>
              <p:cNvSpPr>
                <a:spLocks noRot="1" noChangeAspect="1" noMove="1" noResize="1" noEditPoints="1" noAdjustHandles="1" noChangeArrowheads="1" noChangeShapeType="1" noTextEdit="1"/>
              </p:cNvSpPr>
              <p:nvPr/>
            </p:nvSpPr>
            <p:spPr>
              <a:xfrm>
                <a:off x="4927072" y="5968716"/>
                <a:ext cx="4553040" cy="575799"/>
              </a:xfrm>
              <a:prstGeom prst="rect">
                <a:avLst/>
              </a:prstGeom>
              <a:blipFill rotWithShape="1">
                <a:blip r:embed="rId8"/>
                <a:stretch>
                  <a:fillRect b="-3157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1" name="مستطيل 10"/>
              <p:cNvSpPr/>
              <p:nvPr/>
            </p:nvSpPr>
            <p:spPr>
              <a:xfrm>
                <a:off x="6648888" y="5447308"/>
                <a:ext cx="2831224" cy="575799"/>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prstClr val="black"/>
                        </a:solidFill>
                        <a:effectLst/>
                        <a:uLnTx/>
                        <a:uFillTx/>
                        <a:latin typeface="Cambria Math"/>
                        <a:ea typeface="+mn-ea"/>
                      </a:rPr>
                      <m:t>𝟕</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prstClr val="black"/>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prstClr val="black"/>
                        </a:solidFill>
                        <a:effectLst/>
                        <a:uLnTx/>
                        <a:uFillTx/>
                        <a:latin typeface="Cambria Math"/>
                        <a:ea typeface="+mn-ea"/>
                        <a:cs typeface="+mn-cs"/>
                      </a:rPr>
                      <m:t>𝟑</m:t>
                    </m:r>
                    <m:r>
                      <a:rPr kumimoji="0" lang="ar-SA" sz="2800" b="1" i="0" u="none" strike="noStrike" kern="1200" cap="none" spc="0" normalizeH="0" baseline="0" noProof="0" dirty="0">
                        <a:ln>
                          <a:noFill/>
                        </a:ln>
                        <a:solidFill>
                          <a:prstClr val="black"/>
                        </a:solidFill>
                        <a:effectLst/>
                        <a:uLnTx/>
                        <a:uFillTx/>
                        <a:latin typeface="Cambria Math"/>
                        <a:ea typeface="+mn-ea"/>
                      </a:rPr>
                      <m:t> </m:t>
                    </m:r>
                  </m:oMath>
                </a14:m>
                <a:r>
                  <a:rPr kumimoji="0" lang="ar-SA" sz="28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    متناظرتان</a:t>
                </a:r>
              </a:p>
            </p:txBody>
          </p:sp>
        </mc:Choice>
        <mc:Fallback xmlns="">
          <p:sp>
            <p:nvSpPr>
              <p:cNvPr id="11" name="مستطيل 10"/>
              <p:cNvSpPr>
                <a:spLocks noRot="1" noChangeAspect="1" noMove="1" noResize="1" noEditPoints="1" noAdjustHandles="1" noChangeArrowheads="1" noChangeShapeType="1" noTextEdit="1"/>
              </p:cNvSpPr>
              <p:nvPr/>
            </p:nvSpPr>
            <p:spPr>
              <a:xfrm>
                <a:off x="6648888" y="5447308"/>
                <a:ext cx="2831224" cy="575799"/>
              </a:xfrm>
              <a:prstGeom prst="rect">
                <a:avLst/>
              </a:prstGeom>
              <a:blipFill rotWithShape="1">
                <a:blip r:embed="rId9"/>
                <a:stretch>
                  <a:fillRect l="-3233" b="-32979"/>
                </a:stretch>
              </a:blipFill>
            </p:spPr>
            <p:txBody>
              <a:bodyPr/>
              <a:lstStyle/>
              <a:p>
                <a:r>
                  <a:rPr lang="ar-SA">
                    <a:noFill/>
                  </a:rPr>
                  <a:t> </a:t>
                </a:r>
              </a:p>
            </p:txBody>
          </p:sp>
        </mc:Fallback>
      </mc:AlternateContent>
      <p:sp>
        <p:nvSpPr>
          <p:cNvPr id="12" name="مستطيل 11">
            <a:extLst>
              <a:ext uri="{FF2B5EF4-FFF2-40B4-BE49-F238E27FC236}">
                <a16:creationId xmlns:a16="http://schemas.microsoft.com/office/drawing/2014/main" id="{7AAED1EB-07F5-47A8-81A6-38B66F5FAF86}"/>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3" name="TextBox 9">
            <a:extLst>
              <a:ext uri="{FF2B5EF4-FFF2-40B4-BE49-F238E27FC236}">
                <a16:creationId xmlns:a16="http://schemas.microsoft.com/office/drawing/2014/main" id="{4A06CAF2-049A-4C1E-818F-750D53DA3C46}"/>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20192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20" grpId="0"/>
      <p:bldP spid="21"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9" y="3023570"/>
            <a:ext cx="4547678" cy="339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6"/>
          <p:cNvSpPr txBox="1"/>
          <p:nvPr/>
        </p:nvSpPr>
        <p:spPr>
          <a:xfrm>
            <a:off x="2928259" y="2032054"/>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تصنيف علاقات أزواج الزوايا</a:t>
            </a:r>
          </a:p>
        </p:txBody>
      </p:sp>
      <p:sp>
        <p:nvSpPr>
          <p:cNvPr id="19" name="TextBox 8"/>
          <p:cNvSpPr txBox="1"/>
          <p:nvPr/>
        </p:nvSpPr>
        <p:spPr>
          <a:xfrm>
            <a:off x="1117604" y="2526032"/>
            <a:ext cx="10034669"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مستعملاً الشكل المجاور ، صنَف كل زوج من الزوايا فيما يأتي إلى زاويتين متبادلتين داخليًّا،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أو متبادلتين خارجيًّا، أو متناظرتين، أو متحالفتين:</a:t>
            </a:r>
          </a:p>
        </p:txBody>
      </p:sp>
      <mc:AlternateContent xmlns:mc="http://schemas.openxmlformats.org/markup-compatibility/2006" xmlns:a14="http://schemas.microsoft.com/office/drawing/2010/main">
        <mc:Choice Requires="a14">
          <p:sp>
            <p:nvSpPr>
              <p:cNvPr id="23" name="مربع نص 22"/>
              <p:cNvSpPr txBox="1"/>
              <p:nvPr/>
            </p:nvSpPr>
            <p:spPr>
              <a:xfrm>
                <a:off x="8407400" y="3487777"/>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𝟕</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𝟑</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(2A</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3" name="مربع نص 22"/>
              <p:cNvSpPr txBox="1">
                <a:spLocks noRot="1" noChangeAspect="1" noMove="1" noResize="1" noEditPoints="1" noAdjustHandles="1" noChangeArrowheads="1" noChangeShapeType="1" noTextEdit="1"/>
              </p:cNvSpPr>
              <p:nvPr/>
            </p:nvSpPr>
            <p:spPr>
              <a:xfrm>
                <a:off x="8407400" y="3487777"/>
                <a:ext cx="2413000" cy="575799"/>
              </a:xfrm>
              <a:prstGeom prst="rect">
                <a:avLst/>
              </a:prstGeom>
              <a:blipFill rotWithShape="1">
                <a:blip r:embed="rId3"/>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grpSp>
        <p:nvGrpSpPr>
          <p:cNvPr id="24" name="مجموعة 23">
            <a:extLst>
              <a:ext uri="{FF2B5EF4-FFF2-40B4-BE49-F238E27FC236}">
                <a16:creationId xmlns:a16="http://schemas.microsoft.com/office/drawing/2014/main" id="{F226480F-C026-4A58-8EEF-DE06952E6BB6}"/>
              </a:ext>
            </a:extLst>
          </p:cNvPr>
          <p:cNvGrpSpPr/>
          <p:nvPr/>
        </p:nvGrpSpPr>
        <p:grpSpPr>
          <a:xfrm>
            <a:off x="9135533" y="1873879"/>
            <a:ext cx="2886605" cy="742950"/>
            <a:chOff x="9135533" y="1767106"/>
            <a:chExt cx="2886605" cy="742950"/>
          </a:xfrm>
        </p:grpSpPr>
        <p:pic>
          <p:nvPicPr>
            <p:cNvPr id="25" name="صورة 24">
              <a:extLst>
                <a:ext uri="{FF2B5EF4-FFF2-40B4-BE49-F238E27FC236}">
                  <a16:creationId xmlns:a16="http://schemas.microsoft.com/office/drawing/2014/main" id="{DEA8571C-7F3C-46CC-B9A2-F87CD1FB964F}"/>
                </a:ext>
              </a:extLst>
            </p:cNvPr>
            <p:cNvPicPr>
              <a:picLocks noChangeAspect="1"/>
            </p:cNvPicPr>
            <p:nvPr/>
          </p:nvPicPr>
          <p:blipFill rotWithShape="1">
            <a:blip r:embed="rId4"/>
            <a:srcRect l="79055" b="59648"/>
            <a:stretch/>
          </p:blipFill>
          <p:spPr>
            <a:xfrm>
              <a:off x="9135533" y="1880334"/>
              <a:ext cx="2219909" cy="566533"/>
            </a:xfrm>
            <a:prstGeom prst="rect">
              <a:avLst/>
            </a:prstGeom>
          </p:spPr>
        </p:pic>
        <p:pic>
          <p:nvPicPr>
            <p:cNvPr id="26"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9188" y="1767106"/>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7" name="مربع نص 26"/>
              <p:cNvSpPr txBox="1"/>
              <p:nvPr/>
            </p:nvSpPr>
            <p:spPr>
              <a:xfrm>
                <a:off x="8407400" y="4292176"/>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𝟕</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𝟓</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(2B</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7" name="مربع نص 26"/>
              <p:cNvSpPr txBox="1">
                <a:spLocks noRot="1" noChangeAspect="1" noMove="1" noResize="1" noEditPoints="1" noAdjustHandles="1" noChangeArrowheads="1" noChangeShapeType="1" noTextEdit="1"/>
              </p:cNvSpPr>
              <p:nvPr/>
            </p:nvSpPr>
            <p:spPr>
              <a:xfrm>
                <a:off x="8407400" y="4292176"/>
                <a:ext cx="2413000" cy="575799"/>
              </a:xfrm>
              <a:prstGeom prst="rect">
                <a:avLst/>
              </a:prstGeom>
              <a:blipFill rotWithShape="1">
                <a:blip r:embed="rId6"/>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8" name="مربع نص 27"/>
              <p:cNvSpPr txBox="1"/>
              <p:nvPr/>
            </p:nvSpPr>
            <p:spPr>
              <a:xfrm>
                <a:off x="8396111" y="5116955"/>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𝟖</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𝟒</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(2C</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8" name="مربع نص 27"/>
              <p:cNvSpPr txBox="1">
                <a:spLocks noRot="1" noChangeAspect="1" noMove="1" noResize="1" noEditPoints="1" noAdjustHandles="1" noChangeArrowheads="1" noChangeShapeType="1" noTextEdit="1"/>
              </p:cNvSpPr>
              <p:nvPr/>
            </p:nvSpPr>
            <p:spPr>
              <a:xfrm>
                <a:off x="8396111" y="5116955"/>
                <a:ext cx="2413000" cy="575799"/>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9" name="مربع نص 28"/>
              <p:cNvSpPr txBox="1"/>
              <p:nvPr/>
            </p:nvSpPr>
            <p:spPr>
              <a:xfrm>
                <a:off x="8432800" y="5875377"/>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𝟑</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𝟐</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(2D</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9" name="مربع نص 28"/>
              <p:cNvSpPr txBox="1">
                <a:spLocks noRot="1" noChangeAspect="1" noMove="1" noResize="1" noEditPoints="1" noAdjustHandles="1" noChangeArrowheads="1" noChangeShapeType="1" noTextEdit="1"/>
              </p:cNvSpPr>
              <p:nvPr/>
            </p:nvSpPr>
            <p:spPr>
              <a:xfrm>
                <a:off x="8432800" y="5875377"/>
                <a:ext cx="2413000" cy="575799"/>
              </a:xfrm>
              <a:prstGeom prst="rect">
                <a:avLst/>
              </a:prstGeom>
              <a:blipFill rotWithShape="1">
                <a:blip r:embed="rId8"/>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sp>
        <p:nvSpPr>
          <p:cNvPr id="5" name="شكل بيضاوي 4"/>
          <p:cNvSpPr/>
          <p:nvPr/>
        </p:nvSpPr>
        <p:spPr>
          <a:xfrm>
            <a:off x="1323108" y="4309138"/>
            <a:ext cx="540000"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6" name="شكل بيضاوي 35"/>
          <p:cNvSpPr/>
          <p:nvPr/>
        </p:nvSpPr>
        <p:spPr>
          <a:xfrm>
            <a:off x="3142893" y="4484149"/>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7" name="TextBox 2">
            <a:extLst>
              <a:ext uri="{FF2B5EF4-FFF2-40B4-BE49-F238E27FC236}">
                <a16:creationId xmlns:a16="http://schemas.microsoft.com/office/drawing/2014/main" id="{FB7C2AD4-C262-4CD6-BE19-6549FC922CA8}"/>
              </a:ext>
            </a:extLst>
          </p:cNvPr>
          <p:cNvSpPr txBox="1"/>
          <p:nvPr/>
        </p:nvSpPr>
        <p:spPr>
          <a:xfrm>
            <a:off x="5068206" y="3555704"/>
            <a:ext cx="3387165"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الزاويتان متبادلتان داخليًّا</a:t>
            </a:r>
            <a:endParaRPr kumimoji="0" lang="en-US"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44" name="شكل بيضاوي 43"/>
          <p:cNvSpPr/>
          <p:nvPr/>
        </p:nvSpPr>
        <p:spPr>
          <a:xfrm>
            <a:off x="1328224" y="4309138"/>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5" name="شكل بيضاوي 44"/>
          <p:cNvSpPr/>
          <p:nvPr/>
        </p:nvSpPr>
        <p:spPr>
          <a:xfrm>
            <a:off x="3097737" y="5188402"/>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6" name="TextBox 2">
            <a:extLst>
              <a:ext uri="{FF2B5EF4-FFF2-40B4-BE49-F238E27FC236}">
                <a16:creationId xmlns:a16="http://schemas.microsoft.com/office/drawing/2014/main" id="{FB7C2AD4-C262-4CD6-BE19-6549FC922CA8}"/>
              </a:ext>
            </a:extLst>
          </p:cNvPr>
          <p:cNvSpPr txBox="1"/>
          <p:nvPr/>
        </p:nvSpPr>
        <p:spPr>
          <a:xfrm>
            <a:off x="5384294" y="4324670"/>
            <a:ext cx="3387165"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الزاويتان متناظرتان</a:t>
            </a:r>
            <a:endParaRPr kumimoji="0" lang="en-US"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49" name="شكل بيضاوي 48"/>
          <p:cNvSpPr/>
          <p:nvPr/>
        </p:nvSpPr>
        <p:spPr>
          <a:xfrm>
            <a:off x="907076" y="4085129"/>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0" name="شكل بيضاوي 49"/>
          <p:cNvSpPr/>
          <p:nvPr/>
        </p:nvSpPr>
        <p:spPr>
          <a:xfrm>
            <a:off x="3710963" y="4802098"/>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1" name="TextBox 2">
            <a:extLst>
              <a:ext uri="{FF2B5EF4-FFF2-40B4-BE49-F238E27FC236}">
                <a16:creationId xmlns:a16="http://schemas.microsoft.com/office/drawing/2014/main" id="{FB7C2AD4-C262-4CD6-BE19-6549FC922CA8}"/>
              </a:ext>
            </a:extLst>
          </p:cNvPr>
          <p:cNvSpPr txBox="1"/>
          <p:nvPr/>
        </p:nvSpPr>
        <p:spPr>
          <a:xfrm>
            <a:off x="5020235" y="5169534"/>
            <a:ext cx="3387165"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الزاويتان متبادلتان خارجيًّا</a:t>
            </a:r>
            <a:endParaRPr kumimoji="0" lang="en-US"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52" name="شكل بيضاوي 51"/>
          <p:cNvSpPr/>
          <p:nvPr/>
        </p:nvSpPr>
        <p:spPr>
          <a:xfrm>
            <a:off x="3152096" y="4493530"/>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3" name="شكل بيضاوي 52"/>
          <p:cNvSpPr/>
          <p:nvPr/>
        </p:nvSpPr>
        <p:spPr>
          <a:xfrm>
            <a:off x="1581818" y="3791639"/>
            <a:ext cx="507189" cy="540000"/>
          </a:xfrm>
          <a:prstGeom prst="ellipse">
            <a:avLst/>
          </a:prstGeom>
          <a:solidFill>
            <a:srgbClr val="FF00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4" name="TextBox 2">
            <a:extLst>
              <a:ext uri="{FF2B5EF4-FFF2-40B4-BE49-F238E27FC236}">
                <a16:creationId xmlns:a16="http://schemas.microsoft.com/office/drawing/2014/main" id="{FB7C2AD4-C262-4CD6-BE19-6549FC922CA8}"/>
              </a:ext>
            </a:extLst>
          </p:cNvPr>
          <p:cNvSpPr txBox="1"/>
          <p:nvPr/>
        </p:nvSpPr>
        <p:spPr>
          <a:xfrm>
            <a:off x="5370193" y="5927956"/>
            <a:ext cx="3387165"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الزاويتان متحالفتان</a:t>
            </a:r>
            <a:endParaRPr kumimoji="0" lang="en-US"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30" name="مستطيل 29">
            <a:extLst>
              <a:ext uri="{FF2B5EF4-FFF2-40B4-BE49-F238E27FC236}">
                <a16:creationId xmlns:a16="http://schemas.microsoft.com/office/drawing/2014/main" id="{72A5A6E3-9BF9-44D1-B6A9-D553CD6D484B}"/>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31" name="TextBox 9">
            <a:extLst>
              <a:ext uri="{FF2B5EF4-FFF2-40B4-BE49-F238E27FC236}">
                <a16:creationId xmlns:a16="http://schemas.microsoft.com/office/drawing/2014/main" id="{4195D306-EA07-43E6-A305-5CA045049092}"/>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46824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3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50"/>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4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down)">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5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29" grpId="0"/>
      <p:bldP spid="5" grpId="0" animBg="1"/>
      <p:bldP spid="5" grpId="1" animBg="1"/>
      <p:bldP spid="36" grpId="0" animBg="1"/>
      <p:bldP spid="36" grpId="1" animBg="1"/>
      <p:bldP spid="37" grpId="0"/>
      <p:bldP spid="44" grpId="0" animBg="1"/>
      <p:bldP spid="44" grpId="1" animBg="1"/>
      <p:bldP spid="45" grpId="0" animBg="1"/>
      <p:bldP spid="45" grpId="1" animBg="1"/>
      <p:bldP spid="46" grpId="0"/>
      <p:bldP spid="49" grpId="0" animBg="1"/>
      <p:bldP spid="49" grpId="1" animBg="1"/>
      <p:bldP spid="50" grpId="0" animBg="1"/>
      <p:bldP spid="50" grpId="1" animBg="1"/>
      <p:bldP spid="51" grpId="0"/>
      <p:bldP spid="52" grpId="0" animBg="1"/>
      <p:bldP spid="52" grpId="1" animBg="1"/>
      <p:bldP spid="53" grpId="0" animBg="1"/>
      <p:bldP spid="53" grpId="1" animBg="1"/>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
            <a:extLst>
              <a:ext uri="{FF2B5EF4-FFF2-40B4-BE49-F238E27FC236}">
                <a16:creationId xmlns:a16="http://schemas.microsoft.com/office/drawing/2014/main" id="{FB7C2AD4-C262-4CD6-BE19-6549FC922CA8}"/>
              </a:ext>
            </a:extLst>
          </p:cNvPr>
          <p:cNvSpPr txBox="1"/>
          <p:nvPr/>
        </p:nvSpPr>
        <p:spPr>
          <a:xfrm>
            <a:off x="2968978" y="2835866"/>
            <a:ext cx="7168444" cy="2923877"/>
          </a:xfrm>
          <a:prstGeom prst="rect">
            <a:avLst/>
          </a:prstGeom>
          <a:solidFill>
            <a:schemeClr val="accent4">
              <a:lumMod val="20000"/>
              <a:lumOff val="80000"/>
            </a:schemeClr>
          </a:solidFill>
        </p:spPr>
        <p:txBody>
          <a:bodyPr wrap="square">
            <a:spAutoFit/>
          </a:bodyPr>
          <a:lstStyle/>
          <a:p>
            <a:pPr marL="0" marR="0" lvl="0" indent="0" algn="ctr" defTabSz="914400" rtl="1" eaLnBrk="1" fontAlgn="auto" latinLnBrk="0" hangingPunct="1">
              <a:lnSpc>
                <a:spcPct val="2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عندما يوجد في الشكل أكثر من قاطع واحد، </a:t>
            </a:r>
          </a:p>
          <a:p>
            <a:pPr marL="0" marR="0" lvl="0" indent="0" algn="ctr" defTabSz="914400" rtl="1" eaLnBrk="1" fontAlgn="auto" latinLnBrk="0" hangingPunct="1">
              <a:lnSpc>
                <a:spcPct val="2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عيّن أو لًا القاطع الذي ينتج عنه زوج الزوايا المعطاة،</a:t>
            </a:r>
          </a:p>
          <a:p>
            <a:pPr marL="0" marR="0" lvl="0" indent="0" algn="ctr" defTabSz="914400" rtl="1" eaLnBrk="1" fontAlgn="auto" latinLnBrk="0" hangingPunct="1">
              <a:lnSpc>
                <a:spcPct val="2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 بتعيين المستقيم الذي يصل بين رأسيهما.</a:t>
            </a:r>
            <a:endParaRPr kumimoji="0" lang="en-US" sz="3200" b="1" i="0" u="none" strike="noStrike" kern="1200" cap="none" spc="0" normalizeH="0" baseline="0" noProof="0" dirty="0">
              <a:ln>
                <a:noFill/>
              </a:ln>
              <a:solidFill>
                <a:srgbClr val="E7E6E6">
                  <a:lumMod val="75000"/>
                </a:srgbClr>
              </a:solidFill>
              <a:effectLst/>
              <a:uLnTx/>
              <a:uFillTx/>
              <a:latin typeface="Sakkal Majalla" panose="02000000000000000000" pitchFamily="2" charset="-78"/>
              <a:ea typeface="+mn-ea"/>
              <a:cs typeface="Sakkal Majalla" panose="02000000000000000000" pitchFamily="2" charset="-78"/>
            </a:endParaRPr>
          </a:p>
        </p:txBody>
      </p:sp>
      <p:sp>
        <p:nvSpPr>
          <p:cNvPr id="4" name="مستطيل 3">
            <a:extLst>
              <a:ext uri="{FF2B5EF4-FFF2-40B4-BE49-F238E27FC236}">
                <a16:creationId xmlns:a16="http://schemas.microsoft.com/office/drawing/2014/main" id="{CF4D1DB4-3FCD-4EA1-8497-0D711DB70772}"/>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5" name="TextBox 9">
            <a:extLst>
              <a:ext uri="{FF2B5EF4-FFF2-40B4-BE49-F238E27FC236}">
                <a16:creationId xmlns:a16="http://schemas.microsoft.com/office/drawing/2014/main" id="{010B5A53-2686-4606-AC72-34CADE1079C3}"/>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1366082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619" y="2298700"/>
            <a:ext cx="3388103" cy="430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269" y="2296002"/>
            <a:ext cx="3348939" cy="426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a:extLst>
              <a:ext uri="{FF2B5EF4-FFF2-40B4-BE49-F238E27FC236}">
                <a16:creationId xmlns:a16="http://schemas.microsoft.com/office/drawing/2014/main" id="{87ADC883-26E1-4515-B00F-6885B0277083}"/>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6" name="TextBox 9">
            <a:extLst>
              <a:ext uri="{FF2B5EF4-FFF2-40B4-BE49-F238E27FC236}">
                <a16:creationId xmlns:a16="http://schemas.microsoft.com/office/drawing/2014/main" id="{5445B768-E154-447B-B367-45CEE03D1301}"/>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8493696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6"/>
          <p:cNvSpPr txBox="1"/>
          <p:nvPr/>
        </p:nvSpPr>
        <p:spPr>
          <a:xfrm>
            <a:off x="2928259" y="2069650"/>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تحديد القاطع وتصنيف أزواج الزوايا</a:t>
            </a:r>
          </a:p>
        </p:txBody>
      </p:sp>
      <p:grpSp>
        <p:nvGrpSpPr>
          <p:cNvPr id="19" name="مجموعة 18">
            <a:extLst>
              <a:ext uri="{FF2B5EF4-FFF2-40B4-BE49-F238E27FC236}">
                <a16:creationId xmlns:a16="http://schemas.microsoft.com/office/drawing/2014/main" id="{F226480F-C026-4A58-8EEF-DE06952E6BB6}"/>
              </a:ext>
            </a:extLst>
          </p:cNvPr>
          <p:cNvGrpSpPr/>
          <p:nvPr/>
        </p:nvGrpSpPr>
        <p:grpSpPr>
          <a:xfrm>
            <a:off x="9135533" y="1873879"/>
            <a:ext cx="2886605" cy="742950"/>
            <a:chOff x="9135533" y="1767106"/>
            <a:chExt cx="2886605" cy="742950"/>
          </a:xfrm>
        </p:grpSpPr>
        <p:pic>
          <p:nvPicPr>
            <p:cNvPr id="20" name="صورة 19">
              <a:extLst>
                <a:ext uri="{FF2B5EF4-FFF2-40B4-BE49-F238E27FC236}">
                  <a16:creationId xmlns:a16="http://schemas.microsoft.com/office/drawing/2014/main" id="{DEA8571C-7F3C-46CC-B9A2-F87CD1FB964F}"/>
                </a:ext>
              </a:extLst>
            </p:cNvPr>
            <p:cNvPicPr>
              <a:picLocks noChangeAspect="1"/>
            </p:cNvPicPr>
            <p:nvPr/>
          </p:nvPicPr>
          <p:blipFill rotWithShape="1">
            <a:blip r:embed="rId2"/>
            <a:srcRect l="79055" b="59648"/>
            <a:stretch/>
          </p:blipFill>
          <p:spPr>
            <a:xfrm>
              <a:off x="9135533" y="1880334"/>
              <a:ext cx="2219909" cy="566533"/>
            </a:xfrm>
            <a:prstGeom prst="rect">
              <a:avLst/>
            </a:prstGeom>
          </p:spPr>
        </p:pic>
        <p:pic>
          <p:nvPicPr>
            <p:cNvPr id="21"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9188" y="1767106"/>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2" name="مربع نص 21"/>
              <p:cNvSpPr txBox="1"/>
              <p:nvPr/>
            </p:nvSpPr>
            <p:spPr>
              <a:xfrm>
                <a:off x="8407400" y="3689145"/>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𝟓</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𝟑</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(3A</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2" name="مربع نص 21"/>
              <p:cNvSpPr txBox="1">
                <a:spLocks noRot="1" noChangeAspect="1" noMove="1" noResize="1" noEditPoints="1" noAdjustHandles="1" noChangeArrowheads="1" noChangeShapeType="1" noTextEdit="1"/>
              </p:cNvSpPr>
              <p:nvPr/>
            </p:nvSpPr>
            <p:spPr>
              <a:xfrm>
                <a:off x="8407400" y="3689145"/>
                <a:ext cx="2413000" cy="575799"/>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414" y="3487777"/>
            <a:ext cx="2370668" cy="338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رابط كسهم مستقيم 8"/>
          <p:cNvCxnSpPr/>
          <p:nvPr/>
        </p:nvCxnSpPr>
        <p:spPr>
          <a:xfrm>
            <a:off x="2099094" y="4428226"/>
            <a:ext cx="1616015" cy="586597"/>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شكل بيضاوي 9"/>
          <p:cNvSpPr/>
          <p:nvPr/>
        </p:nvSpPr>
        <p:spPr>
          <a:xfrm>
            <a:off x="2454748" y="4248226"/>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7" name="شكل بيضاوي 26"/>
          <p:cNvSpPr/>
          <p:nvPr/>
        </p:nvSpPr>
        <p:spPr>
          <a:xfrm>
            <a:off x="3016576" y="4834823"/>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0" name="مستطيل 29"/>
              <p:cNvSpPr/>
              <p:nvPr/>
            </p:nvSpPr>
            <p:spPr>
              <a:xfrm>
                <a:off x="8580524" y="4274334"/>
                <a:ext cx="1439818"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𝒋</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30" name="مستطيل 29"/>
              <p:cNvSpPr>
                <a:spLocks noRot="1" noChangeAspect="1" noMove="1" noResize="1" noEditPoints="1" noAdjustHandles="1" noChangeArrowheads="1" noChangeShapeType="1" noTextEdit="1"/>
              </p:cNvSpPr>
              <p:nvPr/>
            </p:nvSpPr>
            <p:spPr>
              <a:xfrm>
                <a:off x="8580524" y="4274334"/>
                <a:ext cx="1439818" cy="523220"/>
              </a:xfrm>
              <a:prstGeom prst="rect">
                <a:avLst/>
              </a:prstGeom>
              <a:blipFill rotWithShape="1">
                <a:blip r:embed="rId6"/>
                <a:stretch>
                  <a:fillRect l="-3390" t="-6977" r="-8475" b="-36047"/>
                </a:stretch>
              </a:blipFill>
            </p:spPr>
            <p:txBody>
              <a:bodyPr/>
              <a:lstStyle/>
              <a:p>
                <a:r>
                  <a:rPr lang="ar-SA">
                    <a:noFill/>
                  </a:rPr>
                  <a:t> </a:t>
                </a:r>
              </a:p>
            </p:txBody>
          </p:sp>
        </mc:Fallback>
      </mc:AlternateContent>
      <p:sp>
        <p:nvSpPr>
          <p:cNvPr id="31" name="مستطيل 30"/>
          <p:cNvSpPr/>
          <p:nvPr/>
        </p:nvSpPr>
        <p:spPr>
          <a:xfrm>
            <a:off x="5263591" y="4324271"/>
            <a:ext cx="3143809"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متبادلتان خارجيًّا  </a:t>
            </a:r>
          </a:p>
        </p:txBody>
      </p:sp>
      <mc:AlternateContent xmlns:mc="http://schemas.openxmlformats.org/markup-compatibility/2006" xmlns:a14="http://schemas.microsoft.com/office/drawing/2010/main">
        <mc:Choice Requires="a14">
          <p:sp>
            <p:nvSpPr>
              <p:cNvPr id="32" name="مربع نص 31"/>
              <p:cNvSpPr txBox="1"/>
              <p:nvPr/>
            </p:nvSpPr>
            <p:spPr>
              <a:xfrm>
                <a:off x="8407400" y="4876528"/>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𝟖</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𝟐</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(3B</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32" name="مربع نص 31"/>
              <p:cNvSpPr txBox="1">
                <a:spLocks noRot="1" noChangeAspect="1" noMove="1" noResize="1" noEditPoints="1" noAdjustHandles="1" noChangeArrowheads="1" noChangeShapeType="1" noTextEdit="1"/>
              </p:cNvSpPr>
              <p:nvPr/>
            </p:nvSpPr>
            <p:spPr>
              <a:xfrm>
                <a:off x="8407400" y="4876528"/>
                <a:ext cx="2413000" cy="575799"/>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sp>
        <p:nvSpPr>
          <p:cNvPr id="37" name="شكل بيضاوي 36"/>
          <p:cNvSpPr/>
          <p:nvPr/>
        </p:nvSpPr>
        <p:spPr>
          <a:xfrm>
            <a:off x="2228371" y="4696528"/>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8" name="شكل بيضاوي 37"/>
          <p:cNvSpPr/>
          <p:nvPr/>
        </p:nvSpPr>
        <p:spPr>
          <a:xfrm>
            <a:off x="2352318" y="5534575"/>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cxnSp>
        <p:nvCxnSpPr>
          <p:cNvPr id="39" name="رابط كسهم مستقيم 38"/>
          <p:cNvCxnSpPr/>
          <p:nvPr/>
        </p:nvCxnSpPr>
        <p:spPr>
          <a:xfrm>
            <a:off x="1994750" y="4401332"/>
            <a:ext cx="1201826" cy="2295303"/>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مستطيل 41"/>
              <p:cNvSpPr/>
              <p:nvPr/>
            </p:nvSpPr>
            <p:spPr>
              <a:xfrm>
                <a:off x="8498772" y="5583028"/>
                <a:ext cx="1521570"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ar-SA" sz="2800" b="1" i="1" u="none" strike="noStrike" kern="1200" cap="none" spc="0" normalizeH="0" baseline="0" noProof="0" smtClean="0">
                        <a:ln>
                          <a:noFill/>
                        </a:ln>
                        <a:solidFill>
                          <a:srgbClr val="0070C0"/>
                        </a:solidFill>
                        <a:effectLst/>
                        <a:uLnTx/>
                        <a:uFillTx/>
                        <a:latin typeface="Cambria Math"/>
                        <a:ea typeface="Cambria Math"/>
                        <a:cs typeface="Sakkal Majalla" pitchFamily="2" charset="-78"/>
                      </a:rPr>
                      <m:t>ℓ</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42" name="مستطيل 41"/>
              <p:cNvSpPr>
                <a:spLocks noRot="1" noChangeAspect="1" noMove="1" noResize="1" noEditPoints="1" noAdjustHandles="1" noChangeArrowheads="1" noChangeShapeType="1" noTextEdit="1"/>
              </p:cNvSpPr>
              <p:nvPr/>
            </p:nvSpPr>
            <p:spPr>
              <a:xfrm>
                <a:off x="8498772" y="5583028"/>
                <a:ext cx="1521570" cy="523220"/>
              </a:xfrm>
              <a:prstGeom prst="rect">
                <a:avLst/>
              </a:prstGeom>
              <a:blipFill rotWithShape="1">
                <a:blip r:embed="rId8"/>
                <a:stretch>
                  <a:fillRect t="-6977" r="-8400" b="-36047"/>
                </a:stretch>
              </a:blipFill>
            </p:spPr>
            <p:txBody>
              <a:bodyPr/>
              <a:lstStyle/>
              <a:p>
                <a:r>
                  <a:rPr lang="ar-SA">
                    <a:noFill/>
                  </a:rPr>
                  <a:t> </a:t>
                </a:r>
              </a:p>
            </p:txBody>
          </p:sp>
        </mc:Fallback>
      </mc:AlternateContent>
      <p:sp>
        <p:nvSpPr>
          <p:cNvPr id="43" name="مستطيل 42"/>
          <p:cNvSpPr/>
          <p:nvPr/>
        </p:nvSpPr>
        <p:spPr>
          <a:xfrm>
            <a:off x="5435111" y="5632965"/>
            <a:ext cx="2972289"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متبادلتان داخليًّا</a:t>
            </a:r>
          </a:p>
        </p:txBody>
      </p:sp>
      <p:sp>
        <p:nvSpPr>
          <p:cNvPr id="16" name="TextBox 8"/>
          <p:cNvSpPr txBox="1"/>
          <p:nvPr/>
        </p:nvSpPr>
        <p:spPr>
          <a:xfrm>
            <a:off x="666046" y="2667729"/>
            <a:ext cx="10792177"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مستعملاً صورة تقاطع سكك القطار المجاورة؛ لتحدد القاطع الذي يصل بين كل زوج من الزوايا فيما يأتي، ثم صنّف الأزواج إلى زاويتين متبادلتين داخليًّا، أو متبادلتين خارجيًّا، أو متناظرتين، أو متحالفتين.</a:t>
            </a:r>
          </a:p>
        </p:txBody>
      </p:sp>
      <p:sp>
        <p:nvSpPr>
          <p:cNvPr id="23" name="مستطيل 22">
            <a:extLst>
              <a:ext uri="{FF2B5EF4-FFF2-40B4-BE49-F238E27FC236}">
                <a16:creationId xmlns:a16="http://schemas.microsoft.com/office/drawing/2014/main" id="{09AA95CF-BDC1-484A-87E3-CE6830F31541}"/>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4" name="TextBox 9">
            <a:extLst>
              <a:ext uri="{FF2B5EF4-FFF2-40B4-BE49-F238E27FC236}">
                <a16:creationId xmlns:a16="http://schemas.microsoft.com/office/drawing/2014/main" id="{089DA07B-12CF-4E40-A3D1-B197CFCB0A8F}"/>
              </a:ext>
            </a:extLst>
          </p:cNvPr>
          <p:cNvSpPr txBox="1"/>
          <p:nvPr/>
        </p:nvSpPr>
        <p:spPr>
          <a:xfrm>
            <a:off x="8423286" y="6511969"/>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33147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50"/>
                                        <p:tgtEl>
                                          <p:spTgt spid="30"/>
                                        </p:tgtEl>
                                      </p:cBhvr>
                                    </p:animEffect>
                                    <p:anim calcmode="lin" valueType="num">
                                      <p:cBhvr>
                                        <p:cTn id="27" dur="250" fill="hold"/>
                                        <p:tgtEl>
                                          <p:spTgt spid="30"/>
                                        </p:tgtEl>
                                        <p:attrNameLst>
                                          <p:attrName>ppt_x</p:attrName>
                                        </p:attrNameLst>
                                      </p:cBhvr>
                                      <p:tavLst>
                                        <p:tav tm="0">
                                          <p:val>
                                            <p:strVal val="#ppt_x"/>
                                          </p:val>
                                        </p:tav>
                                        <p:tav tm="100000">
                                          <p:val>
                                            <p:strVal val="#ppt_x"/>
                                          </p:val>
                                        </p:tav>
                                      </p:tavLst>
                                    </p:anim>
                                    <p:anim calcmode="lin" valueType="num">
                                      <p:cBhvr>
                                        <p:cTn id="28"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0-#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250"/>
                                        <p:tgtEl>
                                          <p:spTgt spid="42"/>
                                        </p:tgtEl>
                                      </p:cBhvr>
                                    </p:animEffect>
                                    <p:anim calcmode="lin" valueType="num">
                                      <p:cBhvr>
                                        <p:cTn id="66" dur="250" fill="hold"/>
                                        <p:tgtEl>
                                          <p:spTgt spid="42"/>
                                        </p:tgtEl>
                                        <p:attrNameLst>
                                          <p:attrName>ppt_x</p:attrName>
                                        </p:attrNameLst>
                                      </p:cBhvr>
                                      <p:tavLst>
                                        <p:tav tm="0">
                                          <p:val>
                                            <p:strVal val="#ppt_x"/>
                                          </p:val>
                                        </p:tav>
                                        <p:tav tm="100000">
                                          <p:val>
                                            <p:strVal val="#ppt_x"/>
                                          </p:val>
                                        </p:tav>
                                      </p:tavLst>
                                    </p:anim>
                                    <p:anim calcmode="lin" valueType="num">
                                      <p:cBhvr>
                                        <p:cTn id="67"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animBg="1"/>
      <p:bldP spid="10" grpId="1" animBg="1"/>
      <p:bldP spid="27" grpId="0" animBg="1"/>
      <p:bldP spid="27" grpId="1" animBg="1"/>
      <p:bldP spid="30" grpId="0"/>
      <p:bldP spid="31" grpId="0"/>
      <p:bldP spid="32" grpId="0"/>
      <p:bldP spid="37" grpId="0" animBg="1"/>
      <p:bldP spid="37" grpId="1" animBg="1"/>
      <p:bldP spid="38" grpId="0" animBg="1"/>
      <p:bldP spid="38" grpId="1" animBg="1"/>
      <p:bldP spid="42"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6"/>
          <p:cNvSpPr txBox="1"/>
          <p:nvPr/>
        </p:nvSpPr>
        <p:spPr>
          <a:xfrm>
            <a:off x="2928259" y="2069650"/>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تحديد القاطع وتصنيف أزواج الزوايا</a:t>
            </a:r>
          </a:p>
        </p:txBody>
      </p:sp>
      <p:grpSp>
        <p:nvGrpSpPr>
          <p:cNvPr id="19" name="مجموعة 18">
            <a:extLst>
              <a:ext uri="{FF2B5EF4-FFF2-40B4-BE49-F238E27FC236}">
                <a16:creationId xmlns:a16="http://schemas.microsoft.com/office/drawing/2014/main" id="{F226480F-C026-4A58-8EEF-DE06952E6BB6}"/>
              </a:ext>
            </a:extLst>
          </p:cNvPr>
          <p:cNvGrpSpPr/>
          <p:nvPr/>
        </p:nvGrpSpPr>
        <p:grpSpPr>
          <a:xfrm>
            <a:off x="9135533" y="1873879"/>
            <a:ext cx="2886605" cy="742950"/>
            <a:chOff x="9135533" y="1767106"/>
            <a:chExt cx="2886605" cy="742950"/>
          </a:xfrm>
        </p:grpSpPr>
        <p:pic>
          <p:nvPicPr>
            <p:cNvPr id="20" name="صورة 19">
              <a:extLst>
                <a:ext uri="{FF2B5EF4-FFF2-40B4-BE49-F238E27FC236}">
                  <a16:creationId xmlns:a16="http://schemas.microsoft.com/office/drawing/2014/main" id="{DEA8571C-7F3C-46CC-B9A2-F87CD1FB964F}"/>
                </a:ext>
              </a:extLst>
            </p:cNvPr>
            <p:cNvPicPr>
              <a:picLocks noChangeAspect="1"/>
            </p:cNvPicPr>
            <p:nvPr/>
          </p:nvPicPr>
          <p:blipFill rotWithShape="1">
            <a:blip r:embed="rId2"/>
            <a:srcRect l="79055" b="59648"/>
            <a:stretch/>
          </p:blipFill>
          <p:spPr>
            <a:xfrm>
              <a:off x="9135533" y="1880334"/>
              <a:ext cx="2219909" cy="566533"/>
            </a:xfrm>
            <a:prstGeom prst="rect">
              <a:avLst/>
            </a:prstGeom>
          </p:spPr>
        </p:pic>
        <p:pic>
          <p:nvPicPr>
            <p:cNvPr id="21"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9188" y="1767106"/>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2" name="مربع نص 21"/>
              <p:cNvSpPr txBox="1"/>
              <p:nvPr/>
            </p:nvSpPr>
            <p:spPr>
              <a:xfrm>
                <a:off x="8407400" y="3689145"/>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𝟕</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𝟓</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(3C</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2" name="مربع نص 21"/>
              <p:cNvSpPr txBox="1">
                <a:spLocks noRot="1" noChangeAspect="1" noMove="1" noResize="1" noEditPoints="1" noAdjustHandles="1" noChangeArrowheads="1" noChangeShapeType="1" noTextEdit="1"/>
              </p:cNvSpPr>
              <p:nvPr/>
            </p:nvSpPr>
            <p:spPr>
              <a:xfrm>
                <a:off x="8407400" y="3689145"/>
                <a:ext cx="2413000" cy="575799"/>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414" y="3487777"/>
            <a:ext cx="2370668" cy="338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رابط كسهم مستقيم 8"/>
          <p:cNvCxnSpPr/>
          <p:nvPr/>
        </p:nvCxnSpPr>
        <p:spPr>
          <a:xfrm flipH="1">
            <a:off x="2150772" y="4401332"/>
            <a:ext cx="1225805" cy="2359270"/>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شكل بيضاوي 9"/>
          <p:cNvSpPr/>
          <p:nvPr/>
        </p:nvSpPr>
        <p:spPr>
          <a:xfrm>
            <a:off x="2532318" y="5853658"/>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7" name="شكل بيضاوي 26"/>
          <p:cNvSpPr/>
          <p:nvPr/>
        </p:nvSpPr>
        <p:spPr>
          <a:xfrm>
            <a:off x="3016576" y="4834823"/>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0" name="مستطيل 29"/>
              <p:cNvSpPr/>
              <p:nvPr/>
            </p:nvSpPr>
            <p:spPr>
              <a:xfrm>
                <a:off x="8500374" y="4274334"/>
                <a:ext cx="1519968"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𝒌</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30" name="مستطيل 29"/>
              <p:cNvSpPr>
                <a:spLocks noRot="1" noChangeAspect="1" noMove="1" noResize="1" noEditPoints="1" noAdjustHandles="1" noChangeArrowheads="1" noChangeShapeType="1" noTextEdit="1"/>
              </p:cNvSpPr>
              <p:nvPr/>
            </p:nvSpPr>
            <p:spPr>
              <a:xfrm>
                <a:off x="8500374" y="4274334"/>
                <a:ext cx="1519968" cy="523220"/>
              </a:xfrm>
              <a:prstGeom prst="rect">
                <a:avLst/>
              </a:prstGeom>
              <a:blipFill rotWithShape="1">
                <a:blip r:embed="rId6"/>
                <a:stretch>
                  <a:fillRect l="-1200" t="-6977" r="-8000" b="-36047"/>
                </a:stretch>
              </a:blipFill>
            </p:spPr>
            <p:txBody>
              <a:bodyPr/>
              <a:lstStyle/>
              <a:p>
                <a:r>
                  <a:rPr lang="ar-SA">
                    <a:noFill/>
                  </a:rPr>
                  <a:t> </a:t>
                </a:r>
              </a:p>
            </p:txBody>
          </p:sp>
        </mc:Fallback>
      </mc:AlternateContent>
      <p:sp>
        <p:nvSpPr>
          <p:cNvPr id="31" name="مستطيل 30"/>
          <p:cNvSpPr/>
          <p:nvPr/>
        </p:nvSpPr>
        <p:spPr>
          <a:xfrm>
            <a:off x="6039444" y="4324271"/>
            <a:ext cx="2367956"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متناظرتان </a:t>
            </a:r>
          </a:p>
        </p:txBody>
      </p:sp>
      <mc:AlternateContent xmlns:mc="http://schemas.openxmlformats.org/markup-compatibility/2006" xmlns:a14="http://schemas.microsoft.com/office/drawing/2010/main">
        <mc:Choice Requires="a14">
          <p:sp>
            <p:nvSpPr>
              <p:cNvPr id="32" name="مربع نص 31"/>
              <p:cNvSpPr txBox="1"/>
              <p:nvPr/>
            </p:nvSpPr>
            <p:spPr>
              <a:xfrm>
                <a:off x="8407400" y="4876528"/>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𝟗</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𝟐</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(3D</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32" name="مربع نص 31"/>
              <p:cNvSpPr txBox="1">
                <a:spLocks noRot="1" noChangeAspect="1" noMove="1" noResize="1" noEditPoints="1" noAdjustHandles="1" noChangeArrowheads="1" noChangeShapeType="1" noTextEdit="1"/>
              </p:cNvSpPr>
              <p:nvPr/>
            </p:nvSpPr>
            <p:spPr>
              <a:xfrm>
                <a:off x="8407400" y="4876528"/>
                <a:ext cx="2413000" cy="575799"/>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sp>
        <p:nvSpPr>
          <p:cNvPr id="37" name="شكل بيضاوي 36"/>
          <p:cNvSpPr/>
          <p:nvPr/>
        </p:nvSpPr>
        <p:spPr>
          <a:xfrm>
            <a:off x="2228371" y="4696528"/>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8" name="شكل بيضاوي 37"/>
          <p:cNvSpPr/>
          <p:nvPr/>
        </p:nvSpPr>
        <p:spPr>
          <a:xfrm>
            <a:off x="2514923" y="5135033"/>
            <a:ext cx="360000" cy="36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cxnSp>
        <p:nvCxnSpPr>
          <p:cNvPr id="39" name="رابط كسهم مستقيم 38"/>
          <p:cNvCxnSpPr/>
          <p:nvPr/>
        </p:nvCxnSpPr>
        <p:spPr>
          <a:xfrm>
            <a:off x="1994750" y="4401332"/>
            <a:ext cx="1201826" cy="2295303"/>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مستطيل 41"/>
              <p:cNvSpPr/>
              <p:nvPr/>
            </p:nvSpPr>
            <p:spPr>
              <a:xfrm>
                <a:off x="8498772" y="5583028"/>
                <a:ext cx="1521570"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ar-SA" sz="2800" b="1" i="1" u="none" strike="noStrike" kern="1200" cap="none" spc="0" normalizeH="0" baseline="0" noProof="0" smtClean="0">
                        <a:ln>
                          <a:noFill/>
                        </a:ln>
                        <a:solidFill>
                          <a:srgbClr val="0070C0"/>
                        </a:solidFill>
                        <a:effectLst/>
                        <a:uLnTx/>
                        <a:uFillTx/>
                        <a:latin typeface="Cambria Math"/>
                        <a:ea typeface="Cambria Math"/>
                        <a:cs typeface="Sakkal Majalla" pitchFamily="2" charset="-78"/>
                      </a:rPr>
                      <m:t>ℓ</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42" name="مستطيل 41"/>
              <p:cNvSpPr>
                <a:spLocks noRot="1" noChangeAspect="1" noMove="1" noResize="1" noEditPoints="1" noAdjustHandles="1" noChangeArrowheads="1" noChangeShapeType="1" noTextEdit="1"/>
              </p:cNvSpPr>
              <p:nvPr/>
            </p:nvSpPr>
            <p:spPr>
              <a:xfrm>
                <a:off x="8498772" y="5583028"/>
                <a:ext cx="1521570" cy="523220"/>
              </a:xfrm>
              <a:prstGeom prst="rect">
                <a:avLst/>
              </a:prstGeom>
              <a:blipFill rotWithShape="1">
                <a:blip r:embed="rId8"/>
                <a:stretch>
                  <a:fillRect t="-6977" r="-8400" b="-36047"/>
                </a:stretch>
              </a:blipFill>
            </p:spPr>
            <p:txBody>
              <a:bodyPr/>
              <a:lstStyle/>
              <a:p>
                <a:r>
                  <a:rPr lang="ar-SA">
                    <a:noFill/>
                  </a:rPr>
                  <a:t> </a:t>
                </a:r>
              </a:p>
            </p:txBody>
          </p:sp>
        </mc:Fallback>
      </mc:AlternateContent>
      <p:sp>
        <p:nvSpPr>
          <p:cNvPr id="43" name="مستطيل 42"/>
          <p:cNvSpPr/>
          <p:nvPr/>
        </p:nvSpPr>
        <p:spPr>
          <a:xfrm>
            <a:off x="6047459" y="5632965"/>
            <a:ext cx="235994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متحالفتان</a:t>
            </a:r>
          </a:p>
        </p:txBody>
      </p:sp>
      <p:sp>
        <p:nvSpPr>
          <p:cNvPr id="16" name="TextBox 8"/>
          <p:cNvSpPr txBox="1"/>
          <p:nvPr/>
        </p:nvSpPr>
        <p:spPr>
          <a:xfrm>
            <a:off x="666046" y="2667729"/>
            <a:ext cx="10792177"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a:ln>
                  <a:noFill/>
                </a:ln>
                <a:solidFill>
                  <a:srgbClr val="00B050"/>
                </a:solidFill>
                <a:effectLst/>
                <a:uLnTx/>
                <a:uFillTx/>
                <a:latin typeface="Sakkal Majalla" pitchFamily="2" charset="-78"/>
                <a:ea typeface="+mn-ea"/>
                <a:cs typeface="Sakkal Majalla" pitchFamily="2" charset="-78"/>
              </a:rPr>
              <a:t>مستعملاً صورة تقاطع سكك القطار المجاورة؛ لتحدد القاطع الذي يصل بين كل زوج من الزوايا فيما يأتي، ثم صنّف الأزواج إلى زاويتين متبادلتين داخليًّا، أو متبادلتين خارجيًّا، أو متناظرتين، أو متحالفتين.</a:t>
            </a:r>
          </a:p>
        </p:txBody>
      </p:sp>
      <p:sp>
        <p:nvSpPr>
          <p:cNvPr id="23" name="مستطيل 22">
            <a:extLst>
              <a:ext uri="{FF2B5EF4-FFF2-40B4-BE49-F238E27FC236}">
                <a16:creationId xmlns:a16="http://schemas.microsoft.com/office/drawing/2014/main" id="{9633FC56-9E89-4239-9973-A5F0E5205844}"/>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24" name="TextBox 9">
            <a:extLst>
              <a:ext uri="{FF2B5EF4-FFF2-40B4-BE49-F238E27FC236}">
                <a16:creationId xmlns:a16="http://schemas.microsoft.com/office/drawing/2014/main" id="{0FC156C6-D61E-4E43-853D-9893EF5533C3}"/>
              </a:ext>
            </a:extLst>
          </p:cNvPr>
          <p:cNvSpPr txBox="1"/>
          <p:nvPr/>
        </p:nvSpPr>
        <p:spPr>
          <a:xfrm>
            <a:off x="8244251" y="6488668"/>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01556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50"/>
                                        <p:tgtEl>
                                          <p:spTgt spid="30"/>
                                        </p:tgtEl>
                                      </p:cBhvr>
                                    </p:animEffect>
                                    <p:anim calcmode="lin" valueType="num">
                                      <p:cBhvr>
                                        <p:cTn id="27" dur="250" fill="hold"/>
                                        <p:tgtEl>
                                          <p:spTgt spid="30"/>
                                        </p:tgtEl>
                                        <p:attrNameLst>
                                          <p:attrName>ppt_x</p:attrName>
                                        </p:attrNameLst>
                                      </p:cBhvr>
                                      <p:tavLst>
                                        <p:tav tm="0">
                                          <p:val>
                                            <p:strVal val="#ppt_x"/>
                                          </p:val>
                                        </p:tav>
                                        <p:tav tm="100000">
                                          <p:val>
                                            <p:strVal val="#ppt_x"/>
                                          </p:val>
                                        </p:tav>
                                      </p:tavLst>
                                    </p:anim>
                                    <p:anim calcmode="lin" valueType="num">
                                      <p:cBhvr>
                                        <p:cTn id="28"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0-#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250"/>
                                        <p:tgtEl>
                                          <p:spTgt spid="42"/>
                                        </p:tgtEl>
                                      </p:cBhvr>
                                    </p:animEffect>
                                    <p:anim calcmode="lin" valueType="num">
                                      <p:cBhvr>
                                        <p:cTn id="66" dur="250" fill="hold"/>
                                        <p:tgtEl>
                                          <p:spTgt spid="42"/>
                                        </p:tgtEl>
                                        <p:attrNameLst>
                                          <p:attrName>ppt_x</p:attrName>
                                        </p:attrNameLst>
                                      </p:cBhvr>
                                      <p:tavLst>
                                        <p:tav tm="0">
                                          <p:val>
                                            <p:strVal val="#ppt_x"/>
                                          </p:val>
                                        </p:tav>
                                        <p:tav tm="100000">
                                          <p:val>
                                            <p:strVal val="#ppt_x"/>
                                          </p:val>
                                        </p:tav>
                                      </p:tavLst>
                                    </p:anim>
                                    <p:anim calcmode="lin" valueType="num">
                                      <p:cBhvr>
                                        <p:cTn id="67"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animBg="1"/>
      <p:bldP spid="10" grpId="1" animBg="1"/>
      <p:bldP spid="27" grpId="0" animBg="1"/>
      <p:bldP spid="27" grpId="1" animBg="1"/>
      <p:bldP spid="30" grpId="0"/>
      <p:bldP spid="31" grpId="0"/>
      <p:bldP spid="32" grpId="0"/>
      <p:bldP spid="37" grpId="0" animBg="1"/>
      <p:bldP spid="37" grpId="1" animBg="1"/>
      <p:bldP spid="38" grpId="0" animBg="1"/>
      <p:bldP spid="38" grpId="1" animBg="1"/>
      <p:bldP spid="42" grpId="0"/>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مجموعة 13"/>
          <p:cNvGrpSpPr/>
          <p:nvPr/>
        </p:nvGrpSpPr>
        <p:grpSpPr>
          <a:xfrm>
            <a:off x="8990314" y="1767106"/>
            <a:ext cx="3031824" cy="742950"/>
            <a:chOff x="8990314" y="1767106"/>
            <a:chExt cx="3031824" cy="742950"/>
          </a:xfrm>
        </p:grpSpPr>
        <p:pic>
          <p:nvPicPr>
            <p:cNvPr id="15" name="Picture 19">
              <a:extLst>
                <a:ext uri="{FF2B5EF4-FFF2-40B4-BE49-F238E27FC236}">
                  <a16:creationId xmlns:a16="http://schemas.microsoft.com/office/drawing/2014/main" id="{C344BAF0-A441-432A-BC1B-E8D7D17D0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9188" y="1767106"/>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314" y="1839273"/>
              <a:ext cx="2288873" cy="58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Box 16"/>
          <p:cNvSpPr txBox="1"/>
          <p:nvPr/>
        </p:nvSpPr>
        <p:spPr>
          <a:xfrm>
            <a:off x="2447217" y="1967359"/>
            <a:ext cx="6512626"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itchFamily="2" charset="-78"/>
                <a:ea typeface="+mn-ea"/>
                <a:cs typeface="Sakkal Majalla" pitchFamily="2" charset="-78"/>
              </a:rPr>
              <a:t>تحديد القاطع وتصنيف أزواج الزوايا</a:t>
            </a:r>
          </a:p>
        </p:txBody>
      </p:sp>
      <mc:AlternateContent xmlns:mc="http://schemas.openxmlformats.org/markup-compatibility/2006" xmlns:a14="http://schemas.microsoft.com/office/drawing/2010/main">
        <mc:Choice Requires="a14">
          <p:sp>
            <p:nvSpPr>
              <p:cNvPr id="20" name="مربع نص 19"/>
              <p:cNvSpPr txBox="1"/>
              <p:nvPr/>
            </p:nvSpPr>
            <p:spPr>
              <a:xfrm>
                <a:off x="8990314" y="3486862"/>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𝟒</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𝟐</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(9</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0" name="مربع نص 19"/>
              <p:cNvSpPr txBox="1">
                <a:spLocks noRot="1" noChangeAspect="1" noMove="1" noResize="1" noEditPoints="1" noAdjustHandles="1" noChangeArrowheads="1" noChangeShapeType="1" noTextEdit="1"/>
              </p:cNvSpPr>
              <p:nvPr/>
            </p:nvSpPr>
            <p:spPr>
              <a:xfrm>
                <a:off x="8990314" y="3486862"/>
                <a:ext cx="2413000" cy="575799"/>
              </a:xfrm>
              <a:prstGeom prst="rect">
                <a:avLst/>
              </a:prstGeom>
              <a:blipFill rotWithShape="1">
                <a:blip r:embed="rId4"/>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50" y="3148084"/>
            <a:ext cx="4245189" cy="340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مستطيل 21"/>
              <p:cNvSpPr/>
              <p:nvPr/>
            </p:nvSpPr>
            <p:spPr>
              <a:xfrm>
                <a:off x="7690771" y="3524339"/>
                <a:ext cx="1519968"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𝒏</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22" name="مستطيل 21"/>
              <p:cNvSpPr>
                <a:spLocks noRot="1" noChangeAspect="1" noMove="1" noResize="1" noEditPoints="1" noAdjustHandles="1" noChangeArrowheads="1" noChangeShapeType="1" noTextEdit="1"/>
              </p:cNvSpPr>
              <p:nvPr/>
            </p:nvSpPr>
            <p:spPr>
              <a:xfrm>
                <a:off x="7690771" y="3524339"/>
                <a:ext cx="1519968" cy="523220"/>
              </a:xfrm>
              <a:prstGeom prst="rect">
                <a:avLst/>
              </a:prstGeom>
              <a:blipFill rotWithShape="1">
                <a:blip r:embed="rId6"/>
                <a:stretch>
                  <a:fillRect t="-6977" r="-8032" b="-36047"/>
                </a:stretch>
              </a:blipFill>
            </p:spPr>
            <p:txBody>
              <a:bodyPr/>
              <a:lstStyle/>
              <a:p>
                <a:r>
                  <a:rPr lang="ar-SA">
                    <a:noFill/>
                  </a:rPr>
                  <a:t> </a:t>
                </a:r>
              </a:p>
            </p:txBody>
          </p:sp>
        </mc:Fallback>
      </mc:AlternateContent>
      <p:sp>
        <p:nvSpPr>
          <p:cNvPr id="23" name="مستطيل 22"/>
          <p:cNvSpPr/>
          <p:nvPr/>
        </p:nvSpPr>
        <p:spPr>
          <a:xfrm>
            <a:off x="5229841" y="3574276"/>
            <a:ext cx="2367956"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متناظرتان </a:t>
            </a:r>
          </a:p>
        </p:txBody>
      </p:sp>
      <mc:AlternateContent xmlns:mc="http://schemas.openxmlformats.org/markup-compatibility/2006" xmlns:a14="http://schemas.microsoft.com/office/drawing/2010/main">
        <mc:Choice Requires="a14">
          <p:sp>
            <p:nvSpPr>
              <p:cNvPr id="24" name="مربع نص 23"/>
              <p:cNvSpPr txBox="1"/>
              <p:nvPr/>
            </p:nvSpPr>
            <p:spPr>
              <a:xfrm>
                <a:off x="9212740" y="4256800"/>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𝟔</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𝟓</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(10</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4" name="مربع نص 23"/>
              <p:cNvSpPr txBox="1">
                <a:spLocks noRot="1" noChangeAspect="1" noMove="1" noResize="1" noEditPoints="1" noAdjustHandles="1" noChangeArrowheads="1" noChangeShapeType="1" noTextEdit="1"/>
              </p:cNvSpPr>
              <p:nvPr/>
            </p:nvSpPr>
            <p:spPr>
              <a:xfrm>
                <a:off x="9212740" y="4256800"/>
                <a:ext cx="2413000" cy="575799"/>
              </a:xfrm>
              <a:prstGeom prst="rect">
                <a:avLst/>
              </a:prstGeom>
              <a:blipFill rotWithShape="1">
                <a:blip r:embed="rId7"/>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5" name="مستطيل 24"/>
              <p:cNvSpPr/>
              <p:nvPr/>
            </p:nvSpPr>
            <p:spPr>
              <a:xfrm>
                <a:off x="7764913" y="4294277"/>
                <a:ext cx="1519968"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𝒑</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25" name="مستطيل 24"/>
              <p:cNvSpPr>
                <a:spLocks noRot="1" noChangeAspect="1" noMove="1" noResize="1" noEditPoints="1" noAdjustHandles="1" noChangeArrowheads="1" noChangeShapeType="1" noTextEdit="1"/>
              </p:cNvSpPr>
              <p:nvPr/>
            </p:nvSpPr>
            <p:spPr>
              <a:xfrm>
                <a:off x="7764913" y="4294277"/>
                <a:ext cx="1519968" cy="523220"/>
              </a:xfrm>
              <a:prstGeom prst="rect">
                <a:avLst/>
              </a:prstGeom>
              <a:blipFill rotWithShape="1">
                <a:blip r:embed="rId8"/>
                <a:stretch>
                  <a:fillRect l="-1205" t="-6977" r="-8032" b="-36047"/>
                </a:stretch>
              </a:blipFill>
            </p:spPr>
            <p:txBody>
              <a:bodyPr/>
              <a:lstStyle/>
              <a:p>
                <a:r>
                  <a:rPr lang="ar-SA">
                    <a:noFill/>
                  </a:rPr>
                  <a:t> </a:t>
                </a:r>
              </a:p>
            </p:txBody>
          </p:sp>
        </mc:Fallback>
      </mc:AlternateContent>
      <p:sp>
        <p:nvSpPr>
          <p:cNvPr id="26" name="مستطيل 25"/>
          <p:cNvSpPr/>
          <p:nvPr/>
        </p:nvSpPr>
        <p:spPr>
          <a:xfrm>
            <a:off x="4582632" y="4344214"/>
            <a:ext cx="3089307"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متبادلتان خارجيًّا </a:t>
            </a:r>
          </a:p>
        </p:txBody>
      </p:sp>
      <mc:AlternateContent xmlns:mc="http://schemas.openxmlformats.org/markup-compatibility/2006" xmlns:a14="http://schemas.microsoft.com/office/drawing/2010/main">
        <mc:Choice Requires="a14">
          <p:sp>
            <p:nvSpPr>
              <p:cNvPr id="27" name="مربع نص 26"/>
              <p:cNvSpPr txBox="1"/>
              <p:nvPr/>
            </p:nvSpPr>
            <p:spPr>
              <a:xfrm>
                <a:off x="9237664" y="5010466"/>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𝟕</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𝟒</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(11</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27" name="مربع نص 26"/>
              <p:cNvSpPr txBox="1">
                <a:spLocks noRot="1" noChangeAspect="1" noMove="1" noResize="1" noEditPoints="1" noAdjustHandles="1" noChangeArrowheads="1" noChangeShapeType="1" noTextEdit="1"/>
              </p:cNvSpPr>
              <p:nvPr/>
            </p:nvSpPr>
            <p:spPr>
              <a:xfrm>
                <a:off x="9237664" y="5010466"/>
                <a:ext cx="2413000" cy="575799"/>
              </a:xfrm>
              <a:prstGeom prst="rect">
                <a:avLst/>
              </a:prstGeom>
              <a:blipFill rotWithShape="1">
                <a:blip r:embed="rId9"/>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8" name="مستطيل 27"/>
              <p:cNvSpPr/>
              <p:nvPr/>
            </p:nvSpPr>
            <p:spPr>
              <a:xfrm>
                <a:off x="7676024" y="5047943"/>
                <a:ext cx="1633781"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𝒎</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28" name="مستطيل 27"/>
              <p:cNvSpPr>
                <a:spLocks noRot="1" noChangeAspect="1" noMove="1" noResize="1" noEditPoints="1" noAdjustHandles="1" noChangeArrowheads="1" noChangeShapeType="1" noTextEdit="1"/>
              </p:cNvSpPr>
              <p:nvPr/>
            </p:nvSpPr>
            <p:spPr>
              <a:xfrm>
                <a:off x="7676024" y="5047943"/>
                <a:ext cx="1633781" cy="523220"/>
              </a:xfrm>
              <a:prstGeom prst="rect">
                <a:avLst/>
              </a:prstGeom>
              <a:blipFill rotWithShape="1">
                <a:blip r:embed="rId10"/>
                <a:stretch>
                  <a:fillRect t="-6977" r="-7836" b="-36047"/>
                </a:stretch>
              </a:blipFill>
            </p:spPr>
            <p:txBody>
              <a:bodyPr/>
              <a:lstStyle/>
              <a:p>
                <a:r>
                  <a:rPr lang="ar-SA">
                    <a:noFill/>
                  </a:rPr>
                  <a:t> </a:t>
                </a:r>
              </a:p>
            </p:txBody>
          </p:sp>
        </mc:Fallback>
      </mc:AlternateContent>
      <p:sp>
        <p:nvSpPr>
          <p:cNvPr id="29" name="مستطيل 28"/>
          <p:cNvSpPr/>
          <p:nvPr/>
        </p:nvSpPr>
        <p:spPr>
          <a:xfrm>
            <a:off x="5336923" y="5097880"/>
            <a:ext cx="2359940"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متحالفتان</a:t>
            </a:r>
          </a:p>
        </p:txBody>
      </p:sp>
      <mc:AlternateContent xmlns:mc="http://schemas.openxmlformats.org/markup-compatibility/2006" xmlns:a14="http://schemas.microsoft.com/office/drawing/2010/main">
        <mc:Choice Requires="a14">
          <p:sp>
            <p:nvSpPr>
              <p:cNvPr id="31" name="مربع نص 30"/>
              <p:cNvSpPr txBox="1"/>
              <p:nvPr/>
            </p:nvSpPr>
            <p:spPr>
              <a:xfrm>
                <a:off x="9284875" y="5692809"/>
                <a:ext cx="2413000" cy="575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m:t>∠</m:t>
                    </m:r>
                    <m:r>
                      <a:rPr kumimoji="0" lang="ar-SA" sz="2800" b="1" i="1" u="none" strike="noStrike" kern="1200" cap="none" spc="0" normalizeH="0" baseline="0" noProof="0" dirty="0" smtClean="0">
                        <a:ln>
                          <a:noFill/>
                        </a:ln>
                        <a:solidFill>
                          <a:srgbClr val="00B050"/>
                        </a:solidFill>
                        <a:effectLst/>
                        <a:uLnTx/>
                        <a:uFillTx/>
                        <a:latin typeface="Cambria Math"/>
                        <a:ea typeface="+mn-ea"/>
                      </a:rPr>
                      <m:t>𝟕</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 </m:t>
                    </m:r>
                    <m:r>
                      <a:rPr kumimoji="0" lang="ar-SA" sz="2800" b="1" i="1" u="none" strike="noStrike" kern="1200" cap="none" spc="0" normalizeH="0" baseline="0" noProof="0" dirty="0">
                        <a:ln>
                          <a:noFill/>
                        </a:ln>
                        <a:solidFill>
                          <a:srgbClr val="00B050"/>
                        </a:solidFill>
                        <a:effectLst/>
                        <a:uLnTx/>
                        <a:uFillTx/>
                        <a:latin typeface="Cambria Math" panose="02040503050406030204" pitchFamily="18" charset="0"/>
                        <a:ea typeface="+mn-ea"/>
                      </a:rPr>
                      <m:t>و</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m:t>∠</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𝟐</m:t>
                    </m:r>
                    <m:r>
                      <a:rPr kumimoji="0" lang="en-US" sz="2800" b="1" i="1" u="none" strike="noStrike" kern="1200" cap="none" spc="0" normalizeH="0" baseline="0" noProof="0" dirty="0" smtClean="0">
                        <a:ln>
                          <a:noFill/>
                        </a:ln>
                        <a:solidFill>
                          <a:srgbClr val="00B050"/>
                        </a:solidFill>
                        <a:effectLst/>
                        <a:uLnTx/>
                        <a:uFillTx/>
                        <a:latin typeface="Cambria Math"/>
                        <a:ea typeface="+mn-ea"/>
                        <a:cs typeface="+mn-cs"/>
                      </a:rPr>
                      <m:t>     </m:t>
                    </m:r>
                  </m:oMath>
                </a14:m>
                <a:r>
                  <a:rPr kumimoji="0" lang="en-US" sz="2800" b="1" i="0" u="none" strike="noStrike" kern="1200" cap="none" spc="0" normalizeH="0" baseline="0" noProof="0" dirty="0">
                    <a:ln>
                      <a:noFill/>
                    </a:ln>
                    <a:solidFill>
                      <a:srgbClr val="00B050"/>
                    </a:solidFill>
                    <a:effectLst/>
                    <a:uLnTx/>
                    <a:uFillTx/>
                    <a:latin typeface="Calibri"/>
                    <a:ea typeface="+mn-ea"/>
                    <a:cs typeface="+mn-cs"/>
                  </a:rPr>
                  <a:t>(12</a:t>
                </a:r>
                <a:endParaRPr kumimoji="0" lang="ar-SA" sz="2800" b="0"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endParaRPr>
              </a:p>
            </p:txBody>
          </p:sp>
        </mc:Choice>
        <mc:Fallback xmlns="">
          <p:sp>
            <p:nvSpPr>
              <p:cNvPr id="31" name="مربع نص 30"/>
              <p:cNvSpPr txBox="1">
                <a:spLocks noRot="1" noChangeAspect="1" noMove="1" noResize="1" noEditPoints="1" noAdjustHandles="1" noChangeArrowheads="1" noChangeShapeType="1" noTextEdit="1"/>
              </p:cNvSpPr>
              <p:nvPr/>
            </p:nvSpPr>
            <p:spPr>
              <a:xfrm>
                <a:off x="9284875" y="5692809"/>
                <a:ext cx="2413000" cy="575799"/>
              </a:xfrm>
              <a:prstGeom prst="rect">
                <a:avLst/>
              </a:prstGeom>
              <a:blipFill rotWithShape="1">
                <a:blip r:embed="rId11"/>
                <a:stretch>
                  <a:fillRect/>
                </a:stretch>
              </a:blipFill>
              <a:ln>
                <a:noFill/>
              </a:ln>
              <a:effectLst>
                <a:outerShdw blurRad="44450" dist="27940" dir="5400000" algn="ctr">
                  <a:srgbClr val="000000">
                    <a:alpha val="32000"/>
                  </a:srgbClr>
                </a:outerShdw>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2" name="مستطيل 31"/>
              <p:cNvSpPr/>
              <p:nvPr/>
            </p:nvSpPr>
            <p:spPr>
              <a:xfrm>
                <a:off x="7833843" y="5730286"/>
                <a:ext cx="1523173"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70C0"/>
                    </a:solidFill>
                    <a:effectLst/>
                    <a:uLnTx/>
                    <a:uFillTx/>
                    <a:latin typeface="Sakkal Majalla" pitchFamily="2" charset="-78"/>
                    <a:ea typeface="+mn-ea"/>
                    <a:cs typeface="Sakkal Majalla" pitchFamily="2" charset="-78"/>
                  </a:rPr>
                  <a:t>القاطع هو </a:t>
                </a:r>
                <a14:m>
                  <m:oMath xmlns:m="http://schemas.openxmlformats.org/officeDocument/2006/math">
                    <m:r>
                      <a:rPr kumimoji="0" lang="en-US" sz="2800" b="1" i="1" u="none" strike="noStrike" kern="1200" cap="none" spc="0" normalizeH="0" baseline="0" noProof="0" dirty="0" smtClean="0">
                        <a:ln>
                          <a:noFill/>
                        </a:ln>
                        <a:solidFill>
                          <a:srgbClr val="0070C0"/>
                        </a:solidFill>
                        <a:effectLst/>
                        <a:uLnTx/>
                        <a:uFillTx/>
                        <a:latin typeface="Cambria Math"/>
                        <a:ea typeface="+mn-ea"/>
                        <a:cs typeface="Sakkal Majalla" pitchFamily="2" charset="-78"/>
                      </a:rPr>
                      <m:t>𝒑</m:t>
                    </m:r>
                  </m:oMath>
                </a14:m>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mc:Choice>
        <mc:Fallback xmlns="">
          <p:sp>
            <p:nvSpPr>
              <p:cNvPr id="32" name="مستطيل 31"/>
              <p:cNvSpPr>
                <a:spLocks noRot="1" noChangeAspect="1" noMove="1" noResize="1" noEditPoints="1" noAdjustHandles="1" noChangeArrowheads="1" noChangeShapeType="1" noTextEdit="1"/>
              </p:cNvSpPr>
              <p:nvPr/>
            </p:nvSpPr>
            <p:spPr>
              <a:xfrm>
                <a:off x="7833843" y="5730286"/>
                <a:ext cx="1523173" cy="523220"/>
              </a:xfrm>
              <a:prstGeom prst="rect">
                <a:avLst/>
              </a:prstGeom>
              <a:blipFill rotWithShape="1">
                <a:blip r:embed="rId12"/>
                <a:stretch>
                  <a:fillRect l="-400" t="-6977" r="-8400" b="-36047"/>
                </a:stretch>
              </a:blipFill>
            </p:spPr>
            <p:txBody>
              <a:bodyPr/>
              <a:lstStyle/>
              <a:p>
                <a:r>
                  <a:rPr lang="ar-SA">
                    <a:noFill/>
                  </a:rPr>
                  <a:t> </a:t>
                </a:r>
              </a:p>
            </p:txBody>
          </p:sp>
        </mc:Fallback>
      </mc:AlternateContent>
      <p:sp>
        <p:nvSpPr>
          <p:cNvPr id="33" name="مستطيل 32"/>
          <p:cNvSpPr/>
          <p:nvPr/>
        </p:nvSpPr>
        <p:spPr>
          <a:xfrm>
            <a:off x="4771785" y="5780223"/>
            <a:ext cx="2972289"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E7E6E6">
                    <a:lumMod val="10000"/>
                  </a:srgbClr>
                </a:solidFill>
                <a:effectLst/>
                <a:uLnTx/>
                <a:uFillTx/>
                <a:latin typeface="Sakkal Majalla" pitchFamily="2" charset="-78"/>
                <a:ea typeface="+mn-ea"/>
                <a:cs typeface="Sakkal Majalla" pitchFamily="2" charset="-78"/>
              </a:rPr>
              <a:t>والزاويتان متبادلتان داخليًّا</a:t>
            </a:r>
          </a:p>
        </p:txBody>
      </p:sp>
      <p:sp>
        <p:nvSpPr>
          <p:cNvPr id="19" name="TextBox 8"/>
          <p:cNvSpPr txBox="1"/>
          <p:nvPr/>
        </p:nvSpPr>
        <p:spPr>
          <a:xfrm>
            <a:off x="271850" y="2418301"/>
            <a:ext cx="11378814"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B050"/>
                </a:solidFill>
                <a:effectLst/>
                <a:uLnTx/>
                <a:uFillTx/>
                <a:latin typeface="Sakkal Majalla" pitchFamily="2" charset="-78"/>
                <a:ea typeface="+mn-ea"/>
                <a:cs typeface="Sakkal Majalla" pitchFamily="2" charset="-78"/>
              </a:rPr>
              <a:t>استعمل الشكل المجاور لتحدد القاطع الذي يصل بين كل زوج من الزوايا فيما يأتي، ثم صنّف زوج الزوايا إلى زاويتين متبادلتين داخليًّا، أو متبادلتين خارجيًّا، أو متناظرتين، أو متحالفتين:</a:t>
            </a:r>
          </a:p>
        </p:txBody>
      </p:sp>
      <p:sp>
        <p:nvSpPr>
          <p:cNvPr id="21" name="مستطيل 20">
            <a:extLst>
              <a:ext uri="{FF2B5EF4-FFF2-40B4-BE49-F238E27FC236}">
                <a16:creationId xmlns:a16="http://schemas.microsoft.com/office/drawing/2014/main" id="{9B3016D9-592C-43C9-ADA8-0412FA30F284}"/>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30" name="TextBox 9">
            <a:extLst>
              <a:ext uri="{FF2B5EF4-FFF2-40B4-BE49-F238E27FC236}">
                <a16:creationId xmlns:a16="http://schemas.microsoft.com/office/drawing/2014/main" id="{6206F45C-28AC-450A-B159-0DC294CCDD48}"/>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98946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anim calcmode="lin" valueType="num">
                                      <p:cBhvr>
                                        <p:cTn id="12" dur="250" fill="hold"/>
                                        <p:tgtEl>
                                          <p:spTgt spid="22"/>
                                        </p:tgtEl>
                                        <p:attrNameLst>
                                          <p:attrName>ppt_x</p:attrName>
                                        </p:attrNameLst>
                                      </p:cBhvr>
                                      <p:tavLst>
                                        <p:tav tm="0">
                                          <p:val>
                                            <p:strVal val="#ppt_x"/>
                                          </p:val>
                                        </p:tav>
                                        <p:tav tm="100000">
                                          <p:val>
                                            <p:strVal val="#ppt_x"/>
                                          </p:val>
                                        </p:tav>
                                      </p:tavLst>
                                    </p:anim>
                                    <p:anim calcmode="lin" valueType="num">
                                      <p:cBhvr>
                                        <p:cTn id="13"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righ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50"/>
                                        <p:tgtEl>
                                          <p:spTgt spid="25"/>
                                        </p:tgtEl>
                                      </p:cBhvr>
                                    </p:animEffect>
                                    <p:anim calcmode="lin" valueType="num">
                                      <p:cBhvr>
                                        <p:cTn id="28" dur="250" fill="hold"/>
                                        <p:tgtEl>
                                          <p:spTgt spid="25"/>
                                        </p:tgtEl>
                                        <p:attrNameLst>
                                          <p:attrName>ppt_x</p:attrName>
                                        </p:attrNameLst>
                                      </p:cBhvr>
                                      <p:tavLst>
                                        <p:tav tm="0">
                                          <p:val>
                                            <p:strVal val="#ppt_x"/>
                                          </p:val>
                                        </p:tav>
                                        <p:tav tm="100000">
                                          <p:val>
                                            <p:strVal val="#ppt_x"/>
                                          </p:val>
                                        </p:tav>
                                      </p:tavLst>
                                    </p:anim>
                                    <p:anim calcmode="lin" valueType="num">
                                      <p:cBhvr>
                                        <p:cTn id="29" dur="2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anim calcmode="lin" valueType="num">
                                      <p:cBhvr>
                                        <p:cTn id="44" dur="250" fill="hold"/>
                                        <p:tgtEl>
                                          <p:spTgt spid="28"/>
                                        </p:tgtEl>
                                        <p:attrNameLst>
                                          <p:attrName>ppt_x</p:attrName>
                                        </p:attrNameLst>
                                      </p:cBhvr>
                                      <p:tavLst>
                                        <p:tav tm="0">
                                          <p:val>
                                            <p:strVal val="#ppt_x"/>
                                          </p:val>
                                        </p:tav>
                                        <p:tav tm="100000">
                                          <p:val>
                                            <p:strVal val="#ppt_x"/>
                                          </p:val>
                                        </p:tav>
                                      </p:tavLst>
                                    </p:anim>
                                    <p:anim calcmode="lin" valueType="num">
                                      <p:cBhvr>
                                        <p:cTn id="45" dur="2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50"/>
                                        <p:tgtEl>
                                          <p:spTgt spid="32"/>
                                        </p:tgtEl>
                                      </p:cBhvr>
                                    </p:animEffect>
                                    <p:anim calcmode="lin" valueType="num">
                                      <p:cBhvr>
                                        <p:cTn id="60" dur="250" fill="hold"/>
                                        <p:tgtEl>
                                          <p:spTgt spid="32"/>
                                        </p:tgtEl>
                                        <p:attrNameLst>
                                          <p:attrName>ppt_x</p:attrName>
                                        </p:attrNameLst>
                                      </p:cBhvr>
                                      <p:tavLst>
                                        <p:tav tm="0">
                                          <p:val>
                                            <p:strVal val="#ppt_x"/>
                                          </p:val>
                                        </p:tav>
                                        <p:tav tm="100000">
                                          <p:val>
                                            <p:strVal val="#ppt_x"/>
                                          </p:val>
                                        </p:tav>
                                      </p:tavLst>
                                    </p:anim>
                                    <p:anim calcmode="lin" valueType="num">
                                      <p:cBhvr>
                                        <p:cTn id="61" dur="2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P spid="28" grpId="0"/>
      <p:bldP spid="29" grpId="0"/>
      <p:bldP spid="31" grpId="0"/>
      <p:bldP spid="32"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9" y="2433188"/>
            <a:ext cx="6601725" cy="442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صورة 18">
            <a:extLst>
              <a:ext uri="{FF2B5EF4-FFF2-40B4-BE49-F238E27FC236}">
                <a16:creationId xmlns:a16="http://schemas.microsoft.com/office/drawing/2014/main" id="{97627FC4-5F0B-42EF-8E48-BCD54A42C982}"/>
              </a:ext>
            </a:extLst>
          </p:cNvPr>
          <p:cNvPicPr>
            <a:picLocks noChangeAspect="1"/>
          </p:cNvPicPr>
          <p:nvPr/>
        </p:nvPicPr>
        <p:blipFill rotWithShape="1">
          <a:blip r:embed="rId3"/>
          <a:srcRect l="37429" t="29583" r="49699" b="65949"/>
          <a:stretch/>
        </p:blipFill>
        <p:spPr>
          <a:xfrm>
            <a:off x="8889952" y="2612620"/>
            <a:ext cx="1835713" cy="418769"/>
          </a:xfrm>
          <a:prstGeom prst="rect">
            <a:avLst/>
          </a:prstGeom>
        </p:spPr>
      </p:pic>
      <p:sp>
        <p:nvSpPr>
          <p:cNvPr id="20" name="مربع نص 19"/>
          <p:cNvSpPr txBox="1"/>
          <p:nvPr/>
        </p:nvSpPr>
        <p:spPr>
          <a:xfrm>
            <a:off x="7269228" y="5957330"/>
            <a:ext cx="1024227" cy="101566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sym typeface="Wingdings 2"/>
              </a:rPr>
              <a:t></a:t>
            </a:r>
            <a:endParaRPr kumimoji="0" lang="ar-SA" sz="60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endParaRPr>
          </a:p>
        </p:txBody>
      </p:sp>
      <p:pic>
        <p:nvPicPr>
          <p:cNvPr id="23"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559" y="2522409"/>
            <a:ext cx="543943" cy="543943"/>
          </a:xfrm>
          <a:prstGeom prst="rect">
            <a:avLst/>
          </a:prstGeom>
        </p:spPr>
      </p:pic>
      <p:sp>
        <p:nvSpPr>
          <p:cNvPr id="7" name="مستطيل 6">
            <a:extLst>
              <a:ext uri="{FF2B5EF4-FFF2-40B4-BE49-F238E27FC236}">
                <a16:creationId xmlns:a16="http://schemas.microsoft.com/office/drawing/2014/main" id="{5EA531BA-520A-4EAC-816E-8891D40B863F}"/>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8" name="TextBox 9">
            <a:extLst>
              <a:ext uri="{FF2B5EF4-FFF2-40B4-BE49-F238E27FC236}">
                <a16:creationId xmlns:a16="http://schemas.microsoft.com/office/drawing/2014/main" id="{79227DAD-EDBA-4521-B7F8-CFD85DE460E6}"/>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4165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508086"/>
            <a:ext cx="8799942" cy="420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صورة 18">
            <a:extLst>
              <a:ext uri="{FF2B5EF4-FFF2-40B4-BE49-F238E27FC236}">
                <a16:creationId xmlns:a16="http://schemas.microsoft.com/office/drawing/2014/main" id="{97627FC4-5F0B-42EF-8E48-BCD54A42C982}"/>
              </a:ext>
            </a:extLst>
          </p:cNvPr>
          <p:cNvPicPr>
            <a:picLocks noChangeAspect="1"/>
          </p:cNvPicPr>
          <p:nvPr/>
        </p:nvPicPr>
        <p:blipFill rotWithShape="1">
          <a:blip r:embed="rId3"/>
          <a:srcRect l="37429" t="29583" r="49699" b="65949"/>
          <a:stretch/>
        </p:blipFill>
        <p:spPr>
          <a:xfrm>
            <a:off x="9137086" y="2089317"/>
            <a:ext cx="1835713" cy="418769"/>
          </a:xfrm>
          <a:prstGeom prst="rect">
            <a:avLst/>
          </a:prstGeom>
        </p:spPr>
      </p:pic>
      <p:sp>
        <p:nvSpPr>
          <p:cNvPr id="20" name="مربع نص 19"/>
          <p:cNvSpPr txBox="1"/>
          <p:nvPr/>
        </p:nvSpPr>
        <p:spPr>
          <a:xfrm>
            <a:off x="8714969" y="5891796"/>
            <a:ext cx="1024227" cy="101566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sym typeface="Wingdings 2"/>
              </a:rPr>
              <a:t></a:t>
            </a:r>
            <a:endParaRPr kumimoji="0" lang="ar-SA" sz="60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endParaRPr>
          </a:p>
        </p:txBody>
      </p:sp>
      <p:pic>
        <p:nvPicPr>
          <p:cNvPr id="21"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320" y="2026729"/>
            <a:ext cx="543943" cy="543943"/>
          </a:xfrm>
          <a:prstGeom prst="rect">
            <a:avLst/>
          </a:prstGeom>
        </p:spPr>
      </p:pic>
      <p:sp>
        <p:nvSpPr>
          <p:cNvPr id="7" name="مستطيل 6">
            <a:extLst>
              <a:ext uri="{FF2B5EF4-FFF2-40B4-BE49-F238E27FC236}">
                <a16:creationId xmlns:a16="http://schemas.microsoft.com/office/drawing/2014/main" id="{8899F730-8374-4064-AF8C-24785A51CA26}"/>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8" name="TextBox 9">
            <a:extLst>
              <a:ext uri="{FF2B5EF4-FFF2-40B4-BE49-F238E27FC236}">
                <a16:creationId xmlns:a16="http://schemas.microsoft.com/office/drawing/2014/main" id="{7DEBB6EE-DBC9-4063-9934-EC10F75F8A4C}"/>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90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a:extLst>
              <a:ext uri="{FF2B5EF4-FFF2-40B4-BE49-F238E27FC236}">
                <a16:creationId xmlns:a16="http://schemas.microsoft.com/office/drawing/2014/main" id="{00931E07-3C75-403E-8AAA-C7FD3DA55686}"/>
              </a:ext>
            </a:extLst>
          </p:cNvPr>
          <p:cNvPicPr>
            <a:picLocks noChangeAspect="1"/>
          </p:cNvPicPr>
          <p:nvPr/>
        </p:nvPicPr>
        <p:blipFill>
          <a:blip r:embed="rId2"/>
          <a:stretch>
            <a:fillRect/>
          </a:stretch>
        </p:blipFill>
        <p:spPr>
          <a:xfrm>
            <a:off x="8844749" y="1625668"/>
            <a:ext cx="2714778" cy="895931"/>
          </a:xfrm>
          <a:prstGeom prst="rect">
            <a:avLst/>
          </a:prstGeom>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55" y="2255838"/>
            <a:ext cx="11136972"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مستقيم 5"/>
          <p:cNvCxnSpPr/>
          <p:nvPr/>
        </p:nvCxnSpPr>
        <p:spPr>
          <a:xfrm flipH="1">
            <a:off x="666385" y="4804653"/>
            <a:ext cx="10680697"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956" y="2609849"/>
            <a:ext cx="5010266" cy="5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1" y="3818466"/>
            <a:ext cx="10534281" cy="96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1" y="4842753"/>
            <a:ext cx="10607610" cy="171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a:extLst>
              <a:ext uri="{FF2B5EF4-FFF2-40B4-BE49-F238E27FC236}">
                <a16:creationId xmlns:a16="http://schemas.microsoft.com/office/drawing/2014/main" id="{77658B0D-50F9-4D67-9CE7-995B90E106E4}"/>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1" name="TextBox 9">
            <a:extLst>
              <a:ext uri="{FF2B5EF4-FFF2-40B4-BE49-F238E27FC236}">
                <a16:creationId xmlns:a16="http://schemas.microsoft.com/office/drawing/2014/main" id="{FC53103E-5D12-4CF5-9FC6-9ADF45E0372B}"/>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52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arn(inVertical)">
                                      <p:cBhvr>
                                        <p:cTn id="10" dur="5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250"/>
                                        <p:tgtEl>
                                          <p:spTgt spid="5123"/>
                                        </p:tgtEl>
                                      </p:cBhvr>
                                    </p:animEffect>
                                    <p:anim calcmode="lin" valueType="num">
                                      <p:cBhvr>
                                        <p:cTn id="16" dur="250" fill="hold"/>
                                        <p:tgtEl>
                                          <p:spTgt spid="5123"/>
                                        </p:tgtEl>
                                        <p:attrNameLst>
                                          <p:attrName>ppt_x</p:attrName>
                                        </p:attrNameLst>
                                      </p:cBhvr>
                                      <p:tavLst>
                                        <p:tav tm="0">
                                          <p:val>
                                            <p:strVal val="#ppt_x"/>
                                          </p:val>
                                        </p:tav>
                                        <p:tav tm="100000">
                                          <p:val>
                                            <p:strVal val="#ppt_x"/>
                                          </p:val>
                                        </p:tav>
                                      </p:tavLst>
                                    </p:anim>
                                    <p:anim calcmode="lin" valueType="num">
                                      <p:cBhvr>
                                        <p:cTn id="17" dur="25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250"/>
                                        <p:tgtEl>
                                          <p:spTgt spid="5124"/>
                                        </p:tgtEl>
                                      </p:cBhvr>
                                    </p:animEffect>
                                    <p:anim calcmode="lin" valueType="num">
                                      <p:cBhvr>
                                        <p:cTn id="28" dur="250" fill="hold"/>
                                        <p:tgtEl>
                                          <p:spTgt spid="5124"/>
                                        </p:tgtEl>
                                        <p:attrNameLst>
                                          <p:attrName>ppt_x</p:attrName>
                                        </p:attrNameLst>
                                      </p:cBhvr>
                                      <p:tavLst>
                                        <p:tav tm="0">
                                          <p:val>
                                            <p:strVal val="#ppt_x"/>
                                          </p:val>
                                        </p:tav>
                                        <p:tav tm="100000">
                                          <p:val>
                                            <p:strVal val="#ppt_x"/>
                                          </p:val>
                                        </p:tav>
                                      </p:tavLst>
                                    </p:anim>
                                    <p:anim calcmode="lin" valueType="num">
                                      <p:cBhvr>
                                        <p:cTn id="29" dur="25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رسم 5" descr="شخص لديه فكرة">
            <a:extLst>
              <a:ext uri="{FF2B5EF4-FFF2-40B4-BE49-F238E27FC236}">
                <a16:creationId xmlns:a16="http://schemas.microsoft.com/office/drawing/2014/main" id="{5310E809-C2B4-4AEA-A7FF-17B31D1CAF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3467" y="1976464"/>
            <a:ext cx="914400" cy="914400"/>
          </a:xfrm>
          <a:prstGeom prst="rect">
            <a:avLst/>
          </a:prstGeom>
        </p:spPr>
      </p:pic>
      <p:sp>
        <p:nvSpPr>
          <p:cNvPr id="5" name="TextBox 2">
            <a:extLst>
              <a:ext uri="{FF2B5EF4-FFF2-40B4-BE49-F238E27FC236}">
                <a16:creationId xmlns:a16="http://schemas.microsoft.com/office/drawing/2014/main" id="{C5F6A84C-22FB-4760-B10A-D78CC2648ACC}"/>
              </a:ext>
            </a:extLst>
          </p:cNvPr>
          <p:cNvSpPr txBox="1"/>
          <p:nvPr/>
        </p:nvSpPr>
        <p:spPr>
          <a:xfrm>
            <a:off x="9123403" y="2433664"/>
            <a:ext cx="1927266"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rPr>
              <a:t>تعلمنا اليوم:</a:t>
            </a:r>
          </a:p>
        </p:txBody>
      </p:sp>
      <p:sp>
        <p:nvSpPr>
          <p:cNvPr id="6" name="مربع نص 5">
            <a:extLst>
              <a:ext uri="{FF2B5EF4-FFF2-40B4-BE49-F238E27FC236}">
                <a16:creationId xmlns:a16="http://schemas.microsoft.com/office/drawing/2014/main" id="{92C12A2D-55C5-4A6D-9B10-12E2B8343608}"/>
              </a:ext>
            </a:extLst>
          </p:cNvPr>
          <p:cNvSpPr txBox="1"/>
          <p:nvPr/>
        </p:nvSpPr>
        <p:spPr>
          <a:xfrm>
            <a:off x="3793523" y="3474673"/>
            <a:ext cx="4831493" cy="715089"/>
          </a:xfrm>
          <a:prstGeom prst="roundRect">
            <a:avLst/>
          </a:prstGeom>
          <a:solidFill>
            <a:schemeClr val="accent2">
              <a:lumMod val="75000"/>
              <a:alpha val="12941"/>
            </a:schemeClr>
          </a:solidFill>
          <a:effectLst/>
        </p:spPr>
        <p:txBody>
          <a:bodyPr wrap="square" rtlCol="1">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itchFamily="2" charset="2"/>
              <a:buChar char="q"/>
              <a:tabLst/>
              <a:defRPr/>
            </a:pPr>
            <a:r>
              <a:rPr kumimoji="0" lang="ar-SA" sz="36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تصنيف علاقات أزواج الزوايا</a:t>
            </a:r>
            <a:r>
              <a:rPr kumimoji="0" lang="ar-SA" sz="32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a:t>
            </a:r>
            <a:endPar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sp>
        <p:nvSpPr>
          <p:cNvPr id="7" name="مربع نص 6">
            <a:extLst>
              <a:ext uri="{FF2B5EF4-FFF2-40B4-BE49-F238E27FC236}">
                <a16:creationId xmlns:a16="http://schemas.microsoft.com/office/drawing/2014/main" id="{92C12A2D-55C5-4A6D-9B10-12E2B8343608}"/>
              </a:ext>
            </a:extLst>
          </p:cNvPr>
          <p:cNvSpPr txBox="1"/>
          <p:nvPr/>
        </p:nvSpPr>
        <p:spPr>
          <a:xfrm>
            <a:off x="2780267" y="4933438"/>
            <a:ext cx="5906530" cy="715089"/>
          </a:xfrm>
          <a:prstGeom prst="roundRect">
            <a:avLst/>
          </a:prstGeom>
          <a:solidFill>
            <a:schemeClr val="accent2">
              <a:lumMod val="75000"/>
              <a:alpha val="12941"/>
            </a:schemeClr>
          </a:solidFill>
          <a:effectLst/>
        </p:spPr>
        <p:txBody>
          <a:bodyPr wrap="square" rtlCol="1">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itchFamily="2" charset="2"/>
              <a:buChar char="q"/>
              <a:tabLst/>
              <a:defRPr/>
            </a:pPr>
            <a:r>
              <a:rPr kumimoji="0" lang="ar-SA" sz="36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تحديد القاطع وتصنيف أزواج الزوايا</a:t>
            </a:r>
            <a:r>
              <a:rPr kumimoji="0" lang="ar-SA" sz="3200" b="1" i="0" u="none" strike="noStrike" kern="0" cap="none" spc="0" normalizeH="0" baseline="0" noProof="0" dirty="0">
                <a:ln>
                  <a:noFill/>
                </a:ln>
                <a:solidFill>
                  <a:sysClr val="windowText" lastClr="000000"/>
                </a:solidFill>
                <a:effectLst/>
                <a:uLnTx/>
                <a:uFillTx/>
                <a:latin typeface="Sakkal Majalla" pitchFamily="2" charset="-78"/>
                <a:ea typeface="+mn-ea"/>
                <a:cs typeface="Sakkal Majalla" pitchFamily="2" charset="-78"/>
              </a:rPr>
              <a:t>.</a:t>
            </a:r>
            <a:endPar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sp>
        <p:nvSpPr>
          <p:cNvPr id="8" name="مستطيل 7">
            <a:extLst>
              <a:ext uri="{FF2B5EF4-FFF2-40B4-BE49-F238E27FC236}">
                <a16:creationId xmlns:a16="http://schemas.microsoft.com/office/drawing/2014/main" id="{ED27611B-DC00-4FB5-8F1B-028A384AC347}"/>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28178C72-8B50-41EC-AA73-DD8A09B4DB16}"/>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38400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853C49-EC80-497B-A2DE-64DFB211037A}"/>
              </a:ext>
            </a:extLst>
          </p:cNvPr>
          <p:cNvSpPr txBox="1"/>
          <p:nvPr/>
        </p:nvSpPr>
        <p:spPr>
          <a:xfrm>
            <a:off x="7818714" y="2841069"/>
            <a:ext cx="1927266" cy="76944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الواجب:</a:t>
            </a:r>
          </a:p>
        </p:txBody>
      </p:sp>
      <p:pic>
        <p:nvPicPr>
          <p:cNvPr id="5" name="رسم 12" descr="قلم رصاص">
            <a:extLst>
              <a:ext uri="{FF2B5EF4-FFF2-40B4-BE49-F238E27FC236}">
                <a16:creationId xmlns:a16="http://schemas.microsoft.com/office/drawing/2014/main" id="{5B6E2B6C-301A-43F6-9065-517398AF1D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4555" y="2472270"/>
            <a:ext cx="714375" cy="714375"/>
          </a:xfrm>
          <a:prstGeom prst="rect">
            <a:avLst/>
          </a:prstGeom>
        </p:spPr>
      </p:pic>
      <p:sp>
        <p:nvSpPr>
          <p:cNvPr id="6" name="مربع نص 5">
            <a:extLst>
              <a:ext uri="{FF2B5EF4-FFF2-40B4-BE49-F238E27FC236}">
                <a16:creationId xmlns:a16="http://schemas.microsoft.com/office/drawing/2014/main" id="{5AEDCD9F-7928-4C54-8475-4A1F39D5A931}"/>
              </a:ext>
            </a:extLst>
          </p:cNvPr>
          <p:cNvSpPr txBox="1"/>
          <p:nvPr/>
        </p:nvSpPr>
        <p:spPr>
          <a:xfrm>
            <a:off x="3420069" y="3748860"/>
            <a:ext cx="4962525" cy="1938992"/>
          </a:xfrm>
          <a:prstGeom prst="rect">
            <a:avLst/>
          </a:prstGeom>
          <a:solidFill>
            <a:srgbClr val="00736A"/>
          </a:solidFill>
          <a:scene3d>
            <a:camera prst="orthographicFront"/>
            <a:lightRig rig="threePt" dir="t"/>
          </a:scene3d>
          <a:sp3d>
            <a:bevelT w="152400" h="50800" prst="softRound"/>
          </a:sp3d>
        </p:spPr>
        <p:txBody>
          <a:bodyPr wrap="square">
            <a:spAutoFit/>
          </a:bodyPr>
          <a:lstStyle/>
          <a:p>
            <a:pPr marL="0" marR="0" lvl="0" indent="0" algn="ctr" defTabSz="914400" rtl="1" eaLnBrk="0" fontAlgn="base" latinLnBrk="0" hangingPunct="0">
              <a:lnSpc>
                <a:spcPct val="150000"/>
              </a:lnSpc>
              <a:spcBef>
                <a:spcPct val="0"/>
              </a:spcBef>
              <a:spcAft>
                <a:spcPct val="0"/>
              </a:spcAft>
              <a:buClr>
                <a:srgbClr val="3EAFAF"/>
              </a:buClr>
              <a:buSzTx/>
              <a:buFontTx/>
              <a:buNone/>
              <a:tabLst/>
              <a:defRPr/>
            </a:pPr>
            <a:r>
              <a:rPr kumimoji="0" lang="ar-SA" sz="4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سؤال : </a:t>
            </a:r>
            <a:r>
              <a:rPr kumimoji="0" lang="en-US" sz="4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21 , 22 , 23 , 25</a:t>
            </a:r>
          </a:p>
          <a:p>
            <a:pPr marL="0" marR="0" lvl="0" indent="0" algn="ctr" defTabSz="914400" rtl="1" eaLnBrk="0" fontAlgn="base" latinLnBrk="0" hangingPunct="0">
              <a:lnSpc>
                <a:spcPct val="150000"/>
              </a:lnSpc>
              <a:spcBef>
                <a:spcPct val="0"/>
              </a:spcBef>
              <a:spcAft>
                <a:spcPct val="0"/>
              </a:spcAft>
              <a:buClr>
                <a:srgbClr val="3EAFAF"/>
              </a:buClr>
              <a:buSzTx/>
              <a:buFontTx/>
              <a:buNone/>
              <a:tabLst/>
              <a:defRPr/>
            </a:pPr>
            <a:r>
              <a:rPr kumimoji="0" lang="ar-SA" sz="4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صفحة: </a:t>
            </a:r>
            <a:r>
              <a:rPr kumimoji="0" lang="en-US" sz="4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89</a:t>
            </a:r>
            <a:endParaRPr kumimoji="0" lang="ar-SA" sz="4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8" name="مستطيل 7">
            <a:extLst>
              <a:ext uri="{FF2B5EF4-FFF2-40B4-BE49-F238E27FC236}">
                <a16:creationId xmlns:a16="http://schemas.microsoft.com/office/drawing/2014/main" id="{7DD83C91-3482-4B05-8540-78052282A623}"/>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2</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9" name="TextBox 9">
            <a:extLst>
              <a:ext uri="{FF2B5EF4-FFF2-40B4-BE49-F238E27FC236}">
                <a16:creationId xmlns:a16="http://schemas.microsoft.com/office/drawing/2014/main" id="{C070ECBF-BA4A-4651-8F29-7D7A01BB358A}"/>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1437702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8951DEE-7868-464D-9640-78388909A703}"/>
              </a:ext>
            </a:extLst>
          </p:cNvPr>
          <p:cNvSpPr txBox="1"/>
          <p:nvPr/>
        </p:nvSpPr>
        <p:spPr>
          <a:xfrm>
            <a:off x="1548423" y="2314135"/>
            <a:ext cx="9095153" cy="4543865"/>
          </a:xfrm>
          <a:prstGeom prst="rect">
            <a:avLst/>
          </a:prstGeom>
          <a:noFill/>
        </p:spPr>
        <p:txBody>
          <a:bodyPr wrap="square" rtlCol="1">
            <a:spAutoFit/>
          </a:bodyPr>
          <a:lstStyle/>
          <a:p>
            <a:pPr algn="l" rtl="0" eaLnBrk="0" fontAlgn="base" hangingPunct="0">
              <a:spcBef>
                <a:spcPct val="0"/>
              </a:spcBef>
              <a:spcAft>
                <a:spcPct val="0"/>
              </a:spcAft>
            </a:pPr>
            <a:endParaRPr lang="ar-SA" dirty="0">
              <a:solidFill>
                <a:prstClr val="black"/>
              </a:solidFill>
            </a:endParaRPr>
          </a:p>
        </p:txBody>
      </p:sp>
      <p:pic>
        <p:nvPicPr>
          <p:cNvPr id="5" name="صورة 2">
            <a:extLst>
              <a:ext uri="{FF2B5EF4-FFF2-40B4-BE49-F238E27FC236}">
                <a16:creationId xmlns:a16="http://schemas.microsoft.com/office/drawing/2014/main" id="{B7CC73A2-F323-471F-AD94-991CAE956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705" y="3674890"/>
            <a:ext cx="3813401" cy="11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3">
            <a:extLst>
              <a:ext uri="{FF2B5EF4-FFF2-40B4-BE49-F238E27FC236}">
                <a16:creationId xmlns:a16="http://schemas.microsoft.com/office/drawing/2014/main" id="{D0E448C6-FEC8-42CC-8B11-B8742A284EF3}"/>
              </a:ext>
            </a:extLst>
          </p:cNvPr>
          <p:cNvSpPr txBox="1">
            <a:spLocks noChangeArrowheads="1"/>
          </p:cNvSpPr>
          <p:nvPr/>
        </p:nvSpPr>
        <p:spPr bwMode="auto">
          <a:xfrm>
            <a:off x="3588618" y="1910847"/>
            <a:ext cx="55451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fontAlgn="base">
              <a:lnSpc>
                <a:spcPct val="100000"/>
              </a:lnSpc>
              <a:spcBef>
                <a:spcPct val="0"/>
              </a:spcBef>
              <a:spcAft>
                <a:spcPct val="0"/>
              </a:spcAft>
              <a:buFontTx/>
              <a:buNone/>
            </a:pPr>
            <a:r>
              <a:rPr lang="ar-SA" altLang="ar-SA" sz="3200" b="1" dirty="0">
                <a:solidFill>
                  <a:srgbClr val="C00000"/>
                </a:solidFill>
                <a:latin typeface="Sakkal Majalla" panose="02000000000000000000" pitchFamily="2" charset="-78"/>
                <a:cs typeface="Sakkal Majalla" panose="02000000000000000000" pitchFamily="2" charset="-78"/>
              </a:rPr>
              <a:t>لن نتعلم ... ما لم نتدرب </a:t>
            </a:r>
            <a:r>
              <a:rPr lang="ar-SA" altLang="ar-SA" sz="3200" b="1" dirty="0">
                <a:solidFill>
                  <a:srgbClr val="C00000"/>
                </a:solidFill>
                <a:latin typeface="Sakkal Majalla" panose="02000000000000000000" pitchFamily="2" charset="-78"/>
                <a:cs typeface="Sakkal Majalla" panose="02000000000000000000" pitchFamily="2" charset="-78"/>
                <a:sym typeface="Wingdings" panose="05000000000000000000" pitchFamily="2" charset="2"/>
              </a:rPr>
              <a:t></a:t>
            </a:r>
            <a:endParaRPr lang="ar-SA" altLang="ar-SA" sz="3200" b="1" dirty="0">
              <a:solidFill>
                <a:srgbClr val="C00000"/>
              </a:solidFill>
              <a:latin typeface="Sakkal Majalla" panose="02000000000000000000" pitchFamily="2" charset="-78"/>
              <a:cs typeface="Sakkal Majalla" panose="02000000000000000000" pitchFamily="2" charset="-78"/>
            </a:endParaRPr>
          </a:p>
          <a:p>
            <a:pPr algn="ctr" fontAlgn="base">
              <a:lnSpc>
                <a:spcPct val="100000"/>
              </a:lnSpc>
              <a:spcBef>
                <a:spcPct val="0"/>
              </a:spcBef>
              <a:spcAft>
                <a:spcPct val="0"/>
              </a:spcAft>
              <a:buFontTx/>
              <a:buNone/>
            </a:pPr>
            <a:r>
              <a:rPr lang="ar-SA" altLang="ar-SA" sz="3200" b="1" dirty="0">
                <a:solidFill>
                  <a:srgbClr val="2A7A78"/>
                </a:solidFill>
                <a:latin typeface="Sakkal Majalla" panose="02000000000000000000" pitchFamily="2" charset="-78"/>
                <a:cs typeface="Sakkal Majalla" panose="02000000000000000000" pitchFamily="2" charset="-78"/>
              </a:rPr>
              <a:t>بوابة التعليم الوطنية (عين)  ... لكم خير معين</a:t>
            </a:r>
          </a:p>
          <a:p>
            <a:pPr algn="ctr" fontAlgn="base">
              <a:lnSpc>
                <a:spcPct val="100000"/>
              </a:lnSpc>
              <a:spcBef>
                <a:spcPct val="0"/>
              </a:spcBef>
              <a:spcAft>
                <a:spcPct val="0"/>
              </a:spcAft>
              <a:buFontTx/>
              <a:buNone/>
            </a:pPr>
            <a:r>
              <a:rPr lang="ar-SA" altLang="ar-SA" sz="3200" b="1" dirty="0">
                <a:solidFill>
                  <a:srgbClr val="2A7A78"/>
                </a:solidFill>
                <a:latin typeface="Sakkal Majalla" panose="02000000000000000000" pitchFamily="2" charset="-78"/>
                <a:cs typeface="Sakkal Majalla" panose="02000000000000000000" pitchFamily="2" charset="-78"/>
              </a:rPr>
              <a:t> إذ </a:t>
            </a:r>
            <a:r>
              <a:rPr lang="ar-SA" altLang="ar-SA" sz="3200" b="1" dirty="0">
                <a:solidFill>
                  <a:srgbClr val="203864"/>
                </a:solidFill>
                <a:latin typeface="Sakkal Majalla" panose="02000000000000000000" pitchFamily="2" charset="-78"/>
                <a:cs typeface="Sakkal Majalla" panose="02000000000000000000" pitchFamily="2" charset="-78"/>
              </a:rPr>
              <a:t>تقدم لكل درس</a:t>
            </a:r>
          </a:p>
        </p:txBody>
      </p:sp>
      <p:graphicFrame>
        <p:nvGraphicFramePr>
          <p:cNvPr id="7" name="رسم تخطيطي 6">
            <a:extLst>
              <a:ext uri="{FF2B5EF4-FFF2-40B4-BE49-F238E27FC236}">
                <a16:creationId xmlns:a16="http://schemas.microsoft.com/office/drawing/2014/main" id="{275E48A5-4582-4B14-B914-92139D4CAA7A}"/>
              </a:ext>
            </a:extLst>
          </p:cNvPr>
          <p:cNvGraphicFramePr/>
          <p:nvPr>
            <p:extLst>
              <p:ext uri="{D42A27DB-BD31-4B8C-83A1-F6EECF244321}">
                <p14:modId xmlns:p14="http://schemas.microsoft.com/office/powerpoint/2010/main" val="1237991195"/>
              </p:ext>
            </p:extLst>
          </p:nvPr>
        </p:nvGraphicFramePr>
        <p:xfrm>
          <a:off x="1548423" y="5176836"/>
          <a:ext cx="7585303" cy="1878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صورة 6" descr="صورة تحتوي على رسم&#10;&#10;تم إنشاء الوصف تلقائياً">
            <a:extLst>
              <a:ext uri="{FF2B5EF4-FFF2-40B4-BE49-F238E27FC236}">
                <a16:creationId xmlns:a16="http://schemas.microsoft.com/office/drawing/2014/main" id="{FE33499D-A2EC-41E0-811B-5F714FCEA4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7169" y="2505075"/>
            <a:ext cx="808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76884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87524"/>
            <a:ext cx="7537450" cy="12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501" y="1787525"/>
            <a:ext cx="1411399"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048625" y="3910012"/>
            <a:ext cx="3733800" cy="241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895723" y="4103686"/>
            <a:ext cx="3644901" cy="197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0223" y="3508375"/>
            <a:ext cx="2860677" cy="3215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9">
            <a:extLst>
              <a:ext uri="{FF2B5EF4-FFF2-40B4-BE49-F238E27FC236}">
                <a16:creationId xmlns:a16="http://schemas.microsoft.com/office/drawing/2014/main" id="{08D8A772-DB3D-475A-8FF0-C814FD645862}"/>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510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003800" y="2573989"/>
            <a:ext cx="6692900" cy="3970318"/>
          </a:xfrm>
          <a:prstGeom prst="rect">
            <a:avLst/>
          </a:prstGeom>
        </p:spPr>
        <p:txBody>
          <a:bodyPr wrap="square">
            <a:spAutoFit/>
          </a:bodyPr>
          <a:lstStyle/>
          <a:p>
            <a:pPr>
              <a:lnSpc>
                <a:spcPct val="150000"/>
              </a:lnSpc>
            </a:pPr>
            <a:r>
              <a:rPr lang="ar-SA" sz="2800" b="1" dirty="0">
                <a:cs typeface="Sakkal Majalla" panose="02000000000000000000" pitchFamily="2" charset="-78"/>
              </a:rPr>
              <a:t>تُظهر غرفة الخداع البصري أن الشخص الواقف في الزاوية اليمنى أكبر من الشخص الواقف في الزاوية اليسرى . وفي المنظر الأمامي، يبدو الحائطان الأمامي والخلفي متوازيين في حين أنهما ليسا كذلك.</a:t>
            </a:r>
          </a:p>
          <a:p>
            <a:pPr>
              <a:lnSpc>
                <a:spcPct val="150000"/>
              </a:lnSpc>
            </a:pPr>
            <a:r>
              <a:rPr lang="ar-SA" sz="2800" b="1" dirty="0">
                <a:cs typeface="Sakkal Majalla" panose="02000000000000000000" pitchFamily="2" charset="-78"/>
              </a:rPr>
              <a:t>ويبدو السقف والأرضية أفقيين، ولكنهما في الحقيقة ليسا أفقيين.</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4" y="2056074"/>
            <a:ext cx="3722044"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18" y="4784987"/>
            <a:ext cx="3233736" cy="176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786" y="2095688"/>
            <a:ext cx="1334745" cy="63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ستطيل: زوايا مستديرة 12">
            <a:extLst>
              <a:ext uri="{FF2B5EF4-FFF2-40B4-BE49-F238E27FC236}">
                <a16:creationId xmlns:a16="http://schemas.microsoft.com/office/drawing/2014/main" id="{DE12B9F5-6439-485A-8AF7-487C21ACA231}"/>
              </a:ext>
            </a:extLst>
          </p:cNvPr>
          <p:cNvSpPr/>
          <p:nvPr/>
        </p:nvSpPr>
        <p:spPr>
          <a:xfrm>
            <a:off x="7884333" y="2231088"/>
            <a:ext cx="1431488" cy="3689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prstClr val="white"/>
                </a:solidFill>
                <a:latin typeface="Sakkal Majalla" panose="02000000000000000000" pitchFamily="2" charset="-78"/>
                <a:cs typeface="Sakkal Majalla" panose="02000000000000000000" pitchFamily="2" charset="-78"/>
              </a:rPr>
              <a:t>صفحة: </a:t>
            </a:r>
            <a:r>
              <a:rPr lang="en-US" sz="2800" b="1" dirty="0">
                <a:solidFill>
                  <a:prstClr val="white"/>
                </a:solidFill>
                <a:latin typeface="Sakkal Majalla" panose="02000000000000000000" pitchFamily="2" charset="-78"/>
                <a:cs typeface="Sakkal Majalla" panose="02000000000000000000" pitchFamily="2" charset="-78"/>
              </a:rPr>
              <a:t>86</a:t>
            </a:r>
            <a:endParaRPr lang="ar-SA" sz="2800" b="1" dirty="0">
              <a:solidFill>
                <a:prstClr val="white"/>
              </a:solidFill>
              <a:latin typeface="Sakkal Majalla" panose="02000000000000000000" pitchFamily="2" charset="-78"/>
              <a:cs typeface="Sakkal Majalla" panose="02000000000000000000" pitchFamily="2" charset="-78"/>
            </a:endParaRPr>
          </a:p>
        </p:txBody>
      </p:sp>
      <p:pic>
        <p:nvPicPr>
          <p:cNvPr id="14"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4531" y="2123133"/>
            <a:ext cx="543943" cy="543943"/>
          </a:xfrm>
          <a:prstGeom prst="rect">
            <a:avLst/>
          </a:prstGeom>
        </p:spPr>
      </p:pic>
      <p:sp>
        <p:nvSpPr>
          <p:cNvPr id="10" name="مستطيل 9">
            <a:extLst>
              <a:ext uri="{FF2B5EF4-FFF2-40B4-BE49-F238E27FC236}">
                <a16:creationId xmlns:a16="http://schemas.microsoft.com/office/drawing/2014/main" id="{11E7ACB8-4E50-435B-887D-A423094CA24B}"/>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1" name="TextBox 9">
            <a:extLst>
              <a:ext uri="{FF2B5EF4-FFF2-40B4-BE49-F238E27FC236}">
                <a16:creationId xmlns:a16="http://schemas.microsoft.com/office/drawing/2014/main" id="{C3E3E156-B098-4A84-BD03-88D9FF0C3A05}"/>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0026482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4" y="2056074"/>
            <a:ext cx="3722044"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18" y="4784987"/>
            <a:ext cx="3233736" cy="176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31" y="1894820"/>
            <a:ext cx="543943" cy="543943"/>
          </a:xfrm>
          <a:prstGeom prst="rect">
            <a:avLst/>
          </a:prstGeom>
        </p:spPr>
      </p:pic>
      <p:sp>
        <p:nvSpPr>
          <p:cNvPr id="10" name="مستطيل 9"/>
          <p:cNvSpPr/>
          <p:nvPr/>
        </p:nvSpPr>
        <p:spPr>
          <a:xfrm>
            <a:off x="9185773" y="1890077"/>
            <a:ext cx="1723549" cy="584775"/>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r>
              <a:rPr lang="ar-SA" sz="3200" b="1" dirty="0">
                <a:solidFill>
                  <a:srgbClr val="C00000"/>
                </a:solidFill>
                <a:highlight>
                  <a:srgbClr val="FFFF00"/>
                </a:highlight>
                <a:latin typeface="Sakkal Majalla" panose="02000000000000000000" pitchFamily="2" charset="-78"/>
                <a:cs typeface="Sakkal Majalla" panose="02000000000000000000" pitchFamily="2" charset="-78"/>
              </a:rPr>
              <a:t>في فقرة لماذا :</a:t>
            </a:r>
            <a:endParaRPr lang="ar-SA" sz="3200" dirty="0">
              <a:solidFill>
                <a:prstClr val="black"/>
              </a:solidFill>
            </a:endParaRPr>
          </a:p>
        </p:txBody>
      </p:sp>
      <p:sp>
        <p:nvSpPr>
          <p:cNvPr id="11" name="مستطيل 10"/>
          <p:cNvSpPr/>
          <p:nvPr/>
        </p:nvSpPr>
        <p:spPr>
          <a:xfrm>
            <a:off x="5973418" y="2720615"/>
            <a:ext cx="5839540" cy="954107"/>
          </a:xfrm>
          <a:prstGeom prst="rect">
            <a:avLst/>
          </a:prstGeom>
          <a:solidFill>
            <a:schemeClr val="bg2"/>
          </a:solid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r>
              <a:rPr lang="ar-SA" sz="2800" b="1" dirty="0">
                <a:solidFill>
                  <a:srgbClr val="00B050"/>
                </a:solidFill>
                <a:latin typeface="Sakkal Majalla" pitchFamily="2" charset="-78"/>
                <a:cs typeface="Sakkal Majalla" pitchFamily="2" charset="-78"/>
              </a:rPr>
              <a:t>• أي الشخصين داخل الغرفة يبدو أكبر حجمًا للناظر؛ الذي في الأمام أم الذي </a:t>
            </a:r>
            <a:r>
              <a:rPr lang="ar-SA" sz="2800" b="1">
                <a:solidFill>
                  <a:srgbClr val="00B050"/>
                </a:solidFill>
                <a:latin typeface="Sakkal Majalla" pitchFamily="2" charset="-78"/>
                <a:cs typeface="Sakkal Majalla" pitchFamily="2" charset="-78"/>
              </a:rPr>
              <a:t>في الخلف؟</a:t>
            </a:r>
            <a:endParaRPr lang="ar-SA" sz="2800" b="1" dirty="0">
              <a:solidFill>
                <a:srgbClr val="00B050"/>
              </a:solidFill>
              <a:latin typeface="Sakkal Majalla" pitchFamily="2" charset="-78"/>
              <a:cs typeface="Sakkal Majalla" pitchFamily="2" charset="-78"/>
            </a:endParaRPr>
          </a:p>
        </p:txBody>
      </p:sp>
      <p:sp>
        <p:nvSpPr>
          <p:cNvPr id="17" name="مستطيل 16"/>
          <p:cNvSpPr/>
          <p:nvPr/>
        </p:nvSpPr>
        <p:spPr>
          <a:xfrm>
            <a:off x="5973419" y="4242425"/>
            <a:ext cx="5839540" cy="954107"/>
          </a:xfrm>
          <a:prstGeom prst="rect">
            <a:avLst/>
          </a:prstGeom>
          <a:solidFill>
            <a:schemeClr val="bg2"/>
          </a:solidFill>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pPr>
            <a:r>
              <a:rPr lang="ar-SA" sz="2800" b="1" dirty="0">
                <a:solidFill>
                  <a:srgbClr val="00B050"/>
                </a:solidFill>
                <a:latin typeface="Sakkal Majalla" pitchFamily="2" charset="-78"/>
                <a:cs typeface="Sakkal Majalla" pitchFamily="2" charset="-78"/>
              </a:rPr>
              <a:t> • لماذا تبدو الأجسام كأنها أكبر أو أصغر مما هي عليه في الحقيقة باستعمال المستقيمات غير المتوازية ؟</a:t>
            </a:r>
          </a:p>
        </p:txBody>
      </p:sp>
      <p:sp>
        <p:nvSpPr>
          <p:cNvPr id="19" name="مستطيل 18"/>
          <p:cNvSpPr/>
          <p:nvPr/>
        </p:nvSpPr>
        <p:spPr>
          <a:xfrm>
            <a:off x="8598588" y="3696478"/>
            <a:ext cx="1649811" cy="523220"/>
          </a:xfrm>
          <a:prstGeom prst="rect">
            <a:avLst/>
          </a:prstGeom>
        </p:spPr>
        <p:txBody>
          <a:bodyPr wrap="none">
            <a:spAutoFit/>
          </a:bodyPr>
          <a:lstStyle/>
          <a:p>
            <a:r>
              <a:rPr lang="ar-SA" sz="2800" b="1" dirty="0">
                <a:solidFill>
                  <a:srgbClr val="002060"/>
                </a:solidFill>
                <a:latin typeface="Sakkal Majalla" pitchFamily="2" charset="-78"/>
                <a:cs typeface="Sakkal Majalla" pitchFamily="2" charset="-78"/>
              </a:rPr>
              <a:t>الذي في الأمام.</a:t>
            </a:r>
            <a:endParaRPr lang="ar-SA" dirty="0">
              <a:solidFill>
                <a:srgbClr val="002060"/>
              </a:solidFill>
            </a:endParaRPr>
          </a:p>
        </p:txBody>
      </p:sp>
      <p:sp>
        <p:nvSpPr>
          <p:cNvPr id="20" name="مستطيل 19"/>
          <p:cNvSpPr/>
          <p:nvPr/>
        </p:nvSpPr>
        <p:spPr>
          <a:xfrm>
            <a:off x="6085108" y="5319250"/>
            <a:ext cx="5727850" cy="1384995"/>
          </a:xfrm>
          <a:prstGeom prst="rect">
            <a:avLst/>
          </a:prstGeom>
        </p:spPr>
        <p:txBody>
          <a:bodyPr wrap="none">
            <a:spAutoFit/>
          </a:bodyPr>
          <a:lstStyle/>
          <a:p>
            <a:r>
              <a:rPr lang="ar-SA" sz="2800" b="1" dirty="0">
                <a:solidFill>
                  <a:srgbClr val="002060"/>
                </a:solidFill>
                <a:latin typeface="Sakkal Majalla" pitchFamily="2" charset="-78"/>
                <a:cs typeface="Sakkal Majalla" pitchFamily="2" charset="-78"/>
              </a:rPr>
              <a:t> لأن المسافة بين المستقيمين تتغير؛ فعندما يقترب</a:t>
            </a:r>
          </a:p>
          <a:p>
            <a:r>
              <a:rPr lang="ar-SA" sz="2800" b="1" dirty="0">
                <a:solidFill>
                  <a:srgbClr val="002060"/>
                </a:solidFill>
                <a:latin typeface="Sakkal Majalla" pitchFamily="2" charset="-78"/>
                <a:cs typeface="Sakkal Majalla" pitchFamily="2" charset="-78"/>
              </a:rPr>
              <a:t> المستقيمان أحدهما من الآخر يظهر الجسم بينهما أكبر،</a:t>
            </a:r>
          </a:p>
          <a:p>
            <a:r>
              <a:rPr lang="ar-SA" sz="2800" b="1" dirty="0">
                <a:solidFill>
                  <a:srgbClr val="002060"/>
                </a:solidFill>
                <a:latin typeface="Sakkal Majalla" pitchFamily="2" charset="-78"/>
                <a:cs typeface="Sakkal Majalla" pitchFamily="2" charset="-78"/>
              </a:rPr>
              <a:t> وعندما يتباعدان يظهر الجسم بينهما أصغر.</a:t>
            </a:r>
            <a:endParaRPr lang="ar-SA" dirty="0">
              <a:solidFill>
                <a:srgbClr val="002060"/>
              </a:solidFill>
            </a:endParaRPr>
          </a:p>
        </p:txBody>
      </p:sp>
      <p:sp>
        <p:nvSpPr>
          <p:cNvPr id="13" name="مستطيل 12">
            <a:extLst>
              <a:ext uri="{FF2B5EF4-FFF2-40B4-BE49-F238E27FC236}">
                <a16:creationId xmlns:a16="http://schemas.microsoft.com/office/drawing/2014/main" id="{3BBCFE40-9984-46EC-B1DA-79835A5278BB}"/>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5" name="TextBox 9">
            <a:extLst>
              <a:ext uri="{FF2B5EF4-FFF2-40B4-BE49-F238E27FC236}">
                <a16:creationId xmlns:a16="http://schemas.microsoft.com/office/drawing/2014/main" id="{CB3D0540-102B-4272-9851-C9336006C94C}"/>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61444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4" y="2945074"/>
            <a:ext cx="3722044"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ستطيل 21"/>
          <p:cNvSpPr/>
          <p:nvPr/>
        </p:nvSpPr>
        <p:spPr>
          <a:xfrm>
            <a:off x="4988195" y="3131914"/>
            <a:ext cx="6215163" cy="2569934"/>
          </a:xfrm>
          <a:prstGeom prst="rect">
            <a:avLst/>
          </a:prstGeom>
          <a:solidFill>
            <a:schemeClr val="accent4">
              <a:lumMod val="20000"/>
              <a:lumOff val="80000"/>
            </a:schemeClr>
          </a:solidFill>
        </p:spPr>
        <p:txBody>
          <a:bodyPr wrap="none">
            <a:spAutoFit/>
          </a:bodyPr>
          <a:lstStyle/>
          <a:p>
            <a:pPr algn="ctr">
              <a:lnSpc>
                <a:spcPct val="200000"/>
              </a:lnSpc>
            </a:pPr>
            <a:r>
              <a:rPr lang="ar-SA" sz="2800" b="1" dirty="0">
                <a:solidFill>
                  <a:srgbClr val="002060"/>
                </a:solidFill>
                <a:latin typeface="Sakkal Majalla" pitchFamily="2" charset="-78"/>
                <a:cs typeface="Sakkal Majalla" pitchFamily="2" charset="-78"/>
              </a:rPr>
              <a:t> استُعمِلت </a:t>
            </a:r>
            <a:r>
              <a:rPr lang="ar-SA" sz="2800" b="1" dirty="0">
                <a:solidFill>
                  <a:srgbClr val="00B050"/>
                </a:solidFill>
                <a:latin typeface="Sakkal Majalla" pitchFamily="2" charset="-78"/>
                <a:cs typeface="Sakkal Majalla" pitchFamily="2" charset="-78"/>
              </a:rPr>
              <a:t>مستقيمات متوازية و متقاطعة و متخالفة </a:t>
            </a:r>
          </a:p>
          <a:p>
            <a:pPr algn="ctr">
              <a:lnSpc>
                <a:spcPct val="200000"/>
              </a:lnSpc>
            </a:pPr>
            <a:r>
              <a:rPr lang="ar-SA" sz="2800" b="1" dirty="0">
                <a:solidFill>
                  <a:srgbClr val="002060"/>
                </a:solidFill>
                <a:latin typeface="Sakkal Majalla" pitchFamily="2" charset="-78"/>
                <a:cs typeface="Sakkal Majalla" pitchFamily="2" charset="-78"/>
              </a:rPr>
              <a:t>بالإضافة إلى </a:t>
            </a:r>
            <a:r>
              <a:rPr lang="ar-SA" sz="2800" b="1" dirty="0">
                <a:solidFill>
                  <a:srgbClr val="0070C0"/>
                </a:solidFill>
                <a:latin typeface="Sakkal Majalla" pitchFamily="2" charset="-78"/>
                <a:cs typeface="Sakkal Majalla" pitchFamily="2" charset="-78"/>
              </a:rPr>
              <a:t>مستويات متقاطعة وأخرى متوازية</a:t>
            </a:r>
            <a:r>
              <a:rPr lang="ar-SA" sz="2800" b="1" dirty="0">
                <a:solidFill>
                  <a:srgbClr val="002060"/>
                </a:solidFill>
                <a:latin typeface="Sakkal Majalla" pitchFamily="2" charset="-78"/>
                <a:cs typeface="Sakkal Majalla" pitchFamily="2" charset="-78"/>
              </a:rPr>
              <a:t>؛</a:t>
            </a:r>
          </a:p>
          <a:p>
            <a:pPr algn="ctr">
              <a:lnSpc>
                <a:spcPct val="200000"/>
              </a:lnSpc>
            </a:pPr>
            <a:r>
              <a:rPr lang="ar-SA" sz="2800" b="1" dirty="0">
                <a:solidFill>
                  <a:srgbClr val="002060"/>
                </a:solidFill>
                <a:latin typeface="Sakkal Majalla" pitchFamily="2" charset="-78"/>
                <a:cs typeface="Sakkal Majalla" pitchFamily="2" charset="-78"/>
              </a:rPr>
              <a:t> لتصميم غرفة الخداع البصري كما يتضح في الرسم المجاور </a:t>
            </a:r>
            <a:endParaRPr lang="ar-SA" dirty="0">
              <a:solidFill>
                <a:srgbClr val="002060"/>
              </a:solidFill>
            </a:endParaRPr>
          </a:p>
        </p:txBody>
      </p:sp>
      <p:sp>
        <p:nvSpPr>
          <p:cNvPr id="2" name="مستطيل 1"/>
          <p:cNvSpPr/>
          <p:nvPr/>
        </p:nvSpPr>
        <p:spPr>
          <a:xfrm>
            <a:off x="6222999" y="2382034"/>
            <a:ext cx="4687502" cy="584775"/>
          </a:xfrm>
          <a:prstGeom prst="rect">
            <a:avLst/>
          </a:prstGeom>
        </p:spPr>
        <p:txBody>
          <a:bodyPr wrap="none">
            <a:spAutoFit/>
          </a:bodyPr>
          <a:lstStyle/>
          <a:p>
            <a:r>
              <a:rPr lang="ar-SA" sz="3200" b="1" dirty="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العلاقات بين المستقيمات والمستويات :</a:t>
            </a:r>
            <a:endParaRPr lang="ar-SA" sz="3200" dirty="0">
              <a:solidFill>
                <a:srgbClr val="FF0000"/>
              </a:solidFill>
              <a:effectLst>
                <a:outerShdw blurRad="38100" dist="38100" dir="2700000" algn="tl">
                  <a:srgbClr val="000000">
                    <a:alpha val="43137"/>
                  </a:srgbClr>
                </a:outerShdw>
              </a:effectLst>
            </a:endParaRPr>
          </a:p>
        </p:txBody>
      </p:sp>
      <p:sp>
        <p:nvSpPr>
          <p:cNvPr id="7" name="مستطيل 6">
            <a:extLst>
              <a:ext uri="{FF2B5EF4-FFF2-40B4-BE49-F238E27FC236}">
                <a16:creationId xmlns:a16="http://schemas.microsoft.com/office/drawing/2014/main" id="{6F1E2882-24B3-46E4-872A-299F448E0FD5}"/>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8" name="TextBox 9">
            <a:extLst>
              <a:ext uri="{FF2B5EF4-FFF2-40B4-BE49-F238E27FC236}">
                <a16:creationId xmlns:a16="http://schemas.microsoft.com/office/drawing/2014/main" id="{088E8CD1-803D-4B03-9B7C-662E1D513BEE}"/>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74" y="2287330"/>
            <a:ext cx="8934449" cy="43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p:nvPr/>
        </p:nvSpPr>
        <p:spPr>
          <a:xfrm>
            <a:off x="4578158" y="2385256"/>
            <a:ext cx="291630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lvl="0" algn="ctr"/>
            <a:r>
              <a:rPr lang="ar-SA" sz="3200" b="1" dirty="0">
                <a:solidFill>
                  <a:srgbClr val="FF0000"/>
                </a:solidFill>
                <a:latin typeface="Sakkal Majalla" pitchFamily="2" charset="-78"/>
                <a:cs typeface="Sakkal Majalla" pitchFamily="2" charset="-78"/>
              </a:rPr>
              <a:t>التوازي و التخالف </a:t>
            </a:r>
          </a:p>
        </p:txBody>
      </p:sp>
      <mc:AlternateContent xmlns:mc="http://schemas.openxmlformats.org/markup-compatibility/2006" xmlns:a14="http://schemas.microsoft.com/office/drawing/2010/main">
        <mc:Choice Requires="a14">
          <p:sp>
            <p:nvSpPr>
              <p:cNvPr id="10" name="مربع نص 9"/>
              <p:cNvSpPr txBox="1"/>
              <p:nvPr/>
            </p:nvSpPr>
            <p:spPr>
              <a:xfrm>
                <a:off x="6222999" y="4768361"/>
                <a:ext cx="4226787" cy="1006366"/>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a:r>
                  <a:rPr lang="ar-SA" sz="2800" dirty="0">
                    <a:solidFill>
                      <a:srgbClr val="002060"/>
                    </a:solidFill>
                    <a:latin typeface="Sakkal Majalla" pitchFamily="2" charset="-78"/>
                    <a:cs typeface="Sakkal Majalla" pitchFamily="2" charset="-78"/>
                  </a:rPr>
                  <a:t>تُقرأ   </a:t>
                </a:r>
                <a14:m>
                  <m:oMath xmlns:m="http://schemas.openxmlformats.org/officeDocument/2006/math">
                    <m:acc>
                      <m:accPr>
                        <m:chr m:val="⃡"/>
                        <m:ctrlPr>
                          <a:rPr lang="ar-SA" sz="2800" b="1" i="1">
                            <a:solidFill>
                              <a:srgbClr val="002060"/>
                            </a:solidFill>
                            <a:latin typeface="Cambria Math" panose="02040503050406030204" pitchFamily="18" charset="0"/>
                          </a:rPr>
                        </m:ctrlPr>
                      </m:accPr>
                      <m:e>
                        <m:r>
                          <a:rPr lang="en-US" sz="2800" b="1" i="1">
                            <a:solidFill>
                              <a:srgbClr val="002060"/>
                            </a:solidFill>
                            <a:latin typeface="Cambria Math"/>
                          </a:rPr>
                          <m:t>𝑳𝑴</m:t>
                        </m:r>
                      </m:e>
                    </m:acc>
                  </m:oMath>
                </a14:m>
                <a:r>
                  <a:rPr lang="ar-SA" sz="2800" b="1" dirty="0">
                    <a:solidFill>
                      <a:srgbClr val="002060"/>
                    </a:solidFill>
                    <a:latin typeface="Sakkal Majalla" pitchFamily="2" charset="-78"/>
                    <a:cs typeface="Sakkal Majalla" pitchFamily="2" charset="-78"/>
                  </a:rPr>
                  <a:t>   </a:t>
                </a:r>
                <a14:m>
                  <m:oMath xmlns:m="http://schemas.openxmlformats.org/officeDocument/2006/math">
                    <m:r>
                      <a:rPr lang="ar-SA" sz="2800" b="1" i="1" dirty="0">
                        <a:solidFill>
                          <a:srgbClr val="002060"/>
                        </a:solidFill>
                        <a:latin typeface="Cambria Math"/>
                        <a:ea typeface="Cambria Math"/>
                        <a:cs typeface="Sakkal Majalla" pitchFamily="2" charset="-78"/>
                      </a:rPr>
                      <m:t>∥</m:t>
                    </m:r>
                  </m:oMath>
                </a14:m>
                <a:r>
                  <a:rPr lang="ar-SA" sz="2800" b="1" dirty="0">
                    <a:solidFill>
                      <a:srgbClr val="002060"/>
                    </a:solidFill>
                    <a:latin typeface="Sakkal Majalla" pitchFamily="2" charset="-78"/>
                    <a:ea typeface="Cambria Math" panose="02040503050406030204" pitchFamily="18" charset="0"/>
                    <a:cs typeface="Sakkal Majalla" pitchFamily="2" charset="-78"/>
                  </a:rPr>
                  <a:t>  </a:t>
                </a:r>
                <a14:m>
                  <m:oMath xmlns:m="http://schemas.openxmlformats.org/officeDocument/2006/math">
                    <m:acc>
                      <m:accPr>
                        <m:chr m:val="⃡"/>
                        <m:ctrlPr>
                          <a:rPr lang="ar-SA" sz="2800" b="1" i="1">
                            <a:solidFill>
                              <a:srgbClr val="002060"/>
                            </a:solidFill>
                            <a:latin typeface="Cambria Math" panose="02040503050406030204" pitchFamily="18" charset="0"/>
                            <a:ea typeface="Cambria Math" panose="02040503050406030204" pitchFamily="18" charset="0"/>
                          </a:rPr>
                        </m:ctrlPr>
                      </m:accPr>
                      <m:e>
                        <m:r>
                          <a:rPr lang="en-US" sz="2800" b="1" i="1">
                            <a:solidFill>
                              <a:srgbClr val="002060"/>
                            </a:solidFill>
                            <a:latin typeface="Cambria Math"/>
                            <a:ea typeface="Cambria Math" panose="02040503050406030204" pitchFamily="18" charset="0"/>
                          </a:rPr>
                          <m:t>𝑱𝑲</m:t>
                        </m:r>
                      </m:e>
                    </m:acc>
                  </m:oMath>
                </a14:m>
                <a:endParaRPr lang="ar-SA" sz="2800" b="1" dirty="0">
                  <a:solidFill>
                    <a:srgbClr val="002060"/>
                  </a:solidFill>
                  <a:latin typeface="Sakkal Majalla" pitchFamily="2" charset="-78"/>
                  <a:cs typeface="Sakkal Majalla" pitchFamily="2" charset="-78"/>
                </a:endParaRPr>
              </a:p>
              <a:p>
                <a:pPr algn="ctr"/>
                <a:r>
                  <a:rPr lang="ar-SA" sz="2800" dirty="0">
                    <a:solidFill>
                      <a:srgbClr val="002060"/>
                    </a:solidFill>
                    <a:latin typeface="Sakkal Majalla" pitchFamily="2" charset="-78"/>
                    <a:cs typeface="Sakkal Majalla" pitchFamily="2" charset="-78"/>
                  </a:rPr>
                  <a:t>المستقيم </a:t>
                </a:r>
                <a14:m>
                  <m:oMath xmlns:m="http://schemas.openxmlformats.org/officeDocument/2006/math">
                    <m:r>
                      <a:rPr lang="en-US" sz="2800" b="1" i="1" smtClean="0">
                        <a:solidFill>
                          <a:srgbClr val="002060"/>
                        </a:solidFill>
                        <a:latin typeface="Cambria Math"/>
                        <a:ea typeface="Cambria Math" panose="02040503050406030204" pitchFamily="18" charset="0"/>
                      </a:rPr>
                      <m:t>𝑱𝑲</m:t>
                    </m:r>
                  </m:oMath>
                </a14:m>
                <a:r>
                  <a:rPr lang="ar-SA" sz="2800" dirty="0">
                    <a:solidFill>
                      <a:srgbClr val="002060"/>
                    </a:solidFill>
                    <a:latin typeface="Sakkal Majalla" pitchFamily="2" charset="-78"/>
                    <a:cs typeface="Sakkal Majalla" pitchFamily="2" charset="-78"/>
                  </a:rPr>
                  <a:t>  يوازي المستقيم </a:t>
                </a:r>
                <a14:m>
                  <m:oMath xmlns:m="http://schemas.openxmlformats.org/officeDocument/2006/math">
                    <m:r>
                      <a:rPr lang="en-US" sz="2800" b="1" i="1" smtClean="0">
                        <a:solidFill>
                          <a:srgbClr val="002060"/>
                        </a:solidFill>
                        <a:latin typeface="Cambria Math"/>
                      </a:rPr>
                      <m:t>𝑳𝑴</m:t>
                    </m:r>
                  </m:oMath>
                </a14:m>
                <a:endParaRPr lang="ar-SA" sz="2800" b="1" dirty="0">
                  <a:solidFill>
                    <a:srgbClr val="002060"/>
                  </a:solidFill>
                  <a:latin typeface="Sakkal Majalla" pitchFamily="2" charset="-78"/>
                  <a:cs typeface="Sakkal Majalla" pitchFamily="2" charset="-78"/>
                </a:endParaRPr>
              </a:p>
            </p:txBody>
          </p:sp>
        </mc:Choice>
        <mc:Fallback xmlns="">
          <p:sp>
            <p:nvSpPr>
              <p:cNvPr id="10" name="مربع نص 9"/>
              <p:cNvSpPr txBox="1">
                <a:spLocks noRot="1" noChangeAspect="1" noMove="1" noResize="1" noEditPoints="1" noAdjustHandles="1" noChangeArrowheads="1" noChangeShapeType="1" noTextEdit="1"/>
              </p:cNvSpPr>
              <p:nvPr/>
            </p:nvSpPr>
            <p:spPr>
              <a:xfrm>
                <a:off x="6222999" y="4768361"/>
                <a:ext cx="4226787" cy="1006366"/>
              </a:xfrm>
              <a:prstGeom prst="rect">
                <a:avLst/>
              </a:prstGeom>
              <a:blipFill rotWithShape="1">
                <a:blip r:embed="rId3"/>
                <a:stretch>
                  <a:fillRect b="-16568"/>
                </a:stretch>
              </a:blipFill>
              <a:ln w="25400"/>
            </p:spPr>
            <p:txBody>
              <a:bodyPr/>
              <a:lstStyle/>
              <a:p>
                <a:r>
                  <a:rPr lang="ar-SA">
                    <a:noFill/>
                  </a:rPr>
                  <a:t> </a:t>
                </a:r>
              </a:p>
            </p:txBody>
          </p:sp>
        </mc:Fallback>
      </mc:AlternateContent>
      <p:sp>
        <p:nvSpPr>
          <p:cNvPr id="4" name="مستطيل 3"/>
          <p:cNvSpPr/>
          <p:nvPr/>
        </p:nvSpPr>
        <p:spPr>
          <a:xfrm>
            <a:off x="1844674" y="2966978"/>
            <a:ext cx="8934450" cy="584775"/>
          </a:xfrm>
          <a:prstGeom prst="rect">
            <a:avLst/>
          </a:prstGeom>
        </p:spPr>
        <p:txBody>
          <a:bodyPr wrap="square">
            <a:spAutoFit/>
          </a:bodyPr>
          <a:lstStyle/>
          <a:p>
            <a:pPr lvl="0" algn="ctr"/>
            <a:r>
              <a:rPr lang="ar-SA" sz="3200" b="1" dirty="0">
                <a:solidFill>
                  <a:srgbClr val="C00000"/>
                </a:solidFill>
                <a:highlight>
                  <a:srgbClr val="FFFF00"/>
                </a:highlight>
                <a:latin typeface="Sakkal Majalla" panose="02000000000000000000" pitchFamily="2" charset="-78"/>
                <a:cs typeface="Sakkal Majalla" panose="02000000000000000000" pitchFamily="2" charset="-78"/>
              </a:rPr>
              <a:t>المستقيمان المتوازيان </a:t>
            </a:r>
            <a:r>
              <a:rPr lang="ar-SA" sz="3200" b="1" dirty="0">
                <a:solidFill>
                  <a:srgbClr val="0070C0"/>
                </a:solidFill>
                <a:latin typeface="Sakkal Majalla" pitchFamily="2" charset="-78"/>
                <a:cs typeface="Sakkal Majalla" pitchFamily="2" charset="-78"/>
              </a:rPr>
              <a:t>: </a:t>
            </a:r>
            <a:r>
              <a:rPr lang="ar-SA" sz="2800" b="1" dirty="0">
                <a:solidFill>
                  <a:prstClr val="black"/>
                </a:solidFill>
                <a:latin typeface="Sakkal Majalla" pitchFamily="2" charset="-78"/>
                <a:cs typeface="Sakkal Majalla" pitchFamily="2" charset="-78"/>
              </a:rPr>
              <a:t>هما مستقيمان لا يتقاطعان أبداً ويقعان في المستوى نفسه .</a:t>
            </a:r>
          </a:p>
        </p:txBody>
      </p:sp>
      <p:sp>
        <p:nvSpPr>
          <p:cNvPr id="5" name="مستطيل 4"/>
          <p:cNvSpPr/>
          <p:nvPr/>
        </p:nvSpPr>
        <p:spPr>
          <a:xfrm>
            <a:off x="9708317" y="3723242"/>
            <a:ext cx="857927" cy="523220"/>
          </a:xfrm>
          <a:prstGeom prst="rect">
            <a:avLst/>
          </a:prstGeom>
        </p:spPr>
        <p:txBody>
          <a:bodyPr wrap="none">
            <a:spAutoFit/>
          </a:bodyPr>
          <a:lstStyle/>
          <a:p>
            <a:pPr lvl="0"/>
            <a:r>
              <a:rPr lang="ar-SA" sz="2800" b="1" dirty="0">
                <a:solidFill>
                  <a:srgbClr val="00B050"/>
                </a:solidFill>
                <a:latin typeface="Sakkal Majalla" pitchFamily="2" charset="-78"/>
                <a:cs typeface="Sakkal Majalla" pitchFamily="2" charset="-78"/>
              </a:rPr>
              <a:t>مثال : </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176" y="3577118"/>
            <a:ext cx="3247309" cy="201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مستطيل 5"/>
              <p:cNvSpPr/>
              <p:nvPr/>
            </p:nvSpPr>
            <p:spPr>
              <a:xfrm>
                <a:off x="7975188" y="3725005"/>
                <a:ext cx="1582484" cy="575479"/>
              </a:xfrm>
              <a:prstGeom prst="rect">
                <a:avLst/>
              </a:prstGeom>
            </p:spPr>
            <p:txBody>
              <a:bodyPr wrap="none">
                <a:spAutoFit/>
              </a:bodyPr>
              <a:lstStyle/>
              <a:p>
                <a14:m>
                  <m:oMath xmlns:m="http://schemas.openxmlformats.org/officeDocument/2006/math">
                    <m:acc>
                      <m:accPr>
                        <m:chr m:val="⃡"/>
                        <m:ctrlPr>
                          <a:rPr lang="ar-SA" sz="2800" b="1" i="1" smtClean="0">
                            <a:solidFill>
                              <a:prstClr val="black"/>
                            </a:solidFill>
                            <a:latin typeface="Cambria Math" panose="02040503050406030204" pitchFamily="18" charset="0"/>
                          </a:rPr>
                        </m:ctrlPr>
                      </m:accPr>
                      <m:e>
                        <m:r>
                          <a:rPr lang="en-US" sz="2800" b="1" i="1" smtClean="0">
                            <a:solidFill>
                              <a:prstClr val="black"/>
                            </a:solidFill>
                            <a:latin typeface="Cambria Math"/>
                          </a:rPr>
                          <m:t>𝑳𝑴</m:t>
                        </m:r>
                      </m:e>
                    </m:acc>
                  </m:oMath>
                </a14:m>
                <a:r>
                  <a:rPr lang="ar-SA" sz="2800" b="1" dirty="0">
                    <a:solidFill>
                      <a:prstClr val="black"/>
                    </a:solidFill>
                    <a:latin typeface="Sakkal Majalla" pitchFamily="2" charset="-78"/>
                    <a:cs typeface="Sakkal Majalla" pitchFamily="2" charset="-78"/>
                  </a:rPr>
                  <a:t>   </a:t>
                </a:r>
                <a14:m>
                  <m:oMath xmlns:m="http://schemas.openxmlformats.org/officeDocument/2006/math">
                    <m:r>
                      <a:rPr lang="ar-SA" sz="2800" b="1" i="1" dirty="0" smtClean="0">
                        <a:solidFill>
                          <a:prstClr val="black"/>
                        </a:solidFill>
                        <a:latin typeface="Cambria Math"/>
                        <a:ea typeface="Cambria Math"/>
                        <a:cs typeface="Sakkal Majalla" pitchFamily="2" charset="-78"/>
                      </a:rPr>
                      <m:t>∥</m:t>
                    </m:r>
                  </m:oMath>
                </a14:m>
                <a:r>
                  <a:rPr lang="ar-SA" sz="2800" b="1" dirty="0">
                    <a:solidFill>
                      <a:prstClr val="black"/>
                    </a:solidFill>
                    <a:latin typeface="Sakkal Majalla" pitchFamily="2" charset="-78"/>
                    <a:ea typeface="Cambria Math" panose="02040503050406030204" pitchFamily="18" charset="0"/>
                    <a:cs typeface="Sakkal Majalla" pitchFamily="2" charset="-78"/>
                  </a:rPr>
                  <a:t>  </a:t>
                </a:r>
                <a14:m>
                  <m:oMath xmlns:m="http://schemas.openxmlformats.org/officeDocument/2006/math">
                    <m:acc>
                      <m:accPr>
                        <m:chr m:val="⃡"/>
                        <m:ctrlPr>
                          <a:rPr lang="ar-SA" sz="2800" b="1" i="1">
                            <a:solidFill>
                              <a:prstClr val="black"/>
                            </a:solidFill>
                            <a:latin typeface="Cambria Math" panose="02040503050406030204" pitchFamily="18" charset="0"/>
                            <a:ea typeface="Cambria Math" panose="02040503050406030204" pitchFamily="18" charset="0"/>
                          </a:rPr>
                        </m:ctrlPr>
                      </m:accPr>
                      <m:e>
                        <m:r>
                          <a:rPr lang="en-US" sz="2800" b="1" i="1" smtClean="0">
                            <a:solidFill>
                              <a:prstClr val="black"/>
                            </a:solidFill>
                            <a:latin typeface="Cambria Math"/>
                            <a:ea typeface="Cambria Math" panose="02040503050406030204" pitchFamily="18" charset="0"/>
                          </a:rPr>
                          <m:t>𝑱𝑲</m:t>
                        </m:r>
                      </m:e>
                    </m:acc>
                  </m:oMath>
                </a14:m>
                <a:endParaRPr lang="ar-SA" dirty="0"/>
              </a:p>
            </p:txBody>
          </p:sp>
        </mc:Choice>
        <mc:Fallback xmlns="">
          <p:sp>
            <p:nvSpPr>
              <p:cNvPr id="6" name="مستطيل 5"/>
              <p:cNvSpPr>
                <a:spLocks noRot="1" noChangeAspect="1" noMove="1" noResize="1" noEditPoints="1" noAdjustHandles="1" noChangeArrowheads="1" noChangeShapeType="1" noTextEdit="1"/>
              </p:cNvSpPr>
              <p:nvPr/>
            </p:nvSpPr>
            <p:spPr>
              <a:xfrm>
                <a:off x="7975188" y="3725005"/>
                <a:ext cx="1582484" cy="575479"/>
              </a:xfrm>
              <a:prstGeom prst="rect">
                <a:avLst/>
              </a:prstGeom>
              <a:blipFill rotWithShape="1">
                <a:blip r:embed="rId5"/>
                <a:stretch>
                  <a:fillRect b="-32979"/>
                </a:stretch>
              </a:blipFill>
            </p:spPr>
            <p:txBody>
              <a:bodyPr/>
              <a:lstStyle/>
              <a:p>
                <a:r>
                  <a:rPr lang="ar-SA">
                    <a:noFill/>
                  </a:rPr>
                  <a:t> </a:t>
                </a:r>
              </a:p>
            </p:txBody>
          </p:sp>
        </mc:Fallback>
      </mc:AlternateContent>
      <p:sp>
        <p:nvSpPr>
          <p:cNvPr id="11" name="مستطيل 10"/>
          <p:cNvSpPr/>
          <p:nvPr/>
        </p:nvSpPr>
        <p:spPr>
          <a:xfrm>
            <a:off x="2231312" y="5595909"/>
            <a:ext cx="3469174" cy="954107"/>
          </a:xfrm>
          <a:prstGeom prst="rect">
            <a:avLst/>
          </a:prstGeom>
        </p:spPr>
        <p:txBody>
          <a:bodyPr wrap="square">
            <a:spAutoFit/>
          </a:bodyPr>
          <a:lstStyle/>
          <a:p>
            <a:pPr lvl="0" algn="ctr"/>
            <a:r>
              <a:rPr lang="ar-SA" sz="2800" b="1" dirty="0">
                <a:solidFill>
                  <a:schemeClr val="accent5">
                    <a:lumMod val="50000"/>
                  </a:schemeClr>
                </a:solidFill>
                <a:latin typeface="Sakkal Majalla" pitchFamily="2" charset="-78"/>
                <a:cs typeface="Sakkal Majalla" pitchFamily="2" charset="-78"/>
              </a:rPr>
              <a:t>( تستعمل الأسهم للدلالة</a:t>
            </a:r>
          </a:p>
          <a:p>
            <a:pPr lvl="0" algn="ctr"/>
            <a:r>
              <a:rPr lang="ar-SA" sz="2800" b="1" dirty="0">
                <a:solidFill>
                  <a:schemeClr val="accent5">
                    <a:lumMod val="50000"/>
                  </a:schemeClr>
                </a:solidFill>
                <a:latin typeface="Sakkal Majalla" pitchFamily="2" charset="-78"/>
                <a:cs typeface="Sakkal Majalla" pitchFamily="2" charset="-78"/>
              </a:rPr>
              <a:t> على توازي مستقيمين ) </a:t>
            </a:r>
          </a:p>
        </p:txBody>
      </p:sp>
      <p:sp>
        <p:nvSpPr>
          <p:cNvPr id="13" name="مستطيل 12">
            <a:extLst>
              <a:ext uri="{FF2B5EF4-FFF2-40B4-BE49-F238E27FC236}">
                <a16:creationId xmlns:a16="http://schemas.microsoft.com/office/drawing/2014/main" id="{FD3F2CE4-0D1B-4D49-A890-F6877559E330}"/>
              </a:ext>
            </a:extLst>
          </p:cNvPr>
          <p:cNvSpPr/>
          <p:nvPr/>
        </p:nvSpPr>
        <p:spPr>
          <a:xfrm>
            <a:off x="4721850" y="1128157"/>
            <a:ext cx="3289683" cy="523220"/>
          </a:xfrm>
          <a:prstGeom prst="rect">
            <a:avLst/>
          </a:prstGeom>
        </p:spPr>
        <p:txBody>
          <a:bodyPr wrap="none">
            <a:spAutoFit/>
          </a:bodyPr>
          <a:lstStyle/>
          <a:p>
            <a:pPr algn="ctr">
              <a:defRPr/>
            </a:pPr>
            <a:r>
              <a:rPr lang="ar-SA" sz="2800" dirty="0">
                <a:solidFill>
                  <a:srgbClr val="E7E6E6">
                    <a:lumMod val="50000"/>
                  </a:srgbClr>
                </a:solidFill>
                <a:latin typeface="Sakkal Majalla" panose="02000000000000000000" pitchFamily="2" charset="-78"/>
                <a:cs typeface="Sakkal Majalla" panose="02000000000000000000" pitchFamily="2" charset="-78"/>
              </a:rPr>
              <a:t>(</a:t>
            </a:r>
            <a:r>
              <a:rPr lang="en-US" sz="2800" dirty="0">
                <a:solidFill>
                  <a:srgbClr val="E7E6E6">
                    <a:lumMod val="50000"/>
                  </a:srgbClr>
                </a:solidFill>
                <a:latin typeface="Sakkal Majalla" panose="02000000000000000000" pitchFamily="2" charset="-78"/>
                <a:cs typeface="Sakkal Majalla" panose="02000000000000000000" pitchFamily="2" charset="-78"/>
              </a:rPr>
              <a:t>2-1 </a:t>
            </a:r>
            <a:r>
              <a:rPr lang="ar-SA" sz="2800" dirty="0">
                <a:solidFill>
                  <a:srgbClr val="E7E6E6">
                    <a:lumMod val="50000"/>
                  </a:srgbClr>
                </a:solidFill>
                <a:latin typeface="Sakkal Majalla" panose="02000000000000000000" pitchFamily="2" charset="-78"/>
                <a:cs typeface="Sakkal Majalla" panose="02000000000000000000" pitchFamily="2" charset="-78"/>
              </a:rPr>
              <a:t> ) المستقيمان والقاطع  (</a:t>
            </a:r>
            <a:r>
              <a:rPr lang="en-US" sz="2800" dirty="0">
                <a:solidFill>
                  <a:srgbClr val="E7E6E6">
                    <a:lumMod val="50000"/>
                  </a:srgbClr>
                </a:solidFill>
                <a:latin typeface="Sakkal Majalla" panose="02000000000000000000" pitchFamily="2" charset="-78"/>
                <a:cs typeface="Sakkal Majalla" panose="02000000000000000000" pitchFamily="2" charset="-78"/>
              </a:rPr>
              <a:t>1</a:t>
            </a:r>
            <a:r>
              <a:rPr lang="ar-SA" sz="2800" dirty="0">
                <a:solidFill>
                  <a:srgbClr val="E7E6E6">
                    <a:lumMod val="50000"/>
                  </a:srgbClr>
                </a:solidFill>
                <a:latin typeface="Sakkal Majalla" panose="02000000000000000000" pitchFamily="2" charset="-78"/>
                <a:cs typeface="Sakkal Majalla" panose="02000000000000000000" pitchFamily="2" charset="-78"/>
              </a:rPr>
              <a:t>)</a:t>
            </a:r>
            <a:endParaRPr lang="en-US" sz="2800" dirty="0">
              <a:solidFill>
                <a:srgbClr val="E7E6E6">
                  <a:lumMod val="50000"/>
                </a:srgbClr>
              </a:solidFill>
              <a:latin typeface="Sakkal Majalla" panose="02000000000000000000" pitchFamily="2" charset="-78"/>
              <a:cs typeface="Sakkal Majalla" panose="02000000000000000000" pitchFamily="2" charset="-78"/>
            </a:endParaRPr>
          </a:p>
        </p:txBody>
      </p:sp>
      <p:sp>
        <p:nvSpPr>
          <p:cNvPr id="14" name="TextBox 9">
            <a:extLst>
              <a:ext uri="{FF2B5EF4-FFF2-40B4-BE49-F238E27FC236}">
                <a16:creationId xmlns:a16="http://schemas.microsoft.com/office/drawing/2014/main" id="{E9E679EE-3994-4A7A-96DB-72439998B431}"/>
              </a:ext>
            </a:extLst>
          </p:cNvPr>
          <p:cNvSpPr txBox="1"/>
          <p:nvPr/>
        </p:nvSpPr>
        <p:spPr>
          <a:xfrm>
            <a:off x="-853712" y="6527857"/>
            <a:ext cx="3034937" cy="369332"/>
          </a:xfrm>
          <a:prstGeom prst="rect">
            <a:avLst/>
          </a:prstGeom>
          <a:noFill/>
        </p:spPr>
        <p:txBody>
          <a:bodyPr wrap="square">
            <a:spAutoFit/>
          </a:bodyPr>
          <a:lstStyle/>
          <a:p>
            <a:pPr>
              <a:defRPr/>
            </a:pPr>
            <a:r>
              <a:rPr lang="ar-SA" b="1" dirty="0">
                <a:solidFill>
                  <a:schemeClr val="bg2">
                    <a:lumMod val="75000"/>
                  </a:schemeClr>
                </a:solidFill>
                <a:latin typeface="Sakkal Majalla" panose="02000000000000000000" pitchFamily="2" charset="-78"/>
                <a:cs typeface="Sakkal Majalla" panose="02000000000000000000" pitchFamily="2" charset="-78"/>
              </a:rPr>
              <a:t>إعداد المعلمة : مريم الطيب</a:t>
            </a:r>
            <a:endParaRPr lang="en-US" b="1" dirty="0">
              <a:solidFill>
                <a:schemeClr val="bg2">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36865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 calcmode="lin" valueType="num">
                                      <p:cBhvr additive="base">
                                        <p:cTn id="24" dur="500" fill="hold"/>
                                        <p:tgtEl>
                                          <p:spTgt spid="6147"/>
                                        </p:tgtEl>
                                        <p:attrNameLst>
                                          <p:attrName>ppt_x</p:attrName>
                                        </p:attrNameLst>
                                      </p:cBhvr>
                                      <p:tavLst>
                                        <p:tav tm="0">
                                          <p:val>
                                            <p:strVal val="#ppt_x"/>
                                          </p:val>
                                        </p:tav>
                                        <p:tav tm="100000">
                                          <p:val>
                                            <p:strVal val="#ppt_x"/>
                                          </p:val>
                                        </p:tav>
                                      </p:tavLst>
                                    </p:anim>
                                    <p:anim calcmode="lin" valueType="num">
                                      <p:cBhvr additive="base">
                                        <p:cTn id="25"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anim calcmode="lin" valueType="num">
                                      <p:cBhvr>
                                        <p:cTn id="36" dur="250" fill="hold"/>
                                        <p:tgtEl>
                                          <p:spTgt spid="6"/>
                                        </p:tgtEl>
                                        <p:attrNameLst>
                                          <p:attrName>ppt_x</p:attrName>
                                        </p:attrNameLst>
                                      </p:cBhvr>
                                      <p:tavLst>
                                        <p:tav tm="0">
                                          <p:val>
                                            <p:strVal val="#ppt_x"/>
                                          </p:val>
                                        </p:tav>
                                        <p:tav tm="100000">
                                          <p:val>
                                            <p:strVal val="#ppt_x"/>
                                          </p:val>
                                        </p:tav>
                                      </p:tavLst>
                                    </p:anim>
                                    <p:anim calcmode="lin" valueType="num">
                                      <p:cBhvr>
                                        <p:cTn id="37"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4" grpId="0"/>
      <p:bldP spid="5" grpId="0"/>
      <p:bldP spid="6" grpId="0"/>
      <p:bldP spid="11"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نسق1" id="{42DDF544-F1B0-4CA2-8575-53994BB3EAD0}" vid="{3305B4BE-D7F1-4A8F-9D73-DE074F73096A}"/>
    </a:ext>
  </a:ext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1780</Words>
  <Application>Microsoft Office PowerPoint</Application>
  <PresentationFormat>شاشة عريضة</PresentationFormat>
  <Paragraphs>317</Paragraphs>
  <Slides>42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3</vt:i4>
      </vt:variant>
      <vt:variant>
        <vt:lpstr>عناوين الشرائح</vt:lpstr>
      </vt:variant>
      <vt:variant>
        <vt:i4>42</vt:i4>
      </vt:variant>
    </vt:vector>
  </HeadingPairs>
  <TitlesOfParts>
    <vt:vector size="52" baseType="lpstr">
      <vt:lpstr>Arial</vt:lpstr>
      <vt:lpstr>Calibri</vt:lpstr>
      <vt:lpstr>Calibri Light</vt:lpstr>
      <vt:lpstr>Cambria Math</vt:lpstr>
      <vt:lpstr>Sakkal Majalla</vt:lpstr>
      <vt:lpstr>Webdings</vt:lpstr>
      <vt:lpstr>Wingdings</vt:lpstr>
      <vt:lpstr>نسق Office</vt:lpstr>
      <vt:lpstr>1_نسق1</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سلطان المطيري</dc:creator>
  <cp:lastModifiedBy>حياة الروح</cp:lastModifiedBy>
  <cp:revision>51</cp:revision>
  <dcterms:created xsi:type="dcterms:W3CDTF">2020-09-01T14:46:23Z</dcterms:created>
  <dcterms:modified xsi:type="dcterms:W3CDTF">2021-10-18T14:43:49Z</dcterms:modified>
</cp:coreProperties>
</file>