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>
        <a:latin typeface="+mj-lt"/>
        <a:ea typeface="+mj-ea"/>
        <a:cs typeface="+mj-cs"/>
        <a:sym typeface="Helvetica Neue"/>
      </a:defRPr>
    </a:lvl1pPr>
    <a:lvl2pPr indent="228600" rtl="1" latinLnBrk="0">
      <a:defRPr>
        <a:latin typeface="+mj-lt"/>
        <a:ea typeface="+mj-ea"/>
        <a:cs typeface="+mj-cs"/>
        <a:sym typeface="Helvetica Neue"/>
      </a:defRPr>
    </a:lvl2pPr>
    <a:lvl3pPr indent="457200" rtl="1" latinLnBrk="0">
      <a:defRPr>
        <a:latin typeface="+mj-lt"/>
        <a:ea typeface="+mj-ea"/>
        <a:cs typeface="+mj-cs"/>
        <a:sym typeface="Helvetica Neue"/>
      </a:defRPr>
    </a:lvl3pPr>
    <a:lvl4pPr indent="685800" rtl="1" latinLnBrk="0">
      <a:defRPr>
        <a:latin typeface="+mj-lt"/>
        <a:ea typeface="+mj-ea"/>
        <a:cs typeface="+mj-cs"/>
        <a:sym typeface="Helvetica Neue"/>
      </a:defRPr>
    </a:lvl4pPr>
    <a:lvl5pPr indent="914400" rtl="1" latinLnBrk="0">
      <a:defRPr>
        <a:latin typeface="+mj-lt"/>
        <a:ea typeface="+mj-ea"/>
        <a:cs typeface="+mj-cs"/>
        <a:sym typeface="Helvetica Neue"/>
      </a:defRPr>
    </a:lvl5pPr>
    <a:lvl6pPr indent="1143000" rtl="1" latinLnBrk="0">
      <a:defRPr>
        <a:latin typeface="+mj-lt"/>
        <a:ea typeface="+mj-ea"/>
        <a:cs typeface="+mj-cs"/>
        <a:sym typeface="Helvetica Neue"/>
      </a:defRPr>
    </a:lvl6pPr>
    <a:lvl7pPr indent="1371600" rtl="1" latinLnBrk="0">
      <a:defRPr>
        <a:latin typeface="+mj-lt"/>
        <a:ea typeface="+mj-ea"/>
        <a:cs typeface="+mj-cs"/>
        <a:sym typeface="Helvetica Neue"/>
      </a:defRPr>
    </a:lvl7pPr>
    <a:lvl8pPr indent="1600200" rtl="1" latinLnBrk="0">
      <a:defRPr>
        <a:latin typeface="+mj-lt"/>
        <a:ea typeface="+mj-ea"/>
        <a:cs typeface="+mj-cs"/>
        <a:sym typeface="Helvetica Neue"/>
      </a:defRPr>
    </a:lvl8pPr>
    <a:lvl9pPr indent="1828800" rtl="1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ouse Mischief 12 - 4 اختيارات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وى النص الأول…"/>
          <p:cNvSpPr txBox="1"/>
          <p:nvPr>
            <p:ph type="body" sz="quarter" idx="1"/>
          </p:nvPr>
        </p:nvSpPr>
        <p:spPr>
          <a:xfrm>
            <a:off x="155447" y="116586"/>
            <a:ext cx="8833106" cy="75918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buSzTx/>
              <a:buFontTx/>
              <a:buNone/>
            </a:lvl1pPr>
            <a:lvl2pPr marL="342900" indent="114300" algn="ctr">
              <a:buSzTx/>
              <a:buFontTx/>
              <a:buNone/>
            </a:lvl2pPr>
            <a:lvl3pPr marL="342900" indent="571500" algn="ctr">
              <a:buSzTx/>
              <a:buFontTx/>
              <a:buNone/>
            </a:lvl3pPr>
            <a:lvl4pPr marL="342900" indent="1028700" algn="ctr">
              <a:buSzTx/>
              <a:buFontTx/>
              <a:buNone/>
            </a:lvl4pPr>
            <a:lvl5pPr marL="342900" indent="1485900" algn="ctr"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9" name="صورة 10" descr="صورة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5552" y="1249184"/>
            <a:ext cx="857251" cy="85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صورة 11" descr="صورة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5552" y="2581692"/>
            <a:ext cx="857251" cy="85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صورة 12" descr="صورة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45552" y="3914202"/>
            <a:ext cx="857251" cy="85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صورة 13" descr="صورة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5552" y="5246711"/>
            <a:ext cx="857251" cy="8572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57200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r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r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r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r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35200" marR="0" indent="-406400" algn="r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92400" marR="0" indent="-406400" algn="r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49600" marR="0" indent="-406400" algn="r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06800" marR="0" indent="-406400" algn="r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64000" marR="0" indent="-406400" algn="r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4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مستطيل"/>
          <p:cNvSpPr/>
          <p:nvPr/>
        </p:nvSpPr>
        <p:spPr>
          <a:xfrm>
            <a:off x="355521" y="813457"/>
            <a:ext cx="8299267" cy="4964398"/>
          </a:xfrm>
          <a:prstGeom prst="rect">
            <a:avLst/>
          </a:prstGeom>
          <a:gradFill>
            <a:gsLst>
              <a:gs pos="0">
                <a:schemeClr val="accent2">
                  <a:hueOff val="-39879"/>
                  <a:satOff val="52282"/>
                  <a:lumOff val="29251"/>
                </a:schemeClr>
              </a:gs>
              <a:gs pos="35000">
                <a:srgbClr val="FFBFBE"/>
              </a:gs>
              <a:gs pos="100000">
                <a:schemeClr val="accent2">
                  <a:hueOff val="-44018"/>
                  <a:satOff val="52282"/>
                  <a:lumOff val="42346"/>
                </a:schemeClr>
              </a:gs>
            </a:gsLst>
            <a:lin ang="16200000"/>
          </a:gradFill>
          <a:ln>
            <a:solidFill>
              <a:srgbClr val="7D60A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pic>
        <p:nvPicPr>
          <p:cNvPr id="33" name="51481_1192222420.jpg" descr="51481_11922224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1733" y="1089829"/>
            <a:ext cx="4666843" cy="349993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الدرس الثامن :إثبات علاقات بين الزوايا"/>
          <p:cNvSpPr txBox="1"/>
          <p:nvPr/>
        </p:nvSpPr>
        <p:spPr>
          <a:xfrm>
            <a:off x="2015046" y="4816583"/>
            <a:ext cx="4980217" cy="1080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 defTabSz="411479" rtl="0">
              <a:defRPr b="1" sz="2925">
                <a:solidFill>
                  <a:srgbClr val="450D59"/>
                </a:solidFill>
              </a:defRPr>
            </a:pPr>
            <a:r>
              <a:t>الدرس الثامن :إثبات علاقات بين الزوايا</a:t>
            </a:r>
            <a:br/>
          </a:p>
        </p:txBody>
      </p:sp>
      <p:pic>
        <p:nvPicPr>
          <p:cNvPr id="3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981" y="1008610"/>
            <a:ext cx="1924342" cy="1045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" grpId="2"/>
      <p:bldP build="whole" bldLvl="1" animBg="1" rev="0" advAuto="0" spid="3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9625" y="115887"/>
            <a:ext cx="4344988" cy="144145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Flowchart: Stored Data 4"/>
          <p:cNvSpPr/>
          <p:nvPr/>
        </p:nvSpPr>
        <p:spPr>
          <a:xfrm>
            <a:off x="755575" y="1916832"/>
            <a:ext cx="8208914" cy="4752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lnTo>
                  <a:pt x="21600" y="0"/>
                </a:lnTo>
                <a:cubicBezTo>
                  <a:pt x="19612" y="0"/>
                  <a:pt x="18000" y="4835"/>
                  <a:pt x="18000" y="10800"/>
                </a:cubicBezTo>
                <a:cubicBezTo>
                  <a:pt x="18000" y="16765"/>
                  <a:pt x="19612" y="21600"/>
                  <a:pt x="216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hueOff val="263624"/>
                  <a:satOff val="55948"/>
                  <a:lumOff val="27907"/>
                </a:schemeClr>
              </a:gs>
              <a:gs pos="35000">
                <a:srgbClr val="E4FDBF"/>
              </a:gs>
              <a:gs pos="100000">
                <a:schemeClr val="accent3">
                  <a:hueOff val="321486"/>
                  <a:satOff val="58119"/>
                  <a:lumOff val="40966"/>
                </a:schemeClr>
              </a:gs>
            </a:gsLst>
            <a:lin ang="16200000"/>
          </a:gradFill>
          <a:ln w="12700">
            <a:miter lim="400000"/>
          </a:ln>
          <a:effectLst>
            <a:outerShdw sx="100000" sy="100000" kx="0" ky="0" algn="b" rotWithShape="0" blurRad="190500" dist="228600" dir="270000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/>
            </a:pPr>
          </a:p>
        </p:txBody>
      </p:sp>
      <p:sp>
        <p:nvSpPr>
          <p:cNvPr id="145" name="TextBox 5"/>
          <p:cNvSpPr txBox="1"/>
          <p:nvPr/>
        </p:nvSpPr>
        <p:spPr>
          <a:xfrm>
            <a:off x="4823007" y="482600"/>
            <a:ext cx="3421199" cy="752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solidFill>
                  <a:srgbClr val="FF66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مراجعة المفردات</a:t>
            </a:r>
          </a:p>
        </p:txBody>
      </p:sp>
      <p:sp>
        <p:nvSpPr>
          <p:cNvPr id="146" name="TextBox 6"/>
          <p:cNvSpPr txBox="1"/>
          <p:nvPr/>
        </p:nvSpPr>
        <p:spPr>
          <a:xfrm>
            <a:off x="3839859" y="2096659"/>
            <a:ext cx="3482767" cy="61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200">
                <a:solidFill>
                  <a:srgbClr val="77933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الزاويتان المتكاملتان</a:t>
            </a:r>
          </a:p>
        </p:txBody>
      </p:sp>
      <p:sp>
        <p:nvSpPr>
          <p:cNvPr id="147" name="TextBox 7"/>
          <p:cNvSpPr txBox="1"/>
          <p:nvPr/>
        </p:nvSpPr>
        <p:spPr>
          <a:xfrm>
            <a:off x="315818" y="2708275"/>
            <a:ext cx="7079076" cy="61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rtl="0">
              <a:defRPr b="1" sz="32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هما زاويتان مجموع قياسيهما يساوي </a:t>
            </a:r>
            <a:r>
              <a:t>180</a:t>
            </a:r>
            <a:r>
              <a:rPr baseline="30000"/>
              <a:t>o</a:t>
            </a:r>
          </a:p>
        </p:txBody>
      </p:sp>
      <p:sp>
        <p:nvSpPr>
          <p:cNvPr id="148" name="TextBox 8"/>
          <p:cNvSpPr txBox="1"/>
          <p:nvPr/>
        </p:nvSpPr>
        <p:spPr>
          <a:xfrm>
            <a:off x="4096134" y="3573462"/>
            <a:ext cx="3327334" cy="6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200">
                <a:solidFill>
                  <a:srgbClr val="77933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الزاويتان المتتامتان</a:t>
            </a:r>
          </a:p>
        </p:txBody>
      </p:sp>
      <p:sp>
        <p:nvSpPr>
          <p:cNvPr id="149" name="TextBox 9"/>
          <p:cNvSpPr txBox="1"/>
          <p:nvPr/>
        </p:nvSpPr>
        <p:spPr>
          <a:xfrm>
            <a:off x="537671" y="4068762"/>
            <a:ext cx="6873097" cy="6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rtl="0">
              <a:defRPr b="1" sz="32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هما زاويتان مجموع قياسيهما يساوي </a:t>
            </a:r>
            <a:r>
              <a:t>90</a:t>
            </a:r>
            <a:r>
              <a:rPr baseline="30000"/>
              <a:t>o</a:t>
            </a:r>
          </a:p>
        </p:txBody>
      </p:sp>
      <p:sp>
        <p:nvSpPr>
          <p:cNvPr id="150" name="TextBox 10"/>
          <p:cNvSpPr txBox="1"/>
          <p:nvPr/>
        </p:nvSpPr>
        <p:spPr>
          <a:xfrm>
            <a:off x="1689084" y="4860925"/>
            <a:ext cx="5748672" cy="61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200">
                <a:solidFill>
                  <a:srgbClr val="77933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الزاويتان المتجاورتان على مستقيم</a:t>
            </a:r>
          </a:p>
        </p:txBody>
      </p:sp>
      <p:sp>
        <p:nvSpPr>
          <p:cNvPr id="151" name="TextBox 11"/>
          <p:cNvSpPr txBox="1"/>
          <p:nvPr/>
        </p:nvSpPr>
        <p:spPr>
          <a:xfrm>
            <a:off x="338946" y="5437187"/>
            <a:ext cx="7533099" cy="1193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rtl="0">
              <a:defRPr b="1" sz="32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هما زاويتان متجاورتان، بحيث يكون ضلعاهما غير المشتركين نصفي مستقيم متعاكسين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Class="entr" nodeType="after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  <p:bldP build="whole" bldLvl="1" animBg="1" rev="0" advAuto="0" spid="146" grpId="4"/>
      <p:bldP build="whole" bldLvl="1" animBg="1" rev="0" advAuto="0" spid="148" grpId="6"/>
      <p:bldP build="whole" bldLvl="1" animBg="1" rev="0" advAuto="0" spid="150" grpId="8"/>
      <p:bldP build="whole" bldLvl="1" animBg="1" rev="0" advAuto="0" spid="149" grpId="7"/>
      <p:bldP build="whole" bldLvl="1" animBg="1" rev="0" advAuto="0" spid="144" grpId="3"/>
      <p:bldP build="whole" bldLvl="1" animBg="1" rev="0" advAuto="0" spid="151" grpId="9"/>
      <p:bldP build="whole" bldLvl="1" animBg="1" rev="0" advAuto="0" spid="145" grpId="2"/>
      <p:bldP build="whole" bldLvl="1" animBg="1" rev="0" advAuto="0" spid="147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domain-10b833488b.gif" descr="domain-10b833488b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التقويم"/>
          <p:cNvSpPr txBox="1"/>
          <p:nvPr/>
        </p:nvSpPr>
        <p:spPr>
          <a:xfrm>
            <a:off x="6810254" y="1491834"/>
            <a:ext cx="1187548" cy="460262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7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التقويم </a:t>
            </a:r>
          </a:p>
        </p:txBody>
      </p:sp>
      <p:sp>
        <p:nvSpPr>
          <p:cNvPr id="155" name=":  m ∠ 1 =…… فإن m ∠ 2 =في الشكل التالي إذا كان 64"/>
          <p:cNvSpPr txBox="1"/>
          <p:nvPr>
            <p:ph type="body" sz="quarter" idx="4294967295"/>
          </p:nvPr>
        </p:nvSpPr>
        <p:spPr>
          <a:xfrm>
            <a:off x="1096946" y="2006531"/>
            <a:ext cx="7144662" cy="75918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332613" indent="-332613" algn="ctr" defTabSz="886968">
              <a:spcBef>
                <a:spcPts val="600"/>
              </a:spcBef>
              <a:buSzTx/>
              <a:buFontTx/>
              <a:buNone/>
              <a:defRPr b="1" sz="2813">
                <a:solidFill>
                  <a:srgbClr val="B51A00"/>
                </a:solidFill>
              </a:defRPr>
            </a:pPr>
            <a:r>
              <a:t>:  </a:t>
            </a:r>
            <a:r>
              <a:t>m ∠ 1 =……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 فإن</a:t>
            </a:r>
            <a:r>
              <a:t> </a:t>
            </a:r>
            <a:r>
              <a:t>m ∠ 2 =في الشكل التالي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إذا كان</a:t>
            </a:r>
            <a:r>
              <a:t> 64</a:t>
            </a:r>
            <a:r>
              <a:t> </a:t>
            </a:r>
          </a:p>
        </p:txBody>
      </p:sp>
      <p:pic>
        <p:nvPicPr>
          <p:cNvPr id="156" name="صورة 11" descr="صورة 11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rot="2764437">
            <a:off x="1213656" y="3384941"/>
            <a:ext cx="2669790" cy="1861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8738.png" descr="IMG_8738.png"/>
          <p:cNvPicPr>
            <a:picLocks noChangeAspect="1"/>
          </p:cNvPicPr>
          <p:nvPr/>
        </p:nvPicPr>
        <p:blipFill>
          <a:blip r:embed="rId4">
            <a:extLst/>
          </a:blip>
          <a:srcRect l="62081" t="39108" r="21032" b="28976"/>
          <a:stretch>
            <a:fillRect/>
          </a:stretch>
        </p:blipFill>
        <p:spPr>
          <a:xfrm>
            <a:off x="6863081" y="2685607"/>
            <a:ext cx="1204924" cy="326041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عنصر نائب للنص 6"/>
          <p:cNvSpPr txBox="1"/>
          <p:nvPr/>
        </p:nvSpPr>
        <p:spPr>
          <a:xfrm>
            <a:off x="3250486" y="2807446"/>
            <a:ext cx="2837581" cy="613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91465" indent="-291465" algn="ctr" defTabSz="777240" rtl="0">
              <a:spcBef>
                <a:spcPts val="500"/>
              </a:spcBef>
              <a:defRPr b="1" sz="2465"/>
            </a:pPr>
            <a:r>
              <a:t> </a:t>
            </a:r>
            <a:r>
              <a:t>m ∠ 1 +</a:t>
            </a:r>
            <a:r>
              <a:t> </a:t>
            </a:r>
            <a:r>
              <a:t>m ∠ 2 =90</a:t>
            </a:r>
          </a:p>
        </p:txBody>
      </p:sp>
      <p:sp>
        <p:nvSpPr>
          <p:cNvPr id="159" name="عنصر نائب للنص 6"/>
          <p:cNvSpPr txBox="1"/>
          <p:nvPr/>
        </p:nvSpPr>
        <p:spPr>
          <a:xfrm>
            <a:off x="3250486" y="3351346"/>
            <a:ext cx="2837581" cy="752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312039" indent="-312039" algn="ctr" defTabSz="832104" rtl="0">
              <a:spcBef>
                <a:spcPts val="600"/>
              </a:spcBef>
              <a:defRPr b="1" sz="2639"/>
            </a:pPr>
            <a:r>
              <a:t> </a:t>
            </a:r>
            <a:r>
              <a:t>m ∠ 1 =90-64=26</a:t>
            </a:r>
          </a:p>
        </p:txBody>
      </p:sp>
      <p:sp>
        <p:nvSpPr>
          <p:cNvPr id="160" name="دائرة"/>
          <p:cNvSpPr/>
          <p:nvPr/>
        </p:nvSpPr>
        <p:spPr>
          <a:xfrm>
            <a:off x="7463855" y="3590162"/>
            <a:ext cx="522283" cy="522284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60" grpId="3"/>
      <p:bldP build="whole" bldLvl="1" animBg="1" rev="0" advAuto="0" spid="15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domain-10b833488b.gif" descr="domain-10b833488b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6100" y="404812"/>
            <a:ext cx="3962400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90420" y="1346862"/>
            <a:ext cx="1610814" cy="425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59979" t="36608" r="30286" b="40863"/>
          <a:stretch>
            <a:fillRect/>
          </a:stretch>
        </p:blipFill>
        <p:spPr>
          <a:xfrm>
            <a:off x="5279706" y="3128631"/>
            <a:ext cx="698257" cy="404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22193" t="35709" r="66397" b="41967"/>
          <a:stretch>
            <a:fillRect/>
          </a:stretch>
        </p:blipFill>
        <p:spPr>
          <a:xfrm>
            <a:off x="6469044" y="3160760"/>
            <a:ext cx="789587" cy="38647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معادلة"/>
          <p:cNvSpPr txBox="1"/>
          <p:nvPr/>
        </p:nvSpPr>
        <p:spPr>
          <a:xfrm>
            <a:off x="6089010" y="3219621"/>
            <a:ext cx="268835" cy="26883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3600"/>
          </a:p>
        </p:txBody>
      </p:sp>
      <p:sp>
        <p:nvSpPr>
          <p:cNvPr id="168" name="معادلة"/>
          <p:cNvSpPr txBox="1"/>
          <p:nvPr/>
        </p:nvSpPr>
        <p:spPr>
          <a:xfrm>
            <a:off x="7281959" y="3221468"/>
            <a:ext cx="819799" cy="2366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180</m:t>
                  </m:r>
                </m:oMath>
              </m:oMathPara>
            </a14:m>
            <a:endParaRPr sz="2700"/>
          </a:p>
        </p:txBody>
      </p:sp>
      <p:sp>
        <p:nvSpPr>
          <p:cNvPr id="169" name="معادلة"/>
          <p:cNvSpPr txBox="1"/>
          <p:nvPr/>
        </p:nvSpPr>
        <p:spPr>
          <a:xfrm>
            <a:off x="4688204" y="3729323"/>
            <a:ext cx="1034340" cy="2499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5</m:t>
                  </m:r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12</m:t>
                  </m:r>
                </m:oMath>
              </m:oMathPara>
            </a14:m>
            <a:endParaRPr sz="2700"/>
          </a:p>
        </p:txBody>
      </p:sp>
      <p:sp>
        <p:nvSpPr>
          <p:cNvPr id="170" name="معادلة"/>
          <p:cNvSpPr txBox="1"/>
          <p:nvPr/>
        </p:nvSpPr>
        <p:spPr>
          <a:xfrm>
            <a:off x="5788339" y="3728049"/>
            <a:ext cx="268834" cy="2688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3600"/>
          </a:p>
        </p:txBody>
      </p:sp>
      <p:sp>
        <p:nvSpPr>
          <p:cNvPr id="171" name="معادلة"/>
          <p:cNvSpPr txBox="1"/>
          <p:nvPr/>
        </p:nvSpPr>
        <p:spPr>
          <a:xfrm>
            <a:off x="6260899" y="3760451"/>
            <a:ext cx="1030911" cy="2458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</m:t>
                  </m:r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32</m:t>
                  </m:r>
                </m:oMath>
              </m:oMathPara>
            </a14:m>
            <a:endParaRPr sz="2700"/>
          </a:p>
        </p:txBody>
      </p:sp>
      <p:sp>
        <p:nvSpPr>
          <p:cNvPr id="172" name="معادلة"/>
          <p:cNvSpPr txBox="1"/>
          <p:nvPr/>
        </p:nvSpPr>
        <p:spPr>
          <a:xfrm>
            <a:off x="7395826" y="3744165"/>
            <a:ext cx="819799" cy="2366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180</m:t>
                  </m:r>
                </m:oMath>
              </m:oMathPara>
            </a14:m>
            <a:endParaRPr sz="2700"/>
          </a:p>
        </p:txBody>
      </p:sp>
      <p:sp>
        <p:nvSpPr>
          <p:cNvPr id="173" name="بيضاوي"/>
          <p:cNvSpPr/>
          <p:nvPr/>
        </p:nvSpPr>
        <p:spPr>
          <a:xfrm>
            <a:off x="6856143" y="3656635"/>
            <a:ext cx="528671" cy="453492"/>
          </a:xfrm>
          <a:prstGeom prst="ellipse">
            <a:avLst/>
          </a:prstGeom>
          <a:ln w="25400">
            <a:solidFill>
              <a:schemeClr val="accent1">
                <a:satOff val="-4409"/>
                <a:lumOff val="-10509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4" name="معادلة"/>
          <p:cNvSpPr txBox="1"/>
          <p:nvPr/>
        </p:nvSpPr>
        <p:spPr>
          <a:xfrm>
            <a:off x="5657526" y="4379243"/>
            <a:ext cx="429998" cy="33299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</m:oMath>
              </m:oMathPara>
            </a14:m>
            <a:endParaRPr sz="3800"/>
          </a:p>
        </p:txBody>
      </p:sp>
      <p:sp>
        <p:nvSpPr>
          <p:cNvPr id="175" name="معادلة"/>
          <p:cNvSpPr txBox="1"/>
          <p:nvPr/>
        </p:nvSpPr>
        <p:spPr>
          <a:xfrm>
            <a:off x="6222613" y="4472574"/>
            <a:ext cx="246432" cy="2464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3300"/>
          </a:p>
        </p:txBody>
      </p:sp>
      <p:sp>
        <p:nvSpPr>
          <p:cNvPr id="176" name="بيضاوي"/>
          <p:cNvSpPr/>
          <p:nvPr/>
        </p:nvSpPr>
        <p:spPr>
          <a:xfrm>
            <a:off x="5237647" y="3627555"/>
            <a:ext cx="528670" cy="453491"/>
          </a:xfrm>
          <a:prstGeom prst="ellipse">
            <a:avLst/>
          </a:prstGeom>
          <a:ln w="25400">
            <a:solidFill>
              <a:schemeClr val="accent1">
                <a:satOff val="-4409"/>
                <a:lumOff val="-10509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7" name="معادلة"/>
          <p:cNvSpPr txBox="1"/>
          <p:nvPr/>
        </p:nvSpPr>
        <p:spPr>
          <a:xfrm>
            <a:off x="6656455" y="4401716"/>
            <a:ext cx="414961" cy="2918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44</m:t>
                  </m:r>
                </m:oMath>
              </m:oMathPara>
            </a14:m>
            <a:endParaRPr sz="3400"/>
          </a:p>
        </p:txBody>
      </p:sp>
      <p:sp>
        <p:nvSpPr>
          <p:cNvPr id="178" name="معادلة"/>
          <p:cNvSpPr txBox="1"/>
          <p:nvPr/>
        </p:nvSpPr>
        <p:spPr>
          <a:xfrm>
            <a:off x="7266778" y="4426959"/>
            <a:ext cx="850161" cy="2453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180</m:t>
                  </m:r>
                </m:oMath>
              </m:oMathPara>
            </a14:m>
            <a:endParaRPr sz="2800"/>
          </a:p>
        </p:txBody>
      </p:sp>
      <p:sp>
        <p:nvSpPr>
          <p:cNvPr id="179" name="معادلة"/>
          <p:cNvSpPr txBox="1"/>
          <p:nvPr/>
        </p:nvSpPr>
        <p:spPr>
          <a:xfrm>
            <a:off x="5552101" y="4948266"/>
            <a:ext cx="2623669" cy="31546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180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44</m:t>
                  </m:r>
                </m:oMath>
              </m:oMathPara>
            </a14:m>
            <a:endParaRPr sz="3600"/>
          </a:p>
        </p:txBody>
      </p:sp>
      <p:sp>
        <p:nvSpPr>
          <p:cNvPr id="180" name="معادلة"/>
          <p:cNvSpPr txBox="1"/>
          <p:nvPr/>
        </p:nvSpPr>
        <p:spPr>
          <a:xfrm>
            <a:off x="6296578" y="5499762"/>
            <a:ext cx="1647801" cy="31912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136</m:t>
                  </m:r>
                </m:oMath>
              </m:oMathPara>
            </a14:m>
            <a:endParaRPr sz="3600"/>
          </a:p>
        </p:txBody>
      </p:sp>
      <p:sp>
        <p:nvSpPr>
          <p:cNvPr id="181" name="معادلة"/>
          <p:cNvSpPr txBox="1"/>
          <p:nvPr/>
        </p:nvSpPr>
        <p:spPr>
          <a:xfrm>
            <a:off x="5522541" y="5518387"/>
            <a:ext cx="518689" cy="29794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400" i="1">
                      <a:solidFill>
                        <a:srgbClr val="B51A00"/>
                      </a:solidFill>
                      <a:latin typeface="Cambria Math" panose="02040503050406030204" pitchFamily="18" charset="0"/>
                    </a:rPr>
                    <m:t>÷</m:t>
                  </m:r>
                  <m:r>
                    <a:rPr xmlns:a="http://schemas.openxmlformats.org/drawingml/2006/main" sz="3400" i="1">
                      <a:solidFill>
                        <a:srgbClr val="B51A00"/>
                      </a:solidFill>
                      <a:latin typeface="Cambria Math" panose="02040503050406030204" pitchFamily="18" charset="0"/>
                    </a:rPr>
                    <m:t>8</m:t>
                  </m:r>
                </m:oMath>
              </m:oMathPara>
            </a14:m>
            <a:endParaRPr sz="3400">
              <a:solidFill>
                <a:srgbClr val="B51A00"/>
              </a:solidFill>
            </a:endParaRPr>
          </a:p>
        </p:txBody>
      </p:sp>
      <p:sp>
        <p:nvSpPr>
          <p:cNvPr id="182" name="معادلة"/>
          <p:cNvSpPr txBox="1"/>
          <p:nvPr/>
        </p:nvSpPr>
        <p:spPr>
          <a:xfrm>
            <a:off x="6508843" y="5952452"/>
            <a:ext cx="1053964" cy="2704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17</m:t>
                  </m:r>
                </m:oMath>
              </m:oMathPara>
            </a14:m>
            <a:endParaRPr sz="3100"/>
          </a:p>
        </p:txBody>
      </p:sp>
      <p:pic>
        <p:nvPicPr>
          <p:cNvPr id="183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09594" y="1782939"/>
            <a:ext cx="5184776" cy="1296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88485" y="2251681"/>
            <a:ext cx="1802953" cy="144204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معادلة"/>
          <p:cNvSpPr txBox="1"/>
          <p:nvPr/>
        </p:nvSpPr>
        <p:spPr>
          <a:xfrm>
            <a:off x="1221545" y="2629206"/>
            <a:ext cx="767702" cy="1821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32</m:t>
                  </m:r>
                </m:oMath>
              </m:oMathPara>
            </a14:m>
            <a:endParaRPr sz="2000"/>
          </a:p>
        </p:txBody>
      </p:sp>
      <p:sp>
        <p:nvSpPr>
          <p:cNvPr id="186" name="خط"/>
          <p:cNvSpPr/>
          <p:nvPr/>
        </p:nvSpPr>
        <p:spPr>
          <a:xfrm>
            <a:off x="1645476" y="2933150"/>
            <a:ext cx="419340" cy="226478"/>
          </a:xfrm>
          <a:prstGeom prst="line">
            <a:avLst/>
          </a:prstGeom>
          <a:ln w="25400">
            <a:solidFill>
              <a:schemeClr val="accent2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87" name="خط"/>
          <p:cNvSpPr/>
          <p:nvPr/>
        </p:nvSpPr>
        <p:spPr>
          <a:xfrm flipH="1">
            <a:off x="2554545" y="2685635"/>
            <a:ext cx="263701" cy="263701"/>
          </a:xfrm>
          <a:prstGeom prst="line">
            <a:avLst/>
          </a:prstGeom>
          <a:ln w="25400">
            <a:solidFill>
              <a:schemeClr val="accent2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88" name="معادلة"/>
          <p:cNvSpPr txBox="1"/>
          <p:nvPr/>
        </p:nvSpPr>
        <p:spPr>
          <a:xfrm>
            <a:off x="2380614" y="2435030"/>
            <a:ext cx="807100" cy="19442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5</m:t>
                  </m:r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12</m:t>
                  </m:r>
                </m:oMath>
              </m:oMathPara>
            </a14:m>
            <a:endParaRPr sz="2100"/>
          </a:p>
        </p:txBody>
      </p:sp>
      <p:sp>
        <p:nvSpPr>
          <p:cNvPr id="189" name="دائرة"/>
          <p:cNvSpPr/>
          <p:nvPr/>
        </p:nvSpPr>
        <p:spPr>
          <a:xfrm>
            <a:off x="1932443" y="2939518"/>
            <a:ext cx="800501" cy="800502"/>
          </a:xfrm>
          <a:prstGeom prst="ellips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0" name="مستطيل"/>
          <p:cNvSpPr/>
          <p:nvPr/>
        </p:nvSpPr>
        <p:spPr>
          <a:xfrm>
            <a:off x="1932540" y="3481485"/>
            <a:ext cx="914842" cy="6400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1" name="مستطيل"/>
          <p:cNvSpPr/>
          <p:nvPr/>
        </p:nvSpPr>
        <p:spPr>
          <a:xfrm>
            <a:off x="2643792" y="3250864"/>
            <a:ext cx="571251" cy="640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" name="خط"/>
          <p:cNvSpPr/>
          <p:nvPr/>
        </p:nvSpPr>
        <p:spPr>
          <a:xfrm flipH="1">
            <a:off x="1783812" y="3282518"/>
            <a:ext cx="1212298" cy="384181"/>
          </a:xfrm>
          <a:prstGeom prst="line">
            <a:avLst/>
          </a:prstGeom>
          <a:ln w="25400">
            <a:solidFill>
              <a:schemeClr val="accent4"/>
            </a:solidFill>
            <a:tailEnd type="arrow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93" name="معادلة"/>
          <p:cNvSpPr txBox="1"/>
          <p:nvPr/>
        </p:nvSpPr>
        <p:spPr>
          <a:xfrm>
            <a:off x="1083998" y="3217086"/>
            <a:ext cx="485395" cy="2453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180</m:t>
                  </m:r>
                </m:oMath>
              </m:oMathPara>
            </a14:m>
            <a:endParaRPr sz="2800"/>
          </a:p>
        </p:txBody>
      </p:sp>
      <p:sp>
        <p:nvSpPr>
          <p:cNvPr id="194" name="مسلمة جمع قياسات الزاويا"/>
          <p:cNvSpPr txBox="1"/>
          <p:nvPr/>
        </p:nvSpPr>
        <p:spPr>
          <a:xfrm>
            <a:off x="2932123" y="3187494"/>
            <a:ext cx="231264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مسلمة جمع قياسات الزاويا</a:t>
            </a:r>
          </a:p>
        </p:txBody>
      </p:sp>
      <p:sp>
        <p:nvSpPr>
          <p:cNvPr id="195" name="بالتعويض"/>
          <p:cNvSpPr txBox="1"/>
          <p:nvPr/>
        </p:nvSpPr>
        <p:spPr>
          <a:xfrm>
            <a:off x="3215042" y="3620141"/>
            <a:ext cx="93480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بالتعويض</a:t>
            </a:r>
          </a:p>
        </p:txBody>
      </p:sp>
      <p:sp>
        <p:nvSpPr>
          <p:cNvPr id="196" name="بيضاوي"/>
          <p:cNvSpPr/>
          <p:nvPr/>
        </p:nvSpPr>
        <p:spPr>
          <a:xfrm>
            <a:off x="4530208" y="3627565"/>
            <a:ext cx="528671" cy="453491"/>
          </a:xfrm>
          <a:prstGeom prst="ellips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7" name="بيضاوي"/>
          <p:cNvSpPr/>
          <p:nvPr/>
        </p:nvSpPr>
        <p:spPr>
          <a:xfrm>
            <a:off x="6135669" y="3667224"/>
            <a:ext cx="528670" cy="453492"/>
          </a:xfrm>
          <a:prstGeom prst="ellips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8" name="التبسيط"/>
          <p:cNvSpPr txBox="1"/>
          <p:nvPr/>
        </p:nvSpPr>
        <p:spPr>
          <a:xfrm>
            <a:off x="4454291" y="4379243"/>
            <a:ext cx="93480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التبسيط</a:t>
            </a:r>
          </a:p>
        </p:txBody>
      </p:sp>
      <p:sp>
        <p:nvSpPr>
          <p:cNvPr id="199" name="خاصية الطرح للمساواة"/>
          <p:cNvSpPr txBox="1"/>
          <p:nvPr/>
        </p:nvSpPr>
        <p:spPr>
          <a:xfrm>
            <a:off x="3641450" y="4930646"/>
            <a:ext cx="186110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خاصية الطرح للمساواة</a:t>
            </a:r>
          </a:p>
        </p:txBody>
      </p:sp>
      <p:sp>
        <p:nvSpPr>
          <p:cNvPr id="200" name="خاصية القسمة للمساواة"/>
          <p:cNvSpPr txBox="1"/>
          <p:nvPr/>
        </p:nvSpPr>
        <p:spPr>
          <a:xfrm>
            <a:off x="3404577" y="5428835"/>
            <a:ext cx="204253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خاصية القسمة للمساواة</a:t>
            </a:r>
          </a:p>
        </p:txBody>
      </p:sp>
      <p:sp>
        <p:nvSpPr>
          <p:cNvPr id="201" name="التبسيط"/>
          <p:cNvSpPr txBox="1"/>
          <p:nvPr/>
        </p:nvSpPr>
        <p:spPr>
          <a:xfrm>
            <a:off x="4737970" y="5921145"/>
            <a:ext cx="93480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التبسيط</a:t>
            </a:r>
          </a:p>
        </p:txBody>
      </p:sp>
      <p:sp>
        <p:nvSpPr>
          <p:cNvPr id="202" name="خط"/>
          <p:cNvSpPr/>
          <p:nvPr/>
        </p:nvSpPr>
        <p:spPr>
          <a:xfrm flipV="1">
            <a:off x="3417307" y="4148033"/>
            <a:ext cx="1" cy="2104419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pic>
        <p:nvPicPr>
          <p:cNvPr id="203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22470" t="30923" r="43466" b="30923"/>
          <a:stretch>
            <a:fillRect/>
          </a:stretch>
        </p:blipFill>
        <p:spPr>
          <a:xfrm>
            <a:off x="1234237" y="3985299"/>
            <a:ext cx="2066896" cy="57912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معادلة"/>
          <p:cNvSpPr txBox="1"/>
          <p:nvPr/>
        </p:nvSpPr>
        <p:spPr>
          <a:xfrm>
            <a:off x="1762196" y="4530632"/>
            <a:ext cx="1427989" cy="19774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5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17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12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  <p:pic>
        <p:nvPicPr>
          <p:cNvPr id="205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59582" t="38654" r="4880" b="31291"/>
          <a:stretch>
            <a:fillRect/>
          </a:stretch>
        </p:blipFill>
        <p:spPr>
          <a:xfrm>
            <a:off x="1289110" y="5212653"/>
            <a:ext cx="2087354" cy="44159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معادلة"/>
          <p:cNvSpPr txBox="1"/>
          <p:nvPr/>
        </p:nvSpPr>
        <p:spPr>
          <a:xfrm>
            <a:off x="1682863" y="5738422"/>
            <a:ext cx="1586655" cy="21666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17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32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2000"/>
          </a:p>
        </p:txBody>
      </p:sp>
      <p:sp>
        <p:nvSpPr>
          <p:cNvPr id="207" name="معادلة"/>
          <p:cNvSpPr txBox="1"/>
          <p:nvPr/>
        </p:nvSpPr>
        <p:spPr>
          <a:xfrm>
            <a:off x="1657640" y="4849828"/>
            <a:ext cx="388976" cy="17566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5200"/>
          </a:p>
        </p:txBody>
      </p:sp>
      <p:sp>
        <p:nvSpPr>
          <p:cNvPr id="208" name="معادلة"/>
          <p:cNvSpPr txBox="1"/>
          <p:nvPr/>
        </p:nvSpPr>
        <p:spPr>
          <a:xfrm>
            <a:off x="1410908" y="6099377"/>
            <a:ext cx="388977" cy="17566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5200"/>
          </a:p>
        </p:txBody>
      </p:sp>
      <p:sp>
        <p:nvSpPr>
          <p:cNvPr id="209" name="معادلة"/>
          <p:cNvSpPr txBox="1"/>
          <p:nvPr/>
        </p:nvSpPr>
        <p:spPr>
          <a:xfrm>
            <a:off x="1962044" y="6015341"/>
            <a:ext cx="355601" cy="28041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0042A9"/>
                      </a:solidFill>
                      <a:latin typeface="Cambria Math" panose="02040503050406030204" pitchFamily="18" charset="0"/>
                    </a:rPr>
                    <m:t>83</m:t>
                  </m:r>
                </m:oMath>
              </m:oMathPara>
            </a14:m>
            <a:endParaRPr sz="3200">
              <a:solidFill>
                <a:srgbClr val="0042A9"/>
              </a:solidFill>
            </a:endParaRPr>
          </a:p>
        </p:txBody>
      </p:sp>
      <p:sp>
        <p:nvSpPr>
          <p:cNvPr id="210" name="معادلة"/>
          <p:cNvSpPr txBox="1"/>
          <p:nvPr/>
        </p:nvSpPr>
        <p:spPr>
          <a:xfrm>
            <a:off x="2298390" y="4806066"/>
            <a:ext cx="373483" cy="28366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0042A9"/>
                      </a:solidFill>
                      <a:latin typeface="Cambria Math" panose="02040503050406030204" pitchFamily="18" charset="0"/>
                    </a:rPr>
                    <m:t>97</m:t>
                  </m:r>
                </m:oMath>
              </m:oMathPara>
            </a14:m>
            <a:endParaRPr sz="3200">
              <a:solidFill>
                <a:srgbClr val="0042A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4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32" presetID="4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32" presetID="4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4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clickEffect" presetSubtype="32" presetID="4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9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ntr" nodeType="clickEffect" presetSubtype="32" presetID="4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4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click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9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Class="entr" nodeType="clickEffect" presetSubtype="32" presetID="4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entr" nodeType="click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9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Class="entr" nodeType="click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4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Class="entr" nodeType="clickEffect" presetSubtype="32" presetID="4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Class="entr" nodeType="clickEffect" presetSubtype="32" presetID="4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Class="entr" nodeType="clickEffect" presetSubtype="32" presetID="4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Class="entr" nodeType="clickEffect" presetSubtype="2" presetID="2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4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Class="entr" nodeType="clickEffect" presetSubtype="2" presetID="2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Class="entr" nodeType="clickEffect" presetSubtype="32" presetID="4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Class="entr" nodeType="clickEffect" presetSubtype="32" presetID="4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Class="entr" nodeType="click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4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Class="entr" nodeType="clickEffect" presetSubtype="32" presetID="4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Class="entr" nodeType="clickEffect" presetSubtype="32" presetID="4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4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Class="entr" nodeType="clickEffect" presetSubtype="2" presetID="22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Class="entr" nodeType="clickEffect" presetID="9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Class="entr" nodeType="clickEffect" presetSubtype="8" presetID="2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Class="entr" nodeType="clickEffect" presetSubtype="32" presetID="4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Class="entr" nodeType="clickEffect" presetSubtype="2" presetID="22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Class="entr" nodeType="clickEffect" presetSubtype="32" presetID="4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5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Class="entr" nodeType="clickEffect" presetSubtype="32" presetID="4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0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Class="entr" nodeType="clickEffect" presetSubtype="2" presetID="22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4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Class="entr" nodeType="clickEffect" presetSubtype="2" presetID="2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Class="entr" nodeType="clickEffect" presetSubtype="2" presetID="2" grpId="4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2"/>
      <p:bldP build="whole" bldLvl="1" animBg="1" rev="0" advAuto="0" spid="205" grpId="42"/>
      <p:bldP build="whole" bldLvl="1" animBg="1" rev="0" advAuto="0" spid="187" grpId="7"/>
      <p:bldP build="whole" bldLvl="1" animBg="1" rev="0" advAuto="0" spid="178" grpId="29"/>
      <p:bldP build="whole" bldLvl="1" animBg="1" rev="0" advAuto="0" spid="195" grpId="21"/>
      <p:bldP build="whole" bldLvl="1" animBg="1" rev="0" advAuto="0" spid="198" grpId="30"/>
      <p:bldP build="whole" bldLvl="1" animBg="1" rev="0" advAuto="0" spid="179" grpId="31"/>
      <p:bldP build="whole" bldLvl="1" animBg="1" rev="0" advAuto="0" spid="189" grpId="9"/>
      <p:bldP build="whole" bldLvl="1" animBg="1" rev="0" advAuto="0" spid="196" grpId="22"/>
      <p:bldP build="whole" bldLvl="1" animBg="1" rev="0" advAuto="0" spid="182" grpId="36"/>
      <p:bldP build="whole" bldLvl="1" animBg="1" rev="0" advAuto="0" spid="206" grpId="43"/>
      <p:bldP build="whole" bldLvl="1" animBg="1" rev="0" advAuto="0" spid="176" grpId="25"/>
      <p:bldP build="whole" bldLvl="1" animBg="1" rev="0" advAuto="0" spid="194" grpId="16"/>
      <p:bldP build="whole" bldLvl="1" animBg="1" rev="0" advAuto="0" spid="188" grpId="8"/>
      <p:bldP build="whole" bldLvl="1" animBg="1" rev="0" advAuto="0" spid="173" grpId="26"/>
      <p:bldP build="whole" bldLvl="1" animBg="1" rev="0" advAuto="0" spid="183" grpId="3"/>
      <p:bldP build="whole" bldLvl="1" animBg="1" rev="0" advAuto="0" spid="168" grpId="15"/>
      <p:bldP build="whole" bldLvl="1" animBg="1" rev="0" advAuto="0" spid="202" grpId="38"/>
      <p:bldP build="whole" bldLvl="1" animBg="1" rev="0" advAuto="0" spid="207" grpId="41"/>
      <p:bldP build="whole" bldLvl="1" animBg="1" rev="0" advAuto="0" spid="181" grpId="34"/>
      <p:bldP build="whole" bldLvl="1" animBg="1" rev="0" advAuto="0" spid="177" grpId="28"/>
      <p:bldP build="whole" bldLvl="1" animBg="1" rev="0" advAuto="0" spid="185" grpId="6"/>
      <p:bldP build="whole" bldLvl="1" animBg="1" rev="0" advAuto="0" spid="174" grpId="24"/>
      <p:bldP build="whole" bldLvl="1" animBg="1" rev="0" advAuto="0" spid="163" grpId="1"/>
      <p:bldP build="whole" bldLvl="1" animBg="1" rev="0" advAuto="0" spid="175" grpId="27"/>
      <p:bldP build="whole" bldLvl="1" animBg="1" rev="0" advAuto="0" spid="204" grpId="40"/>
      <p:bldP build="whole" bldLvl="1" animBg="1" rev="0" advAuto="0" spid="186" grpId="5"/>
      <p:bldP build="whole" bldLvl="1" animBg="1" rev="0" advAuto="0" spid="197" grpId="23"/>
      <p:bldP build="whole" bldLvl="1" animBg="1" rev="0" advAuto="0" spid="172" grpId="20"/>
      <p:bldP build="whole" bldLvl="1" animBg="1" rev="0" advAuto="0" spid="200" grpId="35"/>
      <p:bldP build="whole" bldLvl="1" animBg="1" rev="0" advAuto="0" spid="201" grpId="37"/>
      <p:bldP build="whole" bldLvl="1" animBg="1" rev="0" advAuto="0" spid="209" grpId="46"/>
      <p:bldP build="whole" bldLvl="1" animBg="1" rev="0" advAuto="0" spid="167" grpId="13"/>
      <p:bldP build="whole" bldLvl="1" animBg="1" rev="0" advAuto="0" spid="208" grpId="44"/>
      <p:bldP build="whole" bldLvl="1" animBg="1" rev="0" advAuto="0" spid="166" grpId="14"/>
      <p:bldP build="whole" bldLvl="1" animBg="1" rev="0" advAuto="0" spid="193" grpId="11"/>
      <p:bldP build="whole" bldLvl="1" animBg="1" rev="0" advAuto="0" spid="203" grpId="39"/>
      <p:bldP build="whole" bldLvl="1" animBg="1" rev="0" advAuto="0" spid="199" grpId="32"/>
      <p:bldP build="whole" bldLvl="1" animBg="1" rev="0" advAuto="0" spid="169" grpId="17"/>
      <p:bldP build="whole" bldLvl="1" animBg="1" rev="0" advAuto="0" spid="165" grpId="12"/>
      <p:bldP build="whole" bldLvl="1" animBg="1" rev="0" advAuto="0" spid="192" grpId="10"/>
      <p:bldP build="whole" bldLvl="1" animBg="1" rev="0" advAuto="0" spid="184" grpId="4"/>
      <p:bldP build="whole" bldLvl="1" animBg="1" rev="0" advAuto="0" spid="170" grpId="18"/>
      <p:bldP build="whole" bldLvl="1" animBg="1" rev="0" advAuto="0" spid="171" grpId="19"/>
      <p:bldP build="whole" bldLvl="1" animBg="1" rev="0" advAuto="0" spid="210" grpId="45"/>
      <p:bldP build="whole" bldLvl="1" animBg="1" rev="0" advAuto="0" spid="180" grpId="3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domain-10b833488b.gif" descr="domain-10b833488b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8721.png" descr="IMG_8721.png"/>
          <p:cNvPicPr>
            <a:picLocks noChangeAspect="1"/>
          </p:cNvPicPr>
          <p:nvPr/>
        </p:nvPicPr>
        <p:blipFill>
          <a:blip r:embed="rId3">
            <a:extLst/>
          </a:blip>
          <a:srcRect l="21200" t="17044" r="9033" b="76176"/>
          <a:stretch>
            <a:fillRect/>
          </a:stretch>
        </p:blipFill>
        <p:spPr>
          <a:xfrm>
            <a:off x="1668797" y="2115300"/>
            <a:ext cx="6379449" cy="432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8721.png" descr="IMG_8721.png"/>
          <p:cNvPicPr>
            <a:picLocks noChangeAspect="1"/>
          </p:cNvPicPr>
          <p:nvPr/>
        </p:nvPicPr>
        <p:blipFill>
          <a:blip r:embed="rId3">
            <a:extLst/>
          </a:blip>
          <a:srcRect l="48667" t="52095" r="9035" b="44224"/>
          <a:stretch>
            <a:fillRect/>
          </a:stretch>
        </p:blipFill>
        <p:spPr>
          <a:xfrm>
            <a:off x="2762912" y="2660304"/>
            <a:ext cx="5311929" cy="322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8721.png" descr="IMG_8721.png"/>
          <p:cNvPicPr>
            <a:picLocks noChangeAspect="1"/>
          </p:cNvPicPr>
          <p:nvPr/>
        </p:nvPicPr>
        <p:blipFill>
          <a:blip r:embed="rId3">
            <a:extLst/>
          </a:blip>
          <a:srcRect l="26486" t="60067" r="9311" b="27634"/>
          <a:stretch>
            <a:fillRect/>
          </a:stretch>
        </p:blipFill>
        <p:spPr>
          <a:xfrm>
            <a:off x="1363082" y="3857833"/>
            <a:ext cx="6714707" cy="898429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التقويم"/>
          <p:cNvSpPr txBox="1"/>
          <p:nvPr/>
        </p:nvSpPr>
        <p:spPr>
          <a:xfrm>
            <a:off x="6810254" y="1491834"/>
            <a:ext cx="1187548" cy="460262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7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التقويم </a:t>
            </a:r>
          </a:p>
        </p:txBody>
      </p:sp>
      <p:sp>
        <p:nvSpPr>
          <p:cNvPr id="217" name="إجابة خاطئة"/>
          <p:cNvSpPr txBox="1"/>
          <p:nvPr/>
        </p:nvSpPr>
        <p:spPr>
          <a:xfrm>
            <a:off x="980024" y="2628946"/>
            <a:ext cx="1498222" cy="38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200" u="sng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إجابة خاطئة </a:t>
            </a:r>
          </a:p>
        </p:txBody>
      </p:sp>
      <p:sp>
        <p:nvSpPr>
          <p:cNvPr id="218" name="إجابة خاطئة"/>
          <p:cNvSpPr txBox="1"/>
          <p:nvPr/>
        </p:nvSpPr>
        <p:spPr>
          <a:xfrm>
            <a:off x="980024" y="4734273"/>
            <a:ext cx="1498222" cy="38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200" u="sng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إجابة خاطئة </a:t>
            </a:r>
          </a:p>
        </p:txBody>
      </p:sp>
      <p:sp>
        <p:nvSpPr>
          <p:cNvPr id="219" name="الزاويتان المتتامتان يكون مجموع قياسهما =90°…"/>
          <p:cNvSpPr txBox="1"/>
          <p:nvPr/>
        </p:nvSpPr>
        <p:spPr>
          <a:xfrm>
            <a:off x="3634759" y="3094976"/>
            <a:ext cx="4038363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b="1">
                <a:solidFill>
                  <a:srgbClr val="012F7B"/>
                </a:solidFill>
              </a:defRPr>
            </a:pPr>
            <a:r>
              <a:t>الزاويتان المتتامتان يكون مجموع قياسهما =90°</a:t>
            </a:r>
          </a:p>
          <a:p>
            <a:pPr rtl="0">
              <a:defRPr b="1">
                <a:solidFill>
                  <a:srgbClr val="012F7B"/>
                </a:solidFill>
              </a:defRPr>
            </a:pPr>
            <a:r>
              <a:t>الزاويتان المتكاملتين يكون مجموع قياسهما =180°</a:t>
            </a:r>
          </a:p>
        </p:txBody>
      </p:sp>
      <p:pic>
        <p:nvPicPr>
          <p:cNvPr id="220" name="IMG_8721.png" descr="IMG_8721.png"/>
          <p:cNvPicPr>
            <a:picLocks noChangeAspect="1"/>
          </p:cNvPicPr>
          <p:nvPr/>
        </p:nvPicPr>
        <p:blipFill>
          <a:blip r:embed="rId3">
            <a:extLst/>
          </a:blip>
          <a:srcRect l="78207" t="64184" r="15246" b="32177"/>
          <a:stretch>
            <a:fillRect/>
          </a:stretch>
        </p:blipFill>
        <p:spPr>
          <a:xfrm>
            <a:off x="3136729" y="4712251"/>
            <a:ext cx="1106644" cy="429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8721.png" descr="IMG_8721.png"/>
          <p:cNvPicPr>
            <a:picLocks noChangeAspect="1"/>
          </p:cNvPicPr>
          <p:nvPr/>
        </p:nvPicPr>
        <p:blipFill>
          <a:blip r:embed="rId3">
            <a:extLst/>
          </a:blip>
          <a:srcRect l="81269" t="67714" r="13072" b="28876"/>
          <a:stretch>
            <a:fillRect/>
          </a:stretch>
        </p:blipFill>
        <p:spPr>
          <a:xfrm>
            <a:off x="4634803" y="4735865"/>
            <a:ext cx="908388" cy="38235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معادلة"/>
          <p:cNvSpPr txBox="1"/>
          <p:nvPr/>
        </p:nvSpPr>
        <p:spPr>
          <a:xfrm>
            <a:off x="5934835" y="4914956"/>
            <a:ext cx="880525" cy="25412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180</m:t>
                  </m:r>
                </m:oMath>
              </m:oMathPara>
            </a14:m>
            <a:endParaRPr sz="2900"/>
          </a:p>
        </p:txBody>
      </p:sp>
      <p:sp>
        <p:nvSpPr>
          <p:cNvPr id="223" name="معادلة"/>
          <p:cNvSpPr txBox="1"/>
          <p:nvPr/>
        </p:nvSpPr>
        <p:spPr>
          <a:xfrm>
            <a:off x="4303239" y="4911337"/>
            <a:ext cx="261367" cy="26136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3500"/>
          </a:p>
        </p:txBody>
      </p:sp>
      <p:sp>
        <p:nvSpPr>
          <p:cNvPr id="224" name="معادلة"/>
          <p:cNvSpPr txBox="1"/>
          <p:nvPr/>
        </p:nvSpPr>
        <p:spPr>
          <a:xfrm>
            <a:off x="3478233" y="5309121"/>
            <a:ext cx="424943" cy="30670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70</m:t>
                  </m:r>
                </m:oMath>
              </m:oMathPara>
            </a14:m>
            <a:endParaRPr sz="3500"/>
          </a:p>
        </p:txBody>
      </p:sp>
      <p:sp>
        <p:nvSpPr>
          <p:cNvPr id="225" name="معادلة"/>
          <p:cNvSpPr txBox="1"/>
          <p:nvPr/>
        </p:nvSpPr>
        <p:spPr>
          <a:xfrm>
            <a:off x="4261124" y="5287731"/>
            <a:ext cx="343511" cy="34351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4600"/>
          </a:p>
        </p:txBody>
      </p:sp>
      <p:pic>
        <p:nvPicPr>
          <p:cNvPr id="226" name="IMG_8721.png" descr="IMG_8721.png"/>
          <p:cNvPicPr>
            <a:picLocks noChangeAspect="1"/>
          </p:cNvPicPr>
          <p:nvPr/>
        </p:nvPicPr>
        <p:blipFill>
          <a:blip r:embed="rId3">
            <a:extLst/>
          </a:blip>
          <a:srcRect l="81269" t="67714" r="13072" b="28876"/>
          <a:stretch>
            <a:fillRect/>
          </a:stretch>
        </p:blipFill>
        <p:spPr>
          <a:xfrm>
            <a:off x="4686990" y="5291577"/>
            <a:ext cx="804067" cy="33844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معادلة"/>
          <p:cNvSpPr txBox="1"/>
          <p:nvPr/>
        </p:nvSpPr>
        <p:spPr>
          <a:xfrm>
            <a:off x="5934835" y="5334883"/>
            <a:ext cx="880525" cy="25412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180</m:t>
                  </m:r>
                </m:oMath>
              </m:oMathPara>
            </a14:m>
            <a:endParaRPr sz="2900"/>
          </a:p>
        </p:txBody>
      </p:sp>
      <p:pic>
        <p:nvPicPr>
          <p:cNvPr id="228" name="IMG_8721.png" descr="IMG_8721.png"/>
          <p:cNvPicPr>
            <a:picLocks noChangeAspect="1"/>
          </p:cNvPicPr>
          <p:nvPr/>
        </p:nvPicPr>
        <p:blipFill>
          <a:blip r:embed="rId3">
            <a:extLst/>
          </a:blip>
          <a:srcRect l="81269" t="67714" r="13072" b="28876"/>
          <a:stretch>
            <a:fillRect/>
          </a:stretch>
        </p:blipFill>
        <p:spPr>
          <a:xfrm>
            <a:off x="2883386" y="5783278"/>
            <a:ext cx="864616" cy="36392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معادلة"/>
          <p:cNvSpPr txBox="1"/>
          <p:nvPr/>
        </p:nvSpPr>
        <p:spPr>
          <a:xfrm>
            <a:off x="3917307" y="5841658"/>
            <a:ext cx="2674146" cy="25412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180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70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110</m:t>
                  </m:r>
                </m:oMath>
              </m:oMathPara>
            </a14:m>
            <a:endParaRPr sz="29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9"/>
      <p:bldP build="whole" bldLvl="1" animBg="1" rev="0" advAuto="0" spid="220" grpId="4"/>
      <p:bldP build="whole" bldLvl="1" animBg="1" rev="0" advAuto="0" spid="223" grpId="5"/>
      <p:bldP build="whole" bldLvl="1" animBg="1" rev="0" advAuto="0" spid="219" grpId="2"/>
      <p:bldP build="whole" bldLvl="1" animBg="1" rev="0" advAuto="0" spid="217" grpId="1"/>
      <p:bldP build="whole" bldLvl="1" animBg="1" rev="0" advAuto="0" spid="228" grpId="12"/>
      <p:bldP build="whole" bldLvl="1" animBg="1" rev="0" advAuto="0" spid="227" grpId="11"/>
      <p:bldP build="whole" bldLvl="1" animBg="1" rev="0" advAuto="0" spid="226" grpId="10"/>
      <p:bldP build="whole" bldLvl="1" animBg="1" rev="0" advAuto="0" spid="222" grpId="7"/>
      <p:bldP build="whole" bldLvl="1" animBg="1" rev="0" advAuto="0" spid="224" grpId="8"/>
      <p:bldP build="whole" bldLvl="1" animBg="1" rev="0" advAuto="0" spid="221" grpId="6"/>
      <p:bldP build="whole" bldLvl="1" animBg="1" rev="0" advAuto="0" spid="229" grpId="13"/>
      <p:bldP build="whole" bldLvl="1" animBg="1" rev="0" advAuto="0" spid="218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8746.png" descr="IMG_8746.png"/>
          <p:cNvPicPr>
            <a:picLocks noChangeAspect="1"/>
          </p:cNvPicPr>
          <p:nvPr/>
        </p:nvPicPr>
        <p:blipFill>
          <a:blip r:embed="rId2">
            <a:extLst/>
          </a:blip>
          <a:srcRect l="10716" t="40215" r="44675" b="52058"/>
          <a:stretch>
            <a:fillRect/>
          </a:stretch>
        </p:blipFill>
        <p:spPr>
          <a:xfrm>
            <a:off x="752165" y="1347538"/>
            <a:ext cx="8202560" cy="2033838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سؤال تحصيلي"/>
          <p:cNvSpPr txBox="1"/>
          <p:nvPr/>
        </p:nvSpPr>
        <p:spPr>
          <a:xfrm>
            <a:off x="3433610" y="330261"/>
            <a:ext cx="2839723" cy="659518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2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سؤال تحصيلي </a:t>
            </a:r>
          </a:p>
        </p:txBody>
      </p:sp>
      <p:sp>
        <p:nvSpPr>
          <p:cNvPr id="233" name="النص"/>
          <p:cNvSpPr txBox="1"/>
          <p:nvPr/>
        </p:nvSpPr>
        <p:spPr>
          <a:xfrm>
            <a:off x="4954493" y="3950013"/>
            <a:ext cx="3422427" cy="46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6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14:m>
              <m:oMathPara>
                <m:oMathParaPr>
                  <m:jc m:val="right"/>
                </m:oMathParaPr>
                <m:oMath>
                  <m:r>
                    <a:rPr xmlns:a="http://schemas.openxmlformats.org/drawingml/2006/main" sz="2800" i="1">
                      <a:solidFill>
                        <a:srgbClr val="0042A9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800" i="1">
                      <a:solidFill>
                        <a:srgbClr val="0042A9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800" i="1">
                      <a:solidFill>
                        <a:srgbClr val="0042A9"/>
                      </a:solidFill>
                      <a:latin typeface="Cambria Math" panose="02040503050406030204" pitchFamily="18" charset="0"/>
                    </a:rPr>
                    <m:t>180</m:t>
                  </m:r>
                  <m:r>
                    <a:rPr xmlns:a="http://schemas.openxmlformats.org/drawingml/2006/main" sz="2800" i="1">
                      <a:solidFill>
                        <a:srgbClr val="0042A9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2800" i="1">
                      <a:solidFill>
                        <a:srgbClr val="0042A9"/>
                      </a:solidFill>
                      <a:latin typeface="Cambria Math" panose="02040503050406030204" pitchFamily="18" charset="0"/>
                    </a:rPr>
                    <m:t>120</m:t>
                  </m:r>
                  <m:r>
                    <a:rPr xmlns:a="http://schemas.openxmlformats.org/drawingml/2006/main" sz="2800" i="1">
                      <a:solidFill>
                        <a:srgbClr val="0042A9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800" i="1">
                      <a:solidFill>
                        <a:srgbClr val="0042A9"/>
                      </a:solidFill>
                      <a:latin typeface="Cambria Math" panose="02040503050406030204" pitchFamily="18" charset="0"/>
                    </a:rPr>
                    <m:t>60</m:t>
                  </m:r>
                </m:oMath>
              </m:oMathPara>
            </a14:m>
          </a:p>
        </p:txBody>
      </p:sp>
      <p:sp>
        <p:nvSpPr>
          <p:cNvPr id="234" name="بيضاوي"/>
          <p:cNvSpPr/>
          <p:nvPr/>
        </p:nvSpPr>
        <p:spPr>
          <a:xfrm>
            <a:off x="5377310" y="2177949"/>
            <a:ext cx="336070" cy="373164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1"/>
      <p:bldP build="whole" bldLvl="1" animBg="1" rev="0" advAuto="0" spid="2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6nc50414.jpg" descr="6nc504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0787" y="4941887"/>
            <a:ext cx="1741488" cy="67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184321">
            <a:off x="1528762" y="1223962"/>
            <a:ext cx="5994401" cy="3851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12_11296920181.gif" descr="12_1129692018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750" y="-158750"/>
            <a:ext cx="9461500" cy="717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550" y="2781300"/>
            <a:ext cx="7272338" cy="3887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10.gif" descr="picture10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550" y="549275"/>
            <a:ext cx="7962900" cy="2808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750" y="3644900"/>
            <a:ext cx="8064500" cy="259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"/>
      <p:bldP build="whole" bldLvl="1" animBg="1" rev="0" advAuto="0" spid="245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13cac72bc0d81949c9174080d5461ed3.jpg" descr="13cac72bc0d81949c9174080d5461ed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4025" y="549275"/>
            <a:ext cx="1833563" cy="582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71775" y="620712"/>
            <a:ext cx="3663950" cy="415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5750" y="1268412"/>
            <a:ext cx="3238500" cy="1296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7087" y="1268412"/>
            <a:ext cx="4019551" cy="1368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4"/>
      <p:bldP build="whole" bldLvl="1" animBg="1" rev="0" advAuto="0" spid="248" grpId="1"/>
      <p:bldP build="whole" bldLvl="1" animBg="1" rev="0" advAuto="0" spid="249" grpId="2"/>
      <p:bldP build="whole" bldLvl="1" animBg="1" rev="0" advAuto="0" spid="25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57598875.jpg" descr="575988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9700" y="333375"/>
            <a:ext cx="1970088" cy="587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8887" y="476250"/>
            <a:ext cx="4997451" cy="43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9650" y="981075"/>
            <a:ext cx="618013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3387" y="981075"/>
            <a:ext cx="1762126" cy="106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0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0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3"/>
      <p:bldP build="whole" bldLvl="1" animBg="1" rev="0" advAuto="0" spid="257" grpId="4"/>
      <p:bldP build="whole" bldLvl="1" animBg="1" rev="0" advAuto="0" spid="254" grpId="1"/>
      <p:bldP build="whole" bldLvl="1" animBg="1" rev="0" advAuto="0" spid="25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image.png"/>
          <p:cNvGrpSpPr/>
          <p:nvPr/>
        </p:nvGrpSpPr>
        <p:grpSpPr>
          <a:xfrm>
            <a:off x="5740926" y="909386"/>
            <a:ext cx="2906480" cy="3033481"/>
            <a:chOff x="0" y="0"/>
            <a:chExt cx="2906479" cy="3033479"/>
          </a:xfrm>
        </p:grpSpPr>
        <p:pic>
          <p:nvPicPr>
            <p:cNvPr id="38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2474680" cy="24746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06480" cy="3033480"/>
            </a:xfrm>
            <a:prstGeom prst="rect">
              <a:avLst/>
            </a:prstGeom>
            <a:effectLst/>
          </p:spPr>
        </p:pic>
      </p:grpSp>
      <p:grpSp>
        <p:nvGrpSpPr>
          <p:cNvPr id="42" name="image.png"/>
          <p:cNvGrpSpPr/>
          <p:nvPr/>
        </p:nvGrpSpPr>
        <p:grpSpPr>
          <a:xfrm>
            <a:off x="1209826" y="2194404"/>
            <a:ext cx="3180715" cy="3974286"/>
            <a:chOff x="0" y="0"/>
            <a:chExt cx="3180714" cy="3974284"/>
          </a:xfrm>
        </p:grpSpPr>
        <p:pic>
          <p:nvPicPr>
            <p:cNvPr id="41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2748915" cy="34154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180715" cy="39742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lnoor-639a1c6fcb.gif" descr="alnoor-639a1c6fcb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0287" y="404812"/>
            <a:ext cx="1655763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0337" y="1196975"/>
            <a:ext cx="3790951" cy="938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8312" y="1484312"/>
            <a:ext cx="1727201" cy="1800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2"/>
      <p:bldP build="whole" bldLvl="1" animBg="1" rev="0" advAuto="0" spid="260" grpId="1"/>
      <p:bldP build="whole" bldLvl="1" animBg="1" rev="0" advAuto="0" spid="262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8eW50414.jpg" descr="8eW504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6012" y="981075"/>
            <a:ext cx="7056438" cy="3168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15168_imgcache.gif" descr="15168_imgcache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9612" y="4437062"/>
            <a:ext cx="5113338" cy="86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alnoor-a6b9f3ffc3.gif" descr="alnoor-a6b9f3ffc3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0287" y="404812"/>
            <a:ext cx="1512888" cy="93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5437" y="1101725"/>
            <a:ext cx="3435351" cy="52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11412" y="1604962"/>
            <a:ext cx="4540251" cy="1679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9750" y="1196975"/>
            <a:ext cx="1655763" cy="2447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2"/>
      <p:bldP build="whole" bldLvl="1" animBg="1" rev="0" advAuto="0" spid="269" grpId="1"/>
      <p:bldP build="whole" bldLvl="1" animBg="1" rev="0" advAuto="0" spid="271" grpId="3"/>
      <p:bldP build="whole" bldLvl="1" animBg="1" rev="0" advAuto="0" spid="272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1992" y="150714"/>
            <a:ext cx="2290764" cy="655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542" y="754336"/>
            <a:ext cx="7898960" cy="1142063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خط"/>
          <p:cNvSpPr/>
          <p:nvPr/>
        </p:nvSpPr>
        <p:spPr>
          <a:xfrm flipV="1">
            <a:off x="1013876" y="1656597"/>
            <a:ext cx="2134296" cy="980873"/>
          </a:xfrm>
          <a:prstGeom prst="line">
            <a:avLst/>
          </a:prstGeom>
          <a:ln w="25400">
            <a:solidFill>
              <a:schemeClr val="accent2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77" name="خط"/>
          <p:cNvSpPr/>
          <p:nvPr/>
        </p:nvSpPr>
        <p:spPr>
          <a:xfrm>
            <a:off x="1339483" y="1654474"/>
            <a:ext cx="1691533" cy="985119"/>
          </a:xfrm>
          <a:prstGeom prst="line">
            <a:avLst/>
          </a:prstGeom>
          <a:ln w="25400">
            <a:solidFill>
              <a:schemeClr val="accent2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78" name="معادلة"/>
          <p:cNvSpPr txBox="1"/>
          <p:nvPr/>
        </p:nvSpPr>
        <p:spPr>
          <a:xfrm>
            <a:off x="1424368" y="1918900"/>
            <a:ext cx="251754" cy="36916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300" i="1">
                      <a:solidFill>
                        <a:srgbClr val="38571A"/>
                      </a:solidFill>
                      <a:latin typeface="Cambria Math" panose="02040503050406030204" pitchFamily="18" charset="0"/>
                    </a:rPr>
                    <m:t>4</m:t>
                  </m:r>
                </m:oMath>
              </m:oMathPara>
            </a14:m>
            <a:endParaRPr sz="4300">
              <a:solidFill>
                <a:srgbClr val="38571A"/>
              </a:solidFill>
            </a:endParaRPr>
          </a:p>
        </p:txBody>
      </p:sp>
      <p:sp>
        <p:nvSpPr>
          <p:cNvPr id="279" name="معادلة"/>
          <p:cNvSpPr txBox="1"/>
          <p:nvPr/>
        </p:nvSpPr>
        <p:spPr>
          <a:xfrm>
            <a:off x="2677855" y="1975327"/>
            <a:ext cx="193168" cy="34175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900" i="1">
                      <a:solidFill>
                        <a:srgbClr val="38571A"/>
                      </a:solidFill>
                      <a:latin typeface="Cambria Math" panose="02040503050406030204" pitchFamily="18" charset="0"/>
                    </a:rPr>
                    <m:t>3</m:t>
                  </m:r>
                </m:oMath>
              </m:oMathPara>
            </a14:m>
            <a:endParaRPr sz="3900">
              <a:solidFill>
                <a:srgbClr val="38571A"/>
              </a:solidFill>
            </a:endParaRPr>
          </a:p>
        </p:txBody>
      </p:sp>
      <p:sp>
        <p:nvSpPr>
          <p:cNvPr id="280" name="خط"/>
          <p:cNvSpPr/>
          <p:nvPr/>
        </p:nvSpPr>
        <p:spPr>
          <a:xfrm>
            <a:off x="921098" y="2103481"/>
            <a:ext cx="289073" cy="1"/>
          </a:xfrm>
          <a:prstGeom prst="line">
            <a:avLst/>
          </a:prstGeom>
          <a:ln w="25400">
            <a:solidFill>
              <a:schemeClr val="accent1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81" name="معادلة"/>
          <p:cNvSpPr txBox="1"/>
          <p:nvPr/>
        </p:nvSpPr>
        <p:spPr>
          <a:xfrm>
            <a:off x="183611" y="1576460"/>
            <a:ext cx="987446" cy="2278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600" i="1">
                      <a:solidFill>
                        <a:srgbClr val="263E0F"/>
                      </a:solidFill>
                      <a:latin typeface="Cambria Math" panose="02040503050406030204" pitchFamily="18" charset="0"/>
                    </a:rPr>
                    <m:t>8</m:t>
                  </m:r>
                  <m:r>
                    <a:rPr xmlns:a="http://schemas.openxmlformats.org/drawingml/2006/main" sz="2600" i="1">
                      <a:solidFill>
                        <a:srgbClr val="263E0F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600" i="1">
                      <a:solidFill>
                        <a:srgbClr val="263E0F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2600" i="1">
                      <a:solidFill>
                        <a:srgbClr val="263E0F"/>
                      </a:solidFill>
                      <a:latin typeface="Cambria Math" panose="02040503050406030204" pitchFamily="18" charset="0"/>
                    </a:rPr>
                    <m:t>14</m:t>
                  </m:r>
                </m:oMath>
              </m:oMathPara>
            </a14:m>
            <a:endParaRPr sz="2600">
              <a:solidFill>
                <a:srgbClr val="263E0F"/>
              </a:solidFill>
            </a:endParaRPr>
          </a:p>
        </p:txBody>
      </p:sp>
      <p:sp>
        <p:nvSpPr>
          <p:cNvPr id="282" name="خط"/>
          <p:cNvSpPr/>
          <p:nvPr/>
        </p:nvSpPr>
        <p:spPr>
          <a:xfrm flipH="1">
            <a:off x="2990992" y="2116259"/>
            <a:ext cx="466960" cy="1"/>
          </a:xfrm>
          <a:prstGeom prst="line">
            <a:avLst/>
          </a:prstGeom>
          <a:ln w="25400">
            <a:solidFill>
              <a:schemeClr val="accent1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83" name="معادلة"/>
          <p:cNvSpPr txBox="1"/>
          <p:nvPr/>
        </p:nvSpPr>
        <p:spPr>
          <a:xfrm>
            <a:off x="3452669" y="1543059"/>
            <a:ext cx="1021465" cy="29464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263E0F"/>
                      </a:solidFill>
                      <a:latin typeface="Cambria Math" panose="02040503050406030204" pitchFamily="18" charset="0"/>
                    </a:rPr>
                    <m:t>6</m:t>
                  </m:r>
                  <m:r>
                    <a:rPr xmlns:a="http://schemas.openxmlformats.org/drawingml/2006/main" sz="3200" i="1">
                      <a:solidFill>
                        <a:srgbClr val="263E0F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200" i="1">
                      <a:solidFill>
                        <a:srgbClr val="263E0F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200" i="1">
                      <a:solidFill>
                        <a:srgbClr val="263E0F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3200">
              <a:solidFill>
                <a:srgbClr val="263E0F"/>
              </a:solidFill>
            </a:endParaRPr>
          </a:p>
        </p:txBody>
      </p:sp>
      <p:sp>
        <p:nvSpPr>
          <p:cNvPr id="284" name="نظرية الزاويتان المتقابلتان بالرأس"/>
          <p:cNvSpPr txBox="1"/>
          <p:nvPr/>
        </p:nvSpPr>
        <p:spPr>
          <a:xfrm>
            <a:off x="3738433" y="2451963"/>
            <a:ext cx="277974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 نظرية الزاويتان المتقابلتان بالرأس </a:t>
            </a:r>
          </a:p>
        </p:txBody>
      </p:sp>
      <p:sp>
        <p:nvSpPr>
          <p:cNvPr id="285" name="تعريف تطابق الزاويا"/>
          <p:cNvSpPr txBox="1"/>
          <p:nvPr/>
        </p:nvSpPr>
        <p:spPr>
          <a:xfrm>
            <a:off x="4287903" y="3112227"/>
            <a:ext cx="180141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تعريف تطابق الزاويا</a:t>
            </a:r>
          </a:p>
        </p:txBody>
      </p:sp>
      <p:sp>
        <p:nvSpPr>
          <p:cNvPr id="286" name="معادلة"/>
          <p:cNvSpPr txBox="1"/>
          <p:nvPr/>
        </p:nvSpPr>
        <p:spPr>
          <a:xfrm>
            <a:off x="7621625" y="3857771"/>
            <a:ext cx="1181069" cy="34067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6</m:t>
                  </m:r>
                  <m:r>
                    <a:rPr xmlns:a="http://schemas.openxmlformats.org/drawingml/2006/main" sz="37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7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7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3700">
              <a:solidFill>
                <a:srgbClr val="012F7B"/>
              </a:solidFill>
            </a:endParaRPr>
          </a:p>
        </p:txBody>
      </p:sp>
      <p:sp>
        <p:nvSpPr>
          <p:cNvPr id="287" name="معادلة"/>
          <p:cNvSpPr txBox="1"/>
          <p:nvPr/>
        </p:nvSpPr>
        <p:spPr>
          <a:xfrm>
            <a:off x="5284291" y="3868389"/>
            <a:ext cx="1595104" cy="3680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8</m:t>
                  </m:r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14</m:t>
                  </m:r>
                </m:oMath>
              </m:oMathPara>
            </a14:m>
            <a:endParaRPr sz="4200">
              <a:solidFill>
                <a:srgbClr val="012F7B"/>
              </a:solidFill>
            </a:endParaRPr>
          </a:p>
        </p:txBody>
      </p:sp>
      <p:sp>
        <p:nvSpPr>
          <p:cNvPr id="288" name="معادلة"/>
          <p:cNvSpPr txBox="1"/>
          <p:nvPr/>
        </p:nvSpPr>
        <p:spPr>
          <a:xfrm>
            <a:off x="7057869" y="3969404"/>
            <a:ext cx="374016" cy="1689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5000">
              <a:solidFill>
                <a:srgbClr val="012F7B"/>
              </a:solidFill>
            </a:endParaRPr>
          </a:p>
        </p:txBody>
      </p:sp>
      <p:sp>
        <p:nvSpPr>
          <p:cNvPr id="289" name="بالتعويض"/>
          <p:cNvSpPr txBox="1"/>
          <p:nvPr/>
        </p:nvSpPr>
        <p:spPr>
          <a:xfrm>
            <a:off x="4105316" y="3887315"/>
            <a:ext cx="93336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بالتعويض</a:t>
            </a:r>
          </a:p>
        </p:txBody>
      </p:sp>
      <p:sp>
        <p:nvSpPr>
          <p:cNvPr id="290" name="معادلة"/>
          <p:cNvSpPr txBox="1"/>
          <p:nvPr/>
        </p:nvSpPr>
        <p:spPr>
          <a:xfrm>
            <a:off x="5155906" y="4389376"/>
            <a:ext cx="721672" cy="31026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DA51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500" i="1">
                      <a:solidFill>
                        <a:srgbClr val="DA5100"/>
                      </a:solidFill>
                      <a:latin typeface="Cambria Math" panose="02040503050406030204" pitchFamily="18" charset="0"/>
                    </a:rPr>
                    <m:t>6</m:t>
                  </m:r>
                  <m:r>
                    <a:rPr xmlns:a="http://schemas.openxmlformats.org/drawingml/2006/main" sz="3500" i="1">
                      <a:solidFill>
                        <a:srgbClr val="DA5100"/>
                      </a:solidFill>
                      <a:latin typeface="Cambria Math" panose="02040503050406030204" pitchFamily="18" charset="0"/>
                    </a:rPr>
                    <m:t>x</m:t>
                  </m:r>
                </m:oMath>
              </m:oMathPara>
            </a14:m>
            <a:endParaRPr sz="3500">
              <a:solidFill>
                <a:srgbClr val="DA5100"/>
              </a:solidFill>
            </a:endParaRPr>
          </a:p>
        </p:txBody>
      </p:sp>
      <p:sp>
        <p:nvSpPr>
          <p:cNvPr id="291" name="معادلة"/>
          <p:cNvSpPr txBox="1"/>
          <p:nvPr/>
        </p:nvSpPr>
        <p:spPr>
          <a:xfrm>
            <a:off x="7287956" y="4361024"/>
            <a:ext cx="721672" cy="31026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DA51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500" i="1">
                      <a:solidFill>
                        <a:srgbClr val="DA5100"/>
                      </a:solidFill>
                      <a:latin typeface="Cambria Math" panose="02040503050406030204" pitchFamily="18" charset="0"/>
                    </a:rPr>
                    <m:t>6</m:t>
                  </m:r>
                  <m:r>
                    <a:rPr xmlns:a="http://schemas.openxmlformats.org/drawingml/2006/main" sz="3500" i="1">
                      <a:solidFill>
                        <a:srgbClr val="DA5100"/>
                      </a:solidFill>
                      <a:latin typeface="Cambria Math" panose="02040503050406030204" pitchFamily="18" charset="0"/>
                    </a:rPr>
                    <m:t>x</m:t>
                  </m:r>
                </m:oMath>
              </m:oMathPara>
            </a14:m>
            <a:endParaRPr sz="3500">
              <a:solidFill>
                <a:srgbClr val="DA5100"/>
              </a:solidFill>
            </a:endParaRPr>
          </a:p>
        </p:txBody>
      </p:sp>
      <p:sp>
        <p:nvSpPr>
          <p:cNvPr id="292" name="خط"/>
          <p:cNvSpPr/>
          <p:nvPr/>
        </p:nvSpPr>
        <p:spPr>
          <a:xfrm flipH="1" flipV="1">
            <a:off x="4793793" y="4907264"/>
            <a:ext cx="3849375" cy="1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93" name="خط"/>
          <p:cNvSpPr/>
          <p:nvPr/>
        </p:nvSpPr>
        <p:spPr>
          <a:xfrm flipV="1">
            <a:off x="7446399" y="3762811"/>
            <a:ext cx="741950" cy="1138243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94" name="معادلة"/>
          <p:cNvSpPr txBox="1"/>
          <p:nvPr/>
        </p:nvSpPr>
        <p:spPr>
          <a:xfrm>
            <a:off x="5449255" y="4986387"/>
            <a:ext cx="2538452" cy="3664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14</m:t>
                  </m:r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4200">
              <a:solidFill>
                <a:srgbClr val="012F7B"/>
              </a:solidFill>
            </a:endParaRPr>
          </a:p>
        </p:txBody>
      </p:sp>
      <p:sp>
        <p:nvSpPr>
          <p:cNvPr id="295" name="معادلة"/>
          <p:cNvSpPr txBox="1"/>
          <p:nvPr/>
        </p:nvSpPr>
        <p:spPr>
          <a:xfrm>
            <a:off x="7257469" y="5549139"/>
            <a:ext cx="782645" cy="3369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AD3E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700" i="1">
                      <a:solidFill>
                        <a:srgbClr val="AD3E00"/>
                      </a:solidFill>
                      <a:latin typeface="Cambria Math" panose="02040503050406030204" pitchFamily="18" charset="0"/>
                    </a:rPr>
                    <m:t>14</m:t>
                  </m:r>
                </m:oMath>
              </m:oMathPara>
            </a14:m>
            <a:endParaRPr sz="3700">
              <a:solidFill>
                <a:srgbClr val="AD3E00"/>
              </a:solidFill>
            </a:endParaRPr>
          </a:p>
        </p:txBody>
      </p:sp>
      <p:sp>
        <p:nvSpPr>
          <p:cNvPr id="296" name="معادلة"/>
          <p:cNvSpPr txBox="1"/>
          <p:nvPr/>
        </p:nvSpPr>
        <p:spPr>
          <a:xfrm>
            <a:off x="6051155" y="5523714"/>
            <a:ext cx="909561" cy="3915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300" i="1">
                      <a:solidFill>
                        <a:srgbClr val="AD3E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300" i="1">
                      <a:solidFill>
                        <a:srgbClr val="AD3E00"/>
                      </a:solidFill>
                      <a:latin typeface="Cambria Math" panose="02040503050406030204" pitchFamily="18" charset="0"/>
                    </a:rPr>
                    <m:t>14</m:t>
                  </m:r>
                </m:oMath>
              </m:oMathPara>
            </a14:m>
            <a:endParaRPr sz="4300">
              <a:solidFill>
                <a:srgbClr val="AD3E00"/>
              </a:solidFill>
            </a:endParaRPr>
          </a:p>
        </p:txBody>
      </p:sp>
      <p:sp>
        <p:nvSpPr>
          <p:cNvPr id="297" name="خط"/>
          <p:cNvSpPr/>
          <p:nvPr/>
        </p:nvSpPr>
        <p:spPr>
          <a:xfrm flipH="1" flipV="1">
            <a:off x="5103316" y="6115484"/>
            <a:ext cx="3230329" cy="1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98" name="النص"/>
          <p:cNvSpPr txBox="1"/>
          <p:nvPr/>
        </p:nvSpPr>
        <p:spPr>
          <a:xfrm>
            <a:off x="6595396" y="2270145"/>
            <a:ext cx="2106792" cy="514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</a:p>
        </p:txBody>
      </p:sp>
      <p:pic>
        <p:nvPicPr>
          <p:cNvPr id="299" name="IMG_8733.png" descr="IMG_8733.png"/>
          <p:cNvPicPr>
            <a:picLocks noChangeAspect="1"/>
          </p:cNvPicPr>
          <p:nvPr/>
        </p:nvPicPr>
        <p:blipFill>
          <a:blip r:embed="rId4">
            <a:extLst/>
          </a:blip>
          <a:srcRect l="19935" t="66713" r="54529" b="30044"/>
          <a:stretch>
            <a:fillRect/>
          </a:stretch>
        </p:blipFill>
        <p:spPr>
          <a:xfrm>
            <a:off x="6686963" y="2270145"/>
            <a:ext cx="2015225" cy="36638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النص"/>
          <p:cNvSpPr txBox="1"/>
          <p:nvPr/>
        </p:nvSpPr>
        <p:spPr>
          <a:xfrm>
            <a:off x="6536988" y="2966822"/>
            <a:ext cx="2223608" cy="57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</a:p>
        </p:txBody>
      </p:sp>
      <p:pic>
        <p:nvPicPr>
          <p:cNvPr id="301" name="IMG_8734.png" descr="IMG_8734.png"/>
          <p:cNvPicPr>
            <a:picLocks noChangeAspect="1"/>
          </p:cNvPicPr>
          <p:nvPr/>
        </p:nvPicPr>
        <p:blipFill>
          <a:blip r:embed="rId5">
            <a:extLst/>
          </a:blip>
          <a:srcRect l="5149" t="61710" r="63285" b="33733"/>
          <a:stretch>
            <a:fillRect/>
          </a:stretch>
        </p:blipFill>
        <p:spPr>
          <a:xfrm>
            <a:off x="6676250" y="2966822"/>
            <a:ext cx="2084346" cy="43075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خاصية الطرح للمساواة"/>
          <p:cNvSpPr txBox="1"/>
          <p:nvPr/>
        </p:nvSpPr>
        <p:spPr>
          <a:xfrm>
            <a:off x="3032852" y="4377963"/>
            <a:ext cx="186110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خاصية الطرح للمساواة</a:t>
            </a:r>
          </a:p>
        </p:txBody>
      </p:sp>
      <p:sp>
        <p:nvSpPr>
          <p:cNvPr id="303" name="التبسيط"/>
          <p:cNvSpPr txBox="1"/>
          <p:nvPr/>
        </p:nvSpPr>
        <p:spPr>
          <a:xfrm>
            <a:off x="4104596" y="4986387"/>
            <a:ext cx="93480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التبسيط</a:t>
            </a:r>
          </a:p>
        </p:txBody>
      </p:sp>
      <p:sp>
        <p:nvSpPr>
          <p:cNvPr id="304" name="خط"/>
          <p:cNvSpPr/>
          <p:nvPr/>
        </p:nvSpPr>
        <p:spPr>
          <a:xfrm flipV="1">
            <a:off x="6347506" y="4914199"/>
            <a:ext cx="741949" cy="1138243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05" name="خاصية الجمع للمساواة"/>
          <p:cNvSpPr txBox="1"/>
          <p:nvPr/>
        </p:nvSpPr>
        <p:spPr>
          <a:xfrm>
            <a:off x="2972247" y="5573391"/>
            <a:ext cx="215987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خاصية الجمع للمساواة</a:t>
            </a:r>
          </a:p>
        </p:txBody>
      </p:sp>
      <p:sp>
        <p:nvSpPr>
          <p:cNvPr id="306" name="معادلة"/>
          <p:cNvSpPr txBox="1"/>
          <p:nvPr/>
        </p:nvSpPr>
        <p:spPr>
          <a:xfrm>
            <a:off x="6281246" y="6234102"/>
            <a:ext cx="1548724" cy="34572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9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39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9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9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16</m:t>
                  </m:r>
                </m:oMath>
              </m:oMathPara>
            </a14:m>
            <a:endParaRPr sz="3900">
              <a:solidFill>
                <a:srgbClr val="012F7B"/>
              </a:solidFill>
            </a:endParaRPr>
          </a:p>
        </p:txBody>
      </p:sp>
      <p:sp>
        <p:nvSpPr>
          <p:cNvPr id="307" name="معادلة"/>
          <p:cNvSpPr txBox="1"/>
          <p:nvPr/>
        </p:nvSpPr>
        <p:spPr>
          <a:xfrm>
            <a:off x="5242507" y="6304736"/>
            <a:ext cx="546835" cy="30492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E22400"/>
                      </a:solidFill>
                      <a:latin typeface="Cambria Math" panose="02040503050406030204" pitchFamily="18" charset="0"/>
                    </a:rPr>
                    <m:t>÷</m:t>
                  </m:r>
                  <m:r>
                    <a:rPr xmlns:a="http://schemas.openxmlformats.org/drawingml/2006/main" sz="3500" i="1">
                      <a:solidFill>
                        <a:srgbClr val="E224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3500">
              <a:solidFill>
                <a:srgbClr val="E22400"/>
              </a:solidFill>
            </a:endParaRPr>
          </a:p>
        </p:txBody>
      </p:sp>
      <p:sp>
        <p:nvSpPr>
          <p:cNvPr id="308" name="خاصية القسمة للمساواة"/>
          <p:cNvSpPr txBox="1"/>
          <p:nvPr/>
        </p:nvSpPr>
        <p:spPr>
          <a:xfrm>
            <a:off x="2972247" y="6218069"/>
            <a:ext cx="215987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خاصية القسمة للمساواة</a:t>
            </a:r>
          </a:p>
        </p:txBody>
      </p:sp>
      <p:sp>
        <p:nvSpPr>
          <p:cNvPr id="309" name="خط"/>
          <p:cNvSpPr/>
          <p:nvPr/>
        </p:nvSpPr>
        <p:spPr>
          <a:xfrm flipV="1">
            <a:off x="2944821" y="3492297"/>
            <a:ext cx="1" cy="3321267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10" name="معادلة"/>
          <p:cNvSpPr txBox="1"/>
          <p:nvPr/>
        </p:nvSpPr>
        <p:spPr>
          <a:xfrm>
            <a:off x="1636975" y="3492297"/>
            <a:ext cx="1096548" cy="3505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</m:t>
                  </m:r>
                </m:oMath>
              </m:oMathPara>
            </a14:m>
            <a:endParaRPr sz="4000"/>
          </a:p>
        </p:txBody>
      </p:sp>
      <p:sp>
        <p:nvSpPr>
          <p:cNvPr id="311" name="التبسيط"/>
          <p:cNvSpPr txBox="1"/>
          <p:nvPr/>
        </p:nvSpPr>
        <p:spPr>
          <a:xfrm>
            <a:off x="503570" y="3509955"/>
            <a:ext cx="93480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التبسيط</a:t>
            </a:r>
          </a:p>
        </p:txBody>
      </p:sp>
      <p:pic>
        <p:nvPicPr>
          <p:cNvPr id="31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27093" t="6084" r="49612" b="49274"/>
          <a:stretch>
            <a:fillRect/>
          </a:stretch>
        </p:blipFill>
        <p:spPr>
          <a:xfrm>
            <a:off x="934526" y="3955082"/>
            <a:ext cx="1840002" cy="50984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معادلة"/>
          <p:cNvSpPr txBox="1"/>
          <p:nvPr/>
        </p:nvSpPr>
        <p:spPr>
          <a:xfrm>
            <a:off x="894857" y="4571850"/>
            <a:ext cx="1636709" cy="25781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6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8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2800">
              <a:solidFill>
                <a:srgbClr val="1A0A52"/>
              </a:solidFill>
            </a:endParaRPr>
          </a:p>
        </p:txBody>
      </p:sp>
      <p:sp>
        <p:nvSpPr>
          <p:cNvPr id="314" name="=50°"/>
          <p:cNvSpPr txBox="1"/>
          <p:nvPr/>
        </p:nvSpPr>
        <p:spPr>
          <a:xfrm>
            <a:off x="659425" y="4921086"/>
            <a:ext cx="1123575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rtl="0">
              <a:defRPr b="1" sz="3200">
                <a:solidFill>
                  <a:srgbClr val="371A94"/>
                </a:solidFill>
              </a:defRPr>
            </a:lvl1pPr>
          </a:lstStyle>
          <a:p>
            <a:pPr/>
            <a:r>
              <a:t>=50°</a:t>
            </a:r>
          </a:p>
        </p:txBody>
      </p:sp>
      <p:pic>
        <p:nvPicPr>
          <p:cNvPr id="31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1583" t="6084" r="74963" b="51938"/>
          <a:stretch>
            <a:fillRect/>
          </a:stretch>
        </p:blipFill>
        <p:spPr>
          <a:xfrm>
            <a:off x="551310" y="5284119"/>
            <a:ext cx="1998040" cy="51706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معادلة"/>
          <p:cNvSpPr txBox="1"/>
          <p:nvPr/>
        </p:nvSpPr>
        <p:spPr>
          <a:xfrm>
            <a:off x="717412" y="5903840"/>
            <a:ext cx="1814154" cy="24927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8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8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2800" i="1">
                      <a:solidFill>
                        <a:srgbClr val="1A0A52"/>
                      </a:solidFill>
                      <a:latin typeface="Cambria Math" panose="02040503050406030204" pitchFamily="18" charset="0"/>
                    </a:rPr>
                    <m:t>14</m:t>
                  </m:r>
                </m:oMath>
              </m:oMathPara>
            </a14:m>
            <a:endParaRPr sz="2800">
              <a:solidFill>
                <a:srgbClr val="1A0A52"/>
              </a:solidFill>
            </a:endParaRPr>
          </a:p>
        </p:txBody>
      </p:sp>
      <p:sp>
        <p:nvSpPr>
          <p:cNvPr id="317" name="=50°"/>
          <p:cNvSpPr txBox="1"/>
          <p:nvPr/>
        </p:nvSpPr>
        <p:spPr>
          <a:xfrm>
            <a:off x="659425" y="6255708"/>
            <a:ext cx="1123575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rtl="0">
              <a:defRPr b="1" sz="3200">
                <a:solidFill>
                  <a:srgbClr val="371A94"/>
                </a:solidFill>
              </a:defRPr>
            </a:lvl1pPr>
          </a:lstStyle>
          <a:p>
            <a:pPr/>
            <a:r>
              <a:t>=50°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3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3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Class="entr" nodeType="with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1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Class="entr" nodeType="with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4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32" presetID="4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4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clickEffect" presetSubtype="32" presetID="4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9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ntr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9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4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9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4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click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9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Class="entr" nodeType="clickEffect" presetSubtype="32" presetID="4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4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entr" nodeType="clickEffect" presetSubtype="32" presetID="4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9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Class="entr" nodeType="click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4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Class="entr" nodeType="clickEffect" presetSubtype="32" presetID="4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9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Class="entr" nodeType="clickEffect" presetSubtype="32" presetID="4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4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Class="entr" nodeType="clickEffect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9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Class="entr" nodeType="click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4" dur="2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Class="entr" nodeType="clickEffect" presetSubtype="32" presetID="4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9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Class="entr" nodeType="clickEffect" presetSubtype="32" presetID="4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4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Class="entr" nodeType="click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9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Class="entr" nodeType="clickEffect" presetSubtype="32" presetID="4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4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Class="entr" nodeType="click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9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Class="entr" nodeType="clickEffect" presetSubtype="2" presetID="2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Class="entr" nodeType="clickEffect" presetSubtype="2" presetID="22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Class="entr" nodeType="clickEffect" presetSubtype="32" presetID="4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4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Class="entr" nodeType="clickEffect" presetSubtype="32" presetID="4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Class="entr" nodeType="clickEffect" presetSubtype="32" presetID="4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4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Class="entr" nodeType="clickEffect" presetSubtype="2" presetID="22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8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9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Class="entr" nodeType="clickEffect" presetSubtype="2" presetID="2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Class="entr" nodeType="clickEffect" presetSubtype="32" presetID="4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0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6"/>
      <p:bldP build="whole" bldLvl="1" animBg="1" rev="0" advAuto="0" spid="306" grpId="31"/>
      <p:bldP build="whole" bldLvl="1" animBg="1" rev="0" advAuto="0" spid="307" grpId="33"/>
      <p:bldP build="whole" bldLvl="1" animBg="1" rev="0" advAuto="0" spid="303" grpId="25"/>
      <p:bldP build="whole" bldLvl="1" animBg="1" rev="0" advAuto="0" spid="315" grpId="40"/>
      <p:bldP build="whole" bldLvl="1" animBg="1" rev="0" advAuto="0" spid="294" grpId="24"/>
      <p:bldP build="whole" bldLvl="1" animBg="1" rev="0" advAuto="0" spid="275" grpId="2"/>
      <p:bldP build="whole" bldLvl="1" animBg="1" rev="0" advAuto="0" spid="282" grpId="9"/>
      <p:bldP build="whole" bldLvl="1" animBg="1" rev="0" advAuto="0" spid="297" grpId="28"/>
      <p:bldP build="whole" bldLvl="1" animBg="1" rev="0" advAuto="0" spid="312" grpId="37"/>
      <p:bldP build="whole" bldLvl="1" animBg="1" rev="0" advAuto="0" spid="313" grpId="38"/>
      <p:bldP build="whole" bldLvl="1" animBg="1" rev="0" advAuto="0" spid="288" grpId="16"/>
      <p:bldP build="whole" bldLvl="1" animBg="1" rev="0" advAuto="0" spid="284" grpId="12"/>
      <p:bldP build="whole" bldLvl="1" animBg="1" rev="0" advAuto="0" spid="296" grpId="26"/>
      <p:bldP build="whole" bldLvl="1" animBg="1" rev="0" advAuto="0" spid="276" grpId="4"/>
      <p:bldP build="whole" bldLvl="1" animBg="1" rev="0" advAuto="0" spid="295" grpId="27"/>
      <p:bldP build="whole" bldLvl="1" animBg="1" rev="0" advAuto="0" spid="300" grpId="13"/>
      <p:bldP build="whole" bldLvl="1" animBg="1" rev="0" advAuto="0" spid="311" grpId="36"/>
      <p:bldP build="whole" bldLvl="1" animBg="1" rev="0" advAuto="0" spid="309" grpId="32"/>
      <p:bldP build="whole" bldLvl="1" animBg="1" rev="0" advAuto="0" spid="310" grpId="35"/>
      <p:bldP build="whole" bldLvl="1" animBg="1" rev="0" advAuto="0" spid="317" grpId="42"/>
      <p:bldP build="whole" bldLvl="1" animBg="1" rev="0" advAuto="0" spid="302" grpId="23"/>
      <p:bldP build="whole" bldLvl="1" animBg="1" rev="0" advAuto="0" spid="293" grpId="22"/>
      <p:bldP build="whole" bldLvl="1" animBg="1" rev="0" advAuto="0" spid="290" grpId="19"/>
      <p:bldP build="whole" bldLvl="1" animBg="1" rev="0" advAuto="0" spid="277" grpId="3"/>
      <p:bldP build="whole" bldLvl="1" animBg="1" rev="0" advAuto="0" spid="281" grpId="8"/>
      <p:bldP build="whole" bldLvl="1" animBg="1" rev="0" advAuto="0" spid="304" grpId="29"/>
      <p:bldP build="whole" bldLvl="1" animBg="1" rev="0" advAuto="0" spid="292" grpId="21"/>
      <p:bldP build="whole" bldLvl="1" animBg="1" rev="0" advAuto="0" spid="308" grpId="34"/>
      <p:bldP build="whole" bldLvl="1" animBg="1" rev="0" advAuto="0" spid="286" grpId="17"/>
      <p:bldP build="whole" bldLvl="1" animBg="1" rev="0" advAuto="0" spid="278" grpId="5"/>
      <p:bldP build="whole" bldLvl="1" animBg="1" rev="0" advAuto="0" spid="283" grpId="10"/>
      <p:bldP build="whole" bldLvl="1" animBg="1" rev="0" advAuto="0" spid="316" grpId="41"/>
      <p:bldP build="whole" bldLvl="1" animBg="1" rev="0" advAuto="0" spid="291" grpId="20"/>
      <p:bldP build="whole" bldLvl="1" animBg="1" rev="0" advAuto="0" spid="287" grpId="15"/>
      <p:bldP build="whole" bldLvl="1" animBg="1" rev="0" advAuto="0" spid="305" grpId="30"/>
      <p:bldP build="whole" bldLvl="1" animBg="1" rev="0" advAuto="0" spid="274" grpId="1"/>
      <p:bldP build="whole" bldLvl="1" animBg="1" rev="0" advAuto="0" spid="280" grpId="7"/>
      <p:bldP build="whole" bldLvl="1" animBg="1" rev="0" advAuto="0" spid="289" grpId="18"/>
      <p:bldP build="whole" bldLvl="1" animBg="1" rev="0" advAuto="0" spid="314" grpId="39"/>
      <p:bldP build="whole" bldLvl="1" animBg="1" rev="0" advAuto="0" spid="285" grpId="14"/>
      <p:bldP build="whole" bldLvl="1" animBg="1" rev="0" advAuto="0" spid="298" grpId="1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29040" t="0" r="0" b="0"/>
          <a:stretch>
            <a:fillRect/>
          </a:stretch>
        </p:blipFill>
        <p:spPr>
          <a:xfrm>
            <a:off x="3445922" y="259350"/>
            <a:ext cx="5455336" cy="56796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2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475" y="5408612"/>
            <a:ext cx="2019300" cy="133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خط"/>
          <p:cNvSpPr/>
          <p:nvPr/>
        </p:nvSpPr>
        <p:spPr>
          <a:xfrm flipV="1">
            <a:off x="1730712" y="961764"/>
            <a:ext cx="1" cy="3680067"/>
          </a:xfrm>
          <a:prstGeom prst="line">
            <a:avLst/>
          </a:prstGeom>
          <a:ln w="25400">
            <a:solidFill>
              <a:srgbClr val="0000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22" name="خط"/>
          <p:cNvSpPr/>
          <p:nvPr/>
        </p:nvSpPr>
        <p:spPr>
          <a:xfrm>
            <a:off x="45547" y="2992529"/>
            <a:ext cx="3140396" cy="1"/>
          </a:xfrm>
          <a:prstGeom prst="line">
            <a:avLst/>
          </a:prstGeom>
          <a:ln w="25400">
            <a:solidFill>
              <a:srgbClr val="0000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23" name="مربع"/>
          <p:cNvSpPr/>
          <p:nvPr/>
        </p:nvSpPr>
        <p:spPr>
          <a:xfrm>
            <a:off x="1347785" y="2628983"/>
            <a:ext cx="345629" cy="345629"/>
          </a:xfrm>
          <a:prstGeom prst="rect">
            <a:avLst/>
          </a:prstGeom>
          <a:solidFill>
            <a:srgbClr val="96D35F"/>
          </a:solidFill>
          <a:ln w="25400">
            <a:solidFill>
              <a:schemeClr val="accent3">
                <a:satOff val="-6373"/>
                <a:lumOff val="-10823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4" name="مستطيل"/>
          <p:cNvSpPr/>
          <p:nvPr/>
        </p:nvSpPr>
        <p:spPr>
          <a:xfrm>
            <a:off x="1340250" y="3008933"/>
            <a:ext cx="360700" cy="279022"/>
          </a:xfrm>
          <a:prstGeom prst="rect">
            <a:avLst/>
          </a:prstGeom>
          <a:solidFill>
            <a:srgbClr val="E292FE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5" name="مستطيل"/>
          <p:cNvSpPr/>
          <p:nvPr/>
        </p:nvSpPr>
        <p:spPr>
          <a:xfrm>
            <a:off x="1700390" y="2999361"/>
            <a:ext cx="333150" cy="298165"/>
          </a:xfrm>
          <a:prstGeom prst="rect">
            <a:avLst/>
          </a:prstGeom>
          <a:solidFill>
            <a:srgbClr val="FEE4A8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6" name="مستطيل"/>
          <p:cNvSpPr/>
          <p:nvPr/>
        </p:nvSpPr>
        <p:spPr>
          <a:xfrm>
            <a:off x="1690089" y="2629305"/>
            <a:ext cx="353752" cy="344985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7" name="معادلة"/>
          <p:cNvSpPr txBox="1"/>
          <p:nvPr/>
        </p:nvSpPr>
        <p:spPr>
          <a:xfrm>
            <a:off x="1927732" y="2043880"/>
            <a:ext cx="504597" cy="37231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551029"/>
                      </a:solidFill>
                      <a:latin typeface="Cambria Math" panose="02040503050406030204" pitchFamily="18" charset="0"/>
                    </a:rPr>
                    <m:t>90</m:t>
                  </m:r>
                </m:oMath>
              </m:oMathPara>
            </a14:m>
            <a:endParaRPr sz="4200">
              <a:solidFill>
                <a:srgbClr val="551029"/>
              </a:solidFill>
            </a:endParaRPr>
          </a:p>
        </p:txBody>
      </p:sp>
      <p:sp>
        <p:nvSpPr>
          <p:cNvPr id="328" name="معادلة"/>
          <p:cNvSpPr txBox="1"/>
          <p:nvPr/>
        </p:nvSpPr>
        <p:spPr>
          <a:xfrm>
            <a:off x="901868" y="1996943"/>
            <a:ext cx="636754" cy="46982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300" i="1">
                      <a:solidFill>
                        <a:srgbClr val="38571A"/>
                      </a:solidFill>
                      <a:latin typeface="Cambria Math" panose="02040503050406030204" pitchFamily="18" charset="0"/>
                    </a:rPr>
                    <m:t>90</m:t>
                  </m:r>
                </m:oMath>
              </m:oMathPara>
            </a14:m>
            <a:endParaRPr sz="5300">
              <a:solidFill>
                <a:srgbClr val="38571A"/>
              </a:solidFill>
            </a:endParaRPr>
          </a:p>
        </p:txBody>
      </p:sp>
      <p:sp>
        <p:nvSpPr>
          <p:cNvPr id="329" name="معادلة"/>
          <p:cNvSpPr txBox="1"/>
          <p:nvPr/>
        </p:nvSpPr>
        <p:spPr>
          <a:xfrm>
            <a:off x="967946" y="3518291"/>
            <a:ext cx="504597" cy="37231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982ABC"/>
                      </a:solidFill>
                      <a:latin typeface="Cambria Math" panose="02040503050406030204" pitchFamily="18" charset="0"/>
                    </a:rPr>
                    <m:t>90</m:t>
                  </m:r>
                </m:oMath>
              </m:oMathPara>
            </a14:m>
            <a:endParaRPr sz="4200">
              <a:solidFill>
                <a:srgbClr val="982ABC"/>
              </a:solidFill>
            </a:endParaRPr>
          </a:p>
        </p:txBody>
      </p:sp>
      <p:sp>
        <p:nvSpPr>
          <p:cNvPr id="330" name="معادلة"/>
          <p:cNvSpPr txBox="1"/>
          <p:nvPr/>
        </p:nvSpPr>
        <p:spPr>
          <a:xfrm>
            <a:off x="1988882" y="3643435"/>
            <a:ext cx="504598" cy="37231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FECB3E"/>
                      </a:solidFill>
                      <a:latin typeface="Cambria Math" panose="02040503050406030204" pitchFamily="18" charset="0"/>
                    </a:rPr>
                    <m:t>90</m:t>
                  </m:r>
                </m:oMath>
              </m:oMathPara>
            </a14:m>
            <a:endParaRPr sz="4200">
              <a:solidFill>
                <a:srgbClr val="FECB3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1" grpId="1"/>
      <p:bldP build="whole" bldLvl="1" animBg="1" rev="0" advAuto="0" spid="322" grpId="2"/>
      <p:bldP build="whole" bldLvl="1" animBg="1" rev="0" advAuto="0" spid="326" grpId="3"/>
      <p:bldP build="whole" bldLvl="1" animBg="1" rev="0" advAuto="0" spid="329" grpId="9"/>
      <p:bldP build="whole" bldLvl="1" animBg="1" rev="0" advAuto="0" spid="324" grpId="5"/>
      <p:bldP build="whole" bldLvl="1" animBg="1" rev="0" advAuto="0" spid="327" grpId="7"/>
      <p:bldP build="whole" bldLvl="1" animBg="1" rev="0" advAuto="0" spid="323" grpId="4"/>
      <p:bldP build="whole" bldLvl="1" animBg="1" rev="0" advAuto="0" spid="325" grpId="6"/>
      <p:bldP build="whole" bldLvl="1" animBg="1" rev="0" advAuto="0" spid="328" grpId="8"/>
      <p:bldP build="whole" bldLvl="1" animBg="1" rev="0" advAuto="0" spid="330" grpId="1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Z650414.jpg" descr="GZ6504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5515" y="301663"/>
            <a:ext cx="7127876" cy="5423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11720_01219209961.gif" descr="11720_01219209961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9977" y="5298655"/>
            <a:ext cx="2952751" cy="151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175" y="404812"/>
            <a:ext cx="6600825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3800" y="935037"/>
            <a:ext cx="3049588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7087" y="1052512"/>
            <a:ext cx="2676526" cy="1260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7087" y="2708275"/>
            <a:ext cx="7305676" cy="3744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725" y="765175"/>
            <a:ext cx="7448550" cy="1506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3550" y="404812"/>
            <a:ext cx="2989263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1087" y="1125537"/>
            <a:ext cx="6981826" cy="530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1862" y="1916112"/>
            <a:ext cx="1866901" cy="1546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rcRect l="73593" t="0" r="0" b="30215"/>
          <a:stretch>
            <a:fillRect/>
          </a:stretch>
        </p:blipFill>
        <p:spPr>
          <a:xfrm>
            <a:off x="5569346" y="4020211"/>
            <a:ext cx="2937494" cy="600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rcRect l="18665" t="0" r="28014" b="0"/>
          <a:stretch>
            <a:fillRect/>
          </a:stretch>
        </p:blipFill>
        <p:spPr>
          <a:xfrm>
            <a:off x="645760" y="4152172"/>
            <a:ext cx="4498884" cy="652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1"/>
      <p:bldP build="whole" bldLvl="1" animBg="1" rev="0" advAuto="0" spid="347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IMG_8740.png"/>
          <p:cNvGrpSpPr/>
          <p:nvPr/>
        </p:nvGrpSpPr>
        <p:grpSpPr>
          <a:xfrm>
            <a:off x="825024" y="848258"/>
            <a:ext cx="8117131" cy="1541098"/>
            <a:chOff x="0" y="0"/>
            <a:chExt cx="8117130" cy="1541096"/>
          </a:xfrm>
        </p:grpSpPr>
        <p:pic>
          <p:nvPicPr>
            <p:cNvPr id="350" name="IMG_8740.png" descr="IMG_874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500" t="45154" r="62898" b="52103"/>
            <a:stretch>
              <a:fillRect/>
            </a:stretch>
          </p:blipFill>
          <p:spPr>
            <a:xfrm>
              <a:off x="203200" y="203200"/>
              <a:ext cx="7710731" cy="10965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9" name="IMG_8740.png" descr="IMG_874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117131" cy="1541097"/>
            </a:xfrm>
            <a:prstGeom prst="rect">
              <a:avLst/>
            </a:prstGeom>
            <a:effectLst/>
          </p:spPr>
        </p:pic>
      </p:grpSp>
      <p:grpSp>
        <p:nvGrpSpPr>
          <p:cNvPr id="354" name="IMG_8740.png"/>
          <p:cNvGrpSpPr/>
          <p:nvPr/>
        </p:nvGrpSpPr>
        <p:grpSpPr>
          <a:xfrm>
            <a:off x="458693" y="2692471"/>
            <a:ext cx="4670760" cy="2261578"/>
            <a:chOff x="0" y="0"/>
            <a:chExt cx="4670759" cy="2261577"/>
          </a:xfrm>
        </p:grpSpPr>
        <p:pic>
          <p:nvPicPr>
            <p:cNvPr id="353" name="IMG_8740.png" descr="IMG_874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3927" t="48220" r="67549" b="46265"/>
            <a:stretch>
              <a:fillRect/>
            </a:stretch>
          </p:blipFill>
          <p:spPr>
            <a:xfrm>
              <a:off x="203200" y="203200"/>
              <a:ext cx="4264360" cy="18170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2" name="IMG_8740.png" descr="IMG_8740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670760" cy="2261579"/>
            </a:xfrm>
            <a:prstGeom prst="rect">
              <a:avLst/>
            </a:prstGeom>
            <a:effectLst/>
          </p:spPr>
        </p:pic>
      </p:grpSp>
      <p:sp>
        <p:nvSpPr>
          <p:cNvPr id="355" name="التقويم"/>
          <p:cNvSpPr txBox="1"/>
          <p:nvPr/>
        </p:nvSpPr>
        <p:spPr>
          <a:xfrm>
            <a:off x="7199361" y="143859"/>
            <a:ext cx="1326514" cy="5676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التقويم </a:t>
            </a:r>
          </a:p>
        </p:txBody>
      </p:sp>
      <p:sp>
        <p:nvSpPr>
          <p:cNvPr id="356" name="72°"/>
          <p:cNvSpPr txBox="1"/>
          <p:nvPr/>
        </p:nvSpPr>
        <p:spPr>
          <a:xfrm>
            <a:off x="1322583" y="3345836"/>
            <a:ext cx="58632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b="1" sz="2800">
                <a:solidFill>
                  <a:srgbClr val="B51A00"/>
                </a:solidFill>
              </a:defRPr>
            </a:lvl1pPr>
          </a:lstStyle>
          <a:p>
            <a:pPr/>
            <a:r>
              <a:t>72°</a:t>
            </a:r>
          </a:p>
        </p:txBody>
      </p:sp>
      <p:sp>
        <p:nvSpPr>
          <p:cNvPr id="357" name="72°"/>
          <p:cNvSpPr txBox="1"/>
          <p:nvPr/>
        </p:nvSpPr>
        <p:spPr>
          <a:xfrm>
            <a:off x="7091626" y="2805796"/>
            <a:ext cx="780873" cy="53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rtl="0">
              <a:defRPr b="1" sz="3500">
                <a:solidFill>
                  <a:srgbClr val="0042A9"/>
                </a:solidFill>
              </a:defRPr>
            </a:lvl1pPr>
          </a:lstStyle>
          <a:p>
            <a:pPr/>
            <a:r>
              <a:t>72°</a:t>
            </a:r>
          </a:p>
        </p:txBody>
      </p:sp>
      <p:sp>
        <p:nvSpPr>
          <p:cNvPr id="358" name="عنصر نائب للنص 6"/>
          <p:cNvSpPr txBox="1"/>
          <p:nvPr/>
        </p:nvSpPr>
        <p:spPr>
          <a:xfrm>
            <a:off x="5383942" y="2818824"/>
            <a:ext cx="2538484" cy="81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marL="342900" indent="-342900" algn="ctr">
              <a:spcBef>
                <a:spcPts val="600"/>
              </a:spcBef>
              <a:defRPr b="1" sz="2900"/>
            </a:lvl1pPr>
          </a:lstStyle>
          <a:p>
            <a:pPr rtl="0">
              <a:defRPr/>
            </a:pPr>
            <a:r>
              <a:t>m ∠ 2 =………</a:t>
            </a:r>
          </a:p>
        </p:txBody>
      </p:sp>
      <p:sp>
        <p:nvSpPr>
          <p:cNvPr id="359" name="عنصر نائب للنص 6"/>
          <p:cNvSpPr txBox="1"/>
          <p:nvPr/>
        </p:nvSpPr>
        <p:spPr>
          <a:xfrm>
            <a:off x="4802213" y="4905253"/>
            <a:ext cx="2538483" cy="81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marL="342900" indent="-342900" algn="ctr">
              <a:spcBef>
                <a:spcPts val="600"/>
              </a:spcBef>
              <a:defRPr b="1" sz="2900"/>
            </a:lvl1pPr>
          </a:lstStyle>
          <a:p>
            <a:pPr rtl="0">
              <a:defRPr/>
            </a:pPr>
            <a:r>
              <a:t>m ∠ 4 =………</a:t>
            </a:r>
          </a:p>
        </p:txBody>
      </p:sp>
      <p:sp>
        <p:nvSpPr>
          <p:cNvPr id="360" name="26°"/>
          <p:cNvSpPr txBox="1"/>
          <p:nvPr/>
        </p:nvSpPr>
        <p:spPr>
          <a:xfrm>
            <a:off x="2454677" y="3776632"/>
            <a:ext cx="678792" cy="48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3100">
                <a:solidFill>
                  <a:srgbClr val="B51A00"/>
                </a:solidFill>
              </a:defRPr>
            </a:lvl1pPr>
          </a:lstStyle>
          <a:p>
            <a:pPr/>
            <a:r>
              <a:t>26°</a:t>
            </a:r>
          </a:p>
        </p:txBody>
      </p:sp>
      <p:sp>
        <p:nvSpPr>
          <p:cNvPr id="361" name="180°-26°=154°"/>
          <p:cNvSpPr txBox="1"/>
          <p:nvPr/>
        </p:nvSpPr>
        <p:spPr>
          <a:xfrm>
            <a:off x="6374876" y="4894592"/>
            <a:ext cx="2554841" cy="48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3100">
                <a:solidFill>
                  <a:srgbClr val="0042A9"/>
                </a:solidFill>
              </a:defRPr>
            </a:lvl1pPr>
          </a:lstStyle>
          <a:p>
            <a:pPr/>
            <a:r>
              <a:t>180°-26°=154°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21" dur="1000" fill="hold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" grpId="3"/>
      <p:bldP build="whole" bldLvl="1" animBg="1" rev="0" advAuto="0" spid="356" grpId="4"/>
      <p:bldP build="whole" bldLvl="1" animBg="1" rev="0" advAuto="0" spid="361" grpId="7"/>
      <p:bldP build="whole" bldLvl="1" animBg="1" rev="0" advAuto="0" spid="360" grpId="5"/>
      <p:bldP build="whole" bldLvl="1" animBg="1" rev="0" advAuto="0" spid="358" grpId="2"/>
      <p:bldP build="whole" bldLvl="1" animBg="1" rev="0" advAuto="0" spid="356" grpId="1"/>
      <p:bldP build="whole" bldLvl="1" animBg="1" rev="0" advAuto="0" spid="359" grpId="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932" y="2815548"/>
            <a:ext cx="3435110" cy="1705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G_8739.png" descr="IMG_8739.png"/>
          <p:cNvPicPr>
            <a:picLocks noChangeAspect="1"/>
          </p:cNvPicPr>
          <p:nvPr/>
        </p:nvPicPr>
        <p:blipFill>
          <a:blip r:embed="rId3">
            <a:extLst/>
          </a:blip>
          <a:srcRect l="25819" t="12765" r="45753" b="79027"/>
          <a:stretch>
            <a:fillRect/>
          </a:stretch>
        </p:blipFill>
        <p:spPr>
          <a:xfrm>
            <a:off x="2440725" y="102251"/>
            <a:ext cx="6605886" cy="2730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G_8739.png" descr="IMG_8739.png"/>
          <p:cNvPicPr>
            <a:picLocks noChangeAspect="1"/>
          </p:cNvPicPr>
          <p:nvPr/>
        </p:nvPicPr>
        <p:blipFill>
          <a:blip r:embed="rId3">
            <a:extLst/>
          </a:blip>
          <a:srcRect l="6962" t="13025" r="72851" b="79886"/>
          <a:stretch>
            <a:fillRect/>
          </a:stretch>
        </p:blipFill>
        <p:spPr>
          <a:xfrm>
            <a:off x="-343704" y="2351147"/>
            <a:ext cx="5240233" cy="263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G_8742.png" descr="IMG_8742.png"/>
          <p:cNvPicPr>
            <a:picLocks noChangeAspect="1"/>
          </p:cNvPicPr>
          <p:nvPr/>
        </p:nvPicPr>
        <p:blipFill>
          <a:blip r:embed="rId4">
            <a:extLst/>
          </a:blip>
          <a:srcRect l="42935" t="49544" r="20307" b="43363"/>
          <a:stretch>
            <a:fillRect/>
          </a:stretch>
        </p:blipFill>
        <p:spPr>
          <a:xfrm>
            <a:off x="4671433" y="2839442"/>
            <a:ext cx="4269023" cy="117923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48" name="IMG_8743.png" descr="IMG_8743.png"/>
          <p:cNvPicPr>
            <a:picLocks noChangeAspect="1"/>
          </p:cNvPicPr>
          <p:nvPr/>
        </p:nvPicPr>
        <p:blipFill>
          <a:blip r:embed="rId5">
            <a:extLst/>
          </a:blip>
          <a:srcRect l="29590" t="63019" r="29590" b="31813"/>
          <a:stretch>
            <a:fillRect/>
          </a:stretch>
        </p:blipFill>
        <p:spPr>
          <a:xfrm>
            <a:off x="4744589" y="4221883"/>
            <a:ext cx="4260486" cy="77212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49" name="IMG_8741.png" descr="IMG_8741.png"/>
          <p:cNvPicPr>
            <a:picLocks noChangeAspect="1"/>
          </p:cNvPicPr>
          <p:nvPr/>
        </p:nvPicPr>
        <p:blipFill>
          <a:blip r:embed="rId6">
            <a:extLst/>
          </a:blip>
          <a:srcRect l="73413" t="67032" r="4976" b="29379"/>
          <a:stretch>
            <a:fillRect/>
          </a:stretch>
        </p:blipFill>
        <p:spPr>
          <a:xfrm>
            <a:off x="4657469" y="2918324"/>
            <a:ext cx="4296994" cy="102138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50" name="IMG_8741.png" descr="IMG_8741.png"/>
          <p:cNvPicPr>
            <a:picLocks noChangeAspect="1"/>
          </p:cNvPicPr>
          <p:nvPr/>
        </p:nvPicPr>
        <p:blipFill>
          <a:blip r:embed="rId6">
            <a:extLst/>
          </a:blip>
          <a:srcRect l="83256" t="70563" r="6410" b="27976"/>
          <a:stretch>
            <a:fillRect/>
          </a:stretch>
        </p:blipFill>
        <p:spPr>
          <a:xfrm>
            <a:off x="4964656" y="4242674"/>
            <a:ext cx="3820376" cy="77252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51" name="IMG_8744.png" descr="IMG_8744.png"/>
          <p:cNvPicPr>
            <a:picLocks noChangeAspect="1"/>
          </p:cNvPicPr>
          <p:nvPr/>
        </p:nvPicPr>
        <p:blipFill>
          <a:blip r:embed="rId7">
            <a:extLst/>
          </a:blip>
          <a:srcRect l="26399" t="63019" r="26399" b="27760"/>
          <a:stretch>
            <a:fillRect/>
          </a:stretch>
        </p:blipFill>
        <p:spPr>
          <a:xfrm>
            <a:off x="4760060" y="2877522"/>
            <a:ext cx="3944153" cy="110296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52" name="IMG_8739.png" descr="IMG_8739.png"/>
          <p:cNvPicPr>
            <a:picLocks noChangeAspect="1"/>
          </p:cNvPicPr>
          <p:nvPr/>
        </p:nvPicPr>
        <p:blipFill>
          <a:blip r:embed="rId3">
            <a:extLst/>
          </a:blip>
          <a:srcRect l="78885" t="74569" r="15384" b="23760"/>
          <a:stretch>
            <a:fillRect/>
          </a:stretch>
        </p:blipFill>
        <p:spPr>
          <a:xfrm>
            <a:off x="6110831" y="4289155"/>
            <a:ext cx="1527971" cy="63760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xit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xit" nodeType="click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xit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" grpId="1"/>
      <p:bldP build="whole" bldLvl="1" animBg="1" rev="0" advAuto="0" spid="50" grpId="11"/>
      <p:bldP build="whole" bldLvl="1" animBg="1" rev="0" advAuto="0" spid="44" grpId="2"/>
      <p:bldP build="whole" bldLvl="1" animBg="1" rev="0" advAuto="0" spid="47" grpId="4"/>
      <p:bldP build="whole" bldLvl="1" animBg="1" rev="0" advAuto="0" spid="47" grpId="6"/>
      <p:bldP build="whole" bldLvl="1" animBg="1" rev="0" advAuto="0" spid="51" grpId="12"/>
      <p:bldP build="whole" bldLvl="1" animBg="1" rev="0" advAuto="0" spid="48" grpId="5"/>
      <p:bldP build="whole" bldLvl="1" animBg="1" rev="0" advAuto="0" spid="52" grpId="13"/>
      <p:bldP build="whole" bldLvl="1" animBg="1" rev="0" advAuto="0" spid="48" grpId="7"/>
      <p:bldP build="whole" bldLvl="1" animBg="1" rev="0" advAuto="0" spid="49" grpId="8"/>
      <p:bldP build="whole" bldLvl="1" animBg="1" rev="0" advAuto="0" spid="49" grpId="10"/>
      <p:bldP build="whole" bldLvl="1" animBg="1" rev="0" advAuto="0" spid="46" grpId="3"/>
      <p:bldP build="whole" bldLvl="1" animBg="1" rev="0" advAuto="0" spid="50" grpId="9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سؤال تحصيلي"/>
          <p:cNvSpPr txBox="1"/>
          <p:nvPr/>
        </p:nvSpPr>
        <p:spPr>
          <a:xfrm>
            <a:off x="3433610" y="330261"/>
            <a:ext cx="2839723" cy="659518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2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سؤال تحصيلي </a:t>
            </a:r>
          </a:p>
        </p:txBody>
      </p:sp>
      <p:pic>
        <p:nvPicPr>
          <p:cNvPr id="364" name="IMG_8746.png" descr="IMG_8746.png"/>
          <p:cNvPicPr>
            <a:picLocks noChangeAspect="1"/>
          </p:cNvPicPr>
          <p:nvPr/>
        </p:nvPicPr>
        <p:blipFill>
          <a:blip r:embed="rId2">
            <a:extLst/>
          </a:blip>
          <a:srcRect l="9748" t="72535" r="44569" b="19757"/>
          <a:stretch>
            <a:fillRect/>
          </a:stretch>
        </p:blipFill>
        <p:spPr>
          <a:xfrm>
            <a:off x="620444" y="1671660"/>
            <a:ext cx="8222735" cy="1986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domain-05856bdd12.gif" descr="domain-05856bdd12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1900" y="260350"/>
            <a:ext cx="3201988" cy="598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9612" y="1385887"/>
            <a:ext cx="5545138" cy="530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112" y="1928812"/>
            <a:ext cx="7272338" cy="4237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" grpId="3"/>
      <p:bldP build="whole" bldLvl="1" animBg="1" rev="0" advAuto="0" spid="55" grpId="1"/>
      <p:bldP build="whole" bldLvl="1" animBg="1" rev="0" advAuto="0" spid="5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e14mp8.gif" descr="e14mp8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750" y="981075"/>
            <a:ext cx="6264275" cy="71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312" y="2781300"/>
            <a:ext cx="6335713" cy="2951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" grpId="2"/>
      <p:bldP build="whole" bldLvl="1" animBg="1" rev="0" advAuto="0" spid="6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alnoor-b6d2d451bc.gif" descr="alnoor-b6d2d451bc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2587" y="908050"/>
            <a:ext cx="1774826" cy="649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7937" y="908050"/>
            <a:ext cx="2554288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59087" y="1557337"/>
            <a:ext cx="5600701" cy="54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9750" y="1381125"/>
            <a:ext cx="1914525" cy="118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24575" y="3500437"/>
            <a:ext cx="2408238" cy="649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19475" y="4149725"/>
            <a:ext cx="4884738" cy="1008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.png" descr="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1187" y="4005262"/>
            <a:ext cx="1781176" cy="1531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" grpId="3"/>
      <p:bldP build="whole" bldLvl="1" animBg="1" rev="0" advAuto="0" spid="65" grpId="2"/>
      <p:bldP build="whole" bldLvl="1" animBg="1" rev="0" advAuto="0" spid="64" grpId="1"/>
      <p:bldP build="whole" bldLvl="1" animBg="1" rev="0" advAuto="0" spid="70" grpId="7"/>
      <p:bldP build="whole" bldLvl="1" animBg="1" rev="0" advAuto="0" spid="69" grpId="6"/>
      <p:bldP build="whole" bldLvl="1" animBg="1" rev="0" advAuto="0" spid="67" grpId="4"/>
      <p:bldP build="whole" bldLvl="1" animBg="1" rev="0" advAuto="0" spid="68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0348" y="256129"/>
            <a:ext cx="2554289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0089" y="408445"/>
            <a:ext cx="2408239" cy="649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6951" y="1161410"/>
            <a:ext cx="5761389" cy="1188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4006" y="233833"/>
            <a:ext cx="2257246" cy="194139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خط"/>
          <p:cNvSpPr/>
          <p:nvPr/>
        </p:nvSpPr>
        <p:spPr>
          <a:xfrm flipH="1" flipV="1">
            <a:off x="548969" y="2697724"/>
            <a:ext cx="742894" cy="1124932"/>
          </a:xfrm>
          <a:prstGeom prst="line">
            <a:avLst/>
          </a:prstGeom>
          <a:ln w="25400">
            <a:solidFill>
              <a:schemeClr val="accent2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7" name="خط"/>
          <p:cNvSpPr/>
          <p:nvPr/>
        </p:nvSpPr>
        <p:spPr>
          <a:xfrm flipH="1" flipV="1">
            <a:off x="1041320" y="2414102"/>
            <a:ext cx="253060" cy="1397194"/>
          </a:xfrm>
          <a:prstGeom prst="line">
            <a:avLst/>
          </a:prstGeom>
          <a:ln w="25400">
            <a:solidFill>
              <a:schemeClr val="accent2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8" name="23°"/>
          <p:cNvSpPr txBox="1"/>
          <p:nvPr/>
        </p:nvSpPr>
        <p:spPr>
          <a:xfrm>
            <a:off x="668015" y="2843994"/>
            <a:ext cx="515400" cy="31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1700"/>
            </a:lvl1pPr>
          </a:lstStyle>
          <a:p>
            <a:pPr/>
            <a:r>
              <a:t>23°</a:t>
            </a:r>
          </a:p>
        </p:txBody>
      </p:sp>
      <p:sp>
        <p:nvSpPr>
          <p:cNvPr id="79" name="خط"/>
          <p:cNvSpPr/>
          <p:nvPr/>
        </p:nvSpPr>
        <p:spPr>
          <a:xfrm flipV="1">
            <a:off x="1281670" y="3461120"/>
            <a:ext cx="1683171" cy="373056"/>
          </a:xfrm>
          <a:prstGeom prst="line">
            <a:avLst/>
          </a:prstGeom>
          <a:ln w="25400">
            <a:solidFill>
              <a:schemeClr val="accent2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" name="90°"/>
          <p:cNvSpPr txBox="1"/>
          <p:nvPr/>
        </p:nvSpPr>
        <p:spPr>
          <a:xfrm>
            <a:off x="1295837" y="3371439"/>
            <a:ext cx="529724" cy="31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1700"/>
            </a:lvl1pPr>
          </a:lstStyle>
          <a:p>
            <a:pPr/>
            <a:r>
              <a:t>90°</a:t>
            </a:r>
          </a:p>
        </p:txBody>
      </p:sp>
      <p:sp>
        <p:nvSpPr>
          <p:cNvPr id="81" name="خط"/>
          <p:cNvSpPr/>
          <p:nvPr/>
        </p:nvSpPr>
        <p:spPr>
          <a:xfrm>
            <a:off x="1295371" y="3847323"/>
            <a:ext cx="1653021" cy="1"/>
          </a:xfrm>
          <a:prstGeom prst="line">
            <a:avLst/>
          </a:prstGeom>
          <a:ln w="25400">
            <a:solidFill>
              <a:schemeClr val="accent2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" name="معادلة"/>
          <p:cNvSpPr txBox="1"/>
          <p:nvPr/>
        </p:nvSpPr>
        <p:spPr>
          <a:xfrm>
            <a:off x="537677" y="2304978"/>
            <a:ext cx="242126" cy="26299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</m:oMath>
              </m:oMathPara>
            </a14:m>
            <a:endParaRPr sz="3100"/>
          </a:p>
        </p:txBody>
      </p:sp>
      <p:sp>
        <p:nvSpPr>
          <p:cNvPr id="83" name="معادلة"/>
          <p:cNvSpPr txBox="1"/>
          <p:nvPr/>
        </p:nvSpPr>
        <p:spPr>
          <a:xfrm>
            <a:off x="1083655" y="3914802"/>
            <a:ext cx="310338" cy="3400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</m:oMath>
              </m:oMathPara>
            </a14:m>
            <a:endParaRPr sz="4100"/>
          </a:p>
        </p:txBody>
      </p:sp>
      <p:sp>
        <p:nvSpPr>
          <p:cNvPr id="84" name="معادلة"/>
          <p:cNvSpPr txBox="1"/>
          <p:nvPr/>
        </p:nvSpPr>
        <p:spPr>
          <a:xfrm>
            <a:off x="2660323" y="4035063"/>
            <a:ext cx="237364" cy="26060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</m:oMath>
              </m:oMathPara>
            </a14:m>
            <a:endParaRPr sz="3000"/>
          </a:p>
        </p:txBody>
      </p:sp>
      <p:sp>
        <p:nvSpPr>
          <p:cNvPr id="85" name="النص"/>
          <p:cNvSpPr txBox="1"/>
          <p:nvPr/>
        </p:nvSpPr>
        <p:spPr>
          <a:xfrm>
            <a:off x="2259068" y="3532374"/>
            <a:ext cx="236022" cy="377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2000">
                <a:solidFill>
                  <a:srgbClr val="B51A00"/>
                </a:solidFill>
              </a:defRPr>
            </a:lvl1pPr>
          </a:lstStyle>
          <a:p>
            <a:pPr/>
            <a14:m>
              <m:oMathPara>
                <m:oMathParaPr>
                  <m:jc m:val="right"/>
                </m:oMathParaPr>
                <m:oMath>
                  <m:r>
                    <a:rPr xmlns:a="http://schemas.openxmlformats.org/drawingml/2006/main" sz="2750" i="1">
                      <a:solidFill>
                        <a:srgbClr val="B51A00"/>
                      </a:solidFill>
                      <a:latin typeface="Cambria Math" panose="02040503050406030204" pitchFamily="18" charset="0"/>
                    </a:rPr>
                    <m:t>3</m:t>
                  </m:r>
                </m:oMath>
              </m:oMathPara>
            </a14:m>
          </a:p>
        </p:txBody>
      </p:sp>
      <p:pic>
        <p:nvPicPr>
          <p:cNvPr id="86" name="IMG_8718.png" descr="IMG_8718.png"/>
          <p:cNvPicPr>
            <a:picLocks noChangeAspect="1"/>
          </p:cNvPicPr>
          <p:nvPr/>
        </p:nvPicPr>
        <p:blipFill>
          <a:blip r:embed="rId6">
            <a:extLst/>
          </a:blip>
          <a:srcRect l="35830" t="71672" r="52573" b="26531"/>
          <a:stretch>
            <a:fillRect/>
          </a:stretch>
        </p:blipFill>
        <p:spPr>
          <a:xfrm>
            <a:off x="4411463" y="2454064"/>
            <a:ext cx="4389527" cy="474817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مسلمة جمع قياسات الزاويا"/>
          <p:cNvSpPr txBox="1"/>
          <p:nvPr/>
        </p:nvSpPr>
        <p:spPr>
          <a:xfrm>
            <a:off x="2294890" y="2524852"/>
            <a:ext cx="226694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مسلمة جمع قياسات الزاويا</a:t>
            </a:r>
          </a:p>
        </p:txBody>
      </p:sp>
      <p:pic>
        <p:nvPicPr>
          <p:cNvPr id="88" name="IMG_8718.png" descr="IMG_8718.png"/>
          <p:cNvPicPr>
            <a:picLocks noChangeAspect="1"/>
          </p:cNvPicPr>
          <p:nvPr/>
        </p:nvPicPr>
        <p:blipFill>
          <a:blip r:embed="rId6">
            <a:extLst/>
          </a:blip>
          <a:srcRect l="43196" t="75548" r="54843" b="23118"/>
          <a:stretch>
            <a:fillRect/>
          </a:stretch>
        </p:blipFill>
        <p:spPr>
          <a:xfrm>
            <a:off x="6750144" y="3085182"/>
            <a:ext cx="897136" cy="42643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بالتعويض"/>
          <p:cNvSpPr txBox="1"/>
          <p:nvPr/>
        </p:nvSpPr>
        <p:spPr>
          <a:xfrm>
            <a:off x="3273704" y="2947286"/>
            <a:ext cx="93480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بالتعويض</a:t>
            </a:r>
          </a:p>
        </p:txBody>
      </p:sp>
      <p:sp>
        <p:nvSpPr>
          <p:cNvPr id="90" name="معادلة"/>
          <p:cNvSpPr txBox="1"/>
          <p:nvPr/>
        </p:nvSpPr>
        <p:spPr>
          <a:xfrm>
            <a:off x="4588290" y="3032405"/>
            <a:ext cx="538405" cy="41186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7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23</m:t>
                  </m:r>
                </m:oMath>
              </m:oMathPara>
            </a14:m>
            <a:endParaRPr sz="4700">
              <a:solidFill>
                <a:srgbClr val="012F7B"/>
              </a:solidFill>
            </a:endParaRPr>
          </a:p>
        </p:txBody>
      </p:sp>
      <p:sp>
        <p:nvSpPr>
          <p:cNvPr id="91" name="معادلة"/>
          <p:cNvSpPr txBox="1"/>
          <p:nvPr/>
        </p:nvSpPr>
        <p:spPr>
          <a:xfrm>
            <a:off x="5330244" y="3121447"/>
            <a:ext cx="283770" cy="28377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3800"/>
          </a:p>
        </p:txBody>
      </p:sp>
      <p:sp>
        <p:nvSpPr>
          <p:cNvPr id="92" name="معادلة"/>
          <p:cNvSpPr txBox="1"/>
          <p:nvPr/>
        </p:nvSpPr>
        <p:spPr>
          <a:xfrm>
            <a:off x="5710339" y="3074340"/>
            <a:ext cx="444526" cy="32799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12F7B"/>
                      </a:solidFill>
                      <a:latin typeface="Cambria Math" panose="02040503050406030204" pitchFamily="18" charset="0"/>
                    </a:rPr>
                    <m:t>90</m:t>
                  </m:r>
                </m:oMath>
              </m:oMathPara>
            </a14:m>
            <a:endParaRPr sz="3700">
              <a:solidFill>
                <a:srgbClr val="012F7B"/>
              </a:solidFill>
            </a:endParaRPr>
          </a:p>
        </p:txBody>
      </p:sp>
      <p:sp>
        <p:nvSpPr>
          <p:cNvPr id="93" name="معادلة"/>
          <p:cNvSpPr txBox="1"/>
          <p:nvPr/>
        </p:nvSpPr>
        <p:spPr>
          <a:xfrm>
            <a:off x="6298800" y="3104569"/>
            <a:ext cx="313640" cy="31364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4200"/>
          </a:p>
        </p:txBody>
      </p:sp>
      <p:sp>
        <p:nvSpPr>
          <p:cNvPr id="94" name="معادلة"/>
          <p:cNvSpPr txBox="1"/>
          <p:nvPr/>
        </p:nvSpPr>
        <p:spPr>
          <a:xfrm>
            <a:off x="7784546" y="3222450"/>
            <a:ext cx="336615" cy="15202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4500"/>
          </a:p>
        </p:txBody>
      </p:sp>
      <p:sp>
        <p:nvSpPr>
          <p:cNvPr id="95" name="معادلة"/>
          <p:cNvSpPr txBox="1"/>
          <p:nvPr/>
        </p:nvSpPr>
        <p:spPr>
          <a:xfrm>
            <a:off x="8242361" y="3113830"/>
            <a:ext cx="619177" cy="33299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800" i="1">
                      <a:solidFill>
                        <a:srgbClr val="831100"/>
                      </a:solidFill>
                      <a:latin typeface="Cambria Math" panose="02040503050406030204" pitchFamily="18" charset="0"/>
                    </a:rPr>
                    <m:t>131</m:t>
                  </m:r>
                </m:oMath>
              </m:oMathPara>
            </a14:m>
            <a:endParaRPr sz="3800">
              <a:solidFill>
                <a:srgbClr val="831100"/>
              </a:solidFill>
            </a:endParaRPr>
          </a:p>
        </p:txBody>
      </p:sp>
      <p:sp>
        <p:nvSpPr>
          <p:cNvPr id="96" name="معادلة"/>
          <p:cNvSpPr txBox="1"/>
          <p:nvPr/>
        </p:nvSpPr>
        <p:spPr>
          <a:xfrm>
            <a:off x="4899792" y="3728625"/>
            <a:ext cx="704089" cy="3680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113</m:t>
                  </m:r>
                </m:oMath>
              </m:oMathPara>
            </a14:m>
            <a:endParaRPr sz="4200"/>
          </a:p>
        </p:txBody>
      </p:sp>
      <p:sp>
        <p:nvSpPr>
          <p:cNvPr id="97" name="معادلة"/>
          <p:cNvSpPr txBox="1"/>
          <p:nvPr/>
        </p:nvSpPr>
        <p:spPr>
          <a:xfrm>
            <a:off x="5865507" y="3775933"/>
            <a:ext cx="343511" cy="3435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4600"/>
          </a:p>
        </p:txBody>
      </p:sp>
      <p:pic>
        <p:nvPicPr>
          <p:cNvPr id="98" name="IMG_8718.png" descr="IMG_8718.png"/>
          <p:cNvPicPr>
            <a:picLocks noChangeAspect="1"/>
          </p:cNvPicPr>
          <p:nvPr/>
        </p:nvPicPr>
        <p:blipFill>
          <a:blip r:embed="rId6">
            <a:extLst/>
          </a:blip>
          <a:srcRect l="43196" t="75548" r="54843" b="23118"/>
          <a:stretch>
            <a:fillRect/>
          </a:stretch>
        </p:blipFill>
        <p:spPr>
          <a:xfrm>
            <a:off x="6470645" y="3734147"/>
            <a:ext cx="897135" cy="42643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معادلة"/>
          <p:cNvSpPr txBox="1"/>
          <p:nvPr/>
        </p:nvSpPr>
        <p:spPr>
          <a:xfrm>
            <a:off x="7453175" y="3871679"/>
            <a:ext cx="336614" cy="15202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4500"/>
          </a:p>
        </p:txBody>
      </p:sp>
      <p:sp>
        <p:nvSpPr>
          <p:cNvPr id="100" name="معادلة"/>
          <p:cNvSpPr txBox="1"/>
          <p:nvPr/>
        </p:nvSpPr>
        <p:spPr>
          <a:xfrm>
            <a:off x="8008583" y="3781191"/>
            <a:ext cx="619177" cy="33299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800" i="1">
                      <a:solidFill>
                        <a:srgbClr val="831100"/>
                      </a:solidFill>
                      <a:latin typeface="Cambria Math" panose="02040503050406030204" pitchFamily="18" charset="0"/>
                    </a:rPr>
                    <m:t>131</m:t>
                  </m:r>
                </m:oMath>
              </m:oMathPara>
            </a14:m>
            <a:endParaRPr sz="3800">
              <a:solidFill>
                <a:srgbClr val="831100"/>
              </a:solidFill>
            </a:endParaRPr>
          </a:p>
        </p:txBody>
      </p:sp>
      <p:pic>
        <p:nvPicPr>
          <p:cNvPr id="101" name="IMG_8718.png" descr="IMG_8718.png"/>
          <p:cNvPicPr>
            <a:picLocks noChangeAspect="1"/>
          </p:cNvPicPr>
          <p:nvPr/>
        </p:nvPicPr>
        <p:blipFill>
          <a:blip r:embed="rId6">
            <a:extLst/>
          </a:blip>
          <a:srcRect l="43196" t="75548" r="54843" b="23118"/>
          <a:stretch>
            <a:fillRect/>
          </a:stretch>
        </p:blipFill>
        <p:spPr>
          <a:xfrm>
            <a:off x="4496677" y="4625006"/>
            <a:ext cx="897136" cy="42643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معادلة"/>
          <p:cNvSpPr txBox="1"/>
          <p:nvPr/>
        </p:nvSpPr>
        <p:spPr>
          <a:xfrm>
            <a:off x="5603449" y="4762118"/>
            <a:ext cx="336614" cy="15202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4500"/>
          </a:p>
        </p:txBody>
      </p:sp>
      <p:sp>
        <p:nvSpPr>
          <p:cNvPr id="103" name="معادلة"/>
          <p:cNvSpPr txBox="1"/>
          <p:nvPr/>
        </p:nvSpPr>
        <p:spPr>
          <a:xfrm>
            <a:off x="6149896" y="4671630"/>
            <a:ext cx="619177" cy="33299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800" i="1">
                      <a:solidFill>
                        <a:srgbClr val="831100"/>
                      </a:solidFill>
                      <a:latin typeface="Cambria Math" panose="02040503050406030204" pitchFamily="18" charset="0"/>
                    </a:rPr>
                    <m:t>131</m:t>
                  </m:r>
                </m:oMath>
              </m:oMathPara>
            </a14:m>
            <a:endParaRPr sz="3800">
              <a:solidFill>
                <a:srgbClr val="831100"/>
              </a:solidFill>
            </a:endParaRPr>
          </a:p>
        </p:txBody>
      </p:sp>
      <p:sp>
        <p:nvSpPr>
          <p:cNvPr id="104" name="معادلة"/>
          <p:cNvSpPr txBox="1"/>
          <p:nvPr/>
        </p:nvSpPr>
        <p:spPr>
          <a:xfrm>
            <a:off x="6978905" y="4960288"/>
            <a:ext cx="226366" cy="2682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</m:oMath>
              </m:oMathPara>
            </a14:m>
            <a:endParaRPr sz="3200"/>
          </a:p>
        </p:txBody>
      </p:sp>
      <p:sp>
        <p:nvSpPr>
          <p:cNvPr id="105" name="معادلة"/>
          <p:cNvSpPr txBox="1"/>
          <p:nvPr/>
        </p:nvSpPr>
        <p:spPr>
          <a:xfrm>
            <a:off x="7415104" y="4671630"/>
            <a:ext cx="704089" cy="3680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113</m:t>
                  </m:r>
                </m:oMath>
              </m:oMathPara>
            </a14:m>
            <a:endParaRPr sz="4200"/>
          </a:p>
        </p:txBody>
      </p:sp>
      <p:pic>
        <p:nvPicPr>
          <p:cNvPr id="106" name="IMG_8718.png" descr="IMG_8718.png"/>
          <p:cNvPicPr>
            <a:picLocks noChangeAspect="1"/>
          </p:cNvPicPr>
          <p:nvPr/>
        </p:nvPicPr>
        <p:blipFill>
          <a:blip r:embed="rId6">
            <a:extLst/>
          </a:blip>
          <a:srcRect l="43196" t="75548" r="54843" b="23118"/>
          <a:stretch>
            <a:fillRect/>
          </a:stretch>
        </p:blipFill>
        <p:spPr>
          <a:xfrm>
            <a:off x="4477825" y="5210874"/>
            <a:ext cx="934830" cy="444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معادلة"/>
          <p:cNvSpPr txBox="1"/>
          <p:nvPr/>
        </p:nvSpPr>
        <p:spPr>
          <a:xfrm>
            <a:off x="5603449" y="5357115"/>
            <a:ext cx="336614" cy="15202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4500"/>
          </a:p>
        </p:txBody>
      </p:sp>
      <p:sp>
        <p:nvSpPr>
          <p:cNvPr id="108" name="التبسيط"/>
          <p:cNvSpPr txBox="1"/>
          <p:nvPr/>
        </p:nvSpPr>
        <p:spPr>
          <a:xfrm>
            <a:off x="3451697" y="3680779"/>
            <a:ext cx="934808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التبسيط</a:t>
            </a:r>
          </a:p>
        </p:txBody>
      </p:sp>
      <p:sp>
        <p:nvSpPr>
          <p:cNvPr id="109" name="خاصية الطرح للمساواة"/>
          <p:cNvSpPr txBox="1"/>
          <p:nvPr/>
        </p:nvSpPr>
        <p:spPr>
          <a:xfrm>
            <a:off x="2024611" y="4625006"/>
            <a:ext cx="209983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خاصية الطرح للمساواة</a:t>
            </a:r>
          </a:p>
        </p:txBody>
      </p:sp>
      <p:sp>
        <p:nvSpPr>
          <p:cNvPr id="110" name="التبسيط"/>
          <p:cNvSpPr txBox="1"/>
          <p:nvPr/>
        </p:nvSpPr>
        <p:spPr>
          <a:xfrm>
            <a:off x="2881591" y="5173344"/>
            <a:ext cx="93480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التبسيط</a:t>
            </a:r>
          </a:p>
        </p:txBody>
      </p:sp>
      <p:sp>
        <p:nvSpPr>
          <p:cNvPr id="111" name="معادلة"/>
          <p:cNvSpPr txBox="1"/>
          <p:nvPr/>
        </p:nvSpPr>
        <p:spPr>
          <a:xfrm>
            <a:off x="6241173" y="5242015"/>
            <a:ext cx="423673" cy="3505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18</m:t>
                  </m:r>
                </m:oMath>
              </m:oMathPara>
            </a14:m>
            <a:endParaRPr sz="40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32" presetID="4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32" presetID="4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32" presetID="4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clickEffect" presetSubtype="32" presetID="4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9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ntr" nodeType="click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click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Class="entr" nodeType="click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entr" nodeType="clickEffect" presetSubtype="32" presetID="4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Class="entr" nodeType="click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Class="entr" nodeType="clickEffect" presetSubtype="32" presetID="4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Class="entr" nodeType="clickEffect" presetSubtype="32" presetID="4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Class="entr" nodeType="clickEffect" presetSubtype="32" presetID="4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Class="entr" nodeType="clickEffect" presetSubtype="2" presetID="2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Class="entr" nodeType="clickEffect" presetSubtype="32" presetID="4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Class="entr" nodeType="clickEffect" presetSubtype="2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Class="entr" nodeType="clickEffect" presetSubtype="32" presetID="4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Class="entr" nodeType="clickEffect" presetSubtype="32" presetID="4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Class="entr" nodeType="clickEffect" presetSubtype="32" presetID="4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Class="entr" nodeType="clickEffect" presetSubtype="32" presetID="4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Class="entr" nodeType="clickEffect" presetSubtype="32" presetID="4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Class="entr" nodeType="clickEffect" presetSubtype="32" presetID="4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Class="entr" nodeType="clickEffect" presetSubtype="32" presetID="4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Class="entr" nodeType="clickEffect" presetSubtype="2" presetID="22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3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" grpId="22"/>
      <p:bldP build="whole" bldLvl="1" animBg="1" rev="0" advAuto="0" spid="96" grpId="25"/>
      <p:bldP build="whole" bldLvl="1" animBg="1" rev="0" advAuto="0" spid="104" grpId="34"/>
      <p:bldP build="whole" bldLvl="1" animBg="1" rev="0" advAuto="0" spid="92" grpId="19"/>
      <p:bldP build="whole" bldLvl="1" animBg="1" rev="0" advAuto="0" spid="81" grpId="12"/>
      <p:bldP build="whole" bldLvl="1" animBg="1" rev="0" advAuto="0" spid="98" grpId="27"/>
      <p:bldP build="whole" bldLvl="1" animBg="1" rev="0" advAuto="0" spid="101" grpId="31"/>
      <p:bldP build="whole" bldLvl="1" animBg="1" rev="0" advAuto="0" spid="97" grpId="26"/>
      <p:bldP build="whole" bldLvl="1" animBg="1" rev="0" advAuto="0" spid="111" grpId="39"/>
      <p:bldP build="whole" bldLvl="1" animBg="1" rev="0" advAuto="0" spid="110" grpId="40"/>
      <p:bldP build="whole" bldLvl="1" animBg="1" rev="0" advAuto="0" spid="91" grpId="18"/>
      <p:bldP build="whole" bldLvl="1" animBg="1" rev="0" advAuto="0" spid="87" grpId="16"/>
      <p:bldP build="whole" bldLvl="1" animBg="1" rev="0" advAuto="0" spid="109" grpId="36"/>
      <p:bldP build="whole" bldLvl="1" animBg="1" rev="0" advAuto="0" spid="83" grpId="9"/>
      <p:bldP build="whole" bldLvl="1" animBg="1" rev="0" advAuto="0" spid="108" grpId="30"/>
      <p:bldP build="whole" bldLvl="1" animBg="1" rev="0" advAuto="0" spid="103" grpId="33"/>
      <p:bldP build="whole" bldLvl="1" animBg="1" rev="0" advAuto="0" spid="85" grpId="13"/>
      <p:bldP build="whole" bldLvl="1" animBg="1" rev="0" advAuto="0" spid="76" grpId="6"/>
      <p:bldP build="whole" bldLvl="1" animBg="1" rev="0" advAuto="0" spid="106" grpId="37"/>
      <p:bldP build="whole" bldLvl="1" animBg="1" rev="0" advAuto="0" spid="80" grpId="11"/>
      <p:bldP build="whole" bldLvl="1" animBg="1" rev="0" advAuto="0" spid="105" grpId="35"/>
      <p:bldP build="whole" bldLvl="1" animBg="1" rev="0" advAuto="0" spid="73" grpId="2"/>
      <p:bldP build="whole" bldLvl="1" animBg="1" rev="0" advAuto="0" spid="90" grpId="17"/>
      <p:bldP build="whole" bldLvl="1" animBg="1" rev="0" advAuto="0" spid="100" grpId="29"/>
      <p:bldP build="whole" bldLvl="1" animBg="1" rev="0" advAuto="0" spid="75" grpId="4"/>
      <p:bldP build="whole" bldLvl="1" animBg="1" rev="0" advAuto="0" spid="107" grpId="38"/>
      <p:bldP build="whole" bldLvl="1" animBg="1" rev="0" advAuto="0" spid="89" grpId="24"/>
      <p:bldP build="whole" bldLvl="1" animBg="1" rev="0" advAuto="0" spid="86" grpId="15"/>
      <p:bldP build="whole" bldLvl="1" animBg="1" rev="0" advAuto="0" spid="82" grpId="5"/>
      <p:bldP build="whole" bldLvl="1" animBg="1" rev="0" advAuto="0" spid="78" grpId="8"/>
      <p:bldP build="whole" bldLvl="1" animBg="1" rev="0" advAuto="0" spid="88" grpId="21"/>
      <p:bldP build="whole" bldLvl="1" animBg="1" rev="0" advAuto="0" spid="77" grpId="7"/>
      <p:bldP build="whole" bldLvl="1" animBg="1" rev="0" advAuto="0" spid="79" grpId="10"/>
      <p:bldP build="whole" bldLvl="1" animBg="1" rev="0" advAuto="0" spid="74" grpId="3"/>
      <p:bldP build="whole" bldLvl="1" animBg="1" rev="0" advAuto="0" spid="102" grpId="32"/>
      <p:bldP build="whole" bldLvl="1" animBg="1" rev="0" advAuto="0" spid="95" grpId="23"/>
      <p:bldP build="whole" bldLvl="1" animBg="1" rev="0" advAuto="0" spid="99" grpId="28"/>
      <p:bldP build="whole" bldLvl="1" animBg="1" rev="0" advAuto="0" spid="84" grpId="14"/>
      <p:bldP build="whole" bldLvl="1" animBg="1" rev="0" advAuto="0" spid="93" grpId="20"/>
      <p:bldP build="whole" bldLvl="1" animBg="1" rev="0" advAuto="0" spid="7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2977" y="252022"/>
            <a:ext cx="1657351" cy="593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8926" y="976117"/>
            <a:ext cx="6677026" cy="460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9934" y="1490098"/>
            <a:ext cx="3560689" cy="2244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549" t="4679" r="78311" b="81237"/>
          <a:stretch>
            <a:fillRect/>
          </a:stretch>
        </p:blipFill>
        <p:spPr>
          <a:xfrm>
            <a:off x="2729791" y="2283283"/>
            <a:ext cx="694652" cy="340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8371" t="4679" r="42917" b="79878"/>
          <a:stretch>
            <a:fillRect/>
          </a:stretch>
        </p:blipFill>
        <p:spPr>
          <a:xfrm>
            <a:off x="3913828" y="2283283"/>
            <a:ext cx="736704" cy="383346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معادلة"/>
          <p:cNvSpPr txBox="1"/>
          <p:nvPr/>
        </p:nvSpPr>
        <p:spPr>
          <a:xfrm>
            <a:off x="3599302" y="2367799"/>
            <a:ext cx="186691" cy="18669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2500"/>
          </a:p>
        </p:txBody>
      </p:sp>
      <p:sp>
        <p:nvSpPr>
          <p:cNvPr id="119" name="معادلة"/>
          <p:cNvSpPr txBox="1"/>
          <p:nvPr/>
        </p:nvSpPr>
        <p:spPr>
          <a:xfrm>
            <a:off x="5070347" y="2430807"/>
            <a:ext cx="239370" cy="10810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3200"/>
          </a:p>
        </p:txBody>
      </p:sp>
      <p:sp>
        <p:nvSpPr>
          <p:cNvPr id="120" name="معادلة"/>
          <p:cNvSpPr txBox="1"/>
          <p:nvPr/>
        </p:nvSpPr>
        <p:spPr>
          <a:xfrm>
            <a:off x="5517141" y="2320448"/>
            <a:ext cx="444526" cy="32799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90</m:t>
                  </m:r>
                </m:oMath>
              </m:oMathPara>
            </a14:m>
            <a:endParaRPr sz="3700"/>
          </a:p>
        </p:txBody>
      </p:sp>
      <p:sp>
        <p:nvSpPr>
          <p:cNvPr id="121" name="مسلمة جمع قياسات الزاويا"/>
          <p:cNvSpPr txBox="1"/>
          <p:nvPr/>
        </p:nvSpPr>
        <p:spPr>
          <a:xfrm>
            <a:off x="391407" y="2367799"/>
            <a:ext cx="226694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مسلمة جمع قياسات الزاويا</a:t>
            </a:r>
          </a:p>
        </p:txBody>
      </p:sp>
      <p:sp>
        <p:nvSpPr>
          <p:cNvPr id="122" name="معادلة"/>
          <p:cNvSpPr txBox="1"/>
          <p:nvPr/>
        </p:nvSpPr>
        <p:spPr>
          <a:xfrm>
            <a:off x="2959530" y="2857780"/>
            <a:ext cx="234773" cy="22387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</m:oMath>
              </m:oMathPara>
            </a14:m>
            <a:endParaRPr sz="3900"/>
          </a:p>
        </p:txBody>
      </p:sp>
      <p:sp>
        <p:nvSpPr>
          <p:cNvPr id="123" name="معادلة"/>
          <p:cNvSpPr txBox="1"/>
          <p:nvPr/>
        </p:nvSpPr>
        <p:spPr>
          <a:xfrm>
            <a:off x="3467450" y="2901681"/>
            <a:ext cx="201626" cy="20162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  <a:endParaRPr sz="2700"/>
          </a:p>
        </p:txBody>
      </p:sp>
      <p:sp>
        <p:nvSpPr>
          <p:cNvPr id="124" name="معادلة"/>
          <p:cNvSpPr txBox="1"/>
          <p:nvPr/>
        </p:nvSpPr>
        <p:spPr>
          <a:xfrm>
            <a:off x="3792840" y="2869525"/>
            <a:ext cx="978578" cy="2659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16</m:t>
                  </m:r>
                </m:oMath>
              </m:oMathPara>
            </a14:m>
            <a:endParaRPr sz="3000"/>
          </a:p>
        </p:txBody>
      </p:sp>
      <p:sp>
        <p:nvSpPr>
          <p:cNvPr id="125" name="معادلة"/>
          <p:cNvSpPr txBox="1"/>
          <p:nvPr/>
        </p:nvSpPr>
        <p:spPr>
          <a:xfrm>
            <a:off x="5011108" y="2921690"/>
            <a:ext cx="357848" cy="1616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4800"/>
          </a:p>
        </p:txBody>
      </p:sp>
      <p:sp>
        <p:nvSpPr>
          <p:cNvPr id="126" name="معادلة"/>
          <p:cNvSpPr txBox="1"/>
          <p:nvPr/>
        </p:nvSpPr>
        <p:spPr>
          <a:xfrm>
            <a:off x="5607439" y="2898864"/>
            <a:ext cx="396469" cy="2925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90</m:t>
                  </m:r>
                </m:oMath>
              </m:oMathPara>
            </a14:m>
            <a:endParaRPr sz="3300"/>
          </a:p>
        </p:txBody>
      </p:sp>
      <p:sp>
        <p:nvSpPr>
          <p:cNvPr id="127" name="بالتعويض"/>
          <p:cNvSpPr txBox="1"/>
          <p:nvPr/>
        </p:nvSpPr>
        <p:spPr>
          <a:xfrm>
            <a:off x="1631207" y="2803175"/>
            <a:ext cx="93480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بالتعويض</a:t>
            </a:r>
          </a:p>
        </p:txBody>
      </p:sp>
      <p:sp>
        <p:nvSpPr>
          <p:cNvPr id="128" name="معادلة"/>
          <p:cNvSpPr txBox="1"/>
          <p:nvPr/>
        </p:nvSpPr>
        <p:spPr>
          <a:xfrm>
            <a:off x="3089075" y="3441822"/>
            <a:ext cx="2672589" cy="3586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16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90</m:t>
                  </m:r>
                </m:oMath>
              </m:oMathPara>
            </a14:m>
            <a:endParaRPr sz="4000"/>
          </a:p>
        </p:txBody>
      </p:sp>
      <p:sp>
        <p:nvSpPr>
          <p:cNvPr id="129" name="التبسيط"/>
          <p:cNvSpPr txBox="1"/>
          <p:nvPr/>
        </p:nvSpPr>
        <p:spPr>
          <a:xfrm>
            <a:off x="1545262" y="3454602"/>
            <a:ext cx="93480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التبسيط</a:t>
            </a:r>
          </a:p>
        </p:txBody>
      </p:sp>
      <p:sp>
        <p:nvSpPr>
          <p:cNvPr id="130" name="معادلة"/>
          <p:cNvSpPr txBox="1"/>
          <p:nvPr/>
        </p:nvSpPr>
        <p:spPr>
          <a:xfrm>
            <a:off x="3079003" y="4107637"/>
            <a:ext cx="2406251" cy="3314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90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16</m:t>
                  </m:r>
                </m:oMath>
              </m:oMathPara>
            </a14:m>
            <a:endParaRPr sz="3600"/>
          </a:p>
        </p:txBody>
      </p:sp>
      <p:sp>
        <p:nvSpPr>
          <p:cNvPr id="131" name="خاصية الجمع للمساواة"/>
          <p:cNvSpPr txBox="1"/>
          <p:nvPr/>
        </p:nvSpPr>
        <p:spPr>
          <a:xfrm>
            <a:off x="474964" y="4106829"/>
            <a:ext cx="209983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خاصية الجمع للمساواة</a:t>
            </a:r>
          </a:p>
        </p:txBody>
      </p:sp>
      <p:sp>
        <p:nvSpPr>
          <p:cNvPr id="132" name="معادلة"/>
          <p:cNvSpPr txBox="1"/>
          <p:nvPr/>
        </p:nvSpPr>
        <p:spPr>
          <a:xfrm>
            <a:off x="3046970" y="4745466"/>
            <a:ext cx="1751043" cy="3368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106</m:t>
                  </m:r>
                </m:oMath>
              </m:oMathPara>
            </a14:m>
            <a:endParaRPr sz="3800"/>
          </a:p>
        </p:txBody>
      </p:sp>
      <p:sp>
        <p:nvSpPr>
          <p:cNvPr id="133" name="التبسيط"/>
          <p:cNvSpPr txBox="1"/>
          <p:nvPr/>
        </p:nvSpPr>
        <p:spPr>
          <a:xfrm>
            <a:off x="1309384" y="4747350"/>
            <a:ext cx="93480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التبسيط</a:t>
            </a:r>
          </a:p>
        </p:txBody>
      </p:sp>
      <p:sp>
        <p:nvSpPr>
          <p:cNvPr id="134" name="معادلة"/>
          <p:cNvSpPr txBox="1"/>
          <p:nvPr/>
        </p:nvSpPr>
        <p:spPr>
          <a:xfrm>
            <a:off x="2968658" y="5281242"/>
            <a:ext cx="1598167" cy="8149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num>
                    <m:den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106</m:t>
                      </m:r>
                    </m:num>
                    <m:den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</m:oMath>
              </m:oMathPara>
            </a14:m>
            <a:endParaRPr sz="3000"/>
          </a:p>
        </p:txBody>
      </p:sp>
      <p:sp>
        <p:nvSpPr>
          <p:cNvPr id="135" name="خاصية القسمة للمساواة"/>
          <p:cNvSpPr txBox="1"/>
          <p:nvPr/>
        </p:nvSpPr>
        <p:spPr>
          <a:xfrm>
            <a:off x="401426" y="5387605"/>
            <a:ext cx="209983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خاصية القسمة للمساواة</a:t>
            </a:r>
          </a:p>
        </p:txBody>
      </p:sp>
      <p:sp>
        <p:nvSpPr>
          <p:cNvPr id="136" name="معادلة"/>
          <p:cNvSpPr txBox="1"/>
          <p:nvPr/>
        </p:nvSpPr>
        <p:spPr>
          <a:xfrm>
            <a:off x="2935869" y="6299062"/>
            <a:ext cx="1244583" cy="32987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rtl="0" latinLnBrk="1">
              <a:defRPr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53</m:t>
                  </m:r>
                </m:oMath>
              </m:oMathPara>
            </a14:m>
            <a:endParaRPr sz="3700"/>
          </a:p>
        </p:txBody>
      </p:sp>
      <p:sp>
        <p:nvSpPr>
          <p:cNvPr id="137" name="التبسيط"/>
          <p:cNvSpPr txBox="1"/>
          <p:nvPr/>
        </p:nvSpPr>
        <p:spPr>
          <a:xfrm>
            <a:off x="1309384" y="6203795"/>
            <a:ext cx="93480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التبسيط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32" presetID="4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32" presetID="4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32" presetID="4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32" presetID="4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9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ntr" nodeType="clickEffect" presetSubtype="32" presetID="4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Subtype="32" presetID="4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5"/>
      <p:bldP build="whole" bldLvl="1" animBg="1" rev="0" advAuto="0" spid="131" grpId="16"/>
      <p:bldP build="whole" bldLvl="1" animBg="1" rev="0" advAuto="0" spid="126" grpId="11"/>
      <p:bldP build="whole" bldLvl="1" animBg="1" rev="0" advAuto="0" spid="125" grpId="10"/>
      <p:bldP build="whole" bldLvl="1" animBg="1" rev="0" advAuto="0" spid="119" grpId="4"/>
      <p:bldP build="whole" bldLvl="1" animBg="1" rev="0" advAuto="0" spid="135" grpId="20"/>
      <p:bldP build="whole" bldLvl="1" animBg="1" rev="0" advAuto="0" spid="123" grpId="8"/>
      <p:bldP build="whole" bldLvl="1" animBg="1" rev="0" advAuto="0" spid="128" grpId="13"/>
      <p:bldP build="whole" bldLvl="1" animBg="1" rev="0" advAuto="0" spid="116" grpId="1"/>
      <p:bldP build="whole" bldLvl="1" animBg="1" rev="0" advAuto="0" spid="122" grpId="7"/>
      <p:bldP build="whole" bldLvl="1" animBg="1" rev="0" advAuto="0" spid="117" grpId="3"/>
      <p:bldP build="whole" bldLvl="1" animBg="1" rev="0" advAuto="0" spid="127" grpId="12"/>
      <p:bldP build="whole" bldLvl="1" animBg="1" rev="0" advAuto="0" spid="124" grpId="9"/>
      <p:bldP build="whole" bldLvl="1" animBg="1" rev="0" advAuto="0" spid="133" grpId="18"/>
      <p:bldP build="whole" bldLvl="1" animBg="1" rev="0" advAuto="0" spid="134" grpId="19"/>
      <p:bldP build="whole" bldLvl="1" animBg="1" rev="0" advAuto="0" spid="132" grpId="17"/>
      <p:bldP build="whole" bldLvl="1" animBg="1" rev="0" advAuto="0" spid="129" grpId="14"/>
      <p:bldP build="whole" bldLvl="1" animBg="1" rev="0" advAuto="0" spid="121" grpId="6"/>
      <p:bldP build="whole" bldLvl="1" animBg="1" rev="0" advAuto="0" spid="118" grpId="2"/>
      <p:bldP build="whole" bldLvl="1" animBg="1" rev="0" advAuto="0" spid="136" grpId="21"/>
      <p:bldP build="whole" bldLvl="1" animBg="1" rev="0" advAuto="0" spid="137" grpId="22"/>
      <p:bldP build="whole" bldLvl="1" animBg="1" rev="0" advAuto="0" spid="130" grpId="1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mmuntitled.bmp" descr="mmuntitled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450" y="823912"/>
            <a:ext cx="6962775" cy="73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0" y="1876425"/>
            <a:ext cx="8001000" cy="3640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2"/>
      <p:bldP build="whole" bldLvl="1" animBg="1" rev="0" advAuto="0" spid="14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سمة Office">
  <a:themeElements>
    <a:clrScheme name="سمة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سمة Offic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سمة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سمة Office">
  <a:themeElements>
    <a:clrScheme name="سمة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سمة Offic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سمة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