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5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43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96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8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3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1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C3DDC9-6325-4CE5-AF13-482560916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70EE630-436E-4CFC-956B-CFE9DBC4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F995AD-3283-4A35-A8C9-9A67F870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2DDC48-61A6-4281-9C50-79228634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25FB53-8FCF-4087-98E7-F70874FB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4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43EC3-17B5-4B01-BD32-242DAD67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FAC976-8284-4881-BC50-C6D29A56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8E5555-C652-44D2-A9D4-9EA46975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61826-3C5E-4FF9-A189-01086FA9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82058F-059B-420C-90BF-AD0200FC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41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60F847-4FFD-4091-AEAE-86A77CF8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00B4A5-D4E7-42A1-933E-BF9B473A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2A7AD9-934D-4D29-8AEC-9E3CD96F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6F9E37-48B9-4554-80C0-8D3759C9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6AC274-0F98-4412-86A3-9E3BE882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6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418201-F93A-4969-86CD-8CE24C94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AC6CFC-5DA5-4FF8-B1A5-BC45FABA3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FD808D-481D-4DA8-AF02-377B6013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BACF23-AEDD-41A3-905D-D31AE4DF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44EE80-D314-47FD-8047-1490B14E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D06295-2281-4B62-B5AE-CFF9AB9C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8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34B6A6-3AFE-416D-BC52-9FA758AD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589FB1-C876-436E-9A00-4A810E25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BC61D1-D9D8-48E9-B5EA-FFC446BAB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384A58D-B179-4A50-B24D-9063125DE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399E09-C98D-4089-A741-D5583ED2E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34F2871-F081-4567-86C3-82C962B9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8D781E-5648-4B54-BF80-F16FE124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114FF2-D928-4106-8F3B-62C9A2F8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8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354E66-8E9D-4AF6-B1C1-185D63F8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0DDC916-A85F-44F6-9023-EF114A02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038B59-7403-4B87-BAE8-A5C8A4E0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E263C29-5F0F-4794-B40C-2D86A4A7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20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9203F52-BB29-45E1-8F8F-24750E0E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C84EEC-A5E5-4F0E-AD1A-38E4823A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7054A3-4C33-471A-8E97-623EC26E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6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4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C9F48A-CB80-4F20-976E-7DC429EF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E9C051-258B-4445-9043-0E1DC4794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4211D30-2767-42E4-AD98-B969B42E6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618142-3BC9-460C-B025-7187D1DF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A5CA83-41D7-4213-9868-A100CAE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0DE546-5ADD-4A27-828B-A5B8BD8C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0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FD2960-11C2-4A23-976E-9AD42514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233566-E8B2-468D-9BB9-356DF4C4E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98D14C-0D95-489B-B197-B62C5C7C6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7134BA-341F-431B-8311-22CF050C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6145C6-A3BE-4837-A32C-E4B09D39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33CE7A-2CDF-4D85-955D-D6711554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0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8D6F26-1A7C-40C3-A5AC-F4F48663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D5A8C0F-F172-4D78-98F2-D28B99FA5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A92A2A-791D-413C-A9A4-11D73431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D9AED5-DB12-4BCE-92E7-6F25794B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612CA1-D747-4B58-B4CE-5E12491E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7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444057-EA24-47FB-B535-062277647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7982C58-E019-4A40-BFEF-D0204C373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09D29-0B3C-491D-B1D6-0ABD4228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0BA37-F8AF-4D64-8ED4-980FE29A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AFBA9E-4BC2-4C99-8425-AFB0A0B9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4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0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8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4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4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6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3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70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7D89FC8-F103-4F54-A66E-48E2A10FB3B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0"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469BF28-1008-4C86-8D13-1B619A4B064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5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853410" rtl="1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r" defTabSz="853410" rtl="1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r" defTabSz="853410" rtl="1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r" defTabSz="853410" rtl="1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8C539DE-EE0A-4AF5-99BD-C238CE91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B69947-B1D4-404E-9C55-8A61AA76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2235DB-2C52-49E1-84C7-387530798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99D1-4E9D-41F3-84A8-2487FE9ECB1B}" type="datetimeFigureOut">
              <a:rPr lang="ar-SA" smtClean="0"/>
              <a:t>11 صفر،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852523-8F80-4FEB-9D36-E53E617A7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6049DF-9216-4EFF-8562-609C761D2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72B6-BE10-42A3-9E8A-E3571D4C29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3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emf"/><Relationship Id="rId7" Type="http://schemas.openxmlformats.org/officeDocument/2006/relationships/image" Target="../media/image4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43.emf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6.png"/><Relationship Id="rId3" Type="http://schemas.openxmlformats.org/officeDocument/2006/relationships/image" Target="../media/image45.emf"/><Relationship Id="rId7" Type="http://schemas.openxmlformats.org/officeDocument/2006/relationships/image" Target="../media/image55.png"/><Relationship Id="rId12" Type="http://schemas.openxmlformats.org/officeDocument/2006/relationships/image" Target="../media/image4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10.png"/><Relationship Id="rId2" Type="http://schemas.openxmlformats.org/officeDocument/2006/relationships/image" Target="../media/image13.emf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emf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Relationship Id="rId11" Type="http://schemas.openxmlformats.org/officeDocument/2006/relationships/image" Target="../media/image34.png"/><Relationship Id="rId5" Type="http://schemas.openxmlformats.org/officeDocument/2006/relationships/image" Target="../media/image31.emf"/><Relationship Id="rId10" Type="http://schemas.openxmlformats.org/officeDocument/2006/relationships/image" Target="../media/image33.png"/><Relationship Id="rId4" Type="http://schemas.openxmlformats.org/officeDocument/2006/relationships/image" Target="../media/image30.emf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4293E50-3AF9-4ABA-842B-8B39D69B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91" y="328612"/>
            <a:ext cx="4417256" cy="15092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7B63515-AAC8-4C39-A217-D2454849E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6" y="1752116"/>
            <a:ext cx="2762250" cy="178806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C889C4-31DA-4AAA-BBFC-4A9100CAB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3665444"/>
            <a:ext cx="2762250" cy="27888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CD4B6C-13F2-4D7B-A0D8-811485C19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896" y="2528110"/>
            <a:ext cx="2092207" cy="2274667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5337717A-C707-7246-9564-1FEAA2E1C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1" y="884977"/>
            <a:ext cx="4604275" cy="44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8A521DD-1574-49A6-A926-19EE7D11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346" y="867853"/>
            <a:ext cx="1921036" cy="3948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728129A-222D-4BC9-87D1-12FDF26D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076" y="1434798"/>
            <a:ext cx="3245029" cy="6320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34661D-5E45-436F-85C2-B610DC4D9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42" y="924214"/>
            <a:ext cx="3376735" cy="1272768"/>
          </a:xfrm>
          <a:prstGeom prst="rect">
            <a:avLst/>
          </a:prstGeom>
        </p:spPr>
      </p:pic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4D8007D6-8176-4CD9-B376-80EAC34A8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421825"/>
              </p:ext>
            </p:extLst>
          </p:nvPr>
        </p:nvGraphicFramePr>
        <p:xfrm>
          <a:off x="4267200" y="2408727"/>
          <a:ext cx="6619874" cy="317886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09937">
                  <a:extLst>
                    <a:ext uri="{9D8B030D-6E8A-4147-A177-3AD203B41FA5}">
                      <a16:colId xmlns:a16="http://schemas.microsoft.com/office/drawing/2014/main" val="3462334499"/>
                    </a:ext>
                  </a:extLst>
                </a:gridCol>
                <a:gridCol w="3309937">
                  <a:extLst>
                    <a:ext uri="{9D8B030D-6E8A-4147-A177-3AD203B41FA5}">
                      <a16:colId xmlns:a16="http://schemas.microsoft.com/office/drawing/2014/main" val="3273197337"/>
                    </a:ext>
                  </a:extLst>
                </a:gridCol>
              </a:tblGrid>
              <a:tr h="63577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FF0066"/>
                          </a:solidFill>
                        </a:rPr>
                        <a:t>العبارات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FF0066"/>
                          </a:solidFill>
                        </a:rPr>
                        <a:t>المبررات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70573"/>
                  </a:ext>
                </a:extLst>
              </a:tr>
              <a:tr h="63577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251550"/>
                  </a:ext>
                </a:extLst>
              </a:tr>
              <a:tr h="63577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02178"/>
                  </a:ext>
                </a:extLst>
              </a:tr>
              <a:tr h="63577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81648"/>
                  </a:ext>
                </a:extLst>
              </a:tr>
              <a:tr h="63577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211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E3983A8-39B0-4D44-B4EA-CD995A441333}"/>
                  </a:ext>
                </a:extLst>
              </p:cNvPr>
              <p:cNvSpPr txBox="1"/>
              <p:nvPr/>
            </p:nvSpPr>
            <p:spPr>
              <a:xfrm>
                <a:off x="7418467" y="3018710"/>
                <a:ext cx="346860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SA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US" sz="20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, 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E3983A8-39B0-4D44-B4EA-CD995A44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467" y="3018710"/>
                <a:ext cx="3468607" cy="615553"/>
              </a:xfrm>
              <a:prstGeom prst="rect">
                <a:avLst/>
              </a:prstGeom>
              <a:blipFill>
                <a:blip r:embed="rId6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E1A0925E-B562-4751-8D40-FE145410369E}"/>
                  </a:ext>
                </a:extLst>
              </p:cNvPr>
              <p:cNvSpPr txBox="1"/>
              <p:nvPr/>
            </p:nvSpPr>
            <p:spPr>
              <a:xfrm>
                <a:off x="8372997" y="3832780"/>
                <a:ext cx="155954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E1A0925E-B562-4751-8D40-FE145410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997" y="3832780"/>
                <a:ext cx="1559545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75D7F91-F90A-434A-B03F-E238378130E2}"/>
                  </a:ext>
                </a:extLst>
              </p:cNvPr>
              <p:cNvSpPr txBox="1"/>
              <p:nvPr/>
            </p:nvSpPr>
            <p:spPr>
              <a:xfrm>
                <a:off x="8601596" y="4457039"/>
                <a:ext cx="110234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75D7F91-F90A-434A-B03F-E2383781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596" y="4457039"/>
                <a:ext cx="1102345" cy="307777"/>
              </a:xfrm>
              <a:prstGeom prst="rect">
                <a:avLst/>
              </a:prstGeom>
              <a:blipFill>
                <a:blip r:embed="rId8"/>
                <a:stretch>
                  <a:fillRect l="-5525" r="-5525"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94492FC-3721-4012-A8C6-FD30BEE59C92}"/>
                  </a:ext>
                </a:extLst>
              </p:cNvPr>
              <p:cNvSpPr txBox="1"/>
              <p:nvPr/>
            </p:nvSpPr>
            <p:spPr>
              <a:xfrm>
                <a:off x="8749519" y="5126875"/>
                <a:ext cx="110234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94492FC-3721-4012-A8C6-FD30BEE5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519" y="5126875"/>
                <a:ext cx="1102345" cy="307777"/>
              </a:xfrm>
              <a:prstGeom prst="rect">
                <a:avLst/>
              </a:prstGeom>
              <a:blipFill>
                <a:blip r:embed="rId9"/>
                <a:stretch>
                  <a:fillRect l="-4420" r="-5525"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C3DA8C1-3569-485B-AF9C-681E7156CBEB}"/>
              </a:ext>
            </a:extLst>
          </p:cNvPr>
          <p:cNvSpPr txBox="1"/>
          <p:nvPr/>
        </p:nvSpPr>
        <p:spPr>
          <a:xfrm>
            <a:off x="5398302" y="3126431"/>
            <a:ext cx="1071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المعطيات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1C03A94-AE17-4734-BC03-C9229C1DCD5D}"/>
              </a:ext>
            </a:extLst>
          </p:cNvPr>
          <p:cNvSpPr txBox="1"/>
          <p:nvPr/>
        </p:nvSpPr>
        <p:spPr>
          <a:xfrm>
            <a:off x="4842756" y="3786613"/>
            <a:ext cx="201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تعريف تطابق الزوايا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B3C0FE3-8756-411E-9A66-4E9AF82BE1D4}"/>
              </a:ext>
            </a:extLst>
          </p:cNvPr>
          <p:cNvSpPr txBox="1"/>
          <p:nvPr/>
        </p:nvSpPr>
        <p:spPr>
          <a:xfrm>
            <a:off x="4653815" y="4446795"/>
            <a:ext cx="23884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خاصية التعويض للمساواة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332B73A-9C88-4551-AF02-2A2C48C27939}"/>
              </a:ext>
            </a:extLst>
          </p:cNvPr>
          <p:cNvSpPr txBox="1"/>
          <p:nvPr/>
        </p:nvSpPr>
        <p:spPr>
          <a:xfrm>
            <a:off x="4943475" y="5080708"/>
            <a:ext cx="15533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خاصية التماثل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54456678-8A9A-674F-9250-A1B7F34C86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9" t="23835" r="39096" b="49886"/>
          <a:stretch/>
        </p:blipFill>
        <p:spPr>
          <a:xfrm>
            <a:off x="720810" y="2408727"/>
            <a:ext cx="3039532" cy="31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FCEBF2AE-0611-4850-9A97-7DD5FD3C2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7137"/>
              </p:ext>
            </p:extLst>
          </p:nvPr>
        </p:nvGraphicFramePr>
        <p:xfrm>
          <a:off x="4505326" y="2191158"/>
          <a:ext cx="6372224" cy="41639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87211">
                  <a:extLst>
                    <a:ext uri="{9D8B030D-6E8A-4147-A177-3AD203B41FA5}">
                      <a16:colId xmlns:a16="http://schemas.microsoft.com/office/drawing/2014/main" val="723007314"/>
                    </a:ext>
                  </a:extLst>
                </a:gridCol>
                <a:gridCol w="3185013">
                  <a:extLst>
                    <a:ext uri="{9D8B030D-6E8A-4147-A177-3AD203B41FA5}">
                      <a16:colId xmlns:a16="http://schemas.microsoft.com/office/drawing/2014/main" val="2228043921"/>
                    </a:ext>
                  </a:extLst>
                </a:gridCol>
              </a:tblGrid>
              <a:tr h="5067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العبارات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المبررات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72138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0944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53309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560715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78494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120164"/>
                  </a:ext>
                </a:extLst>
              </a:tr>
              <a:tr h="61671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76569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75749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59B52786-4EA4-4FA7-816F-70C9F0BD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81" y="1439520"/>
            <a:ext cx="3968966" cy="5140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19A20E-419D-4117-BFDB-8C6887917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00"/>
          <a:stretch/>
        </p:blipFill>
        <p:spPr>
          <a:xfrm>
            <a:off x="1373798" y="951061"/>
            <a:ext cx="4103078" cy="122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F27F3ECB-75A7-4346-AB4E-E7DEBC62A21A}"/>
                  </a:ext>
                </a:extLst>
              </p:cNvPr>
              <p:cNvSpPr txBox="1"/>
              <p:nvPr/>
            </p:nvSpPr>
            <p:spPr>
              <a:xfrm>
                <a:off x="8527427" y="2810931"/>
                <a:ext cx="1540495" cy="308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SA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CD</m:t>
                          </m:r>
                        </m:e>
                      </m:acc>
                      <m:r>
                        <a:rPr lang="ar-SA" sz="20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ar-SA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</m:t>
                          </m:r>
                        </m:e>
                      </m:acc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F27F3ECB-75A7-4346-AB4E-E7DEBC62A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427" y="2810931"/>
                <a:ext cx="1540495" cy="308482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1B7EF8E-1927-41B6-A699-E9E071377F33}"/>
                  </a:ext>
                </a:extLst>
              </p:cNvPr>
              <p:cNvSpPr txBox="1"/>
              <p:nvPr/>
            </p:nvSpPr>
            <p:spPr>
              <a:xfrm>
                <a:off x="8641727" y="3311674"/>
                <a:ext cx="14261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EF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1B7EF8E-1927-41B6-A699-E9E071377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727" y="3311674"/>
                <a:ext cx="1426195" cy="307777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88DCE10-AD04-4410-AEA4-459F03C4CEC7}"/>
                  </a:ext>
                </a:extLst>
              </p:cNvPr>
              <p:cNvSpPr txBox="1"/>
              <p:nvPr/>
            </p:nvSpPr>
            <p:spPr>
              <a:xfrm>
                <a:off x="8446464" y="3837445"/>
                <a:ext cx="17024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E88DCE10-AD04-4410-AEA4-459F03C4C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464" y="3837445"/>
                <a:ext cx="1702420" cy="307777"/>
              </a:xfrm>
              <a:prstGeom prst="rect">
                <a:avLst/>
              </a:prstGeom>
              <a:blipFill>
                <a:blip r:embed="rId7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029FA9FB-4004-4BB7-82E8-EFBA3A641271}"/>
                  </a:ext>
                </a:extLst>
              </p:cNvPr>
              <p:cNvSpPr txBox="1"/>
              <p:nvPr/>
            </p:nvSpPr>
            <p:spPr>
              <a:xfrm>
                <a:off x="8054536" y="4350805"/>
                <a:ext cx="23470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029FA9FB-4004-4BB7-82E8-EFBA3A641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36" y="4350805"/>
                <a:ext cx="2347007" cy="307777"/>
              </a:xfrm>
              <a:prstGeom prst="rect">
                <a:avLst/>
              </a:prstGeom>
              <a:blipFill>
                <a:blip r:embed="rId8"/>
                <a:stretch>
                  <a:fillRect l="-1299" r="-1558" b="-3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D34267B-350A-4A9B-979A-216430829A38}"/>
                  </a:ext>
                </a:extLst>
              </p:cNvPr>
              <p:cNvSpPr txBox="1"/>
              <p:nvPr/>
            </p:nvSpPr>
            <p:spPr>
              <a:xfrm>
                <a:off x="8836982" y="4819445"/>
                <a:ext cx="11278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D34267B-350A-4A9B-979A-216430829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982" y="4819445"/>
                <a:ext cx="1127807" cy="307777"/>
              </a:xfrm>
              <a:prstGeom prst="rect">
                <a:avLst/>
              </a:prstGeom>
              <a:blipFill>
                <a:blip r:embed="rId9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8B318CD-8BF3-40E0-ACCB-667D980336E4}"/>
                  </a:ext>
                </a:extLst>
              </p:cNvPr>
              <p:cNvSpPr txBox="1"/>
              <p:nvPr/>
            </p:nvSpPr>
            <p:spPr>
              <a:xfrm>
                <a:off x="8835431" y="5233745"/>
                <a:ext cx="1083295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SA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8B318CD-8BF3-40E0-ACCB-667D98033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431" y="5233745"/>
                <a:ext cx="1083295" cy="57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956AB692-B602-493A-A4CB-F5C4BAF12D96}"/>
                  </a:ext>
                </a:extLst>
              </p:cNvPr>
              <p:cNvSpPr txBox="1"/>
              <p:nvPr/>
            </p:nvSpPr>
            <p:spPr>
              <a:xfrm>
                <a:off x="8929031" y="5924332"/>
                <a:ext cx="85158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ar-SA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956AB692-B602-493A-A4CB-F5C4BAF1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031" y="5924332"/>
                <a:ext cx="851582" cy="307777"/>
              </a:xfrm>
              <a:prstGeom prst="rect">
                <a:avLst/>
              </a:prstGeom>
              <a:blipFill>
                <a:blip r:embed="rId11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3E810F3-6340-417C-BF2F-375F61C7D6AF}"/>
              </a:ext>
            </a:extLst>
          </p:cNvPr>
          <p:cNvSpPr txBox="1"/>
          <p:nvPr/>
        </p:nvSpPr>
        <p:spPr>
          <a:xfrm>
            <a:off x="5573078" y="2763902"/>
            <a:ext cx="10458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المعطيات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890689-2503-4E3E-B2B8-331148EA98FC}"/>
              </a:ext>
            </a:extLst>
          </p:cNvPr>
          <p:cNvSpPr txBox="1"/>
          <p:nvPr/>
        </p:nvSpPr>
        <p:spPr>
          <a:xfrm>
            <a:off x="5354327" y="3228945"/>
            <a:ext cx="14261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تعريف التطابق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6C40294-EE56-4BE3-8AC1-9A85632DA246}"/>
              </a:ext>
            </a:extLst>
          </p:cNvPr>
          <p:cNvSpPr txBox="1"/>
          <p:nvPr/>
        </p:nvSpPr>
        <p:spPr>
          <a:xfrm>
            <a:off x="4686301" y="3747113"/>
            <a:ext cx="25431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خاصية التعويض للمساواة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BA66858-2406-4CF5-9A11-1E5C46D3CAB9}"/>
              </a:ext>
            </a:extLst>
          </p:cNvPr>
          <p:cNvSpPr txBox="1"/>
          <p:nvPr/>
        </p:nvSpPr>
        <p:spPr>
          <a:xfrm>
            <a:off x="4875057" y="4249804"/>
            <a:ext cx="2165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خاصية الجمع للمساواة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0988396-2B2B-40FD-BF8F-60E298FE61A9}"/>
              </a:ext>
            </a:extLst>
          </p:cNvPr>
          <p:cNvSpPr txBox="1"/>
          <p:nvPr/>
        </p:nvSpPr>
        <p:spPr>
          <a:xfrm>
            <a:off x="5548000" y="4799759"/>
            <a:ext cx="10458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بسّط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B581270-2755-43F5-84B4-3B543DE1F603}"/>
              </a:ext>
            </a:extLst>
          </p:cNvPr>
          <p:cNvSpPr txBox="1"/>
          <p:nvPr/>
        </p:nvSpPr>
        <p:spPr>
          <a:xfrm>
            <a:off x="4990828" y="5339560"/>
            <a:ext cx="2106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خاصية القسمة للمساواة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A47515A-B1FE-4EC4-8933-1E82934746BF}"/>
              </a:ext>
            </a:extLst>
          </p:cNvPr>
          <p:cNvSpPr txBox="1"/>
          <p:nvPr/>
        </p:nvSpPr>
        <p:spPr>
          <a:xfrm>
            <a:off x="5607666" y="5921306"/>
            <a:ext cx="10458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</a:rPr>
              <a:t>المطلوب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637EF11-6705-483B-98D4-F4A40BDB11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7166" y="888393"/>
            <a:ext cx="1921036" cy="39488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A2882D4E-FD3B-E547-A963-2DDE15B1E2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767714"/>
            <a:ext cx="2976763" cy="35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B4882BB-567A-4D73-B2C8-1712C85B4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027906"/>
            <a:ext cx="6148388" cy="4269424"/>
          </a:xfrm>
          <a:prstGeom prst="rect">
            <a:avLst/>
          </a:prstGeom>
        </p:spPr>
      </p:pic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id="{691062CA-91BC-4F2D-B1C8-F977B645F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89862" l="6347" r="89767">
                        <a14:foregroundMark x1="16839" y1="8525" x2="16839" y2="8525"/>
                        <a14:foregroundMark x1="6347" y1="25346" x2="6347" y2="25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" t="3208" r="36593" b="9695"/>
          <a:stretch/>
        </p:blipFill>
        <p:spPr>
          <a:xfrm>
            <a:off x="0" y="2480825"/>
            <a:ext cx="5152825" cy="4126627"/>
          </a:xfr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57576EE7-1C9C-4ABB-B054-0373DB2CF87E}"/>
              </a:ext>
            </a:extLst>
          </p:cNvPr>
          <p:cNvSpPr/>
          <p:nvPr/>
        </p:nvSpPr>
        <p:spPr>
          <a:xfrm>
            <a:off x="9508330" y="4544139"/>
            <a:ext cx="397670" cy="3707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0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603F16-25ED-2C4C-BA87-FA6E90E88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r="5546" b="26092"/>
          <a:stretch/>
        </p:blipFill>
        <p:spPr>
          <a:xfrm>
            <a:off x="0" y="-35091"/>
            <a:ext cx="12315658" cy="68930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CAE8A1F-AD67-4C60-AB6D-239C165C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29" y="524145"/>
            <a:ext cx="5687853" cy="240403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3A238A-AD41-4C34-8F2B-C1964BFEA47B}"/>
              </a:ext>
            </a:extLst>
          </p:cNvPr>
          <p:cNvSpPr txBox="1"/>
          <p:nvPr/>
        </p:nvSpPr>
        <p:spPr>
          <a:xfrm>
            <a:off x="4610943" y="3399131"/>
            <a:ext cx="626745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لماذا تحتوي بعض السيارات على مؤشر لدرجة الحرارة بالقياس الفهرنهايتي ً </a:t>
            </a:r>
            <a:r>
              <a:rPr lang="ar-SA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والسيليزي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معا ؟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F617854-148A-4AB3-9B74-2F074A10B645}"/>
              </a:ext>
            </a:extLst>
          </p:cNvPr>
          <p:cNvSpPr txBox="1"/>
          <p:nvPr/>
        </p:nvSpPr>
        <p:spPr>
          <a:xfrm>
            <a:off x="5058467" y="4201047"/>
            <a:ext cx="581992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 تباع السيارة في بلدان مختلفة؛ بعضها يستعمل المقياس الفهرنهايتي وبعضها الآخر يستعمل المقياس </a:t>
            </a:r>
            <a:r>
              <a:rPr lang="ar-SA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السيليزي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ar-SA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E396016-3934-4428-AFBB-C8106A4991CA}"/>
              </a:ext>
            </a:extLst>
          </p:cNvPr>
          <p:cNvSpPr txBox="1"/>
          <p:nvPr/>
        </p:nvSpPr>
        <p:spPr>
          <a:xfrm>
            <a:off x="4761656" y="5229195"/>
            <a:ext cx="609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يمكن لمعادلتين أن تمثلا العلاقة نفسها ؟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F314020-302C-47F6-A2FC-00D3E1E9ED6E}"/>
              </a:ext>
            </a:extLst>
          </p:cNvPr>
          <p:cNvSpPr txBox="1"/>
          <p:nvPr/>
        </p:nvSpPr>
        <p:spPr>
          <a:xfrm>
            <a:off x="4572000" y="5723335"/>
            <a:ext cx="62674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يمكنن إعادة كتابتهما بنقل بعض الحدود من طرف إلى آخر.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1436AC4-FFB9-4D0F-AE4B-FCA255CB7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05" y="524145"/>
            <a:ext cx="32766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49207098-43C0-4755-A265-E4AFC5B81628}"/>
              </a:ext>
            </a:extLst>
          </p:cNvPr>
          <p:cNvSpPr/>
          <p:nvPr/>
        </p:nvSpPr>
        <p:spPr>
          <a:xfrm>
            <a:off x="10070646" y="384061"/>
            <a:ext cx="1533525" cy="952499"/>
          </a:xfrm>
          <a:prstGeom prst="wedgeEllipseCallout">
            <a:avLst>
              <a:gd name="adj1" fmla="val -61827"/>
              <a:gd name="adj2" fmla="val 7536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الجبر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069DAA-1C61-42DE-B67D-598CA72BE0F8}"/>
              </a:ext>
            </a:extLst>
          </p:cNvPr>
          <p:cNvSpPr txBox="1"/>
          <p:nvPr/>
        </p:nvSpPr>
        <p:spPr>
          <a:xfrm>
            <a:off x="4020343" y="1336560"/>
            <a:ext cx="57864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SA" sz="2800" dirty="0"/>
              <a:t>نظام مكو ِّ ن من مجموعات من الأعداد، وعمليات عليها وخصائص تمكنك من ِّ إجراء هذه العمليات. </a:t>
            </a:r>
          </a:p>
        </p:txBody>
      </p:sp>
      <p:sp>
        <p:nvSpPr>
          <p:cNvPr id="10" name="فقاعة الكلام: بيضاوية 9">
            <a:extLst>
              <a:ext uri="{FF2B5EF4-FFF2-40B4-BE49-F238E27FC236}">
                <a16:creationId xmlns:a16="http://schemas.microsoft.com/office/drawing/2014/main" id="{09C7B38C-D93B-498A-A4BE-3CAFDA079E62}"/>
              </a:ext>
            </a:extLst>
          </p:cNvPr>
          <p:cNvSpPr/>
          <p:nvPr/>
        </p:nvSpPr>
        <p:spPr>
          <a:xfrm>
            <a:off x="9987301" y="2930262"/>
            <a:ext cx="1616870" cy="952499"/>
          </a:xfrm>
          <a:prstGeom prst="wedgeEllipseCallout">
            <a:avLst>
              <a:gd name="adj1" fmla="val -74094"/>
              <a:gd name="adj2" fmla="val 6434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البرهان الجبري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6A37DC-3B05-4C1C-998E-11E3BDB62335}"/>
              </a:ext>
            </a:extLst>
          </p:cNvPr>
          <p:cNvSpPr txBox="1"/>
          <p:nvPr/>
        </p:nvSpPr>
        <p:spPr>
          <a:xfrm>
            <a:off x="4337049" y="4044114"/>
            <a:ext cx="51530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SA" sz="2800" dirty="0"/>
              <a:t>هو برهان يتكون من سلسلة عبارات جبرية .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E5A4F040-1123-FB45-83CF-E47743BAB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51932" r="66675" b="18288"/>
          <a:stretch/>
        </p:blipFill>
        <p:spPr>
          <a:xfrm>
            <a:off x="277358" y="1794916"/>
            <a:ext cx="3033091" cy="29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3C4A31FE-9F81-2D4D-96EE-6364C74FF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5" y="0"/>
            <a:ext cx="12371403" cy="661736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0D13793-DEEB-1449-9F98-ACB3222BB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16" y="1309020"/>
            <a:ext cx="6866957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8B93D80-2526-4B73-AB8D-C5290194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50" y="895272"/>
            <a:ext cx="1165520" cy="4188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E4BB5E-AEE5-4801-B44F-7D34EFEE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922" y="1309748"/>
            <a:ext cx="7907249" cy="5346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29DFCCA-FA0D-45F6-8BE7-344C87C3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786" y="1884341"/>
            <a:ext cx="2233750" cy="3896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904B863-3D74-4B80-A0B7-884D9B9FF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206" y="1865017"/>
            <a:ext cx="1170044" cy="33869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A68E4CB-3B27-4D4D-B087-57359D242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454" y="2449628"/>
            <a:ext cx="3019454" cy="3896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EC4649C-CC74-4467-87E4-37B722CE1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583" y="2430116"/>
            <a:ext cx="2337646" cy="3896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19AC974-20D4-422D-B6E9-822D4BCB9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1858" y="3126835"/>
            <a:ext cx="1823699" cy="3191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EB496E5-8B7D-4BC0-AD91-CCC8D3BEC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214" y="3078782"/>
            <a:ext cx="611047" cy="39718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4E2C63D-437C-4015-8B2D-4C7C976D33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0854" y="3733947"/>
            <a:ext cx="2688284" cy="38960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29B751-94A4-4CCF-9868-5E629C0176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2253" y="3761119"/>
            <a:ext cx="3096296" cy="38703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B8FB0EB-6DF7-485A-9FAE-6BBFF1894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5490" y="4258677"/>
            <a:ext cx="1186652" cy="41752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7F0AA56-4456-4560-9BA4-78B0FAE71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024" y="4276668"/>
            <a:ext cx="611047" cy="39718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77CE9F0-82D1-4861-96E4-2733E6F6A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0429" y="4890026"/>
            <a:ext cx="1295828" cy="56431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D1A0401-57D9-4142-937F-A3D5929C5A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998" y="4890026"/>
            <a:ext cx="3158769" cy="44579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C93F30C-058D-410B-BE09-D96440B561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0604" y="5647049"/>
            <a:ext cx="1314923" cy="389607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BD48E4B-B0B9-4B85-A1A5-F86914D6ADD1}"/>
              </a:ext>
            </a:extLst>
          </p:cNvPr>
          <p:cNvSpPr txBox="1"/>
          <p:nvPr/>
        </p:nvSpPr>
        <p:spPr>
          <a:xfrm>
            <a:off x="5618949" y="5531610"/>
            <a:ext cx="1498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</a:rPr>
              <a:t>المطلوب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2396083-5037-4DA7-BD9D-1355B42D5D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049" y="134738"/>
            <a:ext cx="2233750" cy="3078216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24E3177-0CCD-B849-B3EA-24300DBD767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6" t="51483" r="38707" b="23578"/>
          <a:stretch/>
        </p:blipFill>
        <p:spPr>
          <a:xfrm>
            <a:off x="324451" y="3574105"/>
            <a:ext cx="3096296" cy="25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EC5AA23-FE43-4CEF-9DF7-85BF409A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40" y="547597"/>
            <a:ext cx="4393034" cy="97864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D01F4F-7569-4849-B1BC-F0179D47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726" y="1517229"/>
            <a:ext cx="5066320" cy="32151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3876E0B-DBBC-427C-9734-1F63018FCF22}"/>
              </a:ext>
            </a:extLst>
          </p:cNvPr>
          <p:cNvSpPr txBox="1"/>
          <p:nvPr/>
        </p:nvSpPr>
        <p:spPr>
          <a:xfrm>
            <a:off x="6700611" y="1802981"/>
            <a:ext cx="2876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خاصية الجمع للمساواة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52CFD00-C232-4ABF-A162-C0B5570B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818" y="2269050"/>
            <a:ext cx="3079228" cy="33611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60FE180-557C-4F89-9AA3-07F3BC4BCBA8}"/>
              </a:ext>
            </a:extLst>
          </p:cNvPr>
          <p:cNvSpPr txBox="1"/>
          <p:nvPr/>
        </p:nvSpPr>
        <p:spPr>
          <a:xfrm>
            <a:off x="6786336" y="2640523"/>
            <a:ext cx="2876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خاصية التماثل للمساواة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8A3BD82-6D27-420A-9471-2D11F94E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911" y="3158094"/>
            <a:ext cx="6145814" cy="485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5B6CDB1A-CE0E-485A-8BEC-52BC6FAC291C}"/>
                  </a:ext>
                </a:extLst>
              </p:cNvPr>
              <p:cNvSpPr txBox="1"/>
              <p:nvPr/>
            </p:nvSpPr>
            <p:spPr>
              <a:xfrm>
                <a:off x="7592818" y="3656409"/>
                <a:ext cx="23131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SA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5B6CDB1A-CE0E-485A-8BEC-52BC6FAC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18" y="3656409"/>
                <a:ext cx="2313182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653E17B-940C-4056-B845-0B9BE3701FD2}"/>
                  </a:ext>
                </a:extLst>
              </p:cNvPr>
              <p:cNvSpPr txBox="1"/>
              <p:nvPr/>
            </p:nvSpPr>
            <p:spPr>
              <a:xfrm>
                <a:off x="6922779" y="4115147"/>
                <a:ext cx="37407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SA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653E17B-940C-4056-B845-0B9BE370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779" y="4115147"/>
                <a:ext cx="3740771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3F57B68-2CC2-461E-9CF8-A516A6DEE77B}"/>
                  </a:ext>
                </a:extLst>
              </p:cNvPr>
              <p:cNvSpPr txBox="1"/>
              <p:nvPr/>
            </p:nvSpPr>
            <p:spPr>
              <a:xfrm>
                <a:off x="8230876" y="4537260"/>
                <a:ext cx="11245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ar-SA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3F57B68-2CC2-461E-9CF8-A516A6DEE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76" y="4537260"/>
                <a:ext cx="1124578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249E3C91-BA7A-4761-A63E-1C9BBF4F665A}"/>
                  </a:ext>
                </a:extLst>
              </p:cNvPr>
              <p:cNvSpPr txBox="1"/>
              <p:nvPr/>
            </p:nvSpPr>
            <p:spPr>
              <a:xfrm>
                <a:off x="7923444" y="5009195"/>
                <a:ext cx="173944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ar-SA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SA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249E3C91-BA7A-4761-A63E-1C9BBF4F6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444" y="5009195"/>
                <a:ext cx="1739442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BF535BA-A65F-4253-BA89-034DB70A8D89}"/>
                  </a:ext>
                </a:extLst>
              </p:cNvPr>
              <p:cNvSpPr txBox="1"/>
              <p:nvPr/>
            </p:nvSpPr>
            <p:spPr>
              <a:xfrm>
                <a:off x="8292591" y="5873812"/>
                <a:ext cx="9136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SA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BF535BA-A65F-4253-BA89-034DB70A8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591" y="5873812"/>
                <a:ext cx="913635" cy="369332"/>
              </a:xfrm>
              <a:prstGeom prst="rect">
                <a:avLst/>
              </a:prstGeom>
              <a:blipFill>
                <a:blip r:embed="rId11"/>
                <a:stretch>
                  <a:fillRect r="-2667" b="-1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D454849-8F0C-41D9-A67D-C05050AC8F63}"/>
              </a:ext>
            </a:extLst>
          </p:cNvPr>
          <p:cNvSpPr txBox="1"/>
          <p:nvPr/>
        </p:nvSpPr>
        <p:spPr>
          <a:xfrm>
            <a:off x="4610690" y="3643812"/>
            <a:ext cx="13601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المعطيات</a:t>
            </a: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0FAC9DC7-72B6-4022-AAD8-FF7816405420}"/>
              </a:ext>
            </a:extLst>
          </p:cNvPr>
          <p:cNvCxnSpPr/>
          <p:nvPr/>
        </p:nvCxnSpPr>
        <p:spPr>
          <a:xfrm flipH="1">
            <a:off x="6191250" y="3874644"/>
            <a:ext cx="124777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D11D1CD-1E65-4218-959A-E2EF29C67237}"/>
              </a:ext>
            </a:extLst>
          </p:cNvPr>
          <p:cNvSpPr txBox="1"/>
          <p:nvPr/>
        </p:nvSpPr>
        <p:spPr>
          <a:xfrm>
            <a:off x="3498218" y="4115147"/>
            <a:ext cx="2519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خاصية الجمع للمساواة</a:t>
            </a: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BE1F24D8-3FCD-465F-B88B-7C70FAAAC37C}"/>
              </a:ext>
            </a:extLst>
          </p:cNvPr>
          <p:cNvCxnSpPr>
            <a:cxnSpLocks/>
          </p:cNvCxnSpPr>
          <p:nvPr/>
        </p:nvCxnSpPr>
        <p:spPr>
          <a:xfrm flipH="1">
            <a:off x="6067425" y="4360362"/>
            <a:ext cx="1028701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B5A1487B-E120-4F2F-AA13-A8CD407259A4}"/>
              </a:ext>
            </a:extLst>
          </p:cNvPr>
          <p:cNvCxnSpPr/>
          <p:nvPr/>
        </p:nvCxnSpPr>
        <p:spPr>
          <a:xfrm flipH="1">
            <a:off x="6298891" y="4808094"/>
            <a:ext cx="124777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8B6FC05-5BED-4BF2-82F0-5B210AECB468}"/>
              </a:ext>
            </a:extLst>
          </p:cNvPr>
          <p:cNvSpPr txBox="1"/>
          <p:nvPr/>
        </p:nvSpPr>
        <p:spPr>
          <a:xfrm>
            <a:off x="4610690" y="4576812"/>
            <a:ext cx="10407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بسّط</a:t>
            </a:r>
          </a:p>
        </p:txBody>
      </p: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4E69F7E5-E32B-4E72-8D5B-8A11D6B25C28}"/>
              </a:ext>
            </a:extLst>
          </p:cNvPr>
          <p:cNvCxnSpPr/>
          <p:nvPr/>
        </p:nvCxnSpPr>
        <p:spPr>
          <a:xfrm flipH="1">
            <a:off x="6372225" y="5403127"/>
            <a:ext cx="124777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A34536B-D7E8-4E54-A0B9-3DC6FBB8BDCE}"/>
              </a:ext>
            </a:extLst>
          </p:cNvPr>
          <p:cNvSpPr txBox="1"/>
          <p:nvPr/>
        </p:nvSpPr>
        <p:spPr>
          <a:xfrm>
            <a:off x="3669433" y="5172295"/>
            <a:ext cx="2519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خاصية القسمة للمساواة</a:t>
            </a: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E0AD1C5C-DF71-4421-8F6C-5E83E793D97D}"/>
              </a:ext>
            </a:extLst>
          </p:cNvPr>
          <p:cNvCxnSpPr/>
          <p:nvPr/>
        </p:nvCxnSpPr>
        <p:spPr>
          <a:xfrm flipH="1">
            <a:off x="6472238" y="6058478"/>
            <a:ext cx="1247775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C8C4FE8-C687-4FCC-97F4-2C4FEF274454}"/>
              </a:ext>
            </a:extLst>
          </p:cNvPr>
          <p:cNvSpPr txBox="1"/>
          <p:nvPr/>
        </p:nvSpPr>
        <p:spPr>
          <a:xfrm>
            <a:off x="4965729" y="5791153"/>
            <a:ext cx="10407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المطلوب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98CDDC25-56E6-954B-9C53-9CE02EEC00A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7" t="53502" r="14573" b="17815"/>
          <a:stretch/>
        </p:blipFill>
        <p:spPr>
          <a:xfrm>
            <a:off x="71304" y="104470"/>
            <a:ext cx="2983905" cy="38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1" grpId="0"/>
      <p:bldP spid="23" grpId="0"/>
      <p:bldP spid="24" grpId="0"/>
      <p:bldP spid="25" grpId="0"/>
      <p:bldP spid="28" grpId="0"/>
      <p:bldP spid="32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3912DA3-1F07-4852-A322-A2492439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2" y="407247"/>
            <a:ext cx="8558438" cy="5475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8D6DF3-C366-4EBE-BB3F-9BBD850B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11" y="777019"/>
            <a:ext cx="2825429" cy="8206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37E5461-50DA-4C5E-A726-B7A85057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630" y="2140851"/>
            <a:ext cx="7107589" cy="55383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1B9CD7C-E9B6-4D16-81AA-4826FE2177CE}"/>
              </a:ext>
            </a:extLst>
          </p:cNvPr>
          <p:cNvSpPr txBox="1"/>
          <p:nvPr/>
        </p:nvSpPr>
        <p:spPr>
          <a:xfrm>
            <a:off x="5579156" y="1681906"/>
            <a:ext cx="2825430" cy="46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خاصية التماثل للمساواة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جدول 13">
                <a:extLst>
                  <a:ext uri="{FF2B5EF4-FFF2-40B4-BE49-F238E27FC236}">
                    <a16:creationId xmlns:a16="http://schemas.microsoft.com/office/drawing/2014/main" id="{9BC37193-B656-4C16-9326-00FB612D7F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6930190"/>
                  </p:ext>
                </p:extLst>
              </p:nvPr>
            </p:nvGraphicFramePr>
            <p:xfrm>
              <a:off x="4648200" y="2720088"/>
              <a:ext cx="5781674" cy="3525501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894904">
                      <a:extLst>
                        <a:ext uri="{9D8B030D-6E8A-4147-A177-3AD203B41FA5}">
                          <a16:colId xmlns:a16="http://schemas.microsoft.com/office/drawing/2014/main" val="3768951260"/>
                        </a:ext>
                      </a:extLst>
                    </a:gridCol>
                    <a:gridCol w="2886770">
                      <a:extLst>
                        <a:ext uri="{9D8B030D-6E8A-4147-A177-3AD203B41FA5}">
                          <a16:colId xmlns:a16="http://schemas.microsoft.com/office/drawing/2014/main" val="3864766796"/>
                        </a:ext>
                      </a:extLst>
                    </a:gridCol>
                  </a:tblGrid>
                  <a:tr h="43102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</a:rPr>
                            <a:t>العبارات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</a:rPr>
                            <a:t>المبررات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397068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ar-SA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المعطيات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360062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خاصية التوزيع للمساواة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711697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بسّط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962562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خاصية الطرح للمساواة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6733154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بسّط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605948"/>
                      </a:ext>
                    </a:extLst>
                  </a:tr>
                  <a:tr h="57039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SA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SA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ar-SA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خاصية القسمة للمساواة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146933"/>
                      </a:ext>
                    </a:extLst>
                  </a:tr>
                  <a:tr h="57039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SA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المطلوب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111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جدول 13">
                <a:extLst>
                  <a:ext uri="{FF2B5EF4-FFF2-40B4-BE49-F238E27FC236}">
                    <a16:creationId xmlns:a16="http://schemas.microsoft.com/office/drawing/2014/main" id="{9BC37193-B656-4C16-9326-00FB612D7FE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6930190"/>
                  </p:ext>
                </p:extLst>
              </p:nvPr>
            </p:nvGraphicFramePr>
            <p:xfrm>
              <a:off x="4648200" y="2720088"/>
              <a:ext cx="5781674" cy="3525501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894904">
                      <a:extLst>
                        <a:ext uri="{9D8B030D-6E8A-4147-A177-3AD203B41FA5}">
                          <a16:colId xmlns:a16="http://schemas.microsoft.com/office/drawing/2014/main" val="3768951260"/>
                        </a:ext>
                      </a:extLst>
                    </a:gridCol>
                    <a:gridCol w="2886770">
                      <a:extLst>
                        <a:ext uri="{9D8B030D-6E8A-4147-A177-3AD203B41FA5}">
                          <a16:colId xmlns:a16="http://schemas.microsoft.com/office/drawing/2014/main" val="386476679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</a:rPr>
                            <a:t>العبارات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</a:rPr>
                            <a:t>المبررات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397068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137931" r="-100439" b="-7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المعطيات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360062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230000" r="-100439" b="-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خاصية التوزيع للمساواة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711697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341379" r="-100439" b="-5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بسّط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962562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441379" r="-100439" b="-4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خاصية الطرح للمساواة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6733154"/>
                      </a:ext>
                    </a:extLst>
                  </a:tr>
                  <a:tr h="37164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523333" r="-100439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بسّط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605948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397872" r="-100439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خاصية القسمة للمساواة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146933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5"/>
                          <a:stretch>
                            <a:fillRect l="-439" t="-487500" r="-100439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</a:rPr>
                            <a:t>المطلوب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1110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93B0424A-C2A7-4662-8E22-873FBCCAA87E}"/>
              </a:ext>
            </a:extLst>
          </p:cNvPr>
          <p:cNvSpPr/>
          <p:nvPr/>
        </p:nvSpPr>
        <p:spPr>
          <a:xfrm>
            <a:off x="1276351" y="4189413"/>
            <a:ext cx="3114674" cy="1801812"/>
          </a:xfrm>
          <a:prstGeom prst="wedgeEllipseCallout">
            <a:avLst>
              <a:gd name="adj1" fmla="val 56629"/>
              <a:gd name="adj2" fmla="val -8453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يسمى البرهان الذي يكتب في أعمدة بـ</a:t>
            </a:r>
          </a:p>
          <a:p>
            <a:pPr algn="ctr"/>
            <a:r>
              <a:rPr lang="ar-SA" sz="2400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البرهان ذو العمودين</a:t>
            </a:r>
          </a:p>
        </p:txBody>
      </p:sp>
    </p:spTree>
    <p:extLst>
      <p:ext uri="{BB962C8B-B14F-4D97-AF65-F5344CB8AC3E}">
        <p14:creationId xmlns:p14="http://schemas.microsoft.com/office/powerpoint/2010/main" val="4964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4BFD81C-33BA-4B54-A36D-3860ED3A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62" y="82682"/>
            <a:ext cx="10039349" cy="56324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6C991E3-7BDD-4947-B07C-071E0D95CD39}"/>
                  </a:ext>
                </a:extLst>
              </p:cNvPr>
              <p:cNvSpPr txBox="1"/>
              <p:nvPr/>
            </p:nvSpPr>
            <p:spPr>
              <a:xfrm>
                <a:off x="8355933" y="2984525"/>
                <a:ext cx="1370835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ar-SA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SA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SA" sz="24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76C991E3-7BDD-4947-B07C-071E0D95C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33" y="2984525"/>
                <a:ext cx="1370835" cy="693844"/>
              </a:xfrm>
              <a:prstGeom prst="rect">
                <a:avLst/>
              </a:prstGeom>
              <a:blipFill>
                <a:blip r:embed="rId3"/>
                <a:stretch>
                  <a:fillRect l="-4587" t="-1818" r="-15596" b="-1454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>
            <a:extLst>
              <a:ext uri="{FF2B5EF4-FFF2-40B4-BE49-F238E27FC236}">
                <a16:creationId xmlns:a16="http://schemas.microsoft.com/office/drawing/2014/main" id="{2935F5D7-F8C0-48F3-B2E9-3FA791A2B911}"/>
              </a:ext>
            </a:extLst>
          </p:cNvPr>
          <p:cNvSpPr txBox="1"/>
          <p:nvPr/>
        </p:nvSpPr>
        <p:spPr>
          <a:xfrm>
            <a:off x="2721746" y="3562073"/>
            <a:ext cx="25651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خاصية الضرب للمساواة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78E8AEFB-327D-41C7-A14C-B70EB69F978E}"/>
                  </a:ext>
                </a:extLst>
              </p:cNvPr>
              <p:cNvSpPr txBox="1"/>
              <p:nvPr/>
            </p:nvSpPr>
            <p:spPr>
              <a:xfrm>
                <a:off x="6489080" y="2971800"/>
                <a:ext cx="64120" cy="31079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ar-SA" i="1" smtClean="0">
                          <a:latin typeface="Cambria Math" panose="02040503050406030204" pitchFamily="18" charset="0"/>
                        </a:rPr>
                        <a:t>اكتب</a:t>
                      </a:fld>
                      <a:fld id="{825F15A7-03F4-43D7-82C5-3E23DA2F108C}" type="mathplaceholder">
                        <a:rPr lang="ar-SA" i="1" smtClean="0">
                          <a:latin typeface="Cambria Math" panose="02040503050406030204" pitchFamily="18" charset="0"/>
                        </a:rPr>
                        <a:t> </a:t>
                      </a:fld>
                      <a:fld id="{825F15A7-03F4-43D7-82C5-3E23DA2F108C}" type="mathplaceholder">
                        <a:rPr lang="ar-SA" i="1" smtClean="0">
                          <a:latin typeface="Cambria Math" panose="02040503050406030204" pitchFamily="18" charset="0"/>
                        </a:rPr>
                        <a:t>المعادلة</a:t>
                      </a:fld>
                      <a:fld id="{825F15A7-03F4-43D7-82C5-3E23DA2F108C}" type="mathplaceholder">
                        <a:rPr lang="ar-SA" i="1" smtClean="0">
                          <a:latin typeface="Cambria Math" panose="02040503050406030204" pitchFamily="18" charset="0"/>
                        </a:rPr>
                        <a:t> </a:t>
                      </a:fld>
                      <a:fld id="{825F15A7-03F4-43D7-82C5-3E23DA2F108C}" type="mathplaceholder">
                        <a:rPr lang="ar-SA" i="1" smtClean="0">
                          <a:latin typeface="Cambria Math" panose="02040503050406030204" pitchFamily="18" charset="0"/>
                        </a:rPr>
                        <a:t>هنا</a:t>
                      </a:fld>
                      <a:fld id="{825F15A7-03F4-43D7-82C5-3E23DA2F108C}" type="mathplaceholder">
                        <a:rPr lang="ar-SA" i="1" smtClean="0">
                          <a:latin typeface="Cambria Math" panose="02040503050406030204" pitchFamily="18" charset="0"/>
                        </a:rPr>
                        <a:t>.</a:t>
                      </a:fld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78E8AEFB-327D-41C7-A14C-B70EB69F9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80" y="2971800"/>
                <a:ext cx="64120" cy="310791"/>
              </a:xfrm>
              <a:prstGeom prst="rect">
                <a:avLst/>
              </a:prstGeom>
              <a:blipFill>
                <a:blip r:embed="rId5"/>
                <a:stretch>
                  <a:fillRect l="-218182" t="-14000" r="-1954545" b="-48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AD1C173-A454-4DD1-B26F-91B40DE41279}"/>
                  </a:ext>
                </a:extLst>
              </p:cNvPr>
              <p:cNvSpPr txBox="1"/>
              <p:nvPr/>
            </p:nvSpPr>
            <p:spPr>
              <a:xfrm>
                <a:off x="8375103" y="4720710"/>
                <a:ext cx="17101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ar-SA" sz="24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AD1C173-A454-4DD1-B26F-91B40DE41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103" y="4720710"/>
                <a:ext cx="1710134" cy="369332"/>
              </a:xfrm>
              <a:prstGeom prst="rect">
                <a:avLst/>
              </a:prstGeom>
              <a:blipFill>
                <a:blip r:embed="rId6"/>
                <a:stretch>
                  <a:fillRect t="-23333" r="-3704" b="-46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F3960E5-234B-4500-8020-A18B895C9510}"/>
              </a:ext>
            </a:extLst>
          </p:cNvPr>
          <p:cNvSpPr txBox="1"/>
          <p:nvPr/>
        </p:nvSpPr>
        <p:spPr>
          <a:xfrm rot="10800000" flipH="1" flipV="1">
            <a:off x="4004309" y="4443710"/>
            <a:ext cx="13708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66"/>
                </a:solidFill>
              </a:rPr>
              <a:t>بسّط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AED590A9-DDD4-4843-A3B7-AF26C88CD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89" y="5507530"/>
            <a:ext cx="9205841" cy="9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فقاعة الكلام: بيضاوية 8">
            <a:extLst>
              <a:ext uri="{FF2B5EF4-FFF2-40B4-BE49-F238E27FC236}">
                <a16:creationId xmlns:a16="http://schemas.microsoft.com/office/drawing/2014/main" id="{DF4CDE7F-0AE7-4ECC-B2E1-2CFC827C7A8E}"/>
              </a:ext>
            </a:extLst>
          </p:cNvPr>
          <p:cNvSpPr/>
          <p:nvPr/>
        </p:nvSpPr>
        <p:spPr>
          <a:xfrm>
            <a:off x="9682246" y="865689"/>
            <a:ext cx="1757363" cy="1038224"/>
          </a:xfrm>
          <a:prstGeom prst="wedgeEllipseCallout">
            <a:avLst>
              <a:gd name="adj1" fmla="val -74094"/>
              <a:gd name="adj2" fmla="val 6434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البرهان الهندسي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EF4773F-7E2B-40DB-953B-932C8B42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19" y="2355376"/>
            <a:ext cx="8628563" cy="2767013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DC88EAFF-74E6-2A41-B463-459E2EB19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10167" y="2610168"/>
            <a:ext cx="6642240" cy="14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نسق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50E3C653-A3BD-464C-8AFB-09921D8DE315}" vid="{EC14A561-9E4B-4907-BD99-00042DBE8D9C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608</TotalTime>
  <Words>281</Words>
  <Application>Microsoft Office PowerPoint</Application>
  <PresentationFormat>شاشة عريضة</PresentationFormat>
  <Paragraphs>73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12</vt:i4>
      </vt:variant>
    </vt:vector>
  </HeadingPairs>
  <TitlesOfParts>
    <vt:vector size="15" baseType="lpstr">
      <vt:lpstr>نسق1</vt:lpstr>
      <vt:lpstr>2_نسق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حسبي ربي وكفى</dc:creator>
  <cp:lastModifiedBy>najwa Alhrbi</cp:lastModifiedBy>
  <cp:revision>26</cp:revision>
  <dcterms:created xsi:type="dcterms:W3CDTF">2020-09-20T09:56:19Z</dcterms:created>
  <dcterms:modified xsi:type="dcterms:W3CDTF">2021-09-18T12:22:31Z</dcterms:modified>
</cp:coreProperties>
</file>