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" descr="صورة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025" y="-27045"/>
            <a:ext cx="13128850" cy="980769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5.png" descr="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طريق رملي بين تلين يؤدي إلى المحيط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طائر البلشون يحلق على ارتفاع منخفض فوق الشاطئ خلف سياج قصير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7" name="منظر للشاطئ والبحر من الكثبان الرملية العشبية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5.png"/><Relationship Id="rId4" Type="http://schemas.openxmlformats.org/officeDocument/2006/relationships/hyperlink" Target="https://youtu.be/kTRothurn0s" TargetMode="External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المقارنة بين الأعداد"/>
          <p:cNvSpPr txBox="1"/>
          <p:nvPr/>
        </p:nvSpPr>
        <p:spPr>
          <a:xfrm>
            <a:off x="4223408" y="4647290"/>
            <a:ext cx="47599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المقارنة بين الأعداد </a:t>
            </a:r>
          </a:p>
        </p:txBody>
      </p:sp>
      <p:pic>
        <p:nvPicPr>
          <p:cNvPr id="112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الفصل الأول :…"/>
          <p:cNvSpPr txBox="1"/>
          <p:nvPr/>
        </p:nvSpPr>
        <p:spPr>
          <a:xfrm>
            <a:off x="3819355" y="405255"/>
            <a:ext cx="556802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5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الأول :</a:t>
            </a:r>
          </a:p>
          <a:p>
            <a:pPr rtl="0">
              <a:defRPr b="0" sz="55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القيمة  المنزلية ضمن الملايين </a:t>
            </a:r>
          </a:p>
        </p:txBody>
      </p:sp>
      <p:grpSp>
        <p:nvGrpSpPr>
          <p:cNvPr id="116" name="Aishah Aljuhani"/>
          <p:cNvGrpSpPr/>
          <p:nvPr/>
        </p:nvGrpSpPr>
        <p:grpSpPr>
          <a:xfrm rot="19515797">
            <a:off x="-230568" y="4819304"/>
            <a:ext cx="2576816" cy="922743"/>
            <a:chOff x="0" y="0"/>
            <a:chExt cx="2576815" cy="922742"/>
          </a:xfrm>
        </p:grpSpPr>
        <p:sp>
          <p:nvSpPr>
            <p:cNvPr id="115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b="0" sz="3000">
                  <a:solidFill>
                    <a:srgbClr val="004D65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14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1341.png" descr="IMG_1341.png"/>
          <p:cNvPicPr>
            <a:picLocks noChangeAspect="1"/>
          </p:cNvPicPr>
          <p:nvPr/>
        </p:nvPicPr>
        <p:blipFill>
          <a:blip r:embed="rId2">
            <a:extLst/>
          </a:blip>
          <a:srcRect l="1125" t="37364" r="3584" b="30997"/>
          <a:stretch>
            <a:fillRect/>
          </a:stretch>
        </p:blipFill>
        <p:spPr>
          <a:xfrm>
            <a:off x="137914" y="1742794"/>
            <a:ext cx="12729062" cy="537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صفحة ٢٦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G_1341.png" descr="IMG_1341.png"/>
          <p:cNvPicPr>
            <a:picLocks noChangeAspect="0"/>
          </p:cNvPicPr>
          <p:nvPr/>
        </p:nvPicPr>
        <p:blipFill>
          <a:blip r:embed="rId2">
            <a:extLst/>
          </a:blip>
          <a:srcRect l="3584" t="68171" r="3584" b="7448"/>
          <a:stretch>
            <a:fillRect/>
          </a:stretch>
        </p:blipFill>
        <p:spPr>
          <a:xfrm>
            <a:off x="462256" y="920618"/>
            <a:ext cx="12397810" cy="5115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G_1341.png" descr="IMG_1341.png"/>
          <p:cNvPicPr>
            <a:picLocks noChangeAspect="1"/>
          </p:cNvPicPr>
          <p:nvPr/>
        </p:nvPicPr>
        <p:blipFill>
          <a:blip r:embed="rId2">
            <a:extLst/>
          </a:blip>
          <a:srcRect l="25296" t="93128" r="5510" b="906"/>
          <a:stretch>
            <a:fillRect/>
          </a:stretch>
        </p:blipFill>
        <p:spPr>
          <a:xfrm>
            <a:off x="2497589" y="6975739"/>
            <a:ext cx="10563083" cy="115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صفحة ٢٦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1342.png" descr="IMG_13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362" y="817848"/>
            <a:ext cx="13004801" cy="650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صفحة ٢٧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فقاعة اقتباس"/>
          <p:cNvSpPr/>
          <p:nvPr/>
        </p:nvSpPr>
        <p:spPr>
          <a:xfrm>
            <a:off x="2700977" y="2854126"/>
            <a:ext cx="7194579" cy="4809891"/>
          </a:xfrm>
          <a:prstGeom prst="wedgeEllipseCallout">
            <a:avLst>
              <a:gd name="adj1" fmla="val 55232"/>
              <a:gd name="adj2" fmla="val -55787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4" name="بيضاوي"/>
          <p:cNvSpPr/>
          <p:nvPr/>
        </p:nvSpPr>
        <p:spPr>
          <a:xfrm>
            <a:off x="8981278" y="1572510"/>
            <a:ext cx="2629341" cy="1860155"/>
          </a:xfrm>
          <a:prstGeom prst="wedgeEllipseCallout">
            <a:avLst>
              <a:gd name="adj1" fmla="val -1238"/>
              <a:gd name="adj2" fmla="val -7582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5" name="الواجب"/>
          <p:cNvSpPr txBox="1"/>
          <p:nvPr/>
        </p:nvSpPr>
        <p:spPr>
          <a:xfrm>
            <a:off x="9241637" y="1931087"/>
            <a:ext cx="210862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  <p:pic>
        <p:nvPicPr>
          <p:cNvPr id="176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فكرة الدرس"/>
          <p:cNvSpPr txBox="1"/>
          <p:nvPr/>
        </p:nvSpPr>
        <p:spPr>
          <a:xfrm>
            <a:off x="8374279" y="2219570"/>
            <a:ext cx="291153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 </a:t>
            </a:r>
          </a:p>
        </p:txBody>
      </p:sp>
      <p:sp>
        <p:nvSpPr>
          <p:cNvPr id="122" name="مستطيل مستدير الزوايا"/>
          <p:cNvSpPr/>
          <p:nvPr/>
        </p:nvSpPr>
        <p:spPr>
          <a:xfrm>
            <a:off x="7990464" y="3596933"/>
            <a:ext cx="3397899" cy="3700805"/>
          </a:xfrm>
          <a:prstGeom prst="roundRect">
            <a:avLst>
              <a:gd name="adj" fmla="val 5606"/>
            </a:avLst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23" name="أقارن بين  أعدادًا ضمن…"/>
          <p:cNvSpPr txBox="1"/>
          <p:nvPr/>
        </p:nvSpPr>
        <p:spPr>
          <a:xfrm>
            <a:off x="8169627" y="4063035"/>
            <a:ext cx="3039572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أقارن بين  أعدادًا ضمن </a:t>
            </a:r>
          </a:p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الملايين </a:t>
            </a:r>
          </a:p>
        </p:txBody>
      </p:sp>
      <p:pic>
        <p:nvPicPr>
          <p:cNvPr id="124" name="IMG_1333.png" descr="IMG_1333.png"/>
          <p:cNvPicPr>
            <a:picLocks noChangeAspect="0"/>
          </p:cNvPicPr>
          <p:nvPr/>
        </p:nvPicPr>
        <p:blipFill>
          <a:blip r:embed="rId3">
            <a:extLst/>
          </a:blip>
          <a:srcRect l="75959" t="49894" r="5168" b="25470"/>
          <a:stretch>
            <a:fillRect/>
          </a:stretch>
        </p:blipFill>
        <p:spPr>
          <a:xfrm>
            <a:off x="2304846" y="4061051"/>
            <a:ext cx="3359089" cy="2772724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المفردات"/>
          <p:cNvSpPr txBox="1"/>
          <p:nvPr/>
        </p:nvSpPr>
        <p:spPr>
          <a:xfrm>
            <a:off x="3404928" y="2219570"/>
            <a:ext cx="224286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 </a:t>
            </a:r>
          </a:p>
        </p:txBody>
      </p:sp>
      <p:sp>
        <p:nvSpPr>
          <p:cNvPr id="126" name="مستطيل مستدير الزوايا"/>
          <p:cNvSpPr/>
          <p:nvPr/>
        </p:nvSpPr>
        <p:spPr>
          <a:xfrm>
            <a:off x="3076228" y="3562421"/>
            <a:ext cx="3249835" cy="3769830"/>
          </a:xfrm>
          <a:prstGeom prst="roundRect">
            <a:avLst>
              <a:gd name="adj" fmla="val 5800"/>
            </a:avLst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تشويقه"/>
          <p:cNvSpPr txBox="1"/>
          <p:nvPr/>
        </p:nvSpPr>
        <p:spPr>
          <a:xfrm>
            <a:off x="8205511" y="2767686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130" name="IMG_1314.png" descr="IMG_1314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tretch>
            <a:fillRect/>
          </a:stretch>
        </p:blipFill>
        <p:spPr>
          <a:xfrm>
            <a:off x="3782291" y="2152854"/>
            <a:ext cx="5440218" cy="5447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صورة" descr="صورة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64307" y="6316328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G_1767.jpeg" descr="IMG_1767.jpeg">
            <a:hlinkClick r:id="rId4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76844" y="3797417"/>
            <a:ext cx="3950099" cy="320711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G_1333.png" descr="IMG_133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830" y="1572888"/>
            <a:ext cx="12001140" cy="758866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المقارنة بين الأعداد"/>
          <p:cNvSpPr txBox="1"/>
          <p:nvPr/>
        </p:nvSpPr>
        <p:spPr>
          <a:xfrm>
            <a:off x="4122439" y="190232"/>
            <a:ext cx="47599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المقارنة بين الأعداد </a:t>
            </a:r>
          </a:p>
        </p:txBody>
      </p:sp>
      <p:pic>
        <p:nvPicPr>
          <p:cNvPr id="13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صفحة ٢٤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G_1334.png" descr="IMG_1334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966" y="795642"/>
            <a:ext cx="12550441" cy="8162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صفحة ٢٤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G_1339.png" descr="IMG_133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0832" y="360603"/>
            <a:ext cx="12004865" cy="9336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صفحة ٢٥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G_1340.png" descr="IMG_1340.png"/>
          <p:cNvPicPr>
            <a:picLocks noChangeAspect="1"/>
          </p:cNvPicPr>
          <p:nvPr/>
        </p:nvPicPr>
        <p:blipFill>
          <a:blip r:embed="rId2">
            <a:extLst/>
          </a:blip>
          <a:srcRect l="4448" t="0" r="0" b="68992"/>
          <a:stretch>
            <a:fillRect/>
          </a:stretch>
        </p:blipFill>
        <p:spPr>
          <a:xfrm>
            <a:off x="1715178" y="-93754"/>
            <a:ext cx="11436912" cy="1873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1340.png" descr="IMG_1340.png"/>
          <p:cNvPicPr>
            <a:picLocks noChangeAspect="1"/>
          </p:cNvPicPr>
          <p:nvPr/>
        </p:nvPicPr>
        <p:blipFill>
          <a:blip r:embed="rId2">
            <a:extLst/>
          </a:blip>
          <a:srcRect l="6453" t="34609" r="2986" b="52609"/>
          <a:stretch>
            <a:fillRect/>
          </a:stretch>
        </p:blipFill>
        <p:spPr>
          <a:xfrm>
            <a:off x="520253" y="2060501"/>
            <a:ext cx="12368269" cy="88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1340.png" descr="IMG_1340.png"/>
          <p:cNvPicPr>
            <a:picLocks noChangeAspect="1"/>
          </p:cNvPicPr>
          <p:nvPr/>
        </p:nvPicPr>
        <p:blipFill>
          <a:blip r:embed="rId2">
            <a:extLst/>
          </a:blip>
          <a:srcRect l="52591" t="47021" r="2289" b="23283"/>
          <a:stretch>
            <a:fillRect/>
          </a:stretch>
        </p:blipFill>
        <p:spPr>
          <a:xfrm>
            <a:off x="6344872" y="4094404"/>
            <a:ext cx="6719591" cy="223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340.png" descr="IMG_1340.png"/>
          <p:cNvPicPr>
            <a:picLocks noChangeAspect="1"/>
          </p:cNvPicPr>
          <p:nvPr/>
        </p:nvPicPr>
        <p:blipFill>
          <a:blip r:embed="rId2">
            <a:extLst/>
          </a:blip>
          <a:srcRect l="8063" t="48931" r="48143" b="21970"/>
          <a:stretch>
            <a:fillRect/>
          </a:stretch>
        </p:blipFill>
        <p:spPr>
          <a:xfrm>
            <a:off x="374848" y="6342456"/>
            <a:ext cx="6489285" cy="2176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صفحة ٢٥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1341.png" descr="IMG_1341.png"/>
          <p:cNvPicPr>
            <a:picLocks noChangeAspect="1"/>
          </p:cNvPicPr>
          <p:nvPr/>
        </p:nvPicPr>
        <p:blipFill>
          <a:blip r:embed="rId2">
            <a:extLst/>
          </a:blip>
          <a:srcRect l="3584" t="0" r="3584" b="87981"/>
          <a:stretch>
            <a:fillRect/>
          </a:stretch>
        </p:blipFill>
        <p:spPr>
          <a:xfrm>
            <a:off x="2231878" y="-45800"/>
            <a:ext cx="10707121" cy="1764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1341.png" descr="IMG_1341.png"/>
          <p:cNvPicPr>
            <a:picLocks noChangeAspect="1"/>
          </p:cNvPicPr>
          <p:nvPr/>
        </p:nvPicPr>
        <p:blipFill>
          <a:blip r:embed="rId2">
            <a:extLst/>
          </a:blip>
          <a:srcRect l="7788" t="13313" r="6550" b="79312"/>
          <a:stretch>
            <a:fillRect/>
          </a:stretch>
        </p:blipFill>
        <p:spPr>
          <a:xfrm>
            <a:off x="276412" y="2377548"/>
            <a:ext cx="12748693" cy="1397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G_1341.png" descr="IMG_1341.png"/>
          <p:cNvPicPr>
            <a:picLocks noChangeAspect="1"/>
          </p:cNvPicPr>
          <p:nvPr/>
        </p:nvPicPr>
        <p:blipFill>
          <a:blip r:embed="rId2">
            <a:extLst/>
          </a:blip>
          <a:srcRect l="2895" t="21368" r="5857" b="62183"/>
          <a:stretch>
            <a:fillRect/>
          </a:stretch>
        </p:blipFill>
        <p:spPr>
          <a:xfrm>
            <a:off x="45839" y="4855776"/>
            <a:ext cx="12913181" cy="2962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صفحة ٢٦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