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21"/>
  </p:notesMasterIdLst>
  <p:sldIdLst>
    <p:sldId id="278" r:id="rId2"/>
    <p:sldId id="310" r:id="rId3"/>
    <p:sldId id="299" r:id="rId4"/>
    <p:sldId id="309" r:id="rId5"/>
    <p:sldId id="277" r:id="rId6"/>
    <p:sldId id="300" r:id="rId7"/>
    <p:sldId id="312" r:id="rId8"/>
    <p:sldId id="302" r:id="rId9"/>
    <p:sldId id="303" r:id="rId10"/>
    <p:sldId id="304" r:id="rId11"/>
    <p:sldId id="313" r:id="rId12"/>
    <p:sldId id="284" r:id="rId13"/>
    <p:sldId id="305" r:id="rId14"/>
    <p:sldId id="306" r:id="rId15"/>
    <p:sldId id="307" r:id="rId16"/>
    <p:sldId id="308" r:id="rId17"/>
    <p:sldId id="311" r:id="rId18"/>
    <p:sldId id="298" r:id="rId19"/>
    <p:sldId id="295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CC"/>
    <a:srgbClr val="00FF00"/>
    <a:srgbClr val="33CC33"/>
    <a:srgbClr val="66FF33"/>
    <a:srgbClr val="FFCC00"/>
    <a:srgbClr val="FF9933"/>
    <a:srgbClr val="33CCFF"/>
    <a:srgbClr val="00FF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5167" autoAdjust="0"/>
  </p:normalViewPr>
  <p:slideViewPr>
    <p:cSldViewPr>
      <p:cViewPr varScale="1">
        <p:scale>
          <a:sx n="53" d="100"/>
          <a:sy n="53" d="100"/>
        </p:scale>
        <p:origin x="-72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7975F4-75E6-4EED-8261-E7CBEE8EF0EE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95051B-ACB7-4B22-8507-2FD184BBD62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930DC-7937-4DB9-81BD-AEEB1A77A0D2}" type="datetimeFigureOut">
              <a:rPr lang="ar-SA" smtClean="0"/>
              <a:pPr/>
              <a:t>26/11/1435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ED5F-9676-45D0-8516-D6BD65C3002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%D8%AA%D8%A8%D8%B3%D9%85%D9%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246" y="0"/>
            <a:ext cx="917624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صورة خاصة باليوم الوطن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24892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domain-10b833488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850" y="260648"/>
            <a:ext cx="2345606" cy="64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7705"/>
            <a:ext cx="3262288" cy="46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12776"/>
            <a:ext cx="56166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095897"/>
            <a:ext cx="5688632" cy="6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180780"/>
            <a:ext cx="4392488" cy="46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293096"/>
            <a:ext cx="2304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2996952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4941168"/>
            <a:ext cx="264757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1484784"/>
            <a:ext cx="136815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760" y="4097238"/>
            <a:ext cx="1224136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730be76f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47525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180" y="980728"/>
            <a:ext cx="996876" cy="49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570" y="188640"/>
            <a:ext cx="100163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539552" y="908720"/>
            <a:ext cx="3384376" cy="15121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عبارة تم اثباتها ويمكن استخدامها في البراهين للتبرير</a:t>
            </a:r>
            <a:endParaRPr lang="ar-SA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9e358beae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089151"/>
            <a:ext cx="1254051" cy="41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27239"/>
            <a:ext cx="5816104" cy="47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627115"/>
            <a:ext cx="2134344" cy="52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203179"/>
            <a:ext cx="6866706" cy="52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"/>
            <a:ext cx="8568952" cy="29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8eW50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091" y="1124744"/>
            <a:ext cx="2440285" cy="66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1988840"/>
            <a:ext cx="6984777" cy="54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صورة خاصة باليوم الوطني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1187624" y="4581128"/>
            <a:ext cx="1224136" cy="118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4872f7234f6228908e7a59f1a9b8a0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34952"/>
            <a:ext cx="6840760" cy="220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16954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80728"/>
            <a:ext cx="5248275" cy="80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2238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844824"/>
            <a:ext cx="359320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780928"/>
            <a:ext cx="3549179" cy="47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573016"/>
            <a:ext cx="8562975" cy="52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6840" y="4162028"/>
            <a:ext cx="2895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157192"/>
            <a:ext cx="3305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4149080"/>
            <a:ext cx="2647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4724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6373"/>
            <a:ext cx="1944216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شكل بيضاوي 3"/>
          <p:cNvSpPr/>
          <p:nvPr/>
        </p:nvSpPr>
        <p:spPr>
          <a:xfrm>
            <a:off x="6300192" y="620688"/>
            <a:ext cx="720080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(13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530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77072"/>
            <a:ext cx="2376264" cy="2387634"/>
          </a:xfrm>
        </p:spPr>
      </p:pic>
      <p:sp>
        <p:nvSpPr>
          <p:cNvPr id="5" name="إطار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1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2555776" y="1484784"/>
            <a:ext cx="4752528" cy="1143000"/>
          </a:xfrm>
        </p:spPr>
        <p:txBody>
          <a:bodyPr/>
          <a:lstStyle/>
          <a:p>
            <a:r>
              <a:rPr lang="ar-SA" dirty="0" err="1" smtClean="0"/>
              <a:t>الواجب :</a:t>
            </a:r>
            <a:r>
              <a:rPr lang="ar-SA" dirty="0" smtClean="0"/>
              <a:t> </a:t>
            </a:r>
            <a:endParaRPr lang="ar-S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73de3da9b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26218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2722314"/>
          </a:xfrm>
        </p:spPr>
        <p:txBody>
          <a:bodyPr>
            <a:noAutofit/>
          </a:bodyPr>
          <a:lstStyle/>
          <a:p>
            <a:r>
              <a:rPr lang="ar-EG" sz="9600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cs typeface="AGA Aladdin Regular" pitchFamily="2" charset="-78"/>
              </a:rPr>
              <a:t>و</a:t>
            </a:r>
            <a:r>
              <a:rPr lang="ar-EG" sz="96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cs typeface="AGA Aladdin Regular" pitchFamily="2" charset="-78"/>
              </a:rPr>
              <a:t>ف</a:t>
            </a:r>
            <a:r>
              <a:rPr lang="ar-EG" sz="9600" dirty="0" smtClean="0">
                <a:ln w="38100">
                  <a:solidFill>
                    <a:schemeClr val="bg1"/>
                  </a:solidFill>
                </a:ln>
                <a:solidFill>
                  <a:srgbClr val="92D050"/>
                </a:solidFill>
                <a:cs typeface="AGA Aladdin Regular" pitchFamily="2" charset="-78"/>
              </a:rPr>
              <a:t>ي</a:t>
            </a:r>
            <a:r>
              <a:rPr lang="ar-EG" sz="9600" dirty="0" smtClean="0">
                <a:ln w="38100">
                  <a:solidFill>
                    <a:schemeClr val="bg1"/>
                  </a:solidFill>
                </a:ln>
                <a:cs typeface="AGA Aladdin Regular" pitchFamily="2" charset="-78"/>
              </a:rPr>
              <a:t> </a:t>
            </a:r>
            <a:r>
              <a:rPr lang="ar-EG" sz="960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cs typeface="AGA Aladdin Regular" pitchFamily="2" charset="-78"/>
              </a:rPr>
              <a:t>ا</a:t>
            </a:r>
            <a:r>
              <a:rPr lang="ar-EG" sz="9600" dirty="0" smtClean="0">
                <a:ln w="38100">
                  <a:solidFill>
                    <a:schemeClr val="bg1"/>
                  </a:solidFill>
                </a:ln>
                <a:solidFill>
                  <a:srgbClr val="FF0066"/>
                </a:solidFill>
                <a:cs typeface="AGA Aladdin Regular" pitchFamily="2" charset="-78"/>
              </a:rPr>
              <a:t>ل</a:t>
            </a:r>
            <a:r>
              <a:rPr lang="ar-EG" sz="9600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cs typeface="AGA Aladdin Regular" pitchFamily="2" charset="-78"/>
              </a:rPr>
              <a:t>ن</a:t>
            </a:r>
            <a:r>
              <a:rPr lang="ar-EG" sz="9600" dirty="0" smtClean="0">
                <a:ln w="38100">
                  <a:solidFill>
                    <a:schemeClr val="bg1"/>
                  </a:solidFill>
                </a:ln>
                <a:solidFill>
                  <a:srgbClr val="92D050"/>
                </a:solidFill>
                <a:cs typeface="AGA Aladdin Regular" pitchFamily="2" charset="-78"/>
              </a:rPr>
              <a:t>ه</a:t>
            </a:r>
            <a:r>
              <a:rPr lang="ar-EG" sz="9600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cs typeface="AGA Aladdin Regular" pitchFamily="2" charset="-78"/>
              </a:rPr>
              <a:t>ا</a:t>
            </a:r>
            <a:r>
              <a:rPr lang="ar-EG" sz="960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cs typeface="AGA Aladdin Regular" pitchFamily="2" charset="-78"/>
              </a:rPr>
              <a:t>ي</a:t>
            </a:r>
            <a:r>
              <a:rPr lang="ar-EG" sz="9600" dirty="0" smtClean="0">
                <a:ln w="38100">
                  <a:solidFill>
                    <a:schemeClr val="bg1"/>
                  </a:solidFill>
                </a:ln>
                <a:solidFill>
                  <a:srgbClr val="FF0066"/>
                </a:solidFill>
                <a:cs typeface="AGA Aladdin Regular" pitchFamily="2" charset="-78"/>
              </a:rPr>
              <a:t>ة</a:t>
            </a:r>
            <a:r>
              <a:rPr lang="ar-EG" sz="9600" dirty="0" smtClean="0">
                <a:ln w="38100">
                  <a:solidFill>
                    <a:schemeClr val="bg1"/>
                  </a:solidFill>
                </a:ln>
                <a:cs typeface="AGA Aladdin Regular" pitchFamily="2" charset="-78"/>
              </a:rPr>
              <a:t> </a:t>
            </a:r>
            <a:endParaRPr lang="ar-SA" sz="9600" dirty="0">
              <a:ln w="38100">
                <a:solidFill>
                  <a:schemeClr val="bg1"/>
                </a:solidFill>
              </a:ln>
              <a:cs typeface="AGA Aladdi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5" descr="1D295112917171616191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4800" b="1" u="sng" dirty="0">
                <a:ln w="11430">
                  <a:solidFill>
                    <a:srgbClr val="FFFF00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GA Aladdin Regular" pitchFamily="2" charset="-78"/>
              </a:rPr>
              <a:t>الدرس </a:t>
            </a:r>
            <a:r>
              <a:rPr lang="ar-EG" sz="4800" b="1" u="sng" dirty="0" err="1">
                <a:ln w="11430">
                  <a:solidFill>
                    <a:srgbClr val="FFFF00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GA Aladdin Regular" pitchFamily="2" charset="-78"/>
              </a:rPr>
              <a:t>ال</a:t>
            </a:r>
            <a:r>
              <a:rPr lang="ar-SA" sz="4800" b="1" u="sng" dirty="0">
                <a:ln w="11430">
                  <a:solidFill>
                    <a:srgbClr val="FFFF00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GA Aladdin Regular" pitchFamily="2" charset="-78"/>
              </a:rPr>
              <a:t>خامس (</a:t>
            </a:r>
            <a:r>
              <a:rPr lang="ar-EG" sz="4800" b="1" u="sng" dirty="0">
                <a:ln w="11430">
                  <a:solidFill>
                    <a:srgbClr val="FFFF00"/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GA Aladdin Regular" pitchFamily="2" charset="-78"/>
              </a:rPr>
              <a:t>المسلمات والبراهين الحرة )</a:t>
            </a:r>
            <a:endParaRPr lang="ar-SA" sz="4800" b="1" dirty="0">
              <a:ln w="11430">
                <a:solidFill>
                  <a:srgbClr val="FFFF0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GA Aladdin Regular" pitchFamily="2" charset="-78"/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ar-EG" sz="4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خلق الإنسان على فطرة الإسلام ولذلك نجد أن مبادئ الإسلام هي </a:t>
            </a:r>
            <a:r>
              <a:rPr lang="ar-EG" sz="44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المسلمات أو الحقائق </a:t>
            </a:r>
            <a:r>
              <a:rPr lang="ar-EG" sz="4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التي يجب الاعتماد عليها,لاشتقاق القوانين التي تتوافق مع طبيعته </a:t>
            </a:r>
            <a:r>
              <a:rPr lang="ar-EG" sz="44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وتيسر </a:t>
            </a:r>
            <a:r>
              <a:rPr lang="ar-EG" sz="4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علية حياته .كذلك الأمر في الهندسة,فهناك بعض العبارات </a:t>
            </a:r>
            <a:r>
              <a:rPr lang="ar-EG" sz="44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التي يسلم </a:t>
            </a:r>
            <a:r>
              <a:rPr lang="ar-EG" sz="4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بصحتها,وعليها يبني برهان النتائج الهندسية الأخرى</a:t>
            </a:r>
            <a:endParaRPr lang="ar-SA" sz="44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PIC-244-13267200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24482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556792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980728"/>
            <a:ext cx="247915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صورة خاصة باليوم الوطني"/>
          <p:cNvPicPr>
            <a:picLocks noChangeAspect="1" noChangeArrowheads="1"/>
          </p:cNvPicPr>
          <p:nvPr/>
        </p:nvPicPr>
        <p:blipFill>
          <a:blip r:embed="rId6" cstate="print">
            <a:lum contrast="-30000"/>
          </a:blip>
          <a:srcRect/>
          <a:stretch>
            <a:fillRect/>
          </a:stretch>
        </p:blipFill>
        <p:spPr bwMode="auto">
          <a:xfrm>
            <a:off x="6012160" y="5013176"/>
            <a:ext cx="2489200" cy="1664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20496alsh3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0688"/>
            <a:ext cx="476247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20688"/>
            <a:ext cx="22322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755576" y="4077072"/>
            <a:ext cx="748883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/>
              <a:t>1- لماذا </a:t>
            </a:r>
            <a:r>
              <a:rPr lang="ar-SA" sz="2000" dirty="0" err="1" smtClean="0"/>
              <a:t>لاتسقط</a:t>
            </a:r>
            <a:r>
              <a:rPr lang="ar-SA" sz="2000" dirty="0" smtClean="0"/>
              <a:t> التفاحة والريشة بالسرعة نفسها خارج الحجرة المفرغة من </a:t>
            </a:r>
            <a:r>
              <a:rPr lang="ar-SA" sz="2000" dirty="0" err="1" smtClean="0"/>
              <a:t>الهواء ؟</a:t>
            </a:r>
            <a:endParaRPr lang="ar-SA" sz="2000" dirty="0" smtClean="0"/>
          </a:p>
          <a:p>
            <a:r>
              <a:rPr lang="ar-SA" sz="2000" dirty="0" err="1" smtClean="0"/>
              <a:t>ج1</a:t>
            </a:r>
            <a:r>
              <a:rPr lang="ar-SA" sz="2000" dirty="0" smtClean="0"/>
              <a:t> – مقاومة الهواء تجعل الريشة تسقط ابطأ من التفاحة </a:t>
            </a:r>
          </a:p>
          <a:p>
            <a:endParaRPr lang="ar-SA" sz="2000" dirty="0" smtClean="0"/>
          </a:p>
          <a:p>
            <a:r>
              <a:rPr lang="ar-SA" sz="2000" dirty="0" smtClean="0"/>
              <a:t>2- ما الفرق بين القانون والنظرية حسب </a:t>
            </a:r>
            <a:r>
              <a:rPr lang="ar-SA" sz="2000" dirty="0" err="1" smtClean="0"/>
              <a:t>اعتقادك ؟</a:t>
            </a:r>
            <a:endParaRPr lang="ar-SA" sz="2000" dirty="0" smtClean="0"/>
          </a:p>
          <a:p>
            <a:r>
              <a:rPr lang="ar-SA" sz="2000" dirty="0" err="1" smtClean="0"/>
              <a:t>ج2</a:t>
            </a:r>
            <a:r>
              <a:rPr lang="ar-SA" sz="2000" dirty="0" smtClean="0"/>
              <a:t> – القوانين تقبل بوصفها حقيقة صحيحة والنظريات تحتاج برهان</a:t>
            </a:r>
            <a:endParaRPr lang="ar-SA" sz="2000" dirty="0"/>
          </a:p>
        </p:txBody>
      </p:sp>
      <p:pic>
        <p:nvPicPr>
          <p:cNvPr id="7" name="Picture 2" descr="صورة خاصة باليوم الوطني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827584" y="4581128"/>
            <a:ext cx="180020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3c18394a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24683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587006"/>
            <a:ext cx="7560840" cy="850106"/>
          </a:xfrm>
        </p:spPr>
        <p:txBody>
          <a:bodyPr>
            <a:noAutofit/>
          </a:bodyPr>
          <a:lstStyle/>
          <a:p>
            <a:r>
              <a:rPr lang="ar-SA" sz="3600" b="1" u="sng" dirty="0" smtClean="0">
                <a:ln w="900" cmpd="sng">
                  <a:solidFill>
                    <a:srgbClr val="FF9933">
                      <a:alpha val="55000"/>
                    </a:srgbClr>
                  </a:solidFill>
                  <a:prstDash val="solid"/>
                </a:ln>
              </a:rPr>
              <a:t/>
            </a:r>
            <a:br>
              <a:rPr lang="ar-SA" sz="3600" b="1" u="sng" dirty="0" smtClean="0">
                <a:ln w="900" cmpd="sng">
                  <a:solidFill>
                    <a:srgbClr val="FF9933">
                      <a:alpha val="55000"/>
                    </a:srgbClr>
                  </a:solidFill>
                  <a:prstDash val="solid"/>
                </a:ln>
              </a:rPr>
            </a:br>
            <a:r>
              <a:rPr lang="ar-EG" sz="3600" b="1" u="sng" dirty="0" smtClean="0">
                <a:ln w="900" cmpd="sng">
                  <a:solidFill>
                    <a:srgbClr val="FF9933">
                      <a:alpha val="55000"/>
                    </a:srgbClr>
                  </a:solidFill>
                  <a:prstDash val="solid"/>
                </a:ln>
              </a:rPr>
              <a:t>المسلمة: </a:t>
            </a:r>
            <a:r>
              <a:rPr lang="ar-EG" sz="3600" b="1" dirty="0" smtClean="0">
                <a:ln w="900" cmpd="sng">
                  <a:solidFill>
                    <a:srgbClr val="FF9933">
                      <a:alpha val="55000"/>
                    </a:srgbClr>
                  </a:solidFill>
                  <a:prstDash val="solid"/>
                </a:ln>
              </a:rPr>
              <a:t>هي عبارة تقبل على إنها صحيحة </a:t>
            </a:r>
            <a:r>
              <a:rPr lang="ar-SA" sz="3600" b="1" dirty="0" smtClean="0">
                <a:ln w="900" cmpd="sng">
                  <a:solidFill>
                    <a:srgbClr val="FF9933">
                      <a:alpha val="55000"/>
                    </a:srgbClr>
                  </a:solidFill>
                  <a:prstDash val="solid"/>
                </a:ln>
              </a:rPr>
              <a:t>دون برهان </a:t>
            </a:r>
            <a:r>
              <a:rPr lang="ar-SA" sz="3600" b="1" dirty="0" smtClean="0">
                <a:ln w="900" cmpd="sng">
                  <a:solidFill>
                    <a:srgbClr val="FF9933">
                      <a:alpha val="55000"/>
                    </a:srgbClr>
                  </a:solidFill>
                  <a:prstDash val="solid"/>
                </a:ln>
                <a:solidFill>
                  <a:srgbClr val="FF9933"/>
                </a:solidFill>
              </a:rPr>
              <a:t/>
            </a:r>
            <a:br>
              <a:rPr lang="ar-SA" sz="3600" b="1" dirty="0" smtClean="0">
                <a:ln w="900" cmpd="sng">
                  <a:solidFill>
                    <a:srgbClr val="FF9933">
                      <a:alpha val="55000"/>
                    </a:srgbClr>
                  </a:solidFill>
                  <a:prstDash val="solid"/>
                </a:ln>
                <a:solidFill>
                  <a:srgbClr val="FF9933"/>
                </a:solidFill>
              </a:rPr>
            </a:br>
            <a:endParaRPr lang="ar-SA" sz="3600" b="1" dirty="0">
              <a:ln w="900" cmpd="sng">
                <a:solidFill>
                  <a:srgbClr val="FF9933">
                    <a:alpha val="55000"/>
                  </a:srgbClr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50" y="332656"/>
            <a:ext cx="73279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صورة خاصة باليوم الوطني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203848" y="4653136"/>
            <a:ext cx="2489200" cy="180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161" y="116632"/>
            <a:ext cx="3947319" cy="72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8930" y="188640"/>
            <a:ext cx="2183110" cy="5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836712"/>
            <a:ext cx="5688632" cy="96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765573"/>
            <a:ext cx="5472608" cy="72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21088"/>
            <a:ext cx="40324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8" y="71611"/>
            <a:ext cx="212372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4601294"/>
            <a:ext cx="216024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2636912"/>
            <a:ext cx="2257425" cy="295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PIC-166-1326720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24307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744" y="3068960"/>
            <a:ext cx="21237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068960"/>
            <a:ext cx="216024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996952"/>
            <a:ext cx="2257425" cy="295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106</Words>
  <Application>Microsoft Office PowerPoint</Application>
  <PresentationFormat>عرض على الشاشة (3:4)‏</PresentationFormat>
  <Paragraphs>13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الشريحة 1</vt:lpstr>
      <vt:lpstr>الدرس الخامس (المسلمات والبراهين الحرة )</vt:lpstr>
      <vt:lpstr>الشريحة 3</vt:lpstr>
      <vt:lpstr>الشريحة 4</vt:lpstr>
      <vt:lpstr> المسلمة: هي عبارة تقبل على إنها صحيحة دون برهان  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الواجب : </vt:lpstr>
      <vt:lpstr>وفي النهاية </vt:lpstr>
    </vt:vector>
  </TitlesOfParts>
  <Company>DamasGate.com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الدرس الخامس (المسلمات والبراهين الحرة ) </dc:title>
  <dc:creator>hp</dc:creator>
  <cp:lastModifiedBy>fahad</cp:lastModifiedBy>
  <cp:revision>38</cp:revision>
  <dcterms:created xsi:type="dcterms:W3CDTF">2010-08-16T09:56:00Z</dcterms:created>
  <dcterms:modified xsi:type="dcterms:W3CDTF">2014-09-20T16:31:45Z</dcterms:modified>
</cp:coreProperties>
</file>