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62" r:id="rId2"/>
    <p:sldId id="263" r:id="rId3"/>
    <p:sldId id="280" r:id="rId4"/>
    <p:sldId id="264" r:id="rId5"/>
    <p:sldId id="275" r:id="rId6"/>
    <p:sldId id="269" r:id="rId7"/>
    <p:sldId id="281" r:id="rId8"/>
    <p:sldId id="271" r:id="rId9"/>
    <p:sldId id="265" r:id="rId10"/>
    <p:sldId id="282" r:id="rId11"/>
    <p:sldId id="266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2A1"/>
    <a:srgbClr val="B563AB"/>
    <a:srgbClr val="FFF5D9"/>
    <a:srgbClr val="EAF2FA"/>
    <a:srgbClr val="DAEFC3"/>
    <a:srgbClr val="D4E9F4"/>
    <a:srgbClr val="DFBBDB"/>
    <a:srgbClr val="FFFEF8"/>
    <a:srgbClr val="B4CBDB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microsoft.com/office/2007/relationships/hdphoto" Target="../media/hdphoto13.wdp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microsoft.com/office/2007/relationships/hdphoto" Target="../media/hdphoto9.wdp"/><Relationship Id="rId12" Type="http://schemas.openxmlformats.org/officeDocument/2006/relationships/image" Target="../media/image2.png"/><Relationship Id="rId2" Type="http://schemas.openxmlformats.org/officeDocument/2006/relationships/audio" Target="../media/audio2.wav"/><Relationship Id="rId16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microsoft.com/office/2007/relationships/hdphoto" Target="../media/hdphoto8.wdp"/><Relationship Id="rId15" Type="http://schemas.openxmlformats.org/officeDocument/2006/relationships/image" Target="../media/image18.pn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2.png"/><Relationship Id="rId5" Type="http://schemas.microsoft.com/office/2007/relationships/hdphoto" Target="../media/hdphoto11.wdp"/><Relationship Id="rId10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071158" y="291049"/>
            <a:ext cx="2803144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رقمين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809077" y="1733001"/>
            <a:ext cx="5188920" cy="1517235"/>
          </a:xfrm>
          <a:prstGeom prst="round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4862634" y="4875305"/>
            <a:ext cx="4918046" cy="1517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2872174" y="1776240"/>
            <a:ext cx="50020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C52A1"/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rgbClr val="AC52A1"/>
                </a:solidFill>
              </a:rPr>
              <a:t>أعيد تجميع الآحاد ، لأجمع عددين كل منهما مكون من رقمين </a:t>
            </a:r>
            <a:endParaRPr lang="ar-SA" sz="2800" b="1" dirty="0">
              <a:solidFill>
                <a:srgbClr val="AC52A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815462" y="5169850"/>
            <a:ext cx="49877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والمفردات التي سنتعلمها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إعادة التجميع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70" l="923" r="9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15"/>
          <a:stretch/>
        </p:blipFill>
        <p:spPr>
          <a:xfrm>
            <a:off x="3024754" y="3482497"/>
            <a:ext cx="2033182" cy="32598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12" l="1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904" y="1273887"/>
            <a:ext cx="2195389" cy="32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7" grpId="0" animBg="1"/>
      <p:bldP spid="9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86"/>
          <a:stretch/>
        </p:blipFill>
        <p:spPr>
          <a:xfrm>
            <a:off x="1198953" y="4787279"/>
            <a:ext cx="10417366" cy="1280122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56513" b="511"/>
          <a:stretch/>
        </p:blipFill>
        <p:spPr>
          <a:xfrm>
            <a:off x="992921" y="2985576"/>
            <a:ext cx="10709635" cy="131357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31"/>
          <a:stretch/>
        </p:blipFill>
        <p:spPr>
          <a:xfrm>
            <a:off x="788933" y="1717431"/>
            <a:ext cx="10537124" cy="1285616"/>
          </a:xfrm>
          <a:prstGeom prst="rect">
            <a:avLst/>
          </a:prstGeom>
        </p:spPr>
      </p:pic>
      <p:sp>
        <p:nvSpPr>
          <p:cNvPr id="94" name="مستطيل مستدير الزوايا 93"/>
          <p:cNvSpPr/>
          <p:nvPr/>
        </p:nvSpPr>
        <p:spPr>
          <a:xfrm>
            <a:off x="1071158" y="291049"/>
            <a:ext cx="2803144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رقمين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942699" y="2391419"/>
            <a:ext cx="32771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٢٥ + ١٩ = ٤٤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كلمة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4318262" y="3728770"/>
            <a:ext cx="32771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٣٨ + ١٨ = ٥٦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تفاحة 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3567436" y="4252767"/>
            <a:ext cx="51666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تبقى لديها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٥٦ - ١١ = ٤٥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تفاحة 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629858" y="6058803"/>
            <a:ext cx="3570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نعم  لأن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٥٠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41558" r="1" b="-2446"/>
          <a:stretch/>
        </p:blipFill>
        <p:spPr>
          <a:xfrm>
            <a:off x="1552155" y="3856708"/>
            <a:ext cx="10290309" cy="1802675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1071158" y="291049"/>
            <a:ext cx="2803144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رقمين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600122" y="2712879"/>
            <a:ext cx="6748931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078044" y="843400"/>
            <a:ext cx="7605928" cy="809982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3508662" y="2549020"/>
            <a:ext cx="65912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آخذ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وأضيفه إلى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لأحصل على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774819" y="5786951"/>
            <a:ext cx="70121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، لأن محمدًا قضى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دقيقة في حل واجباته وتناول الوجبة الخفيفة </a:t>
            </a:r>
            <a:endParaRPr lang="ar-SA" sz="24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4" t="2909" b="72893"/>
          <a:stretch/>
        </p:blipFill>
        <p:spPr>
          <a:xfrm>
            <a:off x="4644090" y="1824103"/>
            <a:ext cx="6662647" cy="71641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0" b="99250" l="2031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6300" y="1487907"/>
            <a:ext cx="1671888" cy="2058622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1937310" y="3084864"/>
            <a:ext cx="95515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ثم ألاحظ أنه من السهل جمع العددين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حيث 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+ ٦٠ = ٩٢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" r="2889" b="2095"/>
          <a:stretch/>
        </p:blipFill>
        <p:spPr>
          <a:xfrm>
            <a:off x="716106" y="2559147"/>
            <a:ext cx="2681831" cy="2612572"/>
          </a:xfrm>
          <a:prstGeom prst="rect">
            <a:avLst/>
          </a:prstGeom>
        </p:spPr>
      </p:pic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59886"/>
              </p:ext>
            </p:extLst>
          </p:nvPr>
        </p:nvGraphicFramePr>
        <p:xfrm>
          <a:off x="3749220" y="3037598"/>
          <a:ext cx="5624106" cy="32634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12053">
                  <a:extLst>
                    <a:ext uri="{9D8B030D-6E8A-4147-A177-3AD203B41FA5}">
                      <a16:colId xmlns:a16="http://schemas.microsoft.com/office/drawing/2014/main" val="662447290"/>
                    </a:ext>
                  </a:extLst>
                </a:gridCol>
                <a:gridCol w="2812053">
                  <a:extLst>
                    <a:ext uri="{9D8B030D-6E8A-4147-A177-3AD203B41FA5}">
                      <a16:colId xmlns:a16="http://schemas.microsoft.com/office/drawing/2014/main" val="1860665940"/>
                    </a:ext>
                  </a:extLst>
                </a:gridCol>
              </a:tblGrid>
              <a:tr h="40023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الآحاد</a:t>
                      </a:r>
                      <a:r>
                        <a:rPr lang="ar-SA" sz="2000" b="1" baseline="0" dirty="0" smtClean="0"/>
                        <a:t> </a:t>
                      </a:r>
                      <a:endParaRPr lang="ku-Arab-IQ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العشرات </a:t>
                      </a:r>
                      <a:endParaRPr lang="ar-S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593946"/>
                  </a:ext>
                </a:extLst>
              </a:tr>
              <a:tr h="2863238">
                <a:tc>
                  <a:txBody>
                    <a:bodyPr/>
                    <a:lstStyle/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83855"/>
                  </a:ext>
                </a:extLst>
              </a:tr>
            </a:tbl>
          </a:graphicData>
        </a:graphic>
      </p:graphicFrame>
      <p:sp>
        <p:nvSpPr>
          <p:cNvPr id="26" name="مستطيل مستدير الزوايا 25"/>
          <p:cNvSpPr/>
          <p:nvPr/>
        </p:nvSpPr>
        <p:spPr>
          <a:xfrm>
            <a:off x="1071158" y="291049"/>
            <a:ext cx="2803144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رقمين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9" b="81170"/>
          <a:stretch/>
        </p:blipFill>
        <p:spPr>
          <a:xfrm>
            <a:off x="8737035" y="1194898"/>
            <a:ext cx="2105367" cy="55553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5859" y="1232412"/>
            <a:ext cx="1890751" cy="560732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6191270" y="2097482"/>
            <a:ext cx="48506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النماذج لتمثيل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 + 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6" b="60597" l="683" r="13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" r="85492" b="39212"/>
          <a:stretch/>
        </p:blipFill>
        <p:spPr>
          <a:xfrm>
            <a:off x="4207914" y="3636326"/>
            <a:ext cx="470605" cy="254126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6733173" y="5673819"/>
            <a:ext cx="405229" cy="409088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6" b="60597" l="683" r="13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" r="85492" b="39212"/>
          <a:stretch/>
        </p:blipFill>
        <p:spPr>
          <a:xfrm>
            <a:off x="4899716" y="3636326"/>
            <a:ext cx="470605" cy="2541266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6733955" y="5219543"/>
            <a:ext cx="405229" cy="409088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6733174" y="4772377"/>
            <a:ext cx="405229" cy="409088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6733173" y="4344028"/>
            <a:ext cx="405229" cy="409088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6733173" y="3908114"/>
            <a:ext cx="405229" cy="409088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7196136" y="5671063"/>
            <a:ext cx="405229" cy="409088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7190137" y="5219543"/>
            <a:ext cx="405229" cy="409088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7190137" y="4749670"/>
            <a:ext cx="405229" cy="409088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091696" y="5668394"/>
            <a:ext cx="405229" cy="409088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092478" y="5214118"/>
            <a:ext cx="405229" cy="409088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091697" y="4766952"/>
            <a:ext cx="405229" cy="409088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091696" y="4338603"/>
            <a:ext cx="405229" cy="409088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091696" y="3902689"/>
            <a:ext cx="405229" cy="409088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570670" y="5668394"/>
            <a:ext cx="405229" cy="409088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569531" y="5214118"/>
            <a:ext cx="405229" cy="4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" r="2889" b="2095"/>
          <a:stretch/>
        </p:blipFill>
        <p:spPr>
          <a:xfrm>
            <a:off x="653351" y="2559147"/>
            <a:ext cx="2681831" cy="2612572"/>
          </a:xfrm>
          <a:prstGeom prst="rect">
            <a:avLst/>
          </a:prstGeom>
        </p:spPr>
      </p:pic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59886"/>
              </p:ext>
            </p:extLst>
          </p:nvPr>
        </p:nvGraphicFramePr>
        <p:xfrm>
          <a:off x="3749220" y="3037598"/>
          <a:ext cx="5624106" cy="326347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12053">
                  <a:extLst>
                    <a:ext uri="{9D8B030D-6E8A-4147-A177-3AD203B41FA5}">
                      <a16:colId xmlns:a16="http://schemas.microsoft.com/office/drawing/2014/main" val="662447290"/>
                    </a:ext>
                  </a:extLst>
                </a:gridCol>
                <a:gridCol w="2812053">
                  <a:extLst>
                    <a:ext uri="{9D8B030D-6E8A-4147-A177-3AD203B41FA5}">
                      <a16:colId xmlns:a16="http://schemas.microsoft.com/office/drawing/2014/main" val="1860665940"/>
                    </a:ext>
                  </a:extLst>
                </a:gridCol>
              </a:tblGrid>
              <a:tr h="40023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الآحاد</a:t>
                      </a:r>
                      <a:r>
                        <a:rPr lang="ar-SA" sz="2000" b="1" baseline="0" dirty="0" smtClean="0"/>
                        <a:t> </a:t>
                      </a:r>
                      <a:endParaRPr lang="ku-Arab-IQ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العشرات </a:t>
                      </a:r>
                      <a:endParaRPr lang="ar-S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593946"/>
                  </a:ext>
                </a:extLst>
              </a:tr>
              <a:tr h="2863238">
                <a:tc>
                  <a:txBody>
                    <a:bodyPr/>
                    <a:lstStyle/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83855"/>
                  </a:ext>
                </a:extLst>
              </a:tr>
            </a:tbl>
          </a:graphicData>
        </a:graphic>
      </p:graphicFrame>
      <p:sp>
        <p:nvSpPr>
          <p:cNvPr id="26" name="مستطيل مستدير الزوايا 25"/>
          <p:cNvSpPr/>
          <p:nvPr/>
        </p:nvSpPr>
        <p:spPr>
          <a:xfrm>
            <a:off x="1071158" y="291049"/>
            <a:ext cx="2803144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رقمين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9" b="81170"/>
          <a:stretch/>
        </p:blipFill>
        <p:spPr>
          <a:xfrm>
            <a:off x="8737035" y="1194898"/>
            <a:ext cx="2105367" cy="55553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5859" y="1232412"/>
            <a:ext cx="1890751" cy="560732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4254216" y="2040373"/>
            <a:ext cx="68340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الآحاد وأعيد تجميع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آحاد في عشرة واحدة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6" b="60597" l="683" r="13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" r="85492" b="39212"/>
          <a:stretch/>
        </p:blipFill>
        <p:spPr>
          <a:xfrm>
            <a:off x="4207914" y="3636326"/>
            <a:ext cx="470605" cy="254126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6733173" y="5673819"/>
            <a:ext cx="405229" cy="409088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6" b="60597" l="683" r="13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" r="85492" b="39212"/>
          <a:stretch/>
        </p:blipFill>
        <p:spPr>
          <a:xfrm>
            <a:off x="4899716" y="3636326"/>
            <a:ext cx="470605" cy="2541266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6733955" y="5219543"/>
            <a:ext cx="405229" cy="409088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6733174" y="4772377"/>
            <a:ext cx="405229" cy="409088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6733173" y="4344028"/>
            <a:ext cx="405229" cy="409088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6733173" y="3908114"/>
            <a:ext cx="405229" cy="409088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7196136" y="5671063"/>
            <a:ext cx="405229" cy="409088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7190137" y="5219543"/>
            <a:ext cx="405229" cy="409088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7190137" y="4749670"/>
            <a:ext cx="405229" cy="409088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091696" y="5668394"/>
            <a:ext cx="405229" cy="409088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092478" y="5214118"/>
            <a:ext cx="405229" cy="409088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091697" y="4766952"/>
            <a:ext cx="405229" cy="409088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091696" y="4338603"/>
            <a:ext cx="405229" cy="409088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091696" y="3902689"/>
            <a:ext cx="405229" cy="409088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570670" y="5668394"/>
            <a:ext cx="405229" cy="409088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8569531" y="5214118"/>
            <a:ext cx="405229" cy="409088"/>
          </a:xfrm>
          <a:prstGeom prst="rect">
            <a:avLst/>
          </a:prstGeom>
        </p:spPr>
      </p:pic>
      <p:sp>
        <p:nvSpPr>
          <p:cNvPr id="43" name="مستطيل مستدير الزوايا 42"/>
          <p:cNvSpPr/>
          <p:nvPr/>
        </p:nvSpPr>
        <p:spPr>
          <a:xfrm>
            <a:off x="6667096" y="3811000"/>
            <a:ext cx="982489" cy="237530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6" b="60597" l="683" r="13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" r="85492" b="39212"/>
          <a:stretch/>
        </p:blipFill>
        <p:spPr>
          <a:xfrm>
            <a:off x="5618483" y="3630563"/>
            <a:ext cx="470605" cy="2541266"/>
          </a:xfrm>
          <a:prstGeom prst="rect">
            <a:avLst/>
          </a:prstGeom>
        </p:spPr>
      </p:pic>
      <p:sp>
        <p:nvSpPr>
          <p:cNvPr id="4" name="سهم منحني إلى الأسفل 3"/>
          <p:cNvSpPr/>
          <p:nvPr/>
        </p:nvSpPr>
        <p:spPr>
          <a:xfrm flipH="1">
            <a:off x="5976309" y="3139735"/>
            <a:ext cx="1169928" cy="495961"/>
          </a:xfrm>
          <a:prstGeom prst="curvedDownArrow">
            <a:avLst>
              <a:gd name="adj1" fmla="val 21485"/>
              <a:gd name="adj2" fmla="val 77000"/>
              <a:gd name="adj3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8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7331 0.06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07331 -0.06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3" grpId="1" animBg="1"/>
      <p:bldP spid="43" grpId="2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8"/>
          <a:stretch/>
        </p:blipFill>
        <p:spPr>
          <a:xfrm>
            <a:off x="4338710" y="2004967"/>
            <a:ext cx="7244425" cy="2307114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1071158" y="291049"/>
            <a:ext cx="2803144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رقمين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2875400" y="2715662"/>
            <a:ext cx="32129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عندما يكون مجموع رقمي منزلة الآحاد أكبر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7259208" y="2101153"/>
            <a:ext cx="12755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٣٥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6" b="60597" l="683" r="13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" r="85492" b="39212"/>
          <a:stretch/>
        </p:blipFill>
        <p:spPr>
          <a:xfrm>
            <a:off x="7205493" y="4637969"/>
            <a:ext cx="337403" cy="1821975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7642561" y="6160721"/>
            <a:ext cx="254425" cy="256848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7642561" y="5810953"/>
            <a:ext cx="254425" cy="256848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>
            <a:off x="7642561" y="5461185"/>
            <a:ext cx="254425" cy="256848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 flipV="1">
            <a:off x="8220302" y="6163534"/>
            <a:ext cx="251640" cy="254035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 flipV="1">
            <a:off x="8221084" y="5813766"/>
            <a:ext cx="251640" cy="254035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 flipV="1">
            <a:off x="8220303" y="5444975"/>
            <a:ext cx="251640" cy="254035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 flipV="1">
            <a:off x="8220302" y="5068876"/>
            <a:ext cx="251640" cy="254035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 flipV="1">
            <a:off x="8220302" y="4676505"/>
            <a:ext cx="251640" cy="254035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 flipV="1">
            <a:off x="8633608" y="6160721"/>
            <a:ext cx="251640" cy="254035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 flipV="1">
            <a:off x="8607594" y="5813766"/>
            <a:ext cx="251640" cy="254035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 flipV="1">
            <a:off x="8607594" y="5468854"/>
            <a:ext cx="251640" cy="254035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33" b="20896" l="1365" r="21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" t="3650" r="78082" b="78271"/>
          <a:stretch/>
        </p:blipFill>
        <p:spPr>
          <a:xfrm flipV="1">
            <a:off x="8605962" y="5075898"/>
            <a:ext cx="251640" cy="254035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7542896" y="5362467"/>
            <a:ext cx="457674" cy="4169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8100235" y="4528456"/>
            <a:ext cx="887463" cy="204049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منحني إلى الأسفل 58"/>
          <p:cNvSpPr/>
          <p:nvPr/>
        </p:nvSpPr>
        <p:spPr>
          <a:xfrm flipH="1">
            <a:off x="7050373" y="4043082"/>
            <a:ext cx="1358520" cy="424342"/>
          </a:xfrm>
          <a:prstGeom prst="curvedDownArrow">
            <a:avLst>
              <a:gd name="adj1" fmla="val 21485"/>
              <a:gd name="adj2" fmla="val 77000"/>
              <a:gd name="adj3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6" b="60597" l="683" r="13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" r="85492" b="39212"/>
          <a:stretch/>
        </p:blipFill>
        <p:spPr>
          <a:xfrm>
            <a:off x="6712055" y="4637716"/>
            <a:ext cx="337403" cy="1821975"/>
          </a:xfrm>
          <a:prstGeom prst="rect">
            <a:avLst/>
          </a:prstGeom>
        </p:spPr>
      </p:pic>
      <p:sp>
        <p:nvSpPr>
          <p:cNvPr id="61" name="مربع نص 60"/>
          <p:cNvSpPr txBox="1"/>
          <p:nvPr/>
        </p:nvSpPr>
        <p:spPr>
          <a:xfrm>
            <a:off x="3830252" y="5334893"/>
            <a:ext cx="2355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 + ٩ = ٢٢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429" l="0" r="9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6" y="1634781"/>
            <a:ext cx="2170181" cy="32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0463 L 0.07721 -0.1122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6" grpId="0" animBg="1"/>
      <p:bldP spid="6" grpId="1" animBg="1"/>
      <p:bldP spid="57" grpId="0" animBg="1"/>
      <p:bldP spid="57" grpId="1" animBg="1"/>
      <p:bldP spid="57" grpId="2" animBg="1"/>
      <p:bldP spid="57" grpId="3" animBg="1"/>
      <p:bldP spid="59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71" b="49957"/>
          <a:stretch/>
        </p:blipFill>
        <p:spPr>
          <a:xfrm>
            <a:off x="8120645" y="4263342"/>
            <a:ext cx="958989" cy="165124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2" b="37463" l="0" r="9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432"/>
          <a:stretch/>
        </p:blipFill>
        <p:spPr>
          <a:xfrm>
            <a:off x="8761905" y="4415212"/>
            <a:ext cx="2610258" cy="84931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983" b="98837" l="522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25" t="49016"/>
          <a:stretch/>
        </p:blipFill>
        <p:spPr>
          <a:xfrm>
            <a:off x="1247132" y="2994728"/>
            <a:ext cx="2361569" cy="274712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413" b="82348"/>
          <a:stretch/>
        </p:blipFill>
        <p:spPr>
          <a:xfrm>
            <a:off x="5566334" y="1870461"/>
            <a:ext cx="5586898" cy="55543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t="7619" r="12560" b="15809"/>
          <a:stretch/>
        </p:blipFill>
        <p:spPr>
          <a:xfrm>
            <a:off x="701247" y="1087549"/>
            <a:ext cx="1715719" cy="1881052"/>
          </a:xfrm>
          <a:prstGeom prst="rect">
            <a:avLst/>
          </a:prstGeom>
        </p:spPr>
      </p:pic>
      <p:sp>
        <p:nvSpPr>
          <p:cNvPr id="37" name="مستطيل مستدير الزوايا 36"/>
          <p:cNvSpPr/>
          <p:nvPr/>
        </p:nvSpPr>
        <p:spPr>
          <a:xfrm>
            <a:off x="1071158" y="291049"/>
            <a:ext cx="2803144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رقمين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2263012" y="1170889"/>
            <a:ext cx="7664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أحتاج أحيانًا إلى </a:t>
            </a:r>
            <a:r>
              <a:rPr lang="ar-SA" sz="2400" b="1" dirty="0" smtClean="0">
                <a:solidFill>
                  <a:srgbClr val="FF0000"/>
                </a:solidFill>
              </a:rPr>
              <a:t>إعادة التجميع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إذا كان ناتج جمع آحاد العددين أكثر من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057546" y="3136008"/>
            <a:ext cx="62182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عدد القصص عندهما ، أجد ناتج جمع العددين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8" r="1760" b="63981"/>
          <a:stretch/>
        </p:blipFill>
        <p:spPr>
          <a:xfrm>
            <a:off x="3546881" y="2474665"/>
            <a:ext cx="7614862" cy="614334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1545547" y="3291822"/>
            <a:ext cx="1738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التقدير :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1771660" y="3807196"/>
            <a:ext cx="1389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+ ٨ </a:t>
            </a:r>
            <a:endParaRPr lang="ar-SA" sz="3200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1438515" y="4750268"/>
            <a:ext cx="19223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+ ١٠ = ٣٠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3200" dirty="0"/>
          </a:p>
        </p:txBody>
      </p:sp>
      <p:cxnSp>
        <p:nvCxnSpPr>
          <p:cNvPr id="46" name="رابط كسهم مستقيم 45"/>
          <p:cNvCxnSpPr/>
          <p:nvPr/>
        </p:nvCxnSpPr>
        <p:spPr>
          <a:xfrm flipH="1">
            <a:off x="2382360" y="4242734"/>
            <a:ext cx="978" cy="55116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/>
          <p:cNvSpPr txBox="1"/>
          <p:nvPr/>
        </p:nvSpPr>
        <p:spPr>
          <a:xfrm>
            <a:off x="8552528" y="3754668"/>
            <a:ext cx="2749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الآحاد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219401" y="3754667"/>
            <a:ext cx="30642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العشرات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96" b="48252"/>
          <a:stretch/>
        </p:blipFill>
        <p:spPr>
          <a:xfrm>
            <a:off x="4348692" y="4333454"/>
            <a:ext cx="924351" cy="1598933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8" b="37313" l="4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920"/>
          <a:stretch/>
        </p:blipFill>
        <p:spPr>
          <a:xfrm>
            <a:off x="5097421" y="4331611"/>
            <a:ext cx="2279473" cy="824313"/>
          </a:xfrm>
          <a:prstGeom prst="rect">
            <a:avLst/>
          </a:prstGeom>
        </p:spPr>
      </p:pic>
      <p:sp>
        <p:nvSpPr>
          <p:cNvPr id="49" name="مربع نص 48"/>
          <p:cNvSpPr txBox="1"/>
          <p:nvPr/>
        </p:nvSpPr>
        <p:spPr>
          <a:xfrm>
            <a:off x="5415994" y="5683713"/>
            <a:ext cx="26116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إذن </a:t>
            </a:r>
            <a:r>
              <a:rPr lang="ku-Arab-IQ" sz="2800" b="1" dirty="0" smtClean="0">
                <a:solidFill>
                  <a:srgbClr val="00B050"/>
                </a:solidFill>
              </a:rPr>
              <a:t>٢٤ + ٨ = ٣٢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3576293" y="6214181"/>
            <a:ext cx="62182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وبما أن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قريب من التقدير فإن الجواب معقول </a:t>
            </a:r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4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21056" b="48273"/>
          <a:stretch/>
        </p:blipFill>
        <p:spPr>
          <a:xfrm>
            <a:off x="2442759" y="1591721"/>
            <a:ext cx="8525692" cy="127919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6" b="99619" l="1333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4" y="2254682"/>
            <a:ext cx="2514822" cy="3298607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48341" b="2882"/>
          <a:stretch/>
        </p:blipFill>
        <p:spPr>
          <a:xfrm>
            <a:off x="3228921" y="3560735"/>
            <a:ext cx="3108959" cy="308952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7" b="2882"/>
          <a:stretch/>
        </p:blipFill>
        <p:spPr>
          <a:xfrm>
            <a:off x="6338447" y="3558892"/>
            <a:ext cx="2927549" cy="30895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b="81633"/>
          <a:stretch/>
        </p:blipFill>
        <p:spPr>
          <a:xfrm>
            <a:off x="5703667" y="997453"/>
            <a:ext cx="5277396" cy="619238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1071158" y="291049"/>
            <a:ext cx="2803144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رقمين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/>
          <p:cNvSpPr txBox="1"/>
          <p:nvPr/>
        </p:nvSpPr>
        <p:spPr>
          <a:xfrm rot="20884148">
            <a:off x="872352" y="3575108"/>
            <a:ext cx="14035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</a:t>
            </a:r>
          </a:p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 </a:t>
            </a:r>
            <a:r>
              <a:rPr lang="ku-Arab-IQ" sz="2400" b="1" dirty="0" smtClean="0">
                <a:solidFill>
                  <a:srgbClr val="C00000"/>
                </a:solidFill>
              </a:rPr>
              <a:t>‌٢٦ + ١٧ </a:t>
            </a:r>
          </a:p>
          <a:p>
            <a:pPr algn="ctr"/>
            <a:r>
              <a:rPr lang="ku-Arab-IQ" sz="2400" b="1" dirty="0" smtClean="0">
                <a:solidFill>
                  <a:srgbClr val="C00000"/>
                </a:solidFill>
              </a:rPr>
              <a:t>= ٤٣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3315467" y="2933034"/>
            <a:ext cx="62182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عدد الأشجار كلها ، أجمع العددين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0" b="48081"/>
          <a:stretch/>
        </p:blipFill>
        <p:spPr>
          <a:xfrm>
            <a:off x="9591887" y="3394699"/>
            <a:ext cx="1910750" cy="19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5" t="1262" r="1238" b="82876"/>
          <a:stretch/>
        </p:blipFill>
        <p:spPr>
          <a:xfrm>
            <a:off x="6112530" y="2162790"/>
            <a:ext cx="5181599" cy="583400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1071158" y="291049"/>
            <a:ext cx="2803144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رقمين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/>
          <p:cNvSpPr txBox="1"/>
          <p:nvPr/>
        </p:nvSpPr>
        <p:spPr>
          <a:xfrm>
            <a:off x="3911447" y="1279074"/>
            <a:ext cx="4527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أحيانًا لا أحتاج إلى </a:t>
            </a:r>
            <a:r>
              <a:rPr lang="ar-SA" sz="2800" b="1" dirty="0" smtClean="0">
                <a:solidFill>
                  <a:srgbClr val="FF0000"/>
                </a:solidFill>
              </a:rPr>
              <a:t>إعادة التجميع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593" l="7429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7" r="10930" b="6029"/>
          <a:stretch/>
        </p:blipFill>
        <p:spPr>
          <a:xfrm>
            <a:off x="1449635" y="1218657"/>
            <a:ext cx="2360023" cy="441150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9" t="21842" r="1492" b="62237"/>
          <a:stretch/>
        </p:blipFill>
        <p:spPr>
          <a:xfrm>
            <a:off x="8155951" y="2837989"/>
            <a:ext cx="3072837" cy="759904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7" t="29604" r="39242" b="40278"/>
          <a:stretch/>
        </p:blipFill>
        <p:spPr>
          <a:xfrm>
            <a:off x="7073978" y="3597893"/>
            <a:ext cx="1471750" cy="1799563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29604" r="54477" b="50522"/>
          <a:stretch/>
        </p:blipFill>
        <p:spPr>
          <a:xfrm>
            <a:off x="3592383" y="3676284"/>
            <a:ext cx="3550017" cy="1016947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6099516" y="5665449"/>
            <a:ext cx="32771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إذن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٥١ + ٢٣ = ٧٤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" b="54733"/>
          <a:stretch/>
        </p:blipFill>
        <p:spPr>
          <a:xfrm>
            <a:off x="1280325" y="3700328"/>
            <a:ext cx="5047581" cy="168433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21"/>
          <a:stretch/>
        </p:blipFill>
        <p:spPr>
          <a:xfrm>
            <a:off x="6475379" y="3670397"/>
            <a:ext cx="5343452" cy="1841490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1071158" y="291049"/>
            <a:ext cx="2803144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رقمين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2042798" y="1214282"/>
            <a:ext cx="65627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الجمع . أستعمل النماذج إذا لزم الأمر ، وأتأكد من معقولية الجواب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9761180" y="3033498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7647731" y="3033498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0" b="62546"/>
          <a:stretch/>
        </p:blipFill>
        <p:spPr>
          <a:xfrm>
            <a:off x="9833272" y="2054737"/>
            <a:ext cx="1576580" cy="1086468"/>
          </a:xfrm>
          <a:prstGeom prst="rect">
            <a:avLst/>
          </a:prstGeom>
        </p:spPr>
      </p:pic>
      <p:pic>
        <p:nvPicPr>
          <p:cNvPr id="77" name="صورة 7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9" r="28245" b="62546"/>
          <a:stretch/>
        </p:blipFill>
        <p:spPr>
          <a:xfrm>
            <a:off x="7367677" y="2064346"/>
            <a:ext cx="1506582" cy="1086468"/>
          </a:xfrm>
          <a:prstGeom prst="rect">
            <a:avLst/>
          </a:prstGeom>
        </p:spPr>
      </p:pic>
      <p:pic>
        <p:nvPicPr>
          <p:cNvPr id="78" name="صورة 7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5" r="56235" b="62546"/>
          <a:stretch/>
        </p:blipFill>
        <p:spPr>
          <a:xfrm>
            <a:off x="4546093" y="2055059"/>
            <a:ext cx="1715588" cy="1086468"/>
          </a:xfrm>
          <a:prstGeom prst="rect">
            <a:avLst/>
          </a:prstGeom>
        </p:spPr>
      </p:pic>
      <p:pic>
        <p:nvPicPr>
          <p:cNvPr id="79" name="صورة 7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r="83421" b="62546"/>
          <a:stretch/>
        </p:blipFill>
        <p:spPr>
          <a:xfrm>
            <a:off x="1530023" y="2064346"/>
            <a:ext cx="1924595" cy="1086468"/>
          </a:xfrm>
          <a:prstGeom prst="rect">
            <a:avLst/>
          </a:prstGeom>
        </p:spPr>
      </p:pic>
      <p:sp>
        <p:nvSpPr>
          <p:cNvPr id="80" name="مربع نص 79"/>
          <p:cNvSpPr txBox="1"/>
          <p:nvPr/>
        </p:nvSpPr>
        <p:spPr>
          <a:xfrm>
            <a:off x="7373599" y="176409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7458759" y="3033498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مربع نص 81"/>
          <p:cNvSpPr txBox="1"/>
          <p:nvPr/>
        </p:nvSpPr>
        <p:spPr>
          <a:xfrm>
            <a:off x="5017027" y="3033498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4731219" y="176409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4" name="مربع نص 83"/>
          <p:cNvSpPr txBox="1"/>
          <p:nvPr/>
        </p:nvSpPr>
        <p:spPr>
          <a:xfrm>
            <a:off x="4785614" y="303416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مربع نص 84"/>
          <p:cNvSpPr txBox="1"/>
          <p:nvPr/>
        </p:nvSpPr>
        <p:spPr>
          <a:xfrm>
            <a:off x="625949" y="2084360"/>
            <a:ext cx="943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٩٩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مربع نص 85"/>
          <p:cNvSpPr txBox="1"/>
          <p:nvPr/>
        </p:nvSpPr>
        <p:spPr>
          <a:xfrm>
            <a:off x="7367677" y="599747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0" name="صورة 89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8" t="8597" r="65991" b="73836"/>
          <a:stretch/>
        </p:blipFill>
        <p:spPr>
          <a:xfrm>
            <a:off x="6852828" y="5117586"/>
            <a:ext cx="980658" cy="990273"/>
          </a:xfrm>
          <a:prstGeom prst="rect">
            <a:avLst/>
          </a:prstGeom>
        </p:spPr>
      </p:pic>
      <p:sp>
        <p:nvSpPr>
          <p:cNvPr id="91" name="مربع نص 90"/>
          <p:cNvSpPr txBox="1"/>
          <p:nvPr/>
        </p:nvSpPr>
        <p:spPr>
          <a:xfrm>
            <a:off x="7067735" y="482800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7137426" y="599411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6382940" y="5980799"/>
            <a:ext cx="742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طفلًا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مربع نص 93"/>
          <p:cNvSpPr txBox="1"/>
          <p:nvPr/>
        </p:nvSpPr>
        <p:spPr>
          <a:xfrm>
            <a:off x="2051423" y="5384661"/>
            <a:ext cx="38057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لأنك تجمع فقط الآحاد معًا ، والعشرات معًا ، وبغير ذلك ستكون الإجابة غير صحيحة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91" grpId="0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6" y="2113125"/>
            <a:ext cx="10803913" cy="2598212"/>
          </a:xfrm>
          <a:prstGeom prst="rect">
            <a:avLst/>
          </a:prstGeom>
        </p:spPr>
      </p:pic>
      <p:sp>
        <p:nvSpPr>
          <p:cNvPr id="94" name="مستطيل مستدير الزوايا 93"/>
          <p:cNvSpPr/>
          <p:nvPr/>
        </p:nvSpPr>
        <p:spPr>
          <a:xfrm>
            <a:off x="1071158" y="291049"/>
            <a:ext cx="2803144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رقمين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95" name="مربع نص 94"/>
          <p:cNvSpPr txBox="1"/>
          <p:nvPr/>
        </p:nvSpPr>
        <p:spPr>
          <a:xfrm>
            <a:off x="657827" y="1101860"/>
            <a:ext cx="65627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الجمع . أستعمل النماذج إذا لزم الأمر ، وأتأكد من معقولية الجواب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96" name="مربع نص 95"/>
          <p:cNvSpPr txBox="1"/>
          <p:nvPr/>
        </p:nvSpPr>
        <p:spPr>
          <a:xfrm>
            <a:off x="10219550" y="3024790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مربع نص 96"/>
          <p:cNvSpPr txBox="1"/>
          <p:nvPr/>
        </p:nvSpPr>
        <p:spPr>
          <a:xfrm>
            <a:off x="8177564" y="3024790"/>
            <a:ext cx="26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7943505" y="187888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7990207" y="302479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5349142" y="3024790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مربع نص 100"/>
          <p:cNvSpPr txBox="1"/>
          <p:nvPr/>
        </p:nvSpPr>
        <p:spPr>
          <a:xfrm>
            <a:off x="3338719" y="3024790"/>
            <a:ext cx="26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مربع نص 101"/>
          <p:cNvSpPr txBox="1"/>
          <p:nvPr/>
        </p:nvSpPr>
        <p:spPr>
          <a:xfrm>
            <a:off x="3114244" y="187680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3114244" y="302479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مربع نص 103"/>
          <p:cNvSpPr txBox="1"/>
          <p:nvPr/>
        </p:nvSpPr>
        <p:spPr>
          <a:xfrm>
            <a:off x="1103821" y="3024790"/>
            <a:ext cx="26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5" name="مربع نص 104"/>
          <p:cNvSpPr txBox="1"/>
          <p:nvPr/>
        </p:nvSpPr>
        <p:spPr>
          <a:xfrm>
            <a:off x="864905" y="188162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6" name="مربع نص 105"/>
          <p:cNvSpPr txBox="1"/>
          <p:nvPr/>
        </p:nvSpPr>
        <p:spPr>
          <a:xfrm>
            <a:off x="881312" y="302168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7" name="مربع نص 106"/>
          <p:cNvSpPr txBox="1"/>
          <p:nvPr/>
        </p:nvSpPr>
        <p:spPr>
          <a:xfrm>
            <a:off x="9094825" y="3988392"/>
            <a:ext cx="9126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٢٩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8" name="مربع نص 107"/>
          <p:cNvSpPr txBox="1"/>
          <p:nvPr/>
        </p:nvSpPr>
        <p:spPr>
          <a:xfrm>
            <a:off x="6659903" y="3988392"/>
            <a:ext cx="9126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4177389" y="3988392"/>
            <a:ext cx="9126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٩٠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1712764" y="3983399"/>
            <a:ext cx="9126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٧٨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83" y="4796807"/>
            <a:ext cx="1742051" cy="17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2137</TotalTime>
  <Words>455</Words>
  <Application>Microsoft Office PowerPoint</Application>
  <PresentationFormat>شاشة عريضة</PresentationFormat>
  <Paragraphs>136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251</cp:revision>
  <dcterms:created xsi:type="dcterms:W3CDTF">2022-12-02T21:48:32Z</dcterms:created>
  <dcterms:modified xsi:type="dcterms:W3CDTF">2023-07-31T05:50:14Z</dcterms:modified>
</cp:coreProperties>
</file>