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بيان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‏١٠٠٪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معلومات الحقيق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معلومات الحقيقة</a:t>
            </a:r>
          </a:p>
        </p:txBody>
      </p:sp>
      <p:sp>
        <p:nvSpPr>
          <p:cNvPr id="10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 b="1"/>
            </a:lvl1pPr>
          </a:lstStyle>
          <a:p>
            <a:r>
              <a:t>السمة</a:t>
            </a:r>
          </a:p>
        </p:txBody>
      </p:sp>
      <p:sp>
        <p:nvSpPr>
          <p:cNvPr id="116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"اقتباس مشهور"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صورة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صورة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952875" y="4900878"/>
            <a:ext cx="16478250" cy="6192009"/>
          </a:xfrm>
          <a:prstGeom prst="rect">
            <a:avLst/>
          </a:prstGeom>
        </p:spPr>
        <p:txBody>
          <a:bodyPr lIns="38100" tIns="38100" rIns="38100" bIns="38100" numCol="2" spcCol="823912"/>
          <a:lstStyle/>
          <a:p>
            <a:pPr rtl="0">
              <a:defRPr/>
            </a:pPr>
            <a:r>
              <a:t>نص التعداد النقطي في الشريحة</a:t>
            </a:r>
          </a:p>
          <a:p>
            <a:pPr lvl="1" rtl="0">
              <a:defRPr/>
            </a:pPr>
            <a:endParaRPr/>
          </a:p>
          <a:p>
            <a:pPr lvl="2" rtl="0">
              <a:defRPr/>
            </a:pPr>
            <a:endParaRPr/>
          </a:p>
          <a:p>
            <a:pPr lvl="3" rtl="0">
              <a:defRPr/>
            </a:pPr>
            <a:endParaRPr/>
          </a:p>
          <a:p>
            <a:pPr lvl="4" rtl="0">
              <a:defRPr/>
            </a:pPr>
            <a:endParaRPr/>
          </a:p>
        </p:txBody>
      </p:sp>
      <p:sp>
        <p:nvSpPr>
          <p:cNvPr id="150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22776" y="11456202"/>
            <a:ext cx="329075" cy="349997"/>
          </a:xfrm>
          <a:prstGeom prst="rect">
            <a:avLst/>
          </a:prstGeom>
        </p:spPr>
        <p:txBody>
          <a:bodyPr lIns="38100" tIns="38100" rIns="38100" bIns="38100"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نص العنوان"/>
          <p:cNvSpPr txBox="1">
            <a:spLocks noGrp="1"/>
          </p:cNvSpPr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ctr" defTabSz="1828800">
              <a:lnSpc>
                <a:spcPct val="100000"/>
              </a:lnSpc>
              <a:defRPr sz="8800" b="0" spc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58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3962400" y="3200400"/>
            <a:ext cx="16459200" cy="9051926"/>
          </a:xfrm>
          <a:prstGeom prst="rect">
            <a:avLst/>
          </a:prstGeom>
        </p:spPr>
        <p:txBody>
          <a:bodyPr lIns="91439" tIns="91439" rIns="91439" bIns="91439"/>
          <a:lstStyle>
            <a:lvl1pPr marL="685800" indent="-685800" algn="l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defRPr sz="6400">
                <a:latin typeface="Calibri"/>
                <a:ea typeface="Calibri"/>
                <a:cs typeface="Calibri"/>
                <a:sym typeface="Calibri"/>
              </a:defRPr>
            </a:lvl1pPr>
            <a:lvl2pPr marL="1110342" indent="-653142" algn="l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–"/>
              <a:defRPr sz="6400">
                <a:latin typeface="Calibri"/>
                <a:ea typeface="Calibri"/>
                <a:cs typeface="Calibri"/>
                <a:sym typeface="Calibri"/>
              </a:defRPr>
            </a:lvl2pPr>
            <a:lvl3pPr marL="1524000" algn="l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defRPr sz="6400">
                <a:latin typeface="Calibri"/>
                <a:ea typeface="Calibri"/>
                <a:cs typeface="Calibri"/>
                <a:sym typeface="Calibri"/>
              </a:defRPr>
            </a:lvl3pPr>
            <a:lvl4pPr marL="2103120" indent="-731520" algn="l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–"/>
              <a:defRPr sz="6400">
                <a:latin typeface="Calibri"/>
                <a:ea typeface="Calibri"/>
                <a:cs typeface="Calibri"/>
                <a:sym typeface="Calibri"/>
              </a:defRPr>
            </a:lvl4pPr>
            <a:lvl5pPr marL="2560320" indent="-731520" algn="l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»"/>
              <a:defRPr sz="6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59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3854"/>
            <a:ext cx="515814" cy="547942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نص العنوان"/>
          <p:cNvSpPr txBox="1">
            <a:spLocks noGrp="1"/>
          </p:cNvSpPr>
          <p:nvPr>
            <p:ph type="title"/>
          </p:nvPr>
        </p:nvSpPr>
        <p:spPr>
          <a:xfrm>
            <a:off x="6632576" y="9601200"/>
            <a:ext cx="10972801" cy="1133476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l" defTabSz="1828800">
              <a:lnSpc>
                <a:spcPct val="100000"/>
              </a:lnSpc>
              <a:defRPr sz="4000" spc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67" name="عنصر نائب للصورة 2"/>
          <p:cNvSpPr>
            <a:spLocks noGrp="1"/>
          </p:cNvSpPr>
          <p:nvPr>
            <p:ph type="pic" sz="half" idx="21"/>
          </p:nvPr>
        </p:nvSpPr>
        <p:spPr>
          <a:xfrm>
            <a:off x="6632576" y="1225550"/>
            <a:ext cx="10972801" cy="8229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8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632576" y="10734675"/>
            <a:ext cx="10972801" cy="1609725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algn="l" defTabSz="1828800">
              <a:lnSpc>
                <a:spcPct val="100000"/>
              </a:lnSpc>
              <a:spcBef>
                <a:spcPts val="600"/>
              </a:spcBef>
              <a:buSzTx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l" defTabSz="1828800">
              <a:lnSpc>
                <a:spcPct val="100000"/>
              </a:lnSpc>
              <a:spcBef>
                <a:spcPts val="600"/>
              </a:spcBef>
              <a:buSzTx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l" defTabSz="1828800">
              <a:lnSpc>
                <a:spcPct val="100000"/>
              </a:lnSpc>
              <a:spcBef>
                <a:spcPts val="600"/>
              </a:spcBef>
              <a:buSzTx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l" defTabSz="1828800">
              <a:lnSpc>
                <a:spcPct val="100000"/>
              </a:lnSpc>
              <a:spcBef>
                <a:spcPts val="600"/>
              </a:spcBef>
              <a:buSzTx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l" defTabSz="1828800">
              <a:lnSpc>
                <a:spcPct val="100000"/>
              </a:lnSpc>
              <a:spcBef>
                <a:spcPts val="600"/>
              </a:spcBef>
              <a:buSzTx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69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3854"/>
            <a:ext cx="515814" cy="547942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2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عنوان الشريحة</a:t>
            </a:r>
          </a:p>
        </p:txBody>
      </p:sp>
      <p:sp>
        <p:nvSpPr>
          <p:cNvPr id="3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6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r>
              <a:t>عنوان القسم</a:t>
            </a:r>
          </a:p>
        </p:txBody>
      </p:sp>
      <p:sp>
        <p:nvSpPr>
          <p:cNvPr id="7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8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موضوعات الأجندة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عنوان الشريحة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pn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2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rPr/>
              <a:t>1</a:t>
            </a:fld>
            <a:endParaRPr/>
          </a:p>
        </p:txBody>
      </p:sp>
      <p:sp>
        <p:nvSpPr>
          <p:cNvPr id="179" name="ثق بأن الله ميزك بقدرات تختلف عن غيرك، ومهم أن تثق بنفسك، وتؤمن بقدراتك، ولو قال الناس عنك ما قالوا.…"/>
          <p:cNvSpPr txBox="1"/>
          <p:nvPr/>
        </p:nvSpPr>
        <p:spPr>
          <a:xfrm>
            <a:off x="3248613" y="4311051"/>
            <a:ext cx="20467092" cy="558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0000">
                <a:blipFill rotWithShape="1">
                  <a:blip r:embed="rId3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>
                <a:blipFill rotWithShape="1">
                  <a:blip r:embed="rId3"/>
                  <a:srcRect/>
                  <a:tile tx="0" ty="0" sx="100000" sy="100000" flip="none" algn="tl"/>
                </a:blipFill>
              </a:rPr>
              <a:t>ثق بأن الله ميزك بقدرات تختلف عن غيرك، ومهم أن تثق بنفسك، وتؤمن بقدراتك، ولو قال الناس عنك ما قالوا.</a:t>
            </a:r>
          </a:p>
          <a:p>
            <a:pPr rtl="0">
              <a:defRPr sz="10000">
                <a:blipFill rotWithShape="1">
                  <a:blip r:embed="rId3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>
                <a:blipFill rotWithShape="1">
                  <a:blip r:embed="rId3"/>
                  <a:srcRect/>
                  <a:tile tx="0" ty="0" sx="100000" sy="100000" flip="none" algn="tl"/>
                </a:blipFill>
              </a:rPr>
              <a:t>امض قدماً ولا تلتفت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IMG_4787.png" descr="IMG_478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571" y="1200165"/>
            <a:ext cx="16793464" cy="12926068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IMG_4789.png" descr="IMG_4789.png"/>
          <p:cNvPicPr>
            <a:picLocks noChangeAspect="1"/>
          </p:cNvPicPr>
          <p:nvPr/>
        </p:nvPicPr>
        <p:blipFill>
          <a:blip r:embed="rId3"/>
          <a:srcRect b="53728"/>
          <a:stretch>
            <a:fillRect/>
          </a:stretch>
        </p:blipFill>
        <p:spPr>
          <a:xfrm>
            <a:off x="4986904" y="0"/>
            <a:ext cx="17694857" cy="6346561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مثال"/>
          <p:cNvSpPr txBox="1"/>
          <p:nvPr/>
        </p:nvSpPr>
        <p:spPr>
          <a:xfrm>
            <a:off x="15246866" y="365601"/>
            <a:ext cx="4165372" cy="1452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 algn="l" defTabSz="1828800" rtl="0">
              <a:defRPr sz="7000">
                <a:solidFill>
                  <a:srgbClr val="FFFFFF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rPr sz="10000"/>
              <a:t>مثال</a:t>
            </a:r>
            <a:r>
              <a:t> </a:t>
            </a:r>
          </a:p>
        </p:txBody>
      </p:sp>
      <p:pic>
        <p:nvPicPr>
          <p:cNvPr id="255" name="IMG_4789.png" descr="IMG_4789.png"/>
          <p:cNvPicPr>
            <a:picLocks noChangeAspect="1"/>
          </p:cNvPicPr>
          <p:nvPr/>
        </p:nvPicPr>
        <p:blipFill>
          <a:blip r:embed="rId3"/>
          <a:srcRect l="53546" t="46667"/>
          <a:stretch>
            <a:fillRect/>
          </a:stretch>
        </p:blipFill>
        <p:spPr>
          <a:xfrm>
            <a:off x="14461897" y="5826542"/>
            <a:ext cx="8219865" cy="7315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IMG_4789.png" descr="IMG_4789.png"/>
          <p:cNvPicPr>
            <a:picLocks noChangeAspect="1"/>
          </p:cNvPicPr>
          <p:nvPr/>
        </p:nvPicPr>
        <p:blipFill>
          <a:blip r:embed="rId3"/>
          <a:srcRect t="47127" r="45693"/>
          <a:stretch>
            <a:fillRect/>
          </a:stretch>
        </p:blipFill>
        <p:spPr>
          <a:xfrm>
            <a:off x="4225301" y="5826541"/>
            <a:ext cx="9609529" cy="7251951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1" animBg="1" advAuto="0"/>
      <p:bldP spid="256" grpId="2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IMG_4792.png" descr="IMG_4792.png"/>
          <p:cNvPicPr>
            <a:picLocks noChangeAspect="1"/>
          </p:cNvPicPr>
          <p:nvPr/>
        </p:nvPicPr>
        <p:blipFill>
          <a:blip r:embed="rId3"/>
          <a:srcRect l="67683"/>
          <a:stretch>
            <a:fillRect/>
          </a:stretch>
        </p:blipFill>
        <p:spPr>
          <a:xfrm>
            <a:off x="14542185" y="0"/>
            <a:ext cx="56800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G_2827.png" descr="IMG_282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804" y="774678"/>
            <a:ext cx="18351168" cy="11229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G_4792.png" descr="IMG_4792.png"/>
          <p:cNvPicPr>
            <a:picLocks noChangeAspect="1"/>
          </p:cNvPicPr>
          <p:nvPr/>
        </p:nvPicPr>
        <p:blipFill>
          <a:blip r:embed="rId3"/>
          <a:srcRect r="65647"/>
          <a:stretch>
            <a:fillRect/>
          </a:stretch>
        </p:blipFill>
        <p:spPr>
          <a:xfrm>
            <a:off x="7998796" y="-1"/>
            <a:ext cx="6037955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تحقق من فهمك"/>
          <p:cNvSpPr txBox="1"/>
          <p:nvPr/>
        </p:nvSpPr>
        <p:spPr>
          <a:xfrm>
            <a:off x="13709811" y="365601"/>
            <a:ext cx="5702426" cy="1325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defRPr sz="9000">
                <a:solidFill>
                  <a:srgbClr val="FFFFFF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تحقق من فهمك </a:t>
            </a:r>
          </a:p>
        </p:txBody>
      </p:sp>
      <p:sp>
        <p:nvSpPr>
          <p:cNvPr id="263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95600"/>
            <a:ext cx="15849599" cy="5095879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مستطيل 2"/>
          <p:cNvSpPr/>
          <p:nvPr/>
        </p:nvSpPr>
        <p:spPr>
          <a:xfrm>
            <a:off x="16764000" y="4572000"/>
            <a:ext cx="3200400" cy="1066800"/>
          </a:xfrm>
          <a:prstGeom prst="rect">
            <a:avLst/>
          </a:prstGeom>
          <a:solidFill>
            <a:srgbClr val="FFFFFF"/>
          </a:solidFill>
          <a:ln w="50800">
            <a:solidFill>
              <a:srgbClr val="FFFFFF"/>
            </a:solidFill>
          </a:ln>
        </p:spPr>
        <p:txBody>
          <a:bodyPr tIns="91439" bIns="91439" anchor="ctr"/>
          <a:lstStyle/>
          <a:p>
            <a:pPr defTabSz="1828800" rtl="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7" name="مستطيل 3"/>
          <p:cNvSpPr/>
          <p:nvPr/>
        </p:nvSpPr>
        <p:spPr>
          <a:xfrm>
            <a:off x="12801600" y="4572000"/>
            <a:ext cx="3200400" cy="1066800"/>
          </a:xfrm>
          <a:prstGeom prst="rect">
            <a:avLst/>
          </a:prstGeom>
          <a:solidFill>
            <a:srgbClr val="FFFFFF"/>
          </a:solidFill>
          <a:ln w="50800">
            <a:solidFill>
              <a:srgbClr val="FFFFFF"/>
            </a:solidFill>
          </a:ln>
        </p:spPr>
        <p:txBody>
          <a:bodyPr tIns="91439" bIns="91439" anchor="ctr"/>
          <a:lstStyle/>
          <a:p>
            <a:pPr defTabSz="1828800" rtl="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8" name="مستطيل 4"/>
          <p:cNvSpPr/>
          <p:nvPr/>
        </p:nvSpPr>
        <p:spPr>
          <a:xfrm>
            <a:off x="8839200" y="4114800"/>
            <a:ext cx="3200400" cy="1676400"/>
          </a:xfrm>
          <a:prstGeom prst="rect">
            <a:avLst/>
          </a:prstGeom>
          <a:solidFill>
            <a:srgbClr val="FFFFFF"/>
          </a:solidFill>
          <a:ln w="50800">
            <a:solidFill>
              <a:srgbClr val="FFFFFF"/>
            </a:solidFill>
          </a:ln>
        </p:spPr>
        <p:txBody>
          <a:bodyPr tIns="91439" bIns="91439" anchor="ctr"/>
          <a:lstStyle/>
          <a:p>
            <a:pPr defTabSz="1828800" rtl="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9" name="مستطيل 5"/>
          <p:cNvSpPr/>
          <p:nvPr/>
        </p:nvSpPr>
        <p:spPr>
          <a:xfrm>
            <a:off x="4876800" y="4572000"/>
            <a:ext cx="3200400" cy="1066800"/>
          </a:xfrm>
          <a:prstGeom prst="rect">
            <a:avLst/>
          </a:prstGeom>
          <a:solidFill>
            <a:srgbClr val="FFFFFF"/>
          </a:solidFill>
          <a:ln w="50800">
            <a:solidFill>
              <a:srgbClr val="FFFFFF"/>
            </a:solidFill>
          </a:ln>
        </p:spPr>
        <p:txBody>
          <a:bodyPr tIns="91439" bIns="91439" anchor="ctr"/>
          <a:lstStyle/>
          <a:p>
            <a:pPr defTabSz="1828800" rtl="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70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00" y="8686800"/>
            <a:ext cx="14592300" cy="5029200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مستطيل 7"/>
          <p:cNvSpPr/>
          <p:nvPr/>
        </p:nvSpPr>
        <p:spPr>
          <a:xfrm>
            <a:off x="16725900" y="12344400"/>
            <a:ext cx="2895600" cy="914400"/>
          </a:xfrm>
          <a:prstGeom prst="rect">
            <a:avLst/>
          </a:prstGeom>
          <a:solidFill>
            <a:srgbClr val="FFFFFF"/>
          </a:solidFill>
          <a:ln w="50800">
            <a:solidFill>
              <a:srgbClr val="FFFFFF"/>
            </a:solidFill>
          </a:ln>
        </p:spPr>
        <p:txBody>
          <a:bodyPr tIns="91439" bIns="91439" anchor="ctr"/>
          <a:lstStyle/>
          <a:p>
            <a:pPr defTabSz="1828800" rtl="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72" name="مستطيل 8"/>
          <p:cNvSpPr/>
          <p:nvPr/>
        </p:nvSpPr>
        <p:spPr>
          <a:xfrm>
            <a:off x="12153900" y="12344400"/>
            <a:ext cx="2895600" cy="914400"/>
          </a:xfrm>
          <a:prstGeom prst="rect">
            <a:avLst/>
          </a:prstGeom>
          <a:solidFill>
            <a:srgbClr val="FFFFFF"/>
          </a:solidFill>
          <a:ln w="50800">
            <a:solidFill>
              <a:srgbClr val="FFFFFF"/>
            </a:solidFill>
          </a:ln>
        </p:spPr>
        <p:txBody>
          <a:bodyPr tIns="91439" bIns="91439" anchor="ctr"/>
          <a:lstStyle/>
          <a:p>
            <a:pPr defTabSz="1828800" rtl="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73" name="مستطيل 9"/>
          <p:cNvSpPr/>
          <p:nvPr/>
        </p:nvSpPr>
        <p:spPr>
          <a:xfrm>
            <a:off x="7734300" y="12192000"/>
            <a:ext cx="2895600" cy="548641"/>
          </a:xfrm>
          <a:prstGeom prst="rect">
            <a:avLst/>
          </a:prstGeom>
          <a:solidFill>
            <a:srgbClr val="FFFFFF"/>
          </a:solidFill>
          <a:ln w="50800">
            <a:solidFill>
              <a:srgbClr val="FFFFFF"/>
            </a:solidFill>
          </a:ln>
        </p:spPr>
        <p:txBody>
          <a:bodyPr tIns="91439" bIns="91439" anchor="ctr"/>
          <a:lstStyle/>
          <a:p>
            <a:pPr defTabSz="1828800" rtl="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74" name="Picture 4" descr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393700"/>
            <a:ext cx="3619500" cy="3695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IMG_4721.png" descr="IMG_472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-1219200"/>
            <a:ext cx="6324600" cy="6324600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6" dur="500" fill="hold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1" dur="500" fill="hold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6" dur="500" fill="hold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1" dur="500" fill="hold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7" dur="500" fill="hold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42" dur="500" fill="hold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47" dur="500" fill="hold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1" animBg="1" advAuto="0"/>
      <p:bldP spid="267" grpId="2" animBg="1" advAuto="0"/>
      <p:bldP spid="268" grpId="3" animBg="1" advAuto="0"/>
      <p:bldP spid="269" grpId="4" animBg="1" advAuto="0"/>
      <p:bldP spid="270" grpId="5" animBg="1" advAuto="0"/>
      <p:bldP spid="271" grpId="7" animBg="1" advAuto="0"/>
      <p:bldP spid="272" grpId="8" animBg="1" advAuto="0"/>
      <p:bldP spid="273" grpId="9" animBg="1" advAuto="0"/>
      <p:bldP spid="274" grpId="6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تنظيم البيانات في مصفوفة"/>
          <p:cNvSpPr txBox="1"/>
          <p:nvPr/>
        </p:nvSpPr>
        <p:spPr>
          <a:xfrm>
            <a:off x="13867431" y="428768"/>
            <a:ext cx="5032868" cy="944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 defTabSz="1828800">
              <a:defRPr sz="6000">
                <a:solidFill>
                  <a:srgbClr val="FF4015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تنظيم البيانات في مصفوفة</a:t>
            </a:r>
          </a:p>
        </p:txBody>
      </p:sp>
      <p:pic>
        <p:nvPicPr>
          <p:cNvPr id="27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700" y="7162800"/>
            <a:ext cx="9791700" cy="2895600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رابط مستقيم 4"/>
          <p:cNvSpPr/>
          <p:nvPr/>
        </p:nvSpPr>
        <p:spPr>
          <a:xfrm>
            <a:off x="16459196" y="4114799"/>
            <a:ext cx="1371605" cy="1"/>
          </a:xfrm>
          <a:prstGeom prst="line">
            <a:avLst/>
          </a:prstGeom>
          <a:ln w="76200">
            <a:solidFill>
              <a:srgbClr val="C0504D"/>
            </a:solidFill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tIns="91439" bIns="91439"/>
          <a:lstStyle/>
          <a:p>
            <a:pPr algn="l" defTabSz="1828800" rtl="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1" name="رابط مستقيم 5"/>
          <p:cNvSpPr/>
          <p:nvPr/>
        </p:nvSpPr>
        <p:spPr>
          <a:xfrm>
            <a:off x="11734800" y="4111623"/>
            <a:ext cx="1371601" cy="3177"/>
          </a:xfrm>
          <a:prstGeom prst="line">
            <a:avLst/>
          </a:prstGeom>
          <a:ln w="76200">
            <a:solidFill>
              <a:srgbClr val="C0504D"/>
            </a:solidFill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tIns="91439" bIns="91439"/>
          <a:lstStyle/>
          <a:p>
            <a:pPr algn="l" defTabSz="1828800" rtl="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2" name="رابط مستقيم 6"/>
          <p:cNvSpPr/>
          <p:nvPr/>
        </p:nvSpPr>
        <p:spPr>
          <a:xfrm>
            <a:off x="7010400" y="4114800"/>
            <a:ext cx="1371601" cy="3176"/>
          </a:xfrm>
          <a:prstGeom prst="line">
            <a:avLst/>
          </a:prstGeom>
          <a:ln w="76200">
            <a:solidFill>
              <a:srgbClr val="C0504D"/>
            </a:solidFill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tIns="91439" bIns="91439"/>
          <a:lstStyle/>
          <a:p>
            <a:pPr algn="l" defTabSz="1828800" rtl="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3" name="مستطيل 7"/>
          <p:cNvSpPr/>
          <p:nvPr/>
        </p:nvSpPr>
        <p:spPr>
          <a:xfrm>
            <a:off x="12039600" y="8077200"/>
            <a:ext cx="6705600" cy="1676400"/>
          </a:xfrm>
          <a:prstGeom prst="rect">
            <a:avLst/>
          </a:prstGeom>
          <a:solidFill>
            <a:srgbClr val="FFFFFF"/>
          </a:solidFill>
          <a:ln w="50800">
            <a:solidFill>
              <a:srgbClr val="FFFFFF"/>
            </a:solidFill>
          </a:ln>
        </p:spPr>
        <p:txBody>
          <a:bodyPr tIns="91439" bIns="91439" anchor="ctr"/>
          <a:lstStyle/>
          <a:p>
            <a:pPr defTabSz="1828800" rtl="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84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10515600"/>
            <a:ext cx="11372850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IMG_4811.png" descr="IMG_48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5956" y="0"/>
            <a:ext cx="16532088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14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9" dur="500" fill="hold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" grpId="4" animBg="1" advAuto="0"/>
      <p:bldP spid="280" grpId="1" animBg="1" advAuto="0"/>
      <p:bldP spid="281" grpId="2" animBg="1" advAuto="0"/>
      <p:bldP spid="282" grpId="3" animBg="1" advAuto="0"/>
      <p:bldP spid="283" grpId="5" animBg="1" advAuto="0"/>
      <p:bldP spid="284" grpId="6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IMG_4812.png" descr="IMG_48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228" y="-758000"/>
            <a:ext cx="16381772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IMG_4591.png" descr="IMG_45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516" y="-2387829"/>
            <a:ext cx="12459641" cy="9850334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IMG_4806.png" descr="IMG_48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273" y="694832"/>
            <a:ext cx="15564727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تحليل البيانات بأستعمال المصفوفات"/>
          <p:cNvSpPr txBox="1"/>
          <p:nvPr/>
        </p:nvSpPr>
        <p:spPr>
          <a:xfrm>
            <a:off x="10311565" y="2025497"/>
            <a:ext cx="9864349" cy="130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8800">
                <a:solidFill>
                  <a:srgbClr val="426C85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تحليل البيانات بأستعمال المصفوفات</a:t>
            </a:r>
          </a:p>
        </p:txBody>
      </p:sp>
      <p:pic>
        <p:nvPicPr>
          <p:cNvPr id="294" name="Picture 2" descr="Picture 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212503" y="0"/>
            <a:ext cx="3334532" cy="4050996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16</a:t>
            </a:fld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IMG_4795.png" descr="IMG_4795.png"/>
          <p:cNvPicPr>
            <a:picLocks noChangeAspect="1"/>
          </p:cNvPicPr>
          <p:nvPr/>
        </p:nvPicPr>
        <p:blipFill>
          <a:blip r:embed="rId3"/>
          <a:srcRect t="43724"/>
          <a:stretch>
            <a:fillRect/>
          </a:stretch>
        </p:blipFill>
        <p:spPr>
          <a:xfrm>
            <a:off x="7005750" y="7320467"/>
            <a:ext cx="14330250" cy="6395533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تحقق من فهمك"/>
          <p:cNvSpPr txBox="1"/>
          <p:nvPr/>
        </p:nvSpPr>
        <p:spPr>
          <a:xfrm>
            <a:off x="13709811" y="365601"/>
            <a:ext cx="5702426" cy="1325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defRPr sz="9000">
                <a:solidFill>
                  <a:srgbClr val="FFFFFF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تحقق من فهمك </a:t>
            </a:r>
          </a:p>
        </p:txBody>
      </p:sp>
      <p:pic>
        <p:nvPicPr>
          <p:cNvPr id="299" name="IMG_4795.png" descr="IMG_4795.png"/>
          <p:cNvPicPr>
            <a:picLocks noChangeAspect="1"/>
          </p:cNvPicPr>
          <p:nvPr/>
        </p:nvPicPr>
        <p:blipFill>
          <a:blip r:embed="rId3"/>
          <a:srcRect l="72142" b="56878"/>
          <a:stretch>
            <a:fillRect/>
          </a:stretch>
        </p:blipFill>
        <p:spPr>
          <a:xfrm>
            <a:off x="17344021" y="2351361"/>
            <a:ext cx="3991979" cy="4900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IMG_4795.png" descr="IMG_4795.png"/>
          <p:cNvPicPr>
            <a:picLocks noChangeAspect="1"/>
          </p:cNvPicPr>
          <p:nvPr/>
        </p:nvPicPr>
        <p:blipFill>
          <a:blip r:embed="rId3"/>
          <a:srcRect l="45401" r="27618"/>
          <a:stretch>
            <a:fillRect/>
          </a:stretch>
        </p:blipFill>
        <p:spPr>
          <a:xfrm>
            <a:off x="13511969" y="2351361"/>
            <a:ext cx="3866223" cy="113646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IMG_4795.png" descr="IMG_4795.png"/>
          <p:cNvPicPr>
            <a:picLocks noChangeAspect="1"/>
          </p:cNvPicPr>
          <p:nvPr/>
        </p:nvPicPr>
        <p:blipFill>
          <a:blip r:embed="rId3"/>
          <a:srcRect r="54511" b="55767"/>
          <a:stretch>
            <a:fillRect/>
          </a:stretch>
        </p:blipFill>
        <p:spPr>
          <a:xfrm>
            <a:off x="7005750" y="2351361"/>
            <a:ext cx="6518645" cy="5026921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17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1" animBg="1" advAuto="0"/>
      <p:bldP spid="301" grpId="2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Picture 2" descr="Picture 2"/>
          <p:cNvPicPr>
            <a:picLocks noChangeAspect="1"/>
          </p:cNvPicPr>
          <p:nvPr/>
        </p:nvPicPr>
        <p:blipFill>
          <a:blip r:embed="rId3"/>
          <a:srcRect t="28184"/>
          <a:stretch>
            <a:fillRect/>
          </a:stretch>
        </p:blipFill>
        <p:spPr>
          <a:xfrm>
            <a:off x="6677025" y="2597832"/>
            <a:ext cx="13754100" cy="27361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5334000"/>
            <a:ext cx="13087350" cy="7467600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تأكد"/>
          <p:cNvSpPr txBox="1"/>
          <p:nvPr/>
        </p:nvSpPr>
        <p:spPr>
          <a:xfrm>
            <a:off x="15499531" y="365601"/>
            <a:ext cx="3815414" cy="1452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 algn="l" defTabSz="1828800" rtl="0">
              <a:defRPr sz="10000">
                <a:solidFill>
                  <a:srgbClr val="DDDDDD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rPr>
                <a:solidFill>
                  <a:srgbClr val="E22400"/>
                </a:solidFill>
              </a:rPr>
              <a:t>تأكد</a:t>
            </a:r>
            <a:r>
              <a:t> </a:t>
            </a:r>
          </a:p>
        </p:txBody>
      </p:sp>
      <p:sp>
        <p:nvSpPr>
          <p:cNvPr id="307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18</a:t>
            </a:fld>
            <a:endParaRPr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IMG_4689.png" descr="IMG_468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7528" y="1405748"/>
            <a:ext cx="7430922" cy="7430923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تقويم ختامي"/>
          <p:cNvSpPr txBox="1"/>
          <p:nvPr/>
        </p:nvSpPr>
        <p:spPr>
          <a:xfrm>
            <a:off x="14175274" y="3158331"/>
            <a:ext cx="4475597" cy="3577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10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تقويم ختامي </a:t>
            </a:r>
          </a:p>
        </p:txBody>
      </p:sp>
      <p:pic>
        <p:nvPicPr>
          <p:cNvPr id="311" name="Picture 2" descr="Picture 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0" y="3860673"/>
            <a:ext cx="3334531" cy="4050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IMG_4801.png" descr="IMG_48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9588" y="3158331"/>
            <a:ext cx="16691488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19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G_4689.png" descr="IMG_468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7528" y="1405748"/>
            <a:ext cx="7430922" cy="7430923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قدرات"/>
          <p:cNvSpPr txBox="1"/>
          <p:nvPr/>
        </p:nvSpPr>
        <p:spPr>
          <a:xfrm>
            <a:off x="14175274" y="3860673"/>
            <a:ext cx="4475597" cy="175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10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قدرات</a:t>
            </a:r>
          </a:p>
        </p:txBody>
      </p:sp>
      <p:pic>
        <p:nvPicPr>
          <p:cNvPr id="183" name="Picture 2" descr="Picture 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0" y="3860673"/>
            <a:ext cx="3334531" cy="4050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4814.png" descr="IMG_481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1977" y="5071402"/>
            <a:ext cx="19246305" cy="9623153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IMG_4689.png" descr="IMG_468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7528" y="1405748"/>
            <a:ext cx="7430922" cy="7430923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تحصيلي"/>
          <p:cNvSpPr txBox="1"/>
          <p:nvPr/>
        </p:nvSpPr>
        <p:spPr>
          <a:xfrm>
            <a:off x="14554272" y="3860673"/>
            <a:ext cx="4475598" cy="175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10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تحصيلي</a:t>
            </a:r>
          </a:p>
        </p:txBody>
      </p:sp>
      <p:pic>
        <p:nvPicPr>
          <p:cNvPr id="317" name="Picture 2" descr="Picture 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0" y="3860673"/>
            <a:ext cx="3334531" cy="4050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G_4816.png" descr="IMG_481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7898" y="6858000"/>
            <a:ext cx="13331972" cy="7672571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20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G_4689.png" descr="IMG_468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9326" y="1642332"/>
            <a:ext cx="7430923" cy="7430922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عنوان الدرس…"/>
          <p:cNvSpPr txBox="1"/>
          <p:nvPr/>
        </p:nvSpPr>
        <p:spPr>
          <a:xfrm>
            <a:off x="14070176" y="3568913"/>
            <a:ext cx="6129224" cy="3577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 defTabSz="1828800" rtl="0">
              <a:defRPr sz="10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عنوان الدرس </a:t>
            </a:r>
          </a:p>
          <a:p>
            <a:pPr defTabSz="1828800" rtl="0">
              <a:defRPr sz="10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٢-١</a:t>
            </a:r>
          </a:p>
        </p:txBody>
      </p:sp>
      <p:sp>
        <p:nvSpPr>
          <p:cNvPr id="189" name="مقدمة في المصفوفات"/>
          <p:cNvSpPr txBox="1"/>
          <p:nvPr/>
        </p:nvSpPr>
        <p:spPr>
          <a:xfrm>
            <a:off x="7606106" y="8022642"/>
            <a:ext cx="11613742" cy="2126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1200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مقدمة في المصفوفات</a:t>
            </a:r>
          </a:p>
        </p:txBody>
      </p:sp>
      <p:sp>
        <p:nvSpPr>
          <p:cNvPr id="190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823CC17C-7D19-44FC-806A-6EC48D5095E4-L0-001.jpeg" descr="823CC17C-7D19-44FC-806A-6EC48D5095E4-L0-001.jpeg"/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l="11111"/>
          <a:stretch>
            <a:fillRect/>
          </a:stretch>
        </p:blipFill>
        <p:spPr>
          <a:xfrm>
            <a:off x="7789957" y="1797437"/>
            <a:ext cx="10572746" cy="7929560"/>
          </a:xfrm>
          <a:prstGeom prst="rect">
            <a:avLst/>
          </a:prstGeom>
        </p:spPr>
      </p:pic>
      <p:sp>
        <p:nvSpPr>
          <p:cNvPr id="193" name="الجنود السعوديين هم رمز للقوة والشجاعة، فادعو الله أن يمنحهم الخير في حياتهم.…"/>
          <p:cNvSpPr txBox="1">
            <a:spLocks noGrp="1"/>
          </p:cNvSpPr>
          <p:nvPr>
            <p:ph type="body" sz="quarter" idx="1"/>
          </p:nvPr>
        </p:nvSpPr>
        <p:spPr>
          <a:xfrm>
            <a:off x="6063406" y="9727000"/>
            <a:ext cx="14025854" cy="3989001"/>
          </a:xfrm>
          <a:prstGeom prst="rect">
            <a:avLst/>
          </a:prstGeom>
        </p:spPr>
        <p:txBody>
          <a:bodyPr/>
          <a:lstStyle/>
          <a:p>
            <a:pPr marL="1330325" marR="914400" indent="-1190625" algn="r" defTabSz="914400">
              <a:spcBef>
                <a:spcPts val="0"/>
              </a:spcBef>
              <a:buClr>
                <a:srgbClr val="060606"/>
              </a:buClr>
              <a:buSzPct val="100000"/>
              <a:buFont typeface="Arial"/>
              <a:buChar char="•"/>
              <a:tabLst>
                <a:tab pos="279400" algn="l"/>
                <a:tab pos="914400" algn="l"/>
              </a:tabLst>
              <a:defRPr sz="6000">
                <a:solidFill>
                  <a:srgbClr val="06060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الجنود السعوديين هم رمز للقوة والشجاعة، فادعو الله أن يمنحهم الخير في حياتهم.</a:t>
            </a:r>
          </a:p>
          <a:p>
            <a:pPr marL="1330325" marR="914400" indent="-1190625" algn="r" defTabSz="914400">
              <a:spcBef>
                <a:spcPts val="0"/>
              </a:spcBef>
              <a:buClr>
                <a:srgbClr val="060606"/>
              </a:buClr>
              <a:buSzPct val="100000"/>
              <a:buFont typeface="Arial"/>
              <a:buChar char="•"/>
              <a:tabLst>
                <a:tab pos="279400" algn="l"/>
                <a:tab pos="914400" algn="l"/>
              </a:tabLst>
              <a:defRPr sz="6000">
                <a:solidFill>
                  <a:srgbClr val="06060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اللهم شدد أزرهم، وقوي من عزيمتهم، وارزقهم الصبر والطمأنينة والهدوء.</a:t>
            </a:r>
          </a:p>
        </p:txBody>
      </p:sp>
      <p:sp>
        <p:nvSpPr>
          <p:cNvPr id="19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rtl="0">
              <a:defRPr/>
            </a:pPr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G_4776.png" descr="IMG_477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855" y="5116332"/>
            <a:ext cx="15925478" cy="9744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4721.png" descr="IMG_47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895" y="-2050741"/>
            <a:ext cx="9325921" cy="932592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1"/>
          <p:cNvSpPr txBox="1"/>
          <p:nvPr/>
        </p:nvSpPr>
        <p:spPr>
          <a:xfrm>
            <a:off x="10021839" y="6858000"/>
            <a:ext cx="10144127" cy="3020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5600" b="1">
                <a:solidFill>
                  <a:srgbClr val="800080"/>
                </a:solidFill>
                <a:latin typeface="Traditional Arabic"/>
                <a:ea typeface="Traditional Arabic"/>
                <a:cs typeface="Traditional Arabic"/>
                <a:sym typeface="Traditional Arabic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Traditional Arabic"/>
                <a:ea typeface="Traditional Arabic"/>
                <a:cs typeface="Traditional Arabic"/>
                <a:sym typeface="Traditional Arabic"/>
              </a:rPr>
              <a:t>وفي الاقتصاد تستخدم المصفوفات كنموذج مفتوح ونموذج مغلق للعالم ليونتيف لتحديد الأسعار </a:t>
            </a:r>
          </a:p>
        </p:txBody>
      </p:sp>
      <p:pic>
        <p:nvPicPr>
          <p:cNvPr id="201" name="Picture 2" descr="Picture 2"/>
          <p:cNvPicPr>
            <a:picLocks noChangeAspect="1"/>
          </p:cNvPicPr>
          <p:nvPr/>
        </p:nvPicPr>
        <p:blipFill>
          <a:blip r:embed="rId3"/>
          <a:srcRect t="13383" r="9779" b="5450"/>
          <a:stretch>
            <a:fillRect/>
          </a:stretch>
        </p:blipFill>
        <p:spPr>
          <a:xfrm>
            <a:off x="15122478" y="2040875"/>
            <a:ext cx="5715001" cy="3714751"/>
          </a:xfrm>
          <a:prstGeom prst="rect">
            <a:avLst/>
          </a:prstGeom>
          <a:ln w="50800">
            <a:solidFill>
              <a:srgbClr val="984807"/>
            </a:solidFill>
          </a:ln>
        </p:spPr>
      </p:pic>
      <p:pic>
        <p:nvPicPr>
          <p:cNvPr id="202" name="IMG_4721.png" descr="IMG_47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8501" y="2560422"/>
            <a:ext cx="9325921" cy="9325921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1786" y="2554303"/>
            <a:ext cx="4505325" cy="2524127"/>
          </a:xfrm>
          <a:prstGeom prst="rect">
            <a:avLst/>
          </a:prstGeom>
          <a:ln w="12700">
            <a:solidFill>
              <a:srgbClr val="FFC000"/>
            </a:solidFill>
            <a:miter/>
          </a:ln>
        </p:spPr>
      </p:pic>
      <p:pic>
        <p:nvPicPr>
          <p:cNvPr id="206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9436" y="6424724"/>
            <a:ext cx="4010025" cy="6096001"/>
          </a:xfrm>
          <a:prstGeom prst="rect">
            <a:avLst/>
          </a:prstGeom>
          <a:ln w="12700">
            <a:solidFill>
              <a:srgbClr val="FFC000"/>
            </a:solidFill>
            <a:miter/>
          </a:ln>
        </p:spPr>
      </p:pic>
      <p:sp>
        <p:nvSpPr>
          <p:cNvPr id="207" name="وسيلة شرح على شكل سحابة 2"/>
          <p:cNvSpPr/>
          <p:nvPr/>
        </p:nvSpPr>
        <p:spPr>
          <a:xfrm>
            <a:off x="5441134" y="5746766"/>
            <a:ext cx="475995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4800" b="1">
                <a:solidFill>
                  <a:srgbClr val="E13F3B"/>
                </a:soli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ما فائدة تنظيم البيانات  في جداول</a:t>
            </a:r>
          </a:p>
        </p:txBody>
      </p:sp>
      <p:sp>
        <p:nvSpPr>
          <p:cNvPr id="208" name="مربع"/>
          <p:cNvSpPr/>
          <p:nvPr/>
        </p:nvSpPr>
        <p:spPr>
          <a:xfrm>
            <a:off x="5916111" y="3841766"/>
            <a:ext cx="3810001" cy="3810001"/>
          </a:xfrm>
          <a:prstGeom prst="rect">
            <a:avLst/>
          </a:prstGeom>
          <a:ln w="50800">
            <a:solidFill>
              <a:srgbClr val="4F81BD"/>
            </a:solidFill>
          </a:ln>
          <a:effectLst>
            <a:outerShdw blurRad="381000" dist="12700" dir="5400000" rotWithShape="0">
              <a:srgbClr val="000000"/>
            </a:outerShdw>
          </a:effectLst>
        </p:spPr>
        <p:txBody>
          <a:bodyPr tIns="91439" bIns="91439" anchor="ctr"/>
          <a:lstStyle/>
          <a:p>
            <a:pPr algn="l" defTabSz="1828800" rtl="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09" name="IMG_4690.png" descr="IMG_469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8984" y="1435963"/>
            <a:ext cx="4363491" cy="4760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G_4690.png" descr="IMG_469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8984" y="6978433"/>
            <a:ext cx="4363491" cy="4760806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أهداف الدرس"/>
          <p:cNvSpPr txBox="1"/>
          <p:nvPr/>
        </p:nvSpPr>
        <p:spPr>
          <a:xfrm>
            <a:off x="14216274" y="0"/>
            <a:ext cx="3937584" cy="1516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 rtl="0">
              <a:defRPr sz="9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6000"/>
              <a:t>أهداف</a:t>
            </a:r>
            <a:r>
              <a:t> </a:t>
            </a:r>
            <a:r>
              <a:rPr sz="6000"/>
              <a:t>الدرس</a:t>
            </a:r>
          </a:p>
        </p:txBody>
      </p:sp>
      <p:sp>
        <p:nvSpPr>
          <p:cNvPr id="21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2" nodeType="afterEffect">
                                  <p:stCondLst>
                                    <p:cond delay="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32" fill="hold" grpId="4" nodeType="afterEffect">
                                  <p:stCondLst>
                                    <p:cond delay="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grpId="6" nodeType="afterEffect">
                                  <p:stCondLst>
                                    <p:cond delay="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2" animBg="1" advAuto="0"/>
      <p:bldP spid="206" grpId="6" animBg="1" advAuto="0"/>
      <p:bldP spid="207" grpId="4" animBg="1" advAuto="0"/>
      <p:bldP spid="208" grpId="3" animBg="1" advAuto="0"/>
      <p:bldP spid="209" grpId="1" animBg="1" advAuto="0"/>
      <p:bldP spid="210" grpId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مفردات الدرس"/>
          <p:cNvSpPr txBox="1"/>
          <p:nvPr/>
        </p:nvSpPr>
        <p:spPr>
          <a:xfrm>
            <a:off x="14362534" y="365601"/>
            <a:ext cx="3944403" cy="1142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6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مفردات الدرس</a:t>
            </a:r>
          </a:p>
        </p:txBody>
      </p:sp>
      <p:pic>
        <p:nvPicPr>
          <p:cNvPr id="215" name="IMG_4680.png" descr="IMG_468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8603" y="1520351"/>
            <a:ext cx="9022672" cy="12561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G_4680.png" descr="IMG_468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771" y="1520352"/>
            <a:ext cx="9022672" cy="12561250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المصفوفة"/>
          <p:cNvSpPr txBox="1"/>
          <p:nvPr/>
        </p:nvSpPr>
        <p:spPr>
          <a:xfrm>
            <a:off x="15941699" y="3460765"/>
            <a:ext cx="2903027" cy="1142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6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المصفوفة </a:t>
            </a:r>
          </a:p>
        </p:txBody>
      </p:sp>
      <p:sp>
        <p:nvSpPr>
          <p:cNvPr id="218" name="الحد"/>
          <p:cNvSpPr txBox="1"/>
          <p:nvPr/>
        </p:nvSpPr>
        <p:spPr>
          <a:xfrm>
            <a:off x="9094091" y="3460765"/>
            <a:ext cx="5609026" cy="112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defRPr sz="6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الحد</a:t>
            </a:r>
          </a:p>
        </p:txBody>
      </p:sp>
      <p:sp>
        <p:nvSpPr>
          <p:cNvPr id="219" name="الرتبة"/>
          <p:cNvSpPr txBox="1"/>
          <p:nvPr/>
        </p:nvSpPr>
        <p:spPr>
          <a:xfrm>
            <a:off x="14703116" y="6280624"/>
            <a:ext cx="4156136" cy="1142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defRPr sz="6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الرتبة </a:t>
            </a:r>
          </a:p>
        </p:txBody>
      </p:sp>
      <p:sp>
        <p:nvSpPr>
          <p:cNvPr id="220" name="مصفوفة الصف"/>
          <p:cNvSpPr txBox="1"/>
          <p:nvPr/>
        </p:nvSpPr>
        <p:spPr>
          <a:xfrm>
            <a:off x="6421361" y="6280624"/>
            <a:ext cx="4205868" cy="1142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6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مصفوفة الصف</a:t>
            </a:r>
          </a:p>
        </p:txBody>
      </p:sp>
      <p:sp>
        <p:nvSpPr>
          <p:cNvPr id="221" name="مصفوفة العمود"/>
          <p:cNvSpPr txBox="1"/>
          <p:nvPr/>
        </p:nvSpPr>
        <p:spPr>
          <a:xfrm>
            <a:off x="15221827" y="9100483"/>
            <a:ext cx="4342768" cy="1142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6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مصفوفة العمود </a:t>
            </a:r>
          </a:p>
        </p:txBody>
      </p:sp>
      <p:sp>
        <p:nvSpPr>
          <p:cNvPr id="222" name="مصفوفة المربعة"/>
          <p:cNvSpPr txBox="1"/>
          <p:nvPr/>
        </p:nvSpPr>
        <p:spPr>
          <a:xfrm>
            <a:off x="8462092" y="9134299"/>
            <a:ext cx="3928233" cy="1057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5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مصفوفة المربعة</a:t>
            </a:r>
          </a:p>
        </p:txBody>
      </p:sp>
      <p:sp>
        <p:nvSpPr>
          <p:cNvPr id="223" name="مصفوفة الصفرية"/>
          <p:cNvSpPr txBox="1"/>
          <p:nvPr/>
        </p:nvSpPr>
        <p:spPr>
          <a:xfrm>
            <a:off x="13602299" y="11920342"/>
            <a:ext cx="4666099" cy="1142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6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مصفوفة الصفرية</a:t>
            </a:r>
          </a:p>
        </p:txBody>
      </p:sp>
      <p:sp>
        <p:nvSpPr>
          <p:cNvPr id="224" name="المصفوفات المتساوية"/>
          <p:cNvSpPr txBox="1"/>
          <p:nvPr/>
        </p:nvSpPr>
        <p:spPr>
          <a:xfrm>
            <a:off x="6421361" y="11987974"/>
            <a:ext cx="4556061" cy="919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4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المصفوفات المتساوية</a:t>
            </a:r>
          </a:p>
        </p:txBody>
      </p:sp>
      <p:sp>
        <p:nvSpPr>
          <p:cNvPr id="225" name="١"/>
          <p:cNvSpPr txBox="1"/>
          <p:nvPr/>
        </p:nvSpPr>
        <p:spPr>
          <a:xfrm>
            <a:off x="13863746" y="2900298"/>
            <a:ext cx="2716165" cy="112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defRPr sz="6000" b="1">
                <a:solidFill>
                  <a:srgbClr val="426B8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26" name="٢"/>
          <p:cNvSpPr txBox="1"/>
          <p:nvPr/>
        </p:nvSpPr>
        <p:spPr>
          <a:xfrm>
            <a:off x="6867038" y="2900298"/>
            <a:ext cx="3677406" cy="112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defRPr sz="6000" b="1">
                <a:solidFill>
                  <a:srgbClr val="426B8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227" name="٣"/>
          <p:cNvSpPr txBox="1"/>
          <p:nvPr/>
        </p:nvSpPr>
        <p:spPr>
          <a:xfrm>
            <a:off x="18319635" y="5720157"/>
            <a:ext cx="2716166" cy="112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defRPr sz="6000" b="1">
                <a:solidFill>
                  <a:srgbClr val="426B8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sp>
        <p:nvSpPr>
          <p:cNvPr id="228" name="٤"/>
          <p:cNvSpPr txBox="1"/>
          <p:nvPr/>
        </p:nvSpPr>
        <p:spPr>
          <a:xfrm>
            <a:off x="11378724" y="5720157"/>
            <a:ext cx="3843104" cy="112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defRPr sz="6000" b="1">
                <a:solidFill>
                  <a:srgbClr val="426B8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229" name="٥"/>
          <p:cNvSpPr txBox="1"/>
          <p:nvPr/>
        </p:nvSpPr>
        <p:spPr>
          <a:xfrm>
            <a:off x="13863746" y="8535796"/>
            <a:ext cx="3705788" cy="112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defRPr sz="6000" b="1">
                <a:solidFill>
                  <a:srgbClr val="426B8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٥</a:t>
            </a:r>
          </a:p>
        </p:txBody>
      </p:sp>
      <p:sp>
        <p:nvSpPr>
          <p:cNvPr id="230" name="٦"/>
          <p:cNvSpPr txBox="1"/>
          <p:nvPr/>
        </p:nvSpPr>
        <p:spPr>
          <a:xfrm>
            <a:off x="6867038" y="8535796"/>
            <a:ext cx="4224333" cy="112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defRPr sz="6000" b="1">
                <a:solidFill>
                  <a:srgbClr val="426B8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  <p:sp>
        <p:nvSpPr>
          <p:cNvPr id="231" name="٧"/>
          <p:cNvSpPr txBox="1"/>
          <p:nvPr/>
        </p:nvSpPr>
        <p:spPr>
          <a:xfrm>
            <a:off x="18319635" y="11333146"/>
            <a:ext cx="6063997" cy="112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defRPr sz="6000" b="1">
                <a:solidFill>
                  <a:srgbClr val="426B8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٧</a:t>
            </a:r>
          </a:p>
        </p:txBody>
      </p:sp>
      <p:sp>
        <p:nvSpPr>
          <p:cNvPr id="232" name="٨"/>
          <p:cNvSpPr txBox="1"/>
          <p:nvPr/>
        </p:nvSpPr>
        <p:spPr>
          <a:xfrm>
            <a:off x="11378724" y="11040897"/>
            <a:ext cx="4295331" cy="112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defRPr sz="6000" b="1">
                <a:solidFill>
                  <a:srgbClr val="426B8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  <p:sp>
        <p:nvSpPr>
          <p:cNvPr id="233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وسيلة شرح على شكل سحابة 3"/>
          <p:cNvSpPr txBox="1"/>
          <p:nvPr/>
        </p:nvSpPr>
        <p:spPr>
          <a:xfrm>
            <a:off x="13554542" y="7372332"/>
            <a:ext cx="6620245" cy="3814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/>
          <a:lstStyle>
            <a:lvl1pPr defTabSz="1828800">
              <a:defRPr sz="4800" b="1">
                <a:solidFill>
                  <a:srgbClr val="E13F3B"/>
                </a:soli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كم عدد الصفوف في مصفوفة الهاتف المحمول ؟</a:t>
            </a:r>
          </a:p>
        </p:txBody>
      </p:sp>
      <p:sp>
        <p:nvSpPr>
          <p:cNvPr id="236" name="مستطيل 4"/>
          <p:cNvSpPr/>
          <p:nvPr/>
        </p:nvSpPr>
        <p:spPr>
          <a:xfrm>
            <a:off x="17443798" y="3962400"/>
            <a:ext cx="457201" cy="2438400"/>
          </a:xfrm>
          <a:prstGeom prst="rect">
            <a:avLst/>
          </a:prstGeom>
          <a:solidFill>
            <a:srgbClr val="FFFFFF"/>
          </a:solidFill>
          <a:ln w="50800">
            <a:solidFill>
              <a:srgbClr val="FFFFFF"/>
            </a:solidFill>
          </a:ln>
        </p:spPr>
        <p:txBody>
          <a:bodyPr tIns="91439" bIns="91439" anchor="ctr"/>
          <a:lstStyle/>
          <a:p>
            <a:pPr defTabSz="1828800" rtl="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7" name="مستطيل 5"/>
          <p:cNvSpPr/>
          <p:nvPr/>
        </p:nvSpPr>
        <p:spPr>
          <a:xfrm>
            <a:off x="11582400" y="3962400"/>
            <a:ext cx="457200" cy="2438400"/>
          </a:xfrm>
          <a:prstGeom prst="rect">
            <a:avLst/>
          </a:prstGeom>
          <a:solidFill>
            <a:srgbClr val="FFFFFF"/>
          </a:solidFill>
          <a:ln w="50800">
            <a:solidFill>
              <a:srgbClr val="FFFFFF"/>
            </a:solidFill>
          </a:ln>
        </p:spPr>
        <p:txBody>
          <a:bodyPr tIns="91439" bIns="91439" anchor="ctr"/>
          <a:lstStyle/>
          <a:p>
            <a:pPr defTabSz="1828800" rtl="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8" name="وسيلة شرح على شكل سحابة 6"/>
          <p:cNvSpPr/>
          <p:nvPr/>
        </p:nvSpPr>
        <p:spPr>
          <a:xfrm>
            <a:off x="7051046" y="9213789"/>
            <a:ext cx="475995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4800" b="1">
                <a:solidFill>
                  <a:srgbClr val="E13F3B"/>
                </a:soli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كم عدد الأعمدة في مصفوفة الهاتف المحمول ؟</a:t>
            </a:r>
          </a:p>
        </p:txBody>
      </p:sp>
      <p:sp>
        <p:nvSpPr>
          <p:cNvPr id="239" name="وسيلة شرح على شكل سحابة 7"/>
          <p:cNvSpPr txBox="1"/>
          <p:nvPr/>
        </p:nvSpPr>
        <p:spPr>
          <a:xfrm>
            <a:off x="10173354" y="10015128"/>
            <a:ext cx="7187917" cy="4141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/>
          <a:lstStyle>
            <a:lvl1pPr defTabSz="1828800">
              <a:defRPr sz="4800" b="1">
                <a:solidFill>
                  <a:srgbClr val="E13F3B"/>
                </a:soli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ما العدد الظاهر في الصف الثاني والعمود الثالث ؟</a:t>
            </a:r>
          </a:p>
        </p:txBody>
      </p:sp>
      <p:pic>
        <p:nvPicPr>
          <p:cNvPr id="240" name="IMG_4785.png" descr="IMG_4785.png"/>
          <p:cNvPicPr>
            <a:picLocks noChangeAspect="1"/>
          </p:cNvPicPr>
          <p:nvPr/>
        </p:nvPicPr>
        <p:blipFill>
          <a:blip r:embed="rId3"/>
          <a:srcRect t="18708"/>
          <a:stretch>
            <a:fillRect/>
          </a:stretch>
        </p:blipFill>
        <p:spPr>
          <a:xfrm>
            <a:off x="3048000" y="1963340"/>
            <a:ext cx="18288000" cy="9789122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لماذا"/>
          <p:cNvSpPr txBox="1"/>
          <p:nvPr/>
        </p:nvSpPr>
        <p:spPr>
          <a:xfrm>
            <a:off x="15294204" y="493268"/>
            <a:ext cx="4248390" cy="1325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 algn="l" defTabSz="1828800" rtl="0">
              <a:defRPr sz="7000">
                <a:solidFill>
                  <a:srgbClr val="FFFFFF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rPr sz="9000"/>
              <a:t>لماذا</a:t>
            </a:r>
            <a:r>
              <a:t> </a:t>
            </a:r>
          </a:p>
        </p:txBody>
      </p:sp>
      <p:sp>
        <p:nvSpPr>
          <p:cNvPr id="242" name="مستطيل مستدير الزوايا"/>
          <p:cNvSpPr/>
          <p:nvPr/>
        </p:nvSpPr>
        <p:spPr>
          <a:xfrm>
            <a:off x="9716085" y="11025000"/>
            <a:ext cx="7676914" cy="2121858"/>
          </a:xfrm>
          <a:prstGeom prst="roundRect">
            <a:avLst>
              <a:gd name="adj" fmla="val 17956"/>
            </a:avLst>
          </a:prstGeom>
          <a:ln w="50800">
            <a:solidFill>
              <a:srgbClr val="4F81BD"/>
            </a:solidFill>
          </a:ln>
          <a:effectLst>
            <a:outerShdw blurRad="2540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/>
          <a:lstStyle/>
          <a:p>
            <a:pPr algn="l" defTabSz="1828800" rtl="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3" name="مستطيل مستدير الزوايا"/>
          <p:cNvSpPr/>
          <p:nvPr/>
        </p:nvSpPr>
        <p:spPr>
          <a:xfrm>
            <a:off x="15505905" y="11025000"/>
            <a:ext cx="1887094" cy="1887094"/>
          </a:xfrm>
          <a:prstGeom prst="roundRect">
            <a:avLst>
              <a:gd name="adj" fmla="val 10000"/>
            </a:avLst>
          </a:prstGeom>
          <a:ln w="50800">
            <a:solidFill>
              <a:srgbClr val="4F81BD"/>
            </a:solidFill>
          </a:ln>
          <a:effectLst>
            <a:outerShdw blurRad="254000" dist="25400" dir="5400000" rotWithShape="0">
              <a:srgbClr val="000000">
                <a:alpha val="75000"/>
              </a:srgbClr>
            </a:outerShdw>
          </a:effectLst>
        </p:spPr>
        <p:txBody>
          <a:bodyPr tIns="91439" bIns="91439" anchor="ctr"/>
          <a:lstStyle/>
          <a:p>
            <a:pPr algn="l" defTabSz="1828800" rtl="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4" name="مستطيل مستدير الزوايا"/>
          <p:cNvSpPr/>
          <p:nvPr/>
        </p:nvSpPr>
        <p:spPr>
          <a:xfrm>
            <a:off x="13792711" y="7867871"/>
            <a:ext cx="6771526" cy="2823438"/>
          </a:xfrm>
          <a:prstGeom prst="roundRect">
            <a:avLst>
              <a:gd name="adj" fmla="val 13494"/>
            </a:avLst>
          </a:prstGeom>
          <a:ln w="50800">
            <a:solidFill>
              <a:srgbClr val="4F81BD"/>
            </a:solidFill>
          </a:ln>
          <a:effectLst>
            <a:outerShdw blurRad="2540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/>
          <a:lstStyle/>
          <a:p>
            <a:pPr algn="l" defTabSz="1828800" rtl="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5" name="مستطيل مستدير الزوايا"/>
          <p:cNvSpPr/>
          <p:nvPr/>
        </p:nvSpPr>
        <p:spPr>
          <a:xfrm>
            <a:off x="20088874" y="7867871"/>
            <a:ext cx="475363" cy="2585594"/>
          </a:xfrm>
          <a:prstGeom prst="roundRect">
            <a:avLst>
              <a:gd name="adj" fmla="val 40075"/>
            </a:avLst>
          </a:prstGeom>
          <a:ln w="50800">
            <a:solidFill>
              <a:srgbClr val="4F81BD"/>
            </a:solidFill>
          </a:ln>
          <a:effectLst>
            <a:outerShdw blurRad="254000" dist="25400" dir="5400000" rotWithShape="0">
              <a:srgbClr val="000000">
                <a:alpha val="75000"/>
              </a:srgbClr>
            </a:outerShdw>
          </a:effectLst>
        </p:spPr>
        <p:txBody>
          <a:bodyPr tIns="91439" bIns="91439" anchor="ctr"/>
          <a:lstStyle/>
          <a:p>
            <a:pPr algn="l" defTabSz="1828800" rtl="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6" name="مستطيل مستدير الزوايا"/>
          <p:cNvSpPr/>
          <p:nvPr/>
        </p:nvSpPr>
        <p:spPr>
          <a:xfrm>
            <a:off x="6228512" y="7867871"/>
            <a:ext cx="6924347" cy="2823438"/>
          </a:xfrm>
          <a:prstGeom prst="roundRect">
            <a:avLst>
              <a:gd name="adj" fmla="val 13494"/>
            </a:avLst>
          </a:prstGeom>
          <a:ln w="50800">
            <a:solidFill>
              <a:srgbClr val="4F81BD"/>
            </a:solidFill>
          </a:ln>
          <a:effectLst>
            <a:outerShdw blurRad="2540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/>
          <a:lstStyle/>
          <a:p>
            <a:pPr algn="l" defTabSz="1828800" rtl="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7" name="مستطيل مستدير الزوايا"/>
          <p:cNvSpPr/>
          <p:nvPr/>
        </p:nvSpPr>
        <p:spPr>
          <a:xfrm>
            <a:off x="13039200" y="7867871"/>
            <a:ext cx="113659" cy="2585594"/>
          </a:xfrm>
          <a:prstGeom prst="roundRect">
            <a:avLst>
              <a:gd name="adj" fmla="val 50000"/>
            </a:avLst>
          </a:prstGeom>
          <a:ln w="50800">
            <a:solidFill>
              <a:srgbClr val="4F81BD"/>
            </a:solidFill>
          </a:ln>
          <a:effectLst>
            <a:outerShdw blurRad="254000" dist="25400" dir="5400000" rotWithShape="0">
              <a:srgbClr val="000000">
                <a:alpha val="75000"/>
              </a:srgbClr>
            </a:outerShdw>
          </a:effectLst>
        </p:spPr>
        <p:txBody>
          <a:bodyPr tIns="91439" bIns="91439" anchor="ctr"/>
          <a:lstStyle/>
          <a:p>
            <a:pPr algn="l" defTabSz="1828800" rtl="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8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6" dur="500" fill="hold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1" dur="500" fill="hold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3" animBg="1" advAuto="0"/>
      <p:bldP spid="236" grpId="1" animBg="1" advAuto="0"/>
      <p:bldP spid="237" grpId="2" animBg="1" advAuto="0"/>
      <p:bldP spid="238" grpId="4" animBg="1" advAuto="0"/>
      <p:bldP spid="239" grpId="5" animBg="1" advAuto="0"/>
    </p:bld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مخصص</PresentationFormat>
  <Paragraphs>60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8" baseType="lpstr">
      <vt:lpstr>Arial</vt:lpstr>
      <vt:lpstr>Calibri</vt:lpstr>
      <vt:lpstr>Farah Regular</vt:lpstr>
      <vt:lpstr>Geeza Pro Regular</vt:lpstr>
      <vt:lpstr>Helvetica Neue</vt:lpstr>
      <vt:lpstr>Traditional Arabic</vt:lpstr>
      <vt:lpstr>Waseem Regular</vt:lpstr>
      <vt:lpstr>21_BasicWhite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منال الرويلي</dc:creator>
  <cp:lastModifiedBy>منال الرويلي</cp:lastModifiedBy>
  <cp:revision>1</cp:revision>
  <dcterms:modified xsi:type="dcterms:W3CDTF">2023-07-13T17:12:51Z</dcterms:modified>
</cp:coreProperties>
</file>