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828800">
              <a:lnSpc>
                <a:spcPct val="100000"/>
              </a:lnSpc>
              <a:defRPr sz="8800" b="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algn="l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9905787" y="12803854"/>
            <a:ext cx="515814" cy="547942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499" y="1073880"/>
            <a:ext cx="7237001" cy="7237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قدرات"/>
          <p:cNvSpPr txBox="1"/>
          <p:nvPr/>
        </p:nvSpPr>
        <p:spPr>
          <a:xfrm>
            <a:off x="11222480" y="3647516"/>
            <a:ext cx="1939040" cy="105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defRPr sz="5400" b="1">
                <a:solidFill>
                  <a:srgbClr val="7C96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قدرات </a:t>
            </a:r>
          </a:p>
        </p:txBody>
      </p:sp>
      <p:pic>
        <p:nvPicPr>
          <p:cNvPr id="162" name="IMG_4633.png" descr="IMG_46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309" y="4169948"/>
            <a:ext cx="14565382" cy="728269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6" descr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772" y="8013737"/>
            <a:ext cx="3693781" cy="3843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4575.png" descr="IMG_457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808" y="1000829"/>
            <a:ext cx="12723538" cy="9693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4577.png" descr="IMG_45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229" y="367737"/>
            <a:ext cx="14335332" cy="109591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4" name="تجميع"/>
          <p:cNvGrpSpPr/>
          <p:nvPr/>
        </p:nvGrpSpPr>
        <p:grpSpPr>
          <a:xfrm>
            <a:off x="14981393" y="3073310"/>
            <a:ext cx="4636160" cy="2181566"/>
            <a:chOff x="0" y="0"/>
            <a:chExt cx="4636157" cy="2181564"/>
          </a:xfrm>
        </p:grpSpPr>
        <p:pic>
          <p:nvPicPr>
            <p:cNvPr id="242" name="صورة 19" descr="صورة 19"/>
            <p:cNvPicPr>
              <a:picLocks noChangeAspect="1"/>
            </p:cNvPicPr>
            <p:nvPr/>
          </p:nvPicPr>
          <p:blipFill>
            <a:blip r:embed="rId6"/>
            <a:srcRect l="60760" t="16928" r="6293" b="27246"/>
            <a:stretch>
              <a:fillRect/>
            </a:stretch>
          </p:blipFill>
          <p:spPr>
            <a:xfrm>
              <a:off x="0" y="0"/>
              <a:ext cx="1698766" cy="1918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صورة 20" descr="صورة 20"/>
            <p:cNvPicPr>
              <a:picLocks/>
            </p:cNvPicPr>
            <p:nvPr/>
          </p:nvPicPr>
          <p:blipFill>
            <a:blip r:embed="rId7"/>
            <a:srcRect l="31460" t="32145" b="32237"/>
            <a:stretch>
              <a:fillRect/>
            </a:stretch>
          </p:blipFill>
          <p:spPr>
            <a:xfrm>
              <a:off x="401276" y="714481"/>
              <a:ext cx="4234882" cy="1467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مثال"/>
          <p:cNvSpPr txBox="1"/>
          <p:nvPr/>
        </p:nvSpPr>
        <p:spPr>
          <a:xfrm>
            <a:off x="16828284" y="4164092"/>
            <a:ext cx="4507717" cy="973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5000" b="1">
                <a:solidFill>
                  <a:srgbClr val="7C96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مثال</a:t>
            </a:r>
          </a:p>
        </p:txBody>
      </p:sp>
      <p:pic>
        <p:nvPicPr>
          <p:cNvPr id="246" name="IMG_5650.png" descr="IMG_565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889" y="4552917"/>
            <a:ext cx="10548706" cy="818234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5" presetClass="entr" presetSubtype="2" fill="hold" grpId="2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fill="hold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3" animBg="1" advAuto="0"/>
      <p:bldP spid="239" grpId="4" animBg="1" advAuto="0"/>
      <p:bldP spid="244" grpId="1" animBg="1" advAuto="0"/>
      <p:bldP spid="245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G_4595.png" descr="IMG_45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598" y="2475499"/>
            <a:ext cx="15710804" cy="7855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تجميع"/>
          <p:cNvGrpSpPr/>
          <p:nvPr/>
        </p:nvGrpSpPr>
        <p:grpSpPr>
          <a:xfrm>
            <a:off x="11460156" y="420312"/>
            <a:ext cx="7878012" cy="3707034"/>
            <a:chOff x="0" y="0"/>
            <a:chExt cx="7878010" cy="3707033"/>
          </a:xfrm>
        </p:grpSpPr>
        <p:pic>
          <p:nvPicPr>
            <p:cNvPr id="250" name="صورة 19" descr="صورة 19"/>
            <p:cNvPicPr>
              <a:picLocks noChangeAspect="1"/>
            </p:cNvPicPr>
            <p:nvPr/>
          </p:nvPicPr>
          <p:blipFill>
            <a:blip r:embed="rId4"/>
            <a:srcRect l="60761" t="16928" r="6292" b="27246"/>
            <a:stretch>
              <a:fillRect/>
            </a:stretch>
          </p:blipFill>
          <p:spPr>
            <a:xfrm>
              <a:off x="0" y="0"/>
              <a:ext cx="2886635" cy="3260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صورة 20" descr="صورة 20"/>
            <p:cNvPicPr>
              <a:picLocks/>
            </p:cNvPicPr>
            <p:nvPr/>
          </p:nvPicPr>
          <p:blipFill>
            <a:blip r:embed="rId5"/>
            <a:srcRect l="31460" t="32145" b="32238"/>
            <a:stretch>
              <a:fillRect/>
            </a:stretch>
          </p:blipFill>
          <p:spPr>
            <a:xfrm>
              <a:off x="681870" y="1214085"/>
              <a:ext cx="7196141" cy="2492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3" name="تحقق من فهمك"/>
          <p:cNvSpPr txBox="1"/>
          <p:nvPr/>
        </p:nvSpPr>
        <p:spPr>
          <a:xfrm>
            <a:off x="13794032" y="2273828"/>
            <a:ext cx="4383344" cy="1211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6400">
                <a:solidFill>
                  <a:srgbClr val="7C96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54" name="IMG_2858.png" descr="IMG_2858.png"/>
          <p:cNvPicPr>
            <a:picLocks noChangeAspect="1"/>
          </p:cNvPicPr>
          <p:nvPr/>
        </p:nvPicPr>
        <p:blipFill>
          <a:blip r:embed="rId6"/>
          <a:srcRect l="33572" t="36700" r="33572" b="4747"/>
          <a:stretch>
            <a:fillRect/>
          </a:stretch>
        </p:blipFill>
        <p:spPr>
          <a:xfrm>
            <a:off x="5920135" y="420312"/>
            <a:ext cx="3257743" cy="4393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2858.png" descr="IMG_2858.png"/>
          <p:cNvPicPr>
            <a:picLocks noChangeAspect="1"/>
          </p:cNvPicPr>
          <p:nvPr/>
        </p:nvPicPr>
        <p:blipFill>
          <a:blip r:embed="rId6"/>
          <a:srcRect t="36700" r="66592" b="6755"/>
          <a:stretch>
            <a:fillRect/>
          </a:stretch>
        </p:blipFill>
        <p:spPr>
          <a:xfrm>
            <a:off x="2699892" y="477462"/>
            <a:ext cx="3220529" cy="412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2858.png" descr="IMG_2858.png"/>
          <p:cNvPicPr>
            <a:picLocks noChangeAspect="1"/>
          </p:cNvPicPr>
          <p:nvPr/>
        </p:nvPicPr>
        <p:blipFill>
          <a:blip r:embed="rId6"/>
          <a:srcRect l="67283" t="36700" b="6208"/>
          <a:stretch>
            <a:fillRect/>
          </a:stretch>
        </p:blipFill>
        <p:spPr>
          <a:xfrm>
            <a:off x="9178220" y="420312"/>
            <a:ext cx="3166652" cy="4181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5650.png" descr="IMG_56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455" y="5705825"/>
            <a:ext cx="9932695" cy="770452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32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grpId="4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3" animBg="1" advAuto="0"/>
      <p:bldP spid="252" grpId="1" animBg="1" advAuto="0"/>
      <p:bldP spid="253" grpId="2" animBg="1" advAuto="0"/>
      <p:bldP spid="254" grpId="5" animBg="1" advAuto="0"/>
      <p:bldP spid="255" grpId="6" animBg="1" advAuto="0"/>
      <p:bldP spid="256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G_4591.png" descr="IMG_4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-926684"/>
            <a:ext cx="10438718" cy="8252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G_4593.png" descr="IMG_4593.png"/>
          <p:cNvPicPr>
            <a:picLocks noChangeAspect="1"/>
          </p:cNvPicPr>
          <p:nvPr/>
        </p:nvPicPr>
        <p:blipFill>
          <a:blip r:embed="rId4"/>
          <a:srcRect l="47648" b="3993"/>
          <a:stretch>
            <a:fillRect/>
          </a:stretch>
        </p:blipFill>
        <p:spPr>
          <a:xfrm>
            <a:off x="12760499" y="-4"/>
            <a:ext cx="9207347" cy="131683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" name="تجميع"/>
          <p:cNvGrpSpPr/>
          <p:nvPr/>
        </p:nvGrpSpPr>
        <p:grpSpPr>
          <a:xfrm>
            <a:off x="11460156" y="420312"/>
            <a:ext cx="7878012" cy="3707034"/>
            <a:chOff x="0" y="0"/>
            <a:chExt cx="7878010" cy="3707033"/>
          </a:xfrm>
        </p:grpSpPr>
        <p:pic>
          <p:nvPicPr>
            <p:cNvPr id="262" name="صورة 19" descr="صورة 19"/>
            <p:cNvPicPr>
              <a:picLocks noChangeAspect="1"/>
            </p:cNvPicPr>
            <p:nvPr/>
          </p:nvPicPr>
          <p:blipFill>
            <a:blip r:embed="rId5"/>
            <a:srcRect l="60761" t="16928" r="6292" b="27246"/>
            <a:stretch>
              <a:fillRect/>
            </a:stretch>
          </p:blipFill>
          <p:spPr>
            <a:xfrm>
              <a:off x="0" y="0"/>
              <a:ext cx="2886635" cy="3260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صورة 20" descr="صورة 20"/>
            <p:cNvPicPr>
              <a:picLocks/>
            </p:cNvPicPr>
            <p:nvPr/>
          </p:nvPicPr>
          <p:blipFill>
            <a:blip r:embed="rId6"/>
            <a:srcRect l="31460" t="32145" b="32238"/>
            <a:stretch>
              <a:fillRect/>
            </a:stretch>
          </p:blipFill>
          <p:spPr>
            <a:xfrm>
              <a:off x="681870" y="1214085"/>
              <a:ext cx="7196141" cy="2492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5" name="Picture 2" descr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6893" y="2273828"/>
            <a:ext cx="2215469" cy="1045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G_5650.png" descr="IMG_565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938" y="4603623"/>
            <a:ext cx="10909264" cy="846202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424" y="4084220"/>
            <a:ext cx="18111152" cy="554756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28" y="2571719"/>
            <a:ext cx="12859390" cy="3006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926" y="5577651"/>
            <a:ext cx="5857853" cy="517203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صورة 1" descr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698" y="1705470"/>
            <a:ext cx="38100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4635.png" descr="IMG_4635.png"/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12192000" y="-520969"/>
            <a:ext cx="8467624" cy="12989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4635.png" descr="IMG_4635.png"/>
          <p:cNvPicPr>
            <a:picLocks noChangeAspect="1"/>
          </p:cNvPicPr>
          <p:nvPr/>
        </p:nvPicPr>
        <p:blipFill>
          <a:blip r:embed="rId4"/>
          <a:srcRect r="47245"/>
          <a:stretch>
            <a:fillRect/>
          </a:stretch>
        </p:blipFill>
        <p:spPr>
          <a:xfrm>
            <a:off x="13911233" y="3261650"/>
            <a:ext cx="8934142" cy="12989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082" y="3949955"/>
            <a:ext cx="10690308" cy="829218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3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1" animBg="1" advAuto="0"/>
      <p:bldP spid="277" grpId="2" animBg="1" advAuto="0"/>
      <p:bldP spid="278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44A601EE-C032-427A-A2AD-BF053B591E45-L0-001.jpeg" descr="44A601EE-C032-427A-A2AD-BF053B591E45-L0-001.jpeg"/>
          <p:cNvPicPr>
            <a:picLocks noChangeAspect="1"/>
          </p:cNvPicPr>
          <p:nvPr/>
        </p:nvPicPr>
        <p:blipFill>
          <a:blip r:embed="rId3"/>
          <a:srcRect l="2136" t="2499" r="2136" b="7494"/>
          <a:stretch>
            <a:fillRect/>
          </a:stretch>
        </p:blipFill>
        <p:spPr>
          <a:xfrm>
            <a:off x="6531626" y="2804154"/>
            <a:ext cx="11320403" cy="833902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 rtl="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تجميع"/>
          <p:cNvGrpSpPr/>
          <p:nvPr/>
        </p:nvGrpSpPr>
        <p:grpSpPr>
          <a:xfrm>
            <a:off x="8058613" y="833651"/>
            <a:ext cx="8266774" cy="3889967"/>
            <a:chOff x="0" y="0"/>
            <a:chExt cx="8266772" cy="3889966"/>
          </a:xfrm>
        </p:grpSpPr>
        <p:pic>
          <p:nvPicPr>
            <p:cNvPr id="285" name="صورة 19" descr="صورة 19"/>
            <p:cNvPicPr>
              <a:picLocks noChangeAspect="1"/>
            </p:cNvPicPr>
            <p:nvPr/>
          </p:nvPicPr>
          <p:blipFill>
            <a:blip r:embed="rId3"/>
            <a:srcRect l="60761" t="16928" r="6293" b="27246"/>
            <a:stretch>
              <a:fillRect/>
            </a:stretch>
          </p:blipFill>
          <p:spPr>
            <a:xfrm>
              <a:off x="0" y="0"/>
              <a:ext cx="3029084" cy="3421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صورة 20" descr="صورة 20"/>
            <p:cNvPicPr>
              <a:picLocks/>
            </p:cNvPicPr>
            <p:nvPr/>
          </p:nvPicPr>
          <p:blipFill>
            <a:blip r:embed="rId4"/>
            <a:srcRect l="31460" t="32145" b="32237"/>
            <a:stretch>
              <a:fillRect/>
            </a:stretch>
          </p:blipFill>
          <p:spPr>
            <a:xfrm>
              <a:off x="715518" y="1273998"/>
              <a:ext cx="7551255" cy="2615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8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765" y="2778634"/>
            <a:ext cx="2928471" cy="1382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4629.png" descr="IMG_462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783" y="0"/>
            <a:ext cx="16740434" cy="12585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G_5650.png" descr="IMG_56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7100" y="6292899"/>
            <a:ext cx="9169800" cy="7112767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G_4627.png" descr="IMG_46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99" y="3446076"/>
            <a:ext cx="14852602" cy="74309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" name="تجميع"/>
          <p:cNvGrpSpPr/>
          <p:nvPr/>
        </p:nvGrpSpPr>
        <p:grpSpPr>
          <a:xfrm>
            <a:off x="8058613" y="833651"/>
            <a:ext cx="8266774" cy="3889967"/>
            <a:chOff x="0" y="0"/>
            <a:chExt cx="8266772" cy="3889966"/>
          </a:xfrm>
        </p:grpSpPr>
        <p:pic>
          <p:nvPicPr>
            <p:cNvPr id="294" name="صورة 19" descr="صورة 19"/>
            <p:cNvPicPr>
              <a:picLocks noChangeAspect="1"/>
            </p:cNvPicPr>
            <p:nvPr/>
          </p:nvPicPr>
          <p:blipFill>
            <a:blip r:embed="rId4"/>
            <a:srcRect l="60761" t="16928" r="6293" b="27246"/>
            <a:stretch>
              <a:fillRect/>
            </a:stretch>
          </p:blipFill>
          <p:spPr>
            <a:xfrm>
              <a:off x="0" y="0"/>
              <a:ext cx="3029084" cy="3421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" name="صورة 20" descr="صورة 20"/>
            <p:cNvPicPr>
              <a:picLocks/>
            </p:cNvPicPr>
            <p:nvPr/>
          </p:nvPicPr>
          <p:blipFill>
            <a:blip r:embed="rId5"/>
            <a:srcRect l="31460" t="32145" b="32237"/>
            <a:stretch>
              <a:fillRect/>
            </a:stretch>
          </p:blipFill>
          <p:spPr>
            <a:xfrm>
              <a:off x="715518" y="1273998"/>
              <a:ext cx="7551255" cy="2615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9" name="مستطيل مستدير الزوايا 1"/>
          <p:cNvGrpSpPr/>
          <p:nvPr/>
        </p:nvGrpSpPr>
        <p:grpSpPr>
          <a:xfrm>
            <a:off x="10895855" y="2725995"/>
            <a:ext cx="2592289" cy="1440161"/>
            <a:chOff x="0" y="0"/>
            <a:chExt cx="2592288" cy="1440159"/>
          </a:xfrm>
        </p:grpSpPr>
        <p:sp>
          <p:nvSpPr>
            <p:cNvPr id="297" name="مستطيل مستدير الزوايا"/>
            <p:cNvSpPr/>
            <p:nvPr/>
          </p:nvSpPr>
          <p:spPr>
            <a:xfrm>
              <a:off x="0" y="0"/>
              <a:ext cx="2592289" cy="144016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A2F2C"/>
                </a:gs>
                <a:gs pos="80000">
                  <a:srgbClr val="CA3E3A"/>
                </a:gs>
                <a:gs pos="100000">
                  <a:srgbClr val="CE3B3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" name="التقويم"/>
            <p:cNvSpPr txBox="1"/>
            <p:nvPr/>
          </p:nvSpPr>
          <p:spPr>
            <a:xfrm>
              <a:off x="70301" y="68347"/>
              <a:ext cx="2451686" cy="13034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التقويم</a:t>
              </a:r>
            </a:p>
          </p:txBody>
        </p:sp>
      </p:grpSp>
      <p:sp>
        <p:nvSpPr>
          <p:cNvPr id="300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32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grpId="3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3" animBg="1" advAuto="0"/>
      <p:bldP spid="296" grpId="1" animBg="1" advAuto="0"/>
      <p:bldP spid="299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G_4637.png" descr="IMG_46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999" y="4374077"/>
            <a:ext cx="16409848" cy="8204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G_2865.png" descr="IMG_2865.png"/>
          <p:cNvPicPr>
            <a:picLocks noChangeAspect="1"/>
          </p:cNvPicPr>
          <p:nvPr/>
        </p:nvPicPr>
        <p:blipFill>
          <a:blip r:embed="rId4"/>
          <a:srcRect l="33711" b="42567"/>
          <a:stretch>
            <a:fillRect/>
          </a:stretch>
        </p:blipFill>
        <p:spPr>
          <a:xfrm>
            <a:off x="8684975" y="618973"/>
            <a:ext cx="9936559" cy="539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19905787" y="12808585"/>
            <a:ext cx="515814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حل أنظمة المتباينات الخطية بيانياً"/>
          <p:cNvSpPr txBox="1"/>
          <p:nvPr/>
        </p:nvSpPr>
        <p:spPr>
          <a:xfrm>
            <a:off x="6879806" y="6858000"/>
            <a:ext cx="10611689" cy="1452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10000">
                <a:solidFill>
                  <a:srgbClr val="7C964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حل أنظمة المتباينات الخطية بيانياً</a:t>
            </a:r>
          </a:p>
        </p:txBody>
      </p:sp>
      <p:pic>
        <p:nvPicPr>
          <p:cNvPr id="166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499" y="1073880"/>
            <a:ext cx="7237001" cy="7237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عنوان الدرس…"/>
          <p:cNvSpPr txBox="1"/>
          <p:nvPr/>
        </p:nvSpPr>
        <p:spPr>
          <a:xfrm>
            <a:off x="10226270" y="3308613"/>
            <a:ext cx="3931460" cy="2025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defTabSz="1828800" rtl="0">
              <a:defRPr sz="5400" b="1">
                <a:solidFill>
                  <a:srgbClr val="7C96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عنوان الدرس </a:t>
            </a:r>
          </a:p>
          <a:p>
            <a:pPr defTabSz="1828800" rtl="0">
              <a:defRPr sz="5400" b="1">
                <a:solidFill>
                  <a:srgbClr val="7C96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٥-١</a:t>
            </a:r>
          </a:p>
        </p:txBody>
      </p:sp>
      <p:sp>
        <p:nvSpPr>
          <p:cNvPr id="168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244" y="3913580"/>
            <a:ext cx="4001681" cy="271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8055910"/>
            <a:ext cx="3519310" cy="40607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وسيلة شرح على شكل سحابة 4"/>
          <p:cNvGrpSpPr/>
          <p:nvPr/>
        </p:nvGrpSpPr>
        <p:grpSpPr>
          <a:xfrm>
            <a:off x="4328644" y="4047599"/>
            <a:ext cx="7296340" cy="3449102"/>
            <a:chOff x="0" y="0"/>
            <a:chExt cx="7296339" cy="3449101"/>
          </a:xfrm>
        </p:grpSpPr>
        <p:sp>
          <p:nvSpPr>
            <p:cNvPr id="172" name="الشكل"/>
            <p:cNvSpPr/>
            <p:nvPr/>
          </p:nvSpPr>
          <p:spPr>
            <a:xfrm>
              <a:off x="-1" y="-1"/>
              <a:ext cx="7296341" cy="300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دائرة"/>
            <p:cNvSpPr/>
            <p:nvPr/>
          </p:nvSpPr>
          <p:spPr>
            <a:xfrm>
              <a:off x="2160358" y="2771181"/>
              <a:ext cx="500069" cy="50006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دائرة"/>
            <p:cNvSpPr/>
            <p:nvPr/>
          </p:nvSpPr>
          <p:spPr>
            <a:xfrm>
              <a:off x="2051810" y="3091577"/>
              <a:ext cx="333377" cy="33337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دائرة"/>
            <p:cNvSpPr/>
            <p:nvPr/>
          </p:nvSpPr>
          <p:spPr>
            <a:xfrm>
              <a:off x="2048140" y="3282413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الشكل"/>
            <p:cNvSpPr/>
            <p:nvPr/>
          </p:nvSpPr>
          <p:spPr>
            <a:xfrm>
              <a:off x="370492" y="152864"/>
              <a:ext cx="6685883" cy="255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عددي خطوات حل نظام معادلتين خطيتين."/>
            <p:cNvSpPr txBox="1"/>
            <p:nvPr/>
          </p:nvSpPr>
          <p:spPr>
            <a:xfrm>
              <a:off x="1010458" y="59987"/>
              <a:ext cx="4759955" cy="2721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عددي خطوات حل نظام معادلتين خطيتين.</a:t>
              </a:r>
            </a:p>
          </p:txBody>
        </p:sp>
      </p:grpSp>
      <p:grpSp>
        <p:nvGrpSpPr>
          <p:cNvPr id="185" name="وسيلة شرح على شكل سحابة 5"/>
          <p:cNvGrpSpPr/>
          <p:nvPr/>
        </p:nvGrpSpPr>
        <p:grpSpPr>
          <a:xfrm>
            <a:off x="4328644" y="8142056"/>
            <a:ext cx="7296340" cy="3449102"/>
            <a:chOff x="0" y="0"/>
            <a:chExt cx="7296339" cy="3449101"/>
          </a:xfrm>
        </p:grpSpPr>
        <p:sp>
          <p:nvSpPr>
            <p:cNvPr id="179" name="الشكل"/>
            <p:cNvSpPr/>
            <p:nvPr/>
          </p:nvSpPr>
          <p:spPr>
            <a:xfrm>
              <a:off x="-1" y="-1"/>
              <a:ext cx="7296341" cy="300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دائرة"/>
            <p:cNvSpPr/>
            <p:nvPr/>
          </p:nvSpPr>
          <p:spPr>
            <a:xfrm>
              <a:off x="2160358" y="2771181"/>
              <a:ext cx="500069" cy="50006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دائرة"/>
            <p:cNvSpPr/>
            <p:nvPr/>
          </p:nvSpPr>
          <p:spPr>
            <a:xfrm>
              <a:off x="2051810" y="3091577"/>
              <a:ext cx="333377" cy="33337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دائرة"/>
            <p:cNvSpPr/>
            <p:nvPr/>
          </p:nvSpPr>
          <p:spPr>
            <a:xfrm>
              <a:off x="2048140" y="3282413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الشكل"/>
            <p:cNvSpPr/>
            <p:nvPr/>
          </p:nvSpPr>
          <p:spPr>
            <a:xfrm>
              <a:off x="370492" y="152864"/>
              <a:ext cx="6685883" cy="255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عددي خطوات حل متباينة خطية."/>
            <p:cNvSpPr txBox="1"/>
            <p:nvPr/>
          </p:nvSpPr>
          <p:spPr>
            <a:xfrm>
              <a:off x="1010458" y="490073"/>
              <a:ext cx="4759955" cy="1861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عددي خطوات حل متباينة خطية.</a:t>
              </a:r>
            </a:p>
          </p:txBody>
        </p:sp>
      </p:grpSp>
      <p:grpSp>
        <p:nvGrpSpPr>
          <p:cNvPr id="189" name="تجميع"/>
          <p:cNvGrpSpPr/>
          <p:nvPr/>
        </p:nvGrpSpPr>
        <p:grpSpPr>
          <a:xfrm>
            <a:off x="3048000" y="-1"/>
            <a:ext cx="7878011" cy="4039837"/>
            <a:chOff x="0" y="0"/>
            <a:chExt cx="7878010" cy="4039835"/>
          </a:xfrm>
        </p:grpSpPr>
        <p:pic>
          <p:nvPicPr>
            <p:cNvPr id="186" name="صورة 19" descr="صورة 19"/>
            <p:cNvPicPr>
              <a:picLocks noChangeAspect="1"/>
            </p:cNvPicPr>
            <p:nvPr/>
          </p:nvPicPr>
          <p:blipFill>
            <a:blip r:embed="rId5"/>
            <a:srcRect l="60761" t="16928" r="6292" b="27246"/>
            <a:stretch>
              <a:fillRect/>
            </a:stretch>
          </p:blipFill>
          <p:spPr>
            <a:xfrm>
              <a:off x="0" y="0"/>
              <a:ext cx="2886635" cy="3260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صورة 20" descr="صورة 20"/>
            <p:cNvPicPr>
              <a:picLocks/>
            </p:cNvPicPr>
            <p:nvPr/>
          </p:nvPicPr>
          <p:blipFill>
            <a:blip r:embed="rId6"/>
            <a:srcRect l="31460" t="32145" b="32238"/>
            <a:stretch>
              <a:fillRect/>
            </a:stretch>
          </p:blipFill>
          <p:spPr>
            <a:xfrm>
              <a:off x="681870" y="1214085"/>
              <a:ext cx="7196141" cy="2492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أهداف الدرس"/>
            <p:cNvSpPr txBox="1"/>
            <p:nvPr/>
          </p:nvSpPr>
          <p:spPr>
            <a:xfrm>
              <a:off x="1321221" y="1207735"/>
              <a:ext cx="5917436" cy="283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أهداف الدرس </a:t>
              </a:r>
            </a:p>
          </p:txBody>
        </p:sp>
      </p:grpSp>
      <p:pic>
        <p:nvPicPr>
          <p:cNvPr id="190" name="IMG_2814.png" descr="IMG_2814.png"/>
          <p:cNvPicPr>
            <a:picLocks noChangeAspect="1"/>
          </p:cNvPicPr>
          <p:nvPr/>
        </p:nvPicPr>
        <p:blipFill>
          <a:blip r:embed="rId7"/>
          <a:srcRect l="34350" r="36664" b="44402"/>
          <a:stretch>
            <a:fillRect/>
          </a:stretch>
        </p:blipFill>
        <p:spPr>
          <a:xfrm>
            <a:off x="15403476" y="2168526"/>
            <a:ext cx="4472019" cy="4779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2814.png" descr="IMG_2814.png"/>
          <p:cNvPicPr>
            <a:picLocks noChangeAspect="1"/>
          </p:cNvPicPr>
          <p:nvPr/>
        </p:nvPicPr>
        <p:blipFill>
          <a:blip r:embed="rId7"/>
          <a:srcRect l="34350" r="36664" b="44402"/>
          <a:stretch>
            <a:fillRect/>
          </a:stretch>
        </p:blipFill>
        <p:spPr>
          <a:xfrm>
            <a:off x="15403476" y="7387527"/>
            <a:ext cx="4639090" cy="495796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2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2" presetClass="entr" presetSubtype="8" fill="hold" grpId="3" nodeType="after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7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3" animBg="1" advAuto="0"/>
      <p:bldP spid="171" grpId="7" animBg="1" advAuto="0"/>
      <p:bldP spid="178" grpId="4" animBg="1" advAuto="0"/>
      <p:bldP spid="185" grpId="5" animBg="1" advAuto="0"/>
      <p:bldP spid="189" grpId="1" animBg="1" advAuto="0"/>
      <p:bldP spid="190" grpId="2" animBg="1" advAuto="0"/>
      <p:bldP spid="191" grpId="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006" y="5973667"/>
            <a:ext cx="6143659" cy="28575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تجميع"/>
          <p:cNvGrpSpPr/>
          <p:nvPr/>
        </p:nvGrpSpPr>
        <p:grpSpPr>
          <a:xfrm>
            <a:off x="3048000" y="-1"/>
            <a:ext cx="7878011" cy="4039837"/>
            <a:chOff x="0" y="0"/>
            <a:chExt cx="7878010" cy="4039835"/>
          </a:xfrm>
        </p:grpSpPr>
        <p:pic>
          <p:nvPicPr>
            <p:cNvPr id="195" name="صورة 19" descr="صورة 19"/>
            <p:cNvPicPr>
              <a:picLocks noChangeAspect="1"/>
            </p:cNvPicPr>
            <p:nvPr/>
          </p:nvPicPr>
          <p:blipFill>
            <a:blip r:embed="rId4"/>
            <a:srcRect l="60761" t="16928" r="6292" b="27246"/>
            <a:stretch>
              <a:fillRect/>
            </a:stretch>
          </p:blipFill>
          <p:spPr>
            <a:xfrm>
              <a:off x="0" y="0"/>
              <a:ext cx="2886635" cy="3260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صورة 20" descr="صورة 20"/>
            <p:cNvPicPr>
              <a:picLocks/>
            </p:cNvPicPr>
            <p:nvPr/>
          </p:nvPicPr>
          <p:blipFill>
            <a:blip r:embed="rId5"/>
            <a:srcRect l="31460" t="32145" b="32238"/>
            <a:stretch>
              <a:fillRect/>
            </a:stretch>
          </p:blipFill>
          <p:spPr>
            <a:xfrm>
              <a:off x="681870" y="1214085"/>
              <a:ext cx="7196141" cy="2492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مفردات الدرس"/>
            <p:cNvSpPr txBox="1"/>
            <p:nvPr/>
          </p:nvSpPr>
          <p:spPr>
            <a:xfrm>
              <a:off x="1321221" y="1207735"/>
              <a:ext cx="5917436" cy="283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104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مفردات الدرس </a:t>
              </a:r>
            </a:p>
          </p:txBody>
        </p:sp>
      </p:grpSp>
      <p:pic>
        <p:nvPicPr>
          <p:cNvPr id="199" name="IMG_2814.png" descr="IMG_2814.png"/>
          <p:cNvPicPr>
            <a:picLocks noChangeAspect="1"/>
          </p:cNvPicPr>
          <p:nvPr/>
        </p:nvPicPr>
        <p:blipFill>
          <a:blip r:embed="rId6"/>
          <a:srcRect l="34350" r="36664" b="44402"/>
          <a:stretch>
            <a:fillRect/>
          </a:stretch>
        </p:blipFill>
        <p:spPr>
          <a:xfrm>
            <a:off x="13130663" y="4468415"/>
            <a:ext cx="4472019" cy="477941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3" animBg="1" advAuto="0"/>
      <p:bldP spid="198" grpId="1" animBg="1" advAuto="0"/>
      <p:bldP spid="199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4585.png" descr="IMG_4585.png"/>
          <p:cNvPicPr>
            <a:picLocks noChangeAspect="1"/>
          </p:cNvPicPr>
          <p:nvPr/>
        </p:nvPicPr>
        <p:blipFill>
          <a:blip r:embed="rId3"/>
          <a:srcRect t="37441" r="51347" b="11513"/>
          <a:stretch>
            <a:fillRect/>
          </a:stretch>
        </p:blipFill>
        <p:spPr>
          <a:xfrm>
            <a:off x="3611562" y="5135499"/>
            <a:ext cx="8580501" cy="7001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4587.png" descr="IMG_4587.png"/>
          <p:cNvPicPr>
            <a:picLocks noChangeAspect="1"/>
          </p:cNvPicPr>
          <p:nvPr/>
        </p:nvPicPr>
        <p:blipFill>
          <a:blip r:embed="rId4"/>
          <a:srcRect l="31306" b="53882"/>
          <a:stretch>
            <a:fillRect/>
          </a:stretch>
        </p:blipFill>
        <p:spPr>
          <a:xfrm>
            <a:off x="7664001" y="-568500"/>
            <a:ext cx="12243332" cy="63255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وسيلة شرح على شكل سحابة 3"/>
          <p:cNvGrpSpPr/>
          <p:nvPr/>
        </p:nvGrpSpPr>
        <p:grpSpPr>
          <a:xfrm>
            <a:off x="11433011" y="9386779"/>
            <a:ext cx="9379508" cy="4329222"/>
            <a:chOff x="0" y="0"/>
            <a:chExt cx="9379507" cy="4329221"/>
          </a:xfrm>
        </p:grpSpPr>
        <p:sp>
          <p:nvSpPr>
            <p:cNvPr id="204" name="الشكل"/>
            <p:cNvSpPr/>
            <p:nvPr/>
          </p:nvSpPr>
          <p:spPr>
            <a:xfrm>
              <a:off x="0" y="123000"/>
              <a:ext cx="9379508" cy="366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" name="دائرة"/>
            <p:cNvSpPr/>
            <p:nvPr/>
          </p:nvSpPr>
          <p:spPr>
            <a:xfrm>
              <a:off x="2792706" y="3503611"/>
              <a:ext cx="609837" cy="60983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دائرة"/>
            <p:cNvSpPr/>
            <p:nvPr/>
          </p:nvSpPr>
          <p:spPr>
            <a:xfrm>
              <a:off x="2649578" y="3892093"/>
              <a:ext cx="406557" cy="40655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دائرة"/>
            <p:cNvSpPr/>
            <p:nvPr/>
          </p:nvSpPr>
          <p:spPr>
            <a:xfrm>
              <a:off x="2638398" y="4125941"/>
              <a:ext cx="203281" cy="203281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" name="الشكل"/>
            <p:cNvSpPr/>
            <p:nvPr/>
          </p:nvSpPr>
          <p:spPr>
            <a:xfrm>
              <a:off x="476271" y="309420"/>
              <a:ext cx="8594761" cy="3112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" name="لماذا تم تمثيل المستقيمات الرأسية بخط متقطع والأفقي بخط متصل ؟"/>
            <p:cNvSpPr txBox="1"/>
            <p:nvPr/>
          </p:nvSpPr>
          <p:spPr>
            <a:xfrm>
              <a:off x="1298951" y="0"/>
              <a:ext cx="6118964" cy="3711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defTabSz="182880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لماذا تم تمثيل المستقيمات الرأسية بخط متقطع والأفقي بخط متصل ؟</a:t>
              </a:r>
            </a:p>
          </p:txBody>
        </p:sp>
      </p:grpSp>
      <p:grpSp>
        <p:nvGrpSpPr>
          <p:cNvPr id="217" name="وسيلة شرح على شكل سحابة 4"/>
          <p:cNvGrpSpPr/>
          <p:nvPr/>
        </p:nvGrpSpPr>
        <p:grpSpPr>
          <a:xfrm>
            <a:off x="11520140" y="5135499"/>
            <a:ext cx="9205251" cy="4649863"/>
            <a:chOff x="0" y="0"/>
            <a:chExt cx="9205249" cy="4649862"/>
          </a:xfrm>
        </p:grpSpPr>
        <p:sp>
          <p:nvSpPr>
            <p:cNvPr id="211" name="الشكل"/>
            <p:cNvSpPr/>
            <p:nvPr/>
          </p:nvSpPr>
          <p:spPr>
            <a:xfrm>
              <a:off x="0" y="0"/>
              <a:ext cx="9205250" cy="405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" name="دائرة"/>
            <p:cNvSpPr/>
            <p:nvPr/>
          </p:nvSpPr>
          <p:spPr>
            <a:xfrm>
              <a:off x="2705059" y="3734445"/>
              <a:ext cx="674160" cy="674160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" name="دائرة"/>
            <p:cNvSpPr/>
            <p:nvPr/>
          </p:nvSpPr>
          <p:spPr>
            <a:xfrm>
              <a:off x="2573067" y="4169355"/>
              <a:ext cx="449440" cy="449441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" name="دائرة"/>
            <p:cNvSpPr/>
            <p:nvPr/>
          </p:nvSpPr>
          <p:spPr>
            <a:xfrm>
              <a:off x="2576773" y="4425142"/>
              <a:ext cx="224721" cy="224721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12700" cap="flat">
              <a:solidFill>
                <a:srgbClr val="46AAC4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" name="الشكل"/>
            <p:cNvSpPr/>
            <p:nvPr/>
          </p:nvSpPr>
          <p:spPr>
            <a:xfrm>
              <a:off x="467423" y="206081"/>
              <a:ext cx="8435081" cy="344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" name="هل الشرط درجة الحرارة…"/>
            <p:cNvSpPr txBox="1"/>
            <p:nvPr/>
          </p:nvSpPr>
          <p:spPr>
            <a:xfrm>
              <a:off x="1274819" y="56325"/>
              <a:ext cx="6005281" cy="3718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هل الشرط درجة الحرارة  </a:t>
              </a:r>
            </a:p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36</a:t>
              </a:r>
              <a:r>
                <a:rPr baseline="31000"/>
                <a:t>0</a:t>
              </a:r>
              <a:r>
                <a:t> F</a:t>
              </a:r>
            </a:p>
            <a:p>
              <a:pPr defTabSz="1828800" rtl="0">
                <a:defRPr sz="48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و سرعة الرياح 30 عقدة يقع في المنطقة المظللة ؟ برري إجابتك </a:t>
              </a:r>
            </a:p>
          </p:txBody>
        </p:sp>
      </p:grpSp>
      <p:sp>
        <p:nvSpPr>
          <p:cNvPr id="218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animBg="1" advAuto="0"/>
      <p:bldP spid="217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412" y="2219796"/>
            <a:ext cx="10001295" cy="1885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690" y="4945923"/>
            <a:ext cx="14772237" cy="3947754"/>
          </a:xfrm>
          <a:prstGeom prst="rect">
            <a:avLst/>
          </a:prstGeom>
          <a:ln w="12700">
            <a:solidFill>
              <a:srgbClr val="4F81BD"/>
            </a:solidFill>
            <a:miter/>
          </a:ln>
        </p:spPr>
      </p:pic>
      <p:sp>
        <p:nvSpPr>
          <p:cNvPr id="222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215" y="2968831"/>
            <a:ext cx="8429621" cy="257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5650.png" descr="IMG_56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680" y="3735959"/>
            <a:ext cx="10647693" cy="825912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4573.png" descr="IMG_4573.png"/>
          <p:cNvPicPr>
            <a:picLocks noChangeAspect="1"/>
          </p:cNvPicPr>
          <p:nvPr/>
        </p:nvPicPr>
        <p:blipFill>
          <a:blip r:embed="rId3"/>
          <a:srcRect l="44130"/>
          <a:stretch>
            <a:fillRect/>
          </a:stretch>
        </p:blipFill>
        <p:spPr>
          <a:xfrm>
            <a:off x="10817493" y="-2716165"/>
            <a:ext cx="975643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4556.png" descr="IMG_4556.png"/>
          <p:cNvPicPr>
            <a:picLocks noChangeAspect="1"/>
          </p:cNvPicPr>
          <p:nvPr/>
        </p:nvPicPr>
        <p:blipFill>
          <a:blip r:embed="rId4"/>
          <a:srcRect l="35797"/>
          <a:stretch>
            <a:fillRect/>
          </a:stretch>
        </p:blipFill>
        <p:spPr>
          <a:xfrm>
            <a:off x="10354363" y="1464833"/>
            <a:ext cx="8307674" cy="646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4556.png" descr="IMG_4556.png"/>
          <p:cNvPicPr>
            <a:picLocks noChangeAspect="1"/>
          </p:cNvPicPr>
          <p:nvPr/>
        </p:nvPicPr>
        <p:blipFill>
          <a:blip r:embed="rId4"/>
          <a:srcRect r="57439"/>
          <a:stretch>
            <a:fillRect/>
          </a:stretch>
        </p:blipFill>
        <p:spPr>
          <a:xfrm>
            <a:off x="4043087" y="-643891"/>
            <a:ext cx="5507289" cy="6469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484" y="4048980"/>
            <a:ext cx="11199645" cy="868726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G_4573.png" descr="IMG_4573.png"/>
          <p:cNvPicPr>
            <a:picLocks noChangeAspect="1"/>
          </p:cNvPicPr>
          <p:nvPr/>
        </p:nvPicPr>
        <p:blipFill>
          <a:blip r:embed="rId3"/>
          <a:srcRect r="63904"/>
          <a:stretch>
            <a:fillRect/>
          </a:stretch>
        </p:blipFill>
        <p:spPr>
          <a:xfrm>
            <a:off x="12062796" y="-5394767"/>
            <a:ext cx="8512059" cy="18522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415" y="448167"/>
            <a:ext cx="4563165" cy="4106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186" y="3974101"/>
            <a:ext cx="11083845" cy="8597439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رقم الشريحة"/>
          <p:cNvSpPr txBox="1">
            <a:spLocks noGrp="1"/>
          </p:cNvSpPr>
          <p:nvPr>
            <p:ph type="sldNum" sz="quarter" idx="4294967295"/>
          </p:nvPr>
        </p:nvSpPr>
        <p:spPr>
          <a:xfrm>
            <a:off x="20065903" y="12808585"/>
            <a:ext cx="355698" cy="5384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مخصص</PresentationFormat>
  <Paragraphs>34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Arial</vt:lpstr>
      <vt:lpstr>Calibri</vt:lpstr>
      <vt:lpstr>Farah Regular</vt:lpstr>
      <vt:lpstr>Farisi Regular</vt:lpstr>
      <vt:lpstr>Geeza Pro Regular</vt:lpstr>
      <vt:lpstr>Helvetica Neue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2023-07-12T18:01:38Z</dcterms:modified>
</cp:coreProperties>
</file>