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7" r:id="rId2"/>
    <p:sldId id="261" r:id="rId3"/>
    <p:sldId id="258" r:id="rId4"/>
    <p:sldId id="275" r:id="rId5"/>
    <p:sldId id="276" r:id="rId6"/>
    <p:sldId id="277" r:id="rId7"/>
    <p:sldId id="259" r:id="rId8"/>
    <p:sldId id="260" r:id="rId9"/>
    <p:sldId id="278" r:id="rId10"/>
    <p:sldId id="279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  <a:srgbClr val="DFBBDB"/>
    <a:srgbClr val="B563AB"/>
    <a:srgbClr val="DAEFC3"/>
    <a:srgbClr val="D4E9F4"/>
    <a:srgbClr val="FFFEF8"/>
    <a:srgbClr val="B4CBDB"/>
    <a:srgbClr val="FACED1"/>
    <a:srgbClr val="FCCCDD"/>
    <a:srgbClr val="F9A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jpeg"/><Relationship Id="rId7" Type="http://schemas.openxmlformats.org/officeDocument/2006/relationships/image" Target="../media/image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" r="46558" b="4850"/>
          <a:stretch/>
        </p:blipFill>
        <p:spPr>
          <a:xfrm>
            <a:off x="3297157" y="1208067"/>
            <a:ext cx="3277814" cy="5549221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0" t="4675" b="4850"/>
          <a:stretch/>
        </p:blipFill>
        <p:spPr>
          <a:xfrm>
            <a:off x="6522719" y="1208067"/>
            <a:ext cx="2907889" cy="5549221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٢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1684709" y="291049"/>
            <a:ext cx="223313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مهارة 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/>
          <p:cNvSpPr txBox="1"/>
          <p:nvPr/>
        </p:nvSpPr>
        <p:spPr>
          <a:xfrm>
            <a:off x="6918283" y="1829973"/>
            <a:ext cx="180819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ماهي فكرة درسنا اليوم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3821261" y="1581779"/>
            <a:ext cx="250359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أستعمل الخطوات الأربع لأحل المسألة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" r="6899" b="7683"/>
          <a:stretch/>
        </p:blipFill>
        <p:spPr>
          <a:xfrm>
            <a:off x="4644806" y="4310825"/>
            <a:ext cx="1474907" cy="241499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85"/>
          <a:stretch/>
        </p:blipFill>
        <p:spPr>
          <a:xfrm>
            <a:off x="5986806" y="1860281"/>
            <a:ext cx="5351032" cy="2998908"/>
          </a:xfrm>
          <a:prstGeom prst="rect">
            <a:avLst/>
          </a:prstGeom>
        </p:spPr>
      </p:pic>
      <p:sp>
        <p:nvSpPr>
          <p:cNvPr id="42" name="مستطيل مستدير الزوايا 41"/>
          <p:cNvSpPr/>
          <p:nvPr/>
        </p:nvSpPr>
        <p:spPr>
          <a:xfrm>
            <a:off x="1684709" y="291049"/>
            <a:ext cx="223313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مهارة 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٢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8" t="2331" b="72492"/>
          <a:stretch/>
        </p:blipFill>
        <p:spPr>
          <a:xfrm>
            <a:off x="8211235" y="1021421"/>
            <a:ext cx="2734483" cy="644990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31" r="94407" b="72492"/>
          <a:stretch/>
        </p:blipFill>
        <p:spPr>
          <a:xfrm>
            <a:off x="7812880" y="1021421"/>
            <a:ext cx="400594" cy="644990"/>
          </a:xfrm>
          <a:prstGeom prst="rect">
            <a:avLst/>
          </a:prstGeom>
        </p:spPr>
      </p:pic>
      <p:sp>
        <p:nvSpPr>
          <p:cNvPr id="44" name="مربع نص 43"/>
          <p:cNvSpPr txBox="1"/>
          <p:nvPr/>
        </p:nvSpPr>
        <p:spPr>
          <a:xfrm>
            <a:off x="3751486" y="1143861"/>
            <a:ext cx="40497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الخطوات الأربع لحل المسائل الآتية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54"/>
          <a:stretch/>
        </p:blipFill>
        <p:spPr>
          <a:xfrm>
            <a:off x="651052" y="2010758"/>
            <a:ext cx="5021347" cy="1152928"/>
          </a:xfrm>
          <a:prstGeom prst="rect">
            <a:avLst/>
          </a:prstGeom>
        </p:spPr>
      </p:pic>
      <p:cxnSp>
        <p:nvCxnSpPr>
          <p:cNvPr id="26" name="رابط مستقيم 25"/>
          <p:cNvCxnSpPr/>
          <p:nvPr/>
        </p:nvCxnSpPr>
        <p:spPr>
          <a:xfrm flipH="1">
            <a:off x="6615619" y="2430216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>
            <a:off x="9858183" y="3023076"/>
            <a:ext cx="766280" cy="26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flipH="1">
            <a:off x="7618796" y="3010884"/>
            <a:ext cx="1862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/>
          <p:cNvCxnSpPr/>
          <p:nvPr/>
        </p:nvCxnSpPr>
        <p:spPr>
          <a:xfrm flipH="1">
            <a:off x="6189811" y="3001534"/>
            <a:ext cx="961107" cy="26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 flipH="1" flipV="1">
            <a:off x="9397365" y="3587501"/>
            <a:ext cx="1224199" cy="68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ستطيل 39"/>
          <p:cNvSpPr/>
          <p:nvPr/>
        </p:nvSpPr>
        <p:spPr>
          <a:xfrm>
            <a:off x="6717793" y="3665874"/>
            <a:ext cx="3946148" cy="47386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ستطيل 40"/>
          <p:cNvSpPr/>
          <p:nvPr/>
        </p:nvSpPr>
        <p:spPr>
          <a:xfrm>
            <a:off x="9481196" y="4245300"/>
            <a:ext cx="1196388" cy="47386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ربع نص 44"/>
          <p:cNvSpPr txBox="1"/>
          <p:nvPr/>
        </p:nvSpPr>
        <p:spPr>
          <a:xfrm>
            <a:off x="6949440" y="4976878"/>
            <a:ext cx="357133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١٣ 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3200" b="1" smtClean="0">
                <a:solidFill>
                  <a:schemeClr val="accent1">
                    <a:lumMod val="75000"/>
                  </a:schemeClr>
                </a:solidFill>
              </a:rPr>
              <a:t>١٦ 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، ...... 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6363883" y="4926528"/>
            <a:ext cx="16041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rgbClr val="C00000"/>
                </a:solidFill>
              </a:rPr>
              <a:t>١٩ </a:t>
            </a:r>
            <a:r>
              <a:rPr lang="ar-SA" sz="3200" b="1" dirty="0" smtClean="0">
                <a:solidFill>
                  <a:srgbClr val="C00000"/>
                </a:solidFill>
              </a:rPr>
              <a:t>زهرة 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808191" y="3357548"/>
            <a:ext cx="455670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تساعدني في تحديد المطلوب إيجاده في المسألة ، وعلى وضع خطة للحل ، والتحقق من صحة الإجابة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3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5" grpId="0"/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مستدير الزوايا 25"/>
          <p:cNvSpPr/>
          <p:nvPr/>
        </p:nvSpPr>
        <p:spPr>
          <a:xfrm>
            <a:off x="1684709" y="291049"/>
            <a:ext cx="223313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مهارة 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" b="4850"/>
          <a:stretch/>
        </p:blipFill>
        <p:spPr>
          <a:xfrm>
            <a:off x="3297157" y="1208067"/>
            <a:ext cx="6133452" cy="5549221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٢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/>
          <p:cNvSpPr txBox="1"/>
          <p:nvPr/>
        </p:nvSpPr>
        <p:spPr>
          <a:xfrm>
            <a:off x="6652235" y="1829973"/>
            <a:ext cx="217192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وماهي الخطوات الأربع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4409097" y="1602803"/>
            <a:ext cx="142119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أفهم 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أخطط 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4432980" y="1600960"/>
            <a:ext cx="139731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أحل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أتحقق</a:t>
            </a:r>
          </a:p>
        </p:txBody>
      </p:sp>
    </p:spTree>
    <p:extLst>
      <p:ext uri="{BB962C8B-B14F-4D97-AF65-F5344CB8AC3E}">
        <p14:creationId xmlns:p14="http://schemas.microsoft.com/office/powerpoint/2010/main" val="5063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4" grpId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مستدير الزوايا 23"/>
          <p:cNvSpPr/>
          <p:nvPr/>
        </p:nvSpPr>
        <p:spPr>
          <a:xfrm>
            <a:off x="1684709" y="291049"/>
            <a:ext cx="223313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مهارة 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4881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10090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على بعض الطرق </a:t>
            </a:r>
            <a:endParaRPr lang="ar-SA" dirty="0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67988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٢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250047" y="1411557"/>
            <a:ext cx="619806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قامت أسرة رغد بزيارة لإحدى الحدائق ، فوجدوا أن ارتفاع شجرة صغيرة </a:t>
            </a:r>
            <a:r>
              <a:rPr lang="ku-Arab-IQ" sz="2800" b="1" dirty="0" smtClean="0"/>
              <a:t>١ </a:t>
            </a:r>
            <a:r>
              <a:rPr lang="ar-SA" sz="2800" b="1" dirty="0" smtClean="0"/>
              <a:t>متر ، وارتفاع شجرة كبيرة </a:t>
            </a:r>
            <a:r>
              <a:rPr lang="ku-Arab-IQ" sz="2800" b="1" dirty="0" smtClean="0"/>
              <a:t>١٢ </a:t>
            </a:r>
            <a:r>
              <a:rPr lang="ar-SA" sz="2800" b="1" dirty="0" smtClean="0"/>
              <a:t>مترًا ، فكم مترًا يزيد ارتفاع الشجرة الكبيرة على ارتفاع الشجرة الصغيرة ؟ </a:t>
            </a:r>
            <a:endParaRPr lang="ar-SA" sz="28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1046" y="1411557"/>
            <a:ext cx="2476800" cy="356313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54" b="100000" l="9880" r="738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12" t="8626" r="26746"/>
          <a:stretch/>
        </p:blipFill>
        <p:spPr>
          <a:xfrm flipH="1">
            <a:off x="10577839" y="2415350"/>
            <a:ext cx="1336937" cy="1624177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 rot="675812">
            <a:off x="10699493" y="2600534"/>
            <a:ext cx="9125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أفـهـم</a:t>
            </a:r>
            <a:r>
              <a:rPr lang="ar-SA" dirty="0" smtClean="0">
                <a:solidFill>
                  <a:srgbClr val="00B050"/>
                </a:solidFill>
              </a:rPr>
              <a:t> 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7723712" y="3400900"/>
            <a:ext cx="2810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ماذا اعرف من المسألة ؟ 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7" name="رابط مستقيم 36"/>
          <p:cNvCxnSpPr/>
          <p:nvPr/>
        </p:nvCxnSpPr>
        <p:spPr>
          <a:xfrm flipH="1">
            <a:off x="7188899" y="2284662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ربع نص 37"/>
          <p:cNvSpPr txBox="1"/>
          <p:nvPr/>
        </p:nvSpPr>
        <p:spPr>
          <a:xfrm>
            <a:off x="6725920" y="3945659"/>
            <a:ext cx="34769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ارتفاع الشجرة الصغيرة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متر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9" name="رابط مستقيم 38"/>
          <p:cNvCxnSpPr/>
          <p:nvPr/>
        </p:nvCxnSpPr>
        <p:spPr>
          <a:xfrm flipH="1">
            <a:off x="4480572" y="2270262"/>
            <a:ext cx="2477803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 flipH="1">
            <a:off x="9338010" y="2703230"/>
            <a:ext cx="1081073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ربع نص 40"/>
          <p:cNvSpPr txBox="1"/>
          <p:nvPr/>
        </p:nvSpPr>
        <p:spPr>
          <a:xfrm>
            <a:off x="6764373" y="4531247"/>
            <a:ext cx="34769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ارتفاع الشجرة الكبيرة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مترًا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8392159" y="5187961"/>
            <a:ext cx="20269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ما المطلوب مني ؟ 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مستطيل 42"/>
          <p:cNvSpPr/>
          <p:nvPr/>
        </p:nvSpPr>
        <p:spPr>
          <a:xfrm>
            <a:off x="4341931" y="2323385"/>
            <a:ext cx="4781198" cy="41369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 43"/>
          <p:cNvSpPr/>
          <p:nvPr/>
        </p:nvSpPr>
        <p:spPr>
          <a:xfrm>
            <a:off x="7367451" y="2752910"/>
            <a:ext cx="3027008" cy="41369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ربع نص 44"/>
          <p:cNvSpPr txBox="1"/>
          <p:nvPr/>
        </p:nvSpPr>
        <p:spPr>
          <a:xfrm>
            <a:off x="2638842" y="5792183"/>
            <a:ext cx="75640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معرفة كم مترًا يزيد ارتفاع الشجرة الكبيرة على ارتفاع الشجرة الصغيرة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9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/>
      <p:bldP spid="38" grpId="0"/>
      <p:bldP spid="41" grpId="0"/>
      <p:bldP spid="42" grpId="0"/>
      <p:bldP spid="43" grpId="0" animBg="1"/>
      <p:bldP spid="44" grpId="0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مستدير الزوايا 23"/>
          <p:cNvSpPr/>
          <p:nvPr/>
        </p:nvSpPr>
        <p:spPr>
          <a:xfrm>
            <a:off x="1684709" y="291049"/>
            <a:ext cx="223313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مهارة 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676200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10090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على بعض الطرق </a:t>
            </a:r>
            <a:endParaRPr lang="ar-SA" dirty="0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67988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٢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250047" y="1411557"/>
            <a:ext cx="619806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قامت أسرة رغد بزيارة لإحدى الحدائق ، فوجدوا أن ارتفاع شجرة صغيرة </a:t>
            </a:r>
            <a:r>
              <a:rPr lang="ku-Arab-IQ" sz="2800" b="1" dirty="0" smtClean="0"/>
              <a:t>١ </a:t>
            </a:r>
            <a:r>
              <a:rPr lang="ar-SA" sz="2800" b="1" dirty="0" smtClean="0"/>
              <a:t>متر ، وارتفاع شجرة كبيرة </a:t>
            </a:r>
            <a:r>
              <a:rPr lang="ku-Arab-IQ" sz="2800" b="1" dirty="0" smtClean="0"/>
              <a:t>١٢ </a:t>
            </a:r>
            <a:r>
              <a:rPr lang="ar-SA" sz="2800" b="1" dirty="0" smtClean="0"/>
              <a:t>مترًا ، فكم مترًا يزيد ارتفاع الشجرة الكبيرة على ارتفاع الشجرة الصغيرة ؟ </a:t>
            </a:r>
            <a:endParaRPr lang="ar-SA" sz="28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1046" y="1411557"/>
            <a:ext cx="2476800" cy="356313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654" b="100000" l="9880" r="738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12" t="8626" r="26746"/>
          <a:stretch/>
        </p:blipFill>
        <p:spPr>
          <a:xfrm flipH="1">
            <a:off x="10577839" y="2415350"/>
            <a:ext cx="1336937" cy="1624177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 rot="582843">
            <a:off x="10748125" y="2633388"/>
            <a:ext cx="9125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B050"/>
                </a:solidFill>
              </a:rPr>
              <a:t>أخـطط</a:t>
            </a:r>
            <a:r>
              <a:rPr lang="ar-SA" dirty="0" smtClean="0">
                <a:solidFill>
                  <a:srgbClr val="00B050"/>
                </a:solidFill>
              </a:rPr>
              <a:t> </a:t>
            </a:r>
            <a:endParaRPr lang="ar-SA" dirty="0">
              <a:solidFill>
                <a:srgbClr val="00B050"/>
              </a:solidFill>
            </a:endParaRPr>
          </a:p>
        </p:txBody>
      </p:sp>
      <p:cxnSp>
        <p:nvCxnSpPr>
          <p:cNvPr id="37" name="رابط مستقيم 36"/>
          <p:cNvCxnSpPr/>
          <p:nvPr/>
        </p:nvCxnSpPr>
        <p:spPr>
          <a:xfrm flipH="1">
            <a:off x="7188899" y="2284662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 flipH="1">
            <a:off x="4480572" y="2270262"/>
            <a:ext cx="2477803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 flipH="1">
            <a:off x="9338010" y="2703230"/>
            <a:ext cx="1081073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ستطيل 42"/>
          <p:cNvSpPr/>
          <p:nvPr/>
        </p:nvSpPr>
        <p:spPr>
          <a:xfrm>
            <a:off x="4341931" y="2323385"/>
            <a:ext cx="4781198" cy="41369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 43"/>
          <p:cNvSpPr/>
          <p:nvPr/>
        </p:nvSpPr>
        <p:spPr>
          <a:xfrm>
            <a:off x="7367451" y="2752910"/>
            <a:ext cx="3027008" cy="41369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3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94" y="3648903"/>
            <a:ext cx="3095941" cy="2756659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6470041" y="4245729"/>
            <a:ext cx="209328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B050"/>
                </a:solidFill>
              </a:rPr>
              <a:t>سوف نستعمل عملية الطرح </a:t>
            </a:r>
            <a:endParaRPr lang="ar-SA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6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مستدير الزوايا 23"/>
          <p:cNvSpPr/>
          <p:nvPr/>
        </p:nvSpPr>
        <p:spPr>
          <a:xfrm>
            <a:off x="1684709" y="291049"/>
            <a:ext cx="223313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مهارة 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66933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676200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10090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على بعض الطرق </a:t>
            </a:r>
            <a:endParaRPr lang="ar-SA" dirty="0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679885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٢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250047" y="1411557"/>
            <a:ext cx="619806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قامت أسرة رغد بزيارة لإحدى الحدائق ، فوجدوا أن ارتفاع شجرة صغيرة </a:t>
            </a:r>
            <a:r>
              <a:rPr lang="ku-Arab-IQ" sz="2800" b="1" dirty="0" smtClean="0"/>
              <a:t>١ </a:t>
            </a:r>
            <a:r>
              <a:rPr lang="ar-SA" sz="2800" b="1" dirty="0" smtClean="0"/>
              <a:t>متر ، وارتفاع شجرة كبيرة </a:t>
            </a:r>
            <a:r>
              <a:rPr lang="ku-Arab-IQ" sz="2800" b="1" dirty="0" smtClean="0"/>
              <a:t>١٢ </a:t>
            </a:r>
            <a:r>
              <a:rPr lang="ar-SA" sz="2800" b="1" dirty="0" smtClean="0"/>
              <a:t>مترًا ، فكم مترًا يزيد ارتفاع الشجرة الكبيرة على ارتفاع الشجرة الصغيرة ؟ </a:t>
            </a:r>
            <a:endParaRPr lang="ar-SA" sz="28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1046" y="1411557"/>
            <a:ext cx="2476800" cy="356313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54" b="100000" l="9880" r="738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12" t="8626" r="26746"/>
          <a:stretch/>
        </p:blipFill>
        <p:spPr>
          <a:xfrm flipH="1">
            <a:off x="10577839" y="2415350"/>
            <a:ext cx="1336937" cy="1624177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 rot="582843">
            <a:off x="10748125" y="2633388"/>
            <a:ext cx="9125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أحــل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7" name="رابط مستقيم 36"/>
          <p:cNvCxnSpPr/>
          <p:nvPr/>
        </p:nvCxnSpPr>
        <p:spPr>
          <a:xfrm flipH="1">
            <a:off x="7188899" y="2284662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 flipH="1">
            <a:off x="4480572" y="2270262"/>
            <a:ext cx="2477803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 flipH="1">
            <a:off x="9338010" y="2703230"/>
            <a:ext cx="1081073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ستطيل 42"/>
          <p:cNvSpPr/>
          <p:nvPr/>
        </p:nvSpPr>
        <p:spPr>
          <a:xfrm>
            <a:off x="4341931" y="2323385"/>
            <a:ext cx="4781198" cy="41369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 43"/>
          <p:cNvSpPr/>
          <p:nvPr/>
        </p:nvSpPr>
        <p:spPr>
          <a:xfrm>
            <a:off x="7367451" y="2752910"/>
            <a:ext cx="3027008" cy="41369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0" t="16768" r="6327" b="42705"/>
          <a:stretch/>
        </p:blipFill>
        <p:spPr>
          <a:xfrm>
            <a:off x="9482644" y="3691635"/>
            <a:ext cx="1143720" cy="1366597"/>
          </a:xfrm>
          <a:prstGeom prst="rect">
            <a:avLst/>
          </a:prstGeom>
        </p:spPr>
      </p:pic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0" t="59372" r="6327" b="24358"/>
          <a:stretch/>
        </p:blipFill>
        <p:spPr>
          <a:xfrm>
            <a:off x="9669036" y="5058232"/>
            <a:ext cx="1143720" cy="548640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" t="2717" r="23259" b="67583"/>
          <a:stretch/>
        </p:blipFill>
        <p:spPr>
          <a:xfrm>
            <a:off x="5464628" y="3467473"/>
            <a:ext cx="3805646" cy="750685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" t="32199" r="23259" b="39204"/>
          <a:stretch/>
        </p:blipFill>
        <p:spPr>
          <a:xfrm>
            <a:off x="5464628" y="4251880"/>
            <a:ext cx="3805646" cy="722811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2353467" y="5721882"/>
            <a:ext cx="82927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إذن ارتفاع الشجرة الكبيرة يزيد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١١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مترًا على ارتفاع الشجرة الصغيرة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7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مستدير الزوايا 23"/>
          <p:cNvSpPr/>
          <p:nvPr/>
        </p:nvSpPr>
        <p:spPr>
          <a:xfrm>
            <a:off x="1684709" y="291049"/>
            <a:ext cx="223313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مهارة 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66933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676200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10090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على بعض الطرق </a:t>
            </a:r>
            <a:endParaRPr lang="ar-SA" dirty="0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679885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٢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250047" y="1411557"/>
            <a:ext cx="619806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قامت أسرة رغد بزيارة لإحدى الحدائق ، فوجدوا أن ارتفاع شجرة صغيرة </a:t>
            </a:r>
            <a:r>
              <a:rPr lang="ku-Arab-IQ" sz="2800" b="1" dirty="0" smtClean="0"/>
              <a:t>١ </a:t>
            </a:r>
            <a:r>
              <a:rPr lang="ar-SA" sz="2800" b="1" dirty="0" smtClean="0"/>
              <a:t>متر ، وارتفاع شجرة كبيرة </a:t>
            </a:r>
            <a:r>
              <a:rPr lang="ku-Arab-IQ" sz="2800" b="1" dirty="0" smtClean="0"/>
              <a:t>١٢ </a:t>
            </a:r>
            <a:r>
              <a:rPr lang="ar-SA" sz="2800" b="1" dirty="0" smtClean="0"/>
              <a:t>مترًا ، فكم مترًا يزيد ارتفاع الشجرة الكبيرة على ارتفاع الشجرة الصغيرة ؟ </a:t>
            </a:r>
            <a:endParaRPr lang="ar-SA" sz="28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1046" y="1411557"/>
            <a:ext cx="2476800" cy="356313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654" b="100000" l="9880" r="738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12" t="8626" r="26746"/>
          <a:stretch/>
        </p:blipFill>
        <p:spPr>
          <a:xfrm flipH="1">
            <a:off x="10577839" y="2415350"/>
            <a:ext cx="1336937" cy="1624177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 rot="582843">
            <a:off x="10748125" y="2633388"/>
            <a:ext cx="9125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أتحقق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7" name="رابط مستقيم 36"/>
          <p:cNvCxnSpPr/>
          <p:nvPr/>
        </p:nvCxnSpPr>
        <p:spPr>
          <a:xfrm flipH="1">
            <a:off x="7188899" y="2284662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 flipH="1">
            <a:off x="4480572" y="2270262"/>
            <a:ext cx="2477803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 flipH="1">
            <a:off x="9338010" y="2703230"/>
            <a:ext cx="1081073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ستطيل 42"/>
          <p:cNvSpPr/>
          <p:nvPr/>
        </p:nvSpPr>
        <p:spPr>
          <a:xfrm>
            <a:off x="4341931" y="2323385"/>
            <a:ext cx="4781198" cy="41369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 43"/>
          <p:cNvSpPr/>
          <p:nvPr/>
        </p:nvSpPr>
        <p:spPr>
          <a:xfrm>
            <a:off x="7367451" y="2752910"/>
            <a:ext cx="3027008" cy="41369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ربع نص 44"/>
          <p:cNvSpPr txBox="1"/>
          <p:nvPr/>
        </p:nvSpPr>
        <p:spPr>
          <a:xfrm>
            <a:off x="4693718" y="3453444"/>
            <a:ext cx="588122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بما أن الجمع عكس الطرح ، فإنه يمكنني أن استعمل الجمع لأتحقق من الحل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t="1433" r="54096" b="60873"/>
          <a:stretch/>
        </p:blipFill>
        <p:spPr>
          <a:xfrm>
            <a:off x="8969766" y="4628906"/>
            <a:ext cx="936671" cy="1004875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t="42582" r="54096" b="40105"/>
          <a:stretch/>
        </p:blipFill>
        <p:spPr>
          <a:xfrm>
            <a:off x="9042859" y="5665668"/>
            <a:ext cx="936671" cy="46155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1" t="17116" r="5807" b="25486"/>
          <a:stretch/>
        </p:blipFill>
        <p:spPr>
          <a:xfrm>
            <a:off x="7201523" y="4592414"/>
            <a:ext cx="951599" cy="1539351"/>
          </a:xfrm>
          <a:prstGeom prst="rect">
            <a:avLst/>
          </a:prstGeom>
        </p:spPr>
      </p:pic>
      <p:cxnSp>
        <p:nvCxnSpPr>
          <p:cNvPr id="11" name="رابط كسهم مستقيم 10"/>
          <p:cNvCxnSpPr/>
          <p:nvPr/>
        </p:nvCxnSpPr>
        <p:spPr>
          <a:xfrm flipH="1" flipV="1">
            <a:off x="7938411" y="4925651"/>
            <a:ext cx="1006593" cy="92434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كسهم مستقيم 46"/>
          <p:cNvCxnSpPr/>
          <p:nvPr/>
        </p:nvCxnSpPr>
        <p:spPr>
          <a:xfrm flipH="1">
            <a:off x="8025355" y="4890359"/>
            <a:ext cx="1030858" cy="105122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مربع نص 47"/>
          <p:cNvSpPr txBox="1"/>
          <p:nvPr/>
        </p:nvSpPr>
        <p:spPr>
          <a:xfrm>
            <a:off x="3391050" y="5571233"/>
            <a:ext cx="31655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إذن الجواب صحيح </a:t>
            </a:r>
            <a:r>
              <a:rPr lang="ar-SA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ar-S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7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صورة 3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90" b="90000" l="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03" r="93633" b="72833"/>
          <a:stretch/>
        </p:blipFill>
        <p:spPr>
          <a:xfrm>
            <a:off x="8143042" y="1072907"/>
            <a:ext cx="505097" cy="717548"/>
          </a:xfrm>
          <a:prstGeom prst="rect">
            <a:avLst/>
          </a:prstGeom>
        </p:spPr>
      </p:pic>
      <p:sp>
        <p:nvSpPr>
          <p:cNvPr id="25" name="مستطيل مستدير الزوايا 24"/>
          <p:cNvSpPr/>
          <p:nvPr/>
        </p:nvSpPr>
        <p:spPr>
          <a:xfrm>
            <a:off x="1684709" y="291049"/>
            <a:ext cx="223313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مهارة 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خطط انسيابي: محطة طرفية 40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مخطط انسيابي: محطة طرفية 41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٢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2195908" y="1250553"/>
            <a:ext cx="59997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أرجع إلى المسألة في الصفحة السابقة ، ثم أحل كلًا من الأسئلة الآتية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349829" y="1948918"/>
            <a:ext cx="97475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B050"/>
                </a:solidFill>
              </a:rPr>
              <a:t>١ </a:t>
            </a:r>
            <a:r>
              <a:rPr lang="ar-SA" sz="2000" b="1" dirty="0" smtClean="0">
                <a:solidFill>
                  <a:srgbClr val="00B050"/>
                </a:solidFill>
              </a:rPr>
              <a:t>– أوضح لماذا قمت بطرح </a:t>
            </a:r>
            <a:r>
              <a:rPr lang="ku-Arab-IQ" sz="2000" b="1" dirty="0" smtClean="0">
                <a:solidFill>
                  <a:srgbClr val="00B050"/>
                </a:solidFill>
              </a:rPr>
              <a:t>١ </a:t>
            </a:r>
            <a:r>
              <a:rPr lang="ar-SA" sz="2000" b="1" dirty="0" smtClean="0">
                <a:solidFill>
                  <a:srgbClr val="00B050"/>
                </a:solidFill>
              </a:rPr>
              <a:t>من </a:t>
            </a:r>
            <a:r>
              <a:rPr lang="ku-Arab-IQ" sz="2000" b="1" dirty="0" smtClean="0">
                <a:solidFill>
                  <a:srgbClr val="00B050"/>
                </a:solidFill>
              </a:rPr>
              <a:t>١٢ </a:t>
            </a:r>
            <a:r>
              <a:rPr lang="ar-SA" sz="2000" b="1" dirty="0" smtClean="0">
                <a:solidFill>
                  <a:srgbClr val="00B050"/>
                </a:solidFill>
              </a:rPr>
              <a:t>، لإيجاد مقدار زيادة ارتفاع الشجرة الكبيرة على ارتفاع الشجرة الصغيرة. </a:t>
            </a:r>
            <a:endParaRPr lang="ar-SA" sz="2000" b="1" dirty="0">
              <a:solidFill>
                <a:srgbClr val="00B050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90" b="90000" l="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32" b="72833"/>
          <a:stretch/>
        </p:blipFill>
        <p:spPr>
          <a:xfrm>
            <a:off x="8596189" y="1072907"/>
            <a:ext cx="2387060" cy="717548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4686516" y="2505194"/>
            <a:ext cx="586538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لإيجاد الزيادة في الارتفاع أطرح الارتفاع الأصغر من الارتفاع الأكبر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1191897" y="3089925"/>
            <a:ext cx="99055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B050"/>
                </a:solidFill>
              </a:rPr>
              <a:t>٢ </a:t>
            </a:r>
            <a:r>
              <a:rPr lang="ar-SA" sz="2000" b="1" dirty="0" smtClean="0">
                <a:solidFill>
                  <a:srgbClr val="00B050"/>
                </a:solidFill>
              </a:rPr>
              <a:t>– أفترض أن ارتفاع الشجرة الكبيرة </a:t>
            </a:r>
            <a:r>
              <a:rPr lang="ku-Arab-IQ" sz="2000" b="1" dirty="0" smtClean="0">
                <a:solidFill>
                  <a:srgbClr val="00B050"/>
                </a:solidFill>
              </a:rPr>
              <a:t>٨ </a:t>
            </a:r>
            <a:r>
              <a:rPr lang="ar-SA" sz="2000" b="1" dirty="0" smtClean="0">
                <a:solidFill>
                  <a:srgbClr val="00B050"/>
                </a:solidFill>
              </a:rPr>
              <a:t>أمتار ، فكم مترًا يقل ارتفاع الشجرة الصغيرة عن ارتفاع الشجرة الكبيرة ؟ </a:t>
            </a:r>
            <a:endParaRPr lang="ar-SA" sz="2000" b="1" dirty="0">
              <a:solidFill>
                <a:srgbClr val="00B050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7388758" y="3638269"/>
            <a:ext cx="19122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٨ – ١ = ٧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أمتار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939834" y="4081436"/>
            <a:ext cx="100434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B050"/>
                </a:solidFill>
              </a:rPr>
              <a:t>٣ </a:t>
            </a:r>
            <a:r>
              <a:rPr lang="ar-SA" sz="2000" b="1" dirty="0" smtClean="0">
                <a:solidFill>
                  <a:srgbClr val="00B050"/>
                </a:solidFill>
              </a:rPr>
              <a:t>– أفترض أن ارتفاع الشجرة الصغيرة </a:t>
            </a:r>
            <a:r>
              <a:rPr lang="ku-Arab-IQ" sz="2000" b="1" dirty="0" smtClean="0">
                <a:solidFill>
                  <a:srgbClr val="00B050"/>
                </a:solidFill>
              </a:rPr>
              <a:t>٣ </a:t>
            </a:r>
            <a:r>
              <a:rPr lang="ar-SA" sz="2000" b="1" dirty="0" smtClean="0">
                <a:solidFill>
                  <a:srgbClr val="00B050"/>
                </a:solidFill>
              </a:rPr>
              <a:t>أمتار ، فكم مترًا يزيد ارتفاع الشجرة الكبيرة على ارتفاع الشجرة الصغيرة ؟ </a:t>
            </a:r>
            <a:endParaRPr lang="ar-SA" sz="2000" b="1" dirty="0">
              <a:solidFill>
                <a:srgbClr val="00B05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7447250" y="4640954"/>
            <a:ext cx="19122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١٢ – ٣ = ٩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أمتار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2727850" y="5183422"/>
            <a:ext cx="82553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B050"/>
                </a:solidFill>
              </a:rPr>
              <a:t>٤ </a:t>
            </a:r>
            <a:r>
              <a:rPr lang="ar-SA" sz="2000" b="1" dirty="0" smtClean="0">
                <a:solidFill>
                  <a:srgbClr val="00B050"/>
                </a:solidFill>
              </a:rPr>
              <a:t>– أرجع إلى المسألة </a:t>
            </a:r>
            <a:r>
              <a:rPr lang="ku-Arab-IQ" sz="2000" b="1" dirty="0" smtClean="0">
                <a:solidFill>
                  <a:srgbClr val="00B050"/>
                </a:solidFill>
              </a:rPr>
              <a:t>٣ </a:t>
            </a:r>
            <a:r>
              <a:rPr lang="ar-SA" sz="2000" b="1" dirty="0" smtClean="0">
                <a:solidFill>
                  <a:srgbClr val="00B050"/>
                </a:solidFill>
              </a:rPr>
              <a:t>، و أتحقق من صحة إجابتي . كيف عرفت أن اجابتي صحيحة ؟ أشرح </a:t>
            </a:r>
            <a:endParaRPr lang="ar-SA" sz="2000" b="1" dirty="0">
              <a:solidFill>
                <a:srgbClr val="00B05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8403364" y="5756468"/>
            <a:ext cx="15447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٩ + ٣ = ١٢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6719245" y="5756468"/>
            <a:ext cx="14287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١٢ – ٣ = ٩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5818055" y="6220242"/>
            <a:ext cx="43933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يمكن استعمال الجمع للتحقق من صحة الطرح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9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8" grpId="0"/>
      <p:bldP spid="40" grpId="0"/>
      <p:bldP spid="44" grpId="0"/>
      <p:bldP spid="45" grpId="0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58"/>
          <a:stretch/>
        </p:blipFill>
        <p:spPr>
          <a:xfrm>
            <a:off x="5446622" y="4352962"/>
            <a:ext cx="5730074" cy="2192587"/>
          </a:xfrm>
          <a:prstGeom prst="rect">
            <a:avLst/>
          </a:prstGeom>
        </p:spPr>
      </p:pic>
      <p:sp>
        <p:nvSpPr>
          <p:cNvPr id="42" name="مستطيل مستدير الزوايا 41"/>
          <p:cNvSpPr/>
          <p:nvPr/>
        </p:nvSpPr>
        <p:spPr>
          <a:xfrm>
            <a:off x="1684709" y="291049"/>
            <a:ext cx="223313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مهارة 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٢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8" t="2331" b="72492"/>
          <a:stretch/>
        </p:blipFill>
        <p:spPr>
          <a:xfrm>
            <a:off x="8211235" y="1021421"/>
            <a:ext cx="2734483" cy="644990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31" r="94407" b="72492"/>
          <a:stretch/>
        </p:blipFill>
        <p:spPr>
          <a:xfrm>
            <a:off x="7812880" y="1021421"/>
            <a:ext cx="400594" cy="644990"/>
          </a:xfrm>
          <a:prstGeom prst="rect">
            <a:avLst/>
          </a:prstGeom>
        </p:spPr>
      </p:pic>
      <p:sp>
        <p:nvSpPr>
          <p:cNvPr id="44" name="مربع نص 43"/>
          <p:cNvSpPr txBox="1"/>
          <p:nvPr/>
        </p:nvSpPr>
        <p:spPr>
          <a:xfrm>
            <a:off x="3751486" y="1143861"/>
            <a:ext cx="40497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الخطوات الأربع لحل المسائل الآتية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71"/>
          <a:stretch/>
        </p:blipFill>
        <p:spPr>
          <a:xfrm>
            <a:off x="5672004" y="1803737"/>
            <a:ext cx="5504692" cy="2472071"/>
          </a:xfrm>
          <a:prstGeom prst="rect">
            <a:avLst/>
          </a:prstGeom>
        </p:spPr>
      </p:pic>
      <p:cxnSp>
        <p:nvCxnSpPr>
          <p:cNvPr id="45" name="رابط مستقيم 44"/>
          <p:cNvCxnSpPr/>
          <p:nvPr/>
        </p:nvCxnSpPr>
        <p:spPr>
          <a:xfrm flipH="1">
            <a:off x="6936875" y="2410534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flipH="1" flipV="1">
            <a:off x="7831751" y="2976526"/>
            <a:ext cx="2662584" cy="2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ستطيل 46"/>
          <p:cNvSpPr/>
          <p:nvPr/>
        </p:nvSpPr>
        <p:spPr>
          <a:xfrm>
            <a:off x="5722619" y="2491740"/>
            <a:ext cx="2025281" cy="47386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48"/>
          <p:cNvSpPr/>
          <p:nvPr/>
        </p:nvSpPr>
        <p:spPr>
          <a:xfrm>
            <a:off x="5722620" y="3101895"/>
            <a:ext cx="4727012" cy="47386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 50"/>
          <p:cNvSpPr/>
          <p:nvPr/>
        </p:nvSpPr>
        <p:spPr>
          <a:xfrm>
            <a:off x="8424351" y="3701420"/>
            <a:ext cx="2025281" cy="47386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037" l="19000" r="7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96" r="22767" b="7810"/>
          <a:stretch/>
        </p:blipFill>
        <p:spPr>
          <a:xfrm>
            <a:off x="4227564" y="2111642"/>
            <a:ext cx="799850" cy="2037513"/>
          </a:xfrm>
          <a:prstGeom prst="rect">
            <a:avLst/>
          </a:prstGeom>
        </p:spPr>
      </p:pic>
      <p:sp>
        <p:nvSpPr>
          <p:cNvPr id="24" name="سهم إلى اليمين 23"/>
          <p:cNvSpPr/>
          <p:nvPr/>
        </p:nvSpPr>
        <p:spPr>
          <a:xfrm flipH="1">
            <a:off x="3563463" y="3744965"/>
            <a:ext cx="641103" cy="322517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سهم إلى اليمين 51"/>
          <p:cNvSpPr/>
          <p:nvPr/>
        </p:nvSpPr>
        <p:spPr>
          <a:xfrm flipH="1">
            <a:off x="2859444" y="3744965"/>
            <a:ext cx="641103" cy="322517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سهم منحني إلى الأعلى 24"/>
          <p:cNvSpPr/>
          <p:nvPr/>
        </p:nvSpPr>
        <p:spPr>
          <a:xfrm flipH="1">
            <a:off x="2185010" y="3302146"/>
            <a:ext cx="588121" cy="679707"/>
          </a:xfrm>
          <a:prstGeom prst="bent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سهم إلى اليمين 52"/>
          <p:cNvSpPr/>
          <p:nvPr/>
        </p:nvSpPr>
        <p:spPr>
          <a:xfrm rot="5400000" flipH="1">
            <a:off x="2044919" y="2797431"/>
            <a:ext cx="570319" cy="322517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سهم إلى اليمين 53"/>
          <p:cNvSpPr/>
          <p:nvPr/>
        </p:nvSpPr>
        <p:spPr>
          <a:xfrm rot="5400000" flipH="1">
            <a:off x="2044144" y="2185522"/>
            <a:ext cx="570319" cy="322517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سهم إلى اليمين 54"/>
          <p:cNvSpPr/>
          <p:nvPr/>
        </p:nvSpPr>
        <p:spPr>
          <a:xfrm rot="5400000" flipH="1">
            <a:off x="2044143" y="1563725"/>
            <a:ext cx="570319" cy="322517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/>
          <p:cNvSpPr txBox="1"/>
          <p:nvPr/>
        </p:nvSpPr>
        <p:spPr>
          <a:xfrm>
            <a:off x="6595957" y="3720243"/>
            <a:ext cx="16659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خطوات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7420200" y="5422470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6779271" y="5886462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مربع نص 59"/>
          <p:cNvSpPr txBox="1"/>
          <p:nvPr/>
        </p:nvSpPr>
        <p:spPr>
          <a:xfrm>
            <a:off x="6137122" y="5877753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0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51" grpId="0" animBg="1"/>
      <p:bldP spid="24" grpId="0" animBg="1"/>
      <p:bldP spid="52" grpId="0" animBg="1"/>
      <p:bldP spid="25" grpId="0" animBg="1"/>
      <p:bldP spid="53" grpId="0" animBg="1"/>
      <p:bldP spid="54" grpId="0" animBg="1"/>
      <p:bldP spid="55" grpId="0" animBg="1"/>
      <p:bldP spid="26" grpId="0"/>
      <p:bldP spid="57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4"/>
          <a:stretch/>
        </p:blipFill>
        <p:spPr>
          <a:xfrm>
            <a:off x="643185" y="2081049"/>
            <a:ext cx="5329405" cy="289472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65"/>
          <a:stretch/>
        </p:blipFill>
        <p:spPr>
          <a:xfrm>
            <a:off x="5876585" y="2102490"/>
            <a:ext cx="5580214" cy="2492572"/>
          </a:xfrm>
          <a:prstGeom prst="rect">
            <a:avLst/>
          </a:prstGeom>
        </p:spPr>
      </p:pic>
      <p:sp>
        <p:nvSpPr>
          <p:cNvPr id="42" name="مستطيل مستدير الزوايا 41"/>
          <p:cNvSpPr/>
          <p:nvPr/>
        </p:nvSpPr>
        <p:spPr>
          <a:xfrm>
            <a:off x="1684709" y="291049"/>
            <a:ext cx="223313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مهارة 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٢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8" t="2331" b="72492"/>
          <a:stretch/>
        </p:blipFill>
        <p:spPr>
          <a:xfrm>
            <a:off x="8211235" y="1021421"/>
            <a:ext cx="2734483" cy="644990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31" r="94407" b="72492"/>
          <a:stretch/>
        </p:blipFill>
        <p:spPr>
          <a:xfrm>
            <a:off x="7812880" y="1021421"/>
            <a:ext cx="400594" cy="644990"/>
          </a:xfrm>
          <a:prstGeom prst="rect">
            <a:avLst/>
          </a:prstGeom>
        </p:spPr>
      </p:pic>
      <p:sp>
        <p:nvSpPr>
          <p:cNvPr id="44" name="مربع نص 43"/>
          <p:cNvSpPr txBox="1"/>
          <p:nvPr/>
        </p:nvSpPr>
        <p:spPr>
          <a:xfrm>
            <a:off x="3751486" y="1143861"/>
            <a:ext cx="40497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الخطوات الأربع لحل المسائل الآتية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6810103" y="4765742"/>
            <a:ext cx="31694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٢٤ + ١٢ = ٣٦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صفحة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7" name="رابط مستقيم 26"/>
          <p:cNvCxnSpPr/>
          <p:nvPr/>
        </p:nvCxnSpPr>
        <p:spPr>
          <a:xfrm flipH="1">
            <a:off x="6703335" y="2752587"/>
            <a:ext cx="3191231" cy="4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/>
          <p:cNvCxnSpPr/>
          <p:nvPr/>
        </p:nvCxnSpPr>
        <p:spPr>
          <a:xfrm flipH="1">
            <a:off x="6521516" y="3341422"/>
            <a:ext cx="1862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/>
          <p:nvPr/>
        </p:nvCxnSpPr>
        <p:spPr>
          <a:xfrm flipH="1">
            <a:off x="8828827" y="3937959"/>
            <a:ext cx="1862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ستطيل 36"/>
          <p:cNvSpPr/>
          <p:nvPr/>
        </p:nvSpPr>
        <p:spPr>
          <a:xfrm>
            <a:off x="5984215" y="3450539"/>
            <a:ext cx="2749207" cy="47386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 37"/>
          <p:cNvSpPr/>
          <p:nvPr/>
        </p:nvSpPr>
        <p:spPr>
          <a:xfrm>
            <a:off x="9894566" y="4041669"/>
            <a:ext cx="878101" cy="47386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9" name="رابط مستقيم 38"/>
          <p:cNvCxnSpPr/>
          <p:nvPr/>
        </p:nvCxnSpPr>
        <p:spPr>
          <a:xfrm flipH="1">
            <a:off x="8569234" y="3341422"/>
            <a:ext cx="2121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سهم منحني إلى اليمين 39"/>
          <p:cNvSpPr/>
          <p:nvPr/>
        </p:nvSpPr>
        <p:spPr>
          <a:xfrm rot="16200000" flipH="1" flipV="1">
            <a:off x="3901734" y="3823143"/>
            <a:ext cx="276259" cy="507673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3763105" y="3528413"/>
            <a:ext cx="6366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٣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2436807" y="5155335"/>
            <a:ext cx="12611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١٧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0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7" grpId="0" animBg="1"/>
      <p:bldP spid="38" grpId="0" animBg="1"/>
      <p:bldP spid="40" grpId="0" animBg="1"/>
      <p:bldP spid="41" grpId="0"/>
      <p:bldP spid="4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TM02892315[[fn=ربطة]]</Template>
  <TotalTime>4289</TotalTime>
  <Words>554</Words>
  <Application>Microsoft Office PowerPoint</Application>
  <PresentationFormat>شاشة عريضة</PresentationFormat>
  <Paragraphs>102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231</cp:revision>
  <dcterms:created xsi:type="dcterms:W3CDTF">2022-12-02T21:48:32Z</dcterms:created>
  <dcterms:modified xsi:type="dcterms:W3CDTF">2023-08-19T13:01:35Z</dcterms:modified>
</cp:coreProperties>
</file>