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6" r:id="rId11"/>
    <p:sldId id="268" r:id="rId12"/>
    <p:sldId id="26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DFBBDB"/>
    <a:srgbClr val="B563AB"/>
    <a:srgbClr val="DAEFC3"/>
    <a:srgbClr val="D4E9F4"/>
    <a:srgbClr val="FFFEF8"/>
    <a:srgbClr val="B4CBDB"/>
    <a:srgbClr val="FACED1"/>
    <a:srgbClr val="FCCCDD"/>
    <a:srgbClr val="F9A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9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emf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8.emf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12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emf"/><Relationship Id="rId5" Type="http://schemas.microsoft.com/office/2007/relationships/hdphoto" Target="../media/hdphoto2.wdp"/><Relationship Id="rId10" Type="http://schemas.openxmlformats.org/officeDocument/2006/relationships/image" Target="../media/image35.emf"/><Relationship Id="rId4" Type="http://schemas.openxmlformats.org/officeDocument/2006/relationships/image" Target="../media/image3.png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r="46558" b="4850"/>
          <a:stretch/>
        </p:blipFill>
        <p:spPr>
          <a:xfrm>
            <a:off x="3297157" y="1208067"/>
            <a:ext cx="3277814" cy="554922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4675" b="4850"/>
          <a:stretch/>
        </p:blipFill>
        <p:spPr>
          <a:xfrm>
            <a:off x="6522719" y="1208067"/>
            <a:ext cx="2907889" cy="554922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918283" y="1829973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042741" y="1599196"/>
            <a:ext cx="21279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أكتشف أنماطًا عددية وأوسعها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>
          <a:xfrm>
            <a:off x="4056122" y="1782803"/>
            <a:ext cx="6479937" cy="2762531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622084" y="4660943"/>
            <a:ext cx="42123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،...... ،...... 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5" b="89862" l="4154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8" t="25143" r="6505" b="25206"/>
          <a:stretch/>
        </p:blipFill>
        <p:spPr>
          <a:xfrm rot="16200000">
            <a:off x="1162662" y="2425925"/>
            <a:ext cx="2586332" cy="1476286"/>
          </a:xfrm>
          <a:prstGeom prst="rect">
            <a:avLst/>
          </a:prstGeom>
        </p:spPr>
      </p:pic>
      <p:sp>
        <p:nvSpPr>
          <p:cNvPr id="26" name="سهم منحني إلى اليمين 25"/>
          <p:cNvSpPr/>
          <p:nvPr/>
        </p:nvSpPr>
        <p:spPr>
          <a:xfrm rot="16200000" flipV="1">
            <a:off x="8112767" y="5028311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995279" y="5513122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1" name="سهم منحني إلى اليمين 30"/>
          <p:cNvSpPr/>
          <p:nvPr/>
        </p:nvSpPr>
        <p:spPr>
          <a:xfrm rot="16200000" flipV="1">
            <a:off x="7410798" y="5028310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293797" y="5513122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8" name="سهم منحني إلى اليمين 37"/>
          <p:cNvSpPr/>
          <p:nvPr/>
        </p:nvSpPr>
        <p:spPr>
          <a:xfrm rot="16200000" flipV="1">
            <a:off x="6686041" y="5031344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619367" y="5513121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148508" y="4635037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/>
              <a:t>١٠</a:t>
            </a:r>
            <a:endParaRPr lang="ar-SA" sz="3200" b="1" dirty="0"/>
          </a:p>
        </p:txBody>
      </p:sp>
      <p:sp>
        <p:nvSpPr>
          <p:cNvPr id="41" name="سهم منحني إلى اليمين 40"/>
          <p:cNvSpPr/>
          <p:nvPr/>
        </p:nvSpPr>
        <p:spPr>
          <a:xfrm rot="16200000" flipV="1">
            <a:off x="5856452" y="5030717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780446" y="5513121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090665" y="4659100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١٢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867548" y="6005506"/>
            <a:ext cx="5971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ركض ناصر في اليوم الخامس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دورة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5303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31" grpId="0" animBg="1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85" y="1707285"/>
            <a:ext cx="7299165" cy="34931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 rot="2471620">
            <a:off x="4021427" y="3676353"/>
            <a:ext cx="391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82" y="3067259"/>
            <a:ext cx="1870259" cy="2869232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961941" y="4453231"/>
            <a:ext cx="4344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smtClean="0">
                <a:solidFill>
                  <a:schemeClr val="accent1">
                    <a:lumMod val="75000"/>
                  </a:schemeClr>
                </a:solidFill>
              </a:rPr>
              <a:t>٢٩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211079" y="5368526"/>
            <a:ext cx="5971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، لأنك ستصل إلى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وليس إلى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045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14116" y="1097902"/>
            <a:ext cx="39682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النمط ، ثم أكتب العدد المناسب في </a:t>
            </a:r>
            <a:r>
              <a:rPr lang="ar-SA" sz="2000" b="1" dirty="0" smtClean="0">
                <a:sym typeface="Wingdings" panose="05000000000000000000" pitchFamily="2" charset="2"/>
              </a:rPr>
              <a:t>: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2" b="18459"/>
          <a:stretch/>
        </p:blipFill>
        <p:spPr>
          <a:xfrm>
            <a:off x="6194124" y="2275576"/>
            <a:ext cx="4711226" cy="338836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9" b="18459"/>
          <a:stretch/>
        </p:blipFill>
        <p:spPr>
          <a:xfrm>
            <a:off x="1343616" y="2275576"/>
            <a:ext cx="4517253" cy="338836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7717862" y="238941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سهم منحني إلى اليمين 30"/>
          <p:cNvSpPr/>
          <p:nvPr/>
        </p:nvSpPr>
        <p:spPr>
          <a:xfrm rot="16200000" flipH="1" flipV="1">
            <a:off x="9470116" y="2066661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9257211" y="1802340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٤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8" name="سهم منحني إلى اليمين 37"/>
          <p:cNvSpPr/>
          <p:nvPr/>
        </p:nvSpPr>
        <p:spPr>
          <a:xfrm rot="16200000" flipH="1" flipV="1">
            <a:off x="4344779" y="2066660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101129" y="1802339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583816" y="2398122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سهم منحني إلى اليمين 40"/>
          <p:cNvSpPr/>
          <p:nvPr/>
        </p:nvSpPr>
        <p:spPr>
          <a:xfrm rot="16200000" flipH="1" flipV="1">
            <a:off x="9470116" y="2970500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9184298" y="2745532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٤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7717862" y="3258655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سهم منحني إلى اليمين 43"/>
          <p:cNvSpPr/>
          <p:nvPr/>
        </p:nvSpPr>
        <p:spPr>
          <a:xfrm rot="16200000" flipH="1" flipV="1">
            <a:off x="4344779" y="2981490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058456" y="2765849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٣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3199129" y="327607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سهم منحني إلى اليمين 46"/>
          <p:cNvSpPr/>
          <p:nvPr/>
        </p:nvSpPr>
        <p:spPr>
          <a:xfrm rot="16200000" flipH="1" flipV="1">
            <a:off x="9471800" y="3838596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9257211" y="3630076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337471" y="4136606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109141" y="4133872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سهم منحني إلى اليمين 50"/>
          <p:cNvSpPr/>
          <p:nvPr/>
        </p:nvSpPr>
        <p:spPr>
          <a:xfrm rot="16200000" flipH="1" flipV="1">
            <a:off x="4344778" y="3838598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4132360" y="3630014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601819" y="413387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376302" y="4140587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سهم منحني إلى اليمين 54"/>
          <p:cNvSpPr/>
          <p:nvPr/>
        </p:nvSpPr>
        <p:spPr>
          <a:xfrm rot="16200000" flipH="1" flipV="1">
            <a:off x="9276181" y="4706700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8999623" y="4474858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٥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7948399" y="4995475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6729775" y="4992230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سهم منحني إلى اليمين 59"/>
          <p:cNvSpPr/>
          <p:nvPr/>
        </p:nvSpPr>
        <p:spPr>
          <a:xfrm rot="16200000" flipH="1" flipV="1">
            <a:off x="4119633" y="4706701"/>
            <a:ext cx="252549" cy="523584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3775781" y="4469899"/>
            <a:ext cx="8113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1983643" y="5003863"/>
            <a:ext cx="8176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1342605" y="4989753"/>
            <a:ext cx="8176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 animBg="1"/>
      <p:bldP spid="56" grpId="0"/>
      <p:bldP spid="57" grpId="0"/>
      <p:bldP spid="59" grpId="0"/>
      <p:bldP spid="60" grpId="0" animBg="1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42" y="1825861"/>
            <a:ext cx="6269401" cy="391233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37" name="سهم منحني إلى اليمين 36"/>
          <p:cNvSpPr/>
          <p:nvPr/>
        </p:nvSpPr>
        <p:spPr>
          <a:xfrm rot="10800000" flipH="1" flipV="1">
            <a:off x="4797204" y="3260202"/>
            <a:ext cx="339885" cy="664425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119525" y="3326919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٤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9" name="سهم منحني إلى اليمين 38"/>
          <p:cNvSpPr/>
          <p:nvPr/>
        </p:nvSpPr>
        <p:spPr>
          <a:xfrm rot="10800000" flipH="1" flipV="1">
            <a:off x="4808703" y="4262259"/>
            <a:ext cx="339885" cy="664425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126348" y="4363639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٤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728006" y="5224276"/>
            <a:ext cx="10189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الخامس</a:t>
            </a:r>
            <a:r>
              <a:rPr lang="ar-SA" sz="2000" b="1" dirty="0" smtClean="0"/>
              <a:t> </a:t>
            </a:r>
            <a:endParaRPr lang="ar-SA" sz="20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5654833" y="5224276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87944"/>
              </p:ext>
            </p:extLst>
          </p:nvPr>
        </p:nvGraphicFramePr>
        <p:xfrm>
          <a:off x="1823981" y="2611788"/>
          <a:ext cx="2296408" cy="2625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8204">
                  <a:extLst>
                    <a:ext uri="{9D8B030D-6E8A-4147-A177-3AD203B41FA5}">
                      <a16:colId xmlns:a16="http://schemas.microsoft.com/office/drawing/2014/main" val="3214091486"/>
                    </a:ext>
                  </a:extLst>
                </a:gridCol>
                <a:gridCol w="1148204">
                  <a:extLst>
                    <a:ext uri="{9D8B030D-6E8A-4147-A177-3AD203B41FA5}">
                      <a16:colId xmlns:a16="http://schemas.microsoft.com/office/drawing/2014/main" val="4104345357"/>
                    </a:ext>
                  </a:extLst>
                </a:gridCol>
              </a:tblGrid>
              <a:tr h="5251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السادس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01805"/>
                  </a:ext>
                </a:extLst>
              </a:tr>
              <a:tr h="5251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السابع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681682"/>
                  </a:ext>
                </a:extLst>
              </a:tr>
              <a:tr h="5251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الثامن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3807"/>
                  </a:ext>
                </a:extLst>
              </a:tr>
              <a:tr h="5251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التاسع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08902"/>
                  </a:ext>
                </a:extLst>
              </a:tr>
              <a:tr h="52513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العاشر </a:t>
                      </a:r>
                      <a:endParaRPr lang="ar-SA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84697"/>
                  </a:ext>
                </a:extLst>
              </a:tr>
            </a:tbl>
          </a:graphicData>
        </a:graphic>
      </p:graphicFrame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52094"/>
              </p:ext>
            </p:extLst>
          </p:nvPr>
        </p:nvGraphicFramePr>
        <p:xfrm>
          <a:off x="5233133" y="5180482"/>
          <a:ext cx="2587163" cy="5575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3540">
                  <a:extLst>
                    <a:ext uri="{9D8B030D-6E8A-4147-A177-3AD203B41FA5}">
                      <a16:colId xmlns:a16="http://schemas.microsoft.com/office/drawing/2014/main" val="1327453504"/>
                    </a:ext>
                  </a:extLst>
                </a:gridCol>
                <a:gridCol w="1523623">
                  <a:extLst>
                    <a:ext uri="{9D8B030D-6E8A-4147-A177-3AD203B41FA5}">
                      <a16:colId xmlns:a16="http://schemas.microsoft.com/office/drawing/2014/main" val="782315673"/>
                    </a:ext>
                  </a:extLst>
                </a:gridCol>
              </a:tblGrid>
              <a:tr h="55755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0346"/>
                  </a:ext>
                </a:extLst>
              </a:tr>
            </a:tbl>
          </a:graphicData>
        </a:graphic>
      </p:graphicFrame>
      <p:sp>
        <p:nvSpPr>
          <p:cNvPr id="42" name="مربع نص 41"/>
          <p:cNvSpPr txBox="1"/>
          <p:nvPr/>
        </p:nvSpPr>
        <p:spPr>
          <a:xfrm>
            <a:off x="1997054" y="2609945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002483" y="3129040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997054" y="3683910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1991095" y="4183254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000341" y="4728481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28011" y="5952599"/>
            <a:ext cx="7013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يوفر أحمد في اليوم الخامس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 ، وفي اليوم العاشر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" grpId="0"/>
      <p:bldP spid="41" grpId="0"/>
      <p:bldP spid="42" grpId="0"/>
      <p:bldP spid="43" grpId="0"/>
      <p:bldP spid="44" grpId="0"/>
      <p:bldP spid="45" grpId="0"/>
      <p:bldP spid="4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149" y="1792515"/>
            <a:ext cx="6037201" cy="32656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12254"/>
          <a:stretch/>
        </p:blipFill>
        <p:spPr>
          <a:xfrm rot="20705573">
            <a:off x="1222902" y="1387548"/>
            <a:ext cx="1929904" cy="192459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12254"/>
          <a:stretch/>
        </p:blipFill>
        <p:spPr>
          <a:xfrm rot="605257">
            <a:off x="2888390" y="2126538"/>
            <a:ext cx="1301115" cy="1297535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12254"/>
          <a:stretch/>
        </p:blipFill>
        <p:spPr>
          <a:xfrm rot="20705573">
            <a:off x="1983227" y="3137744"/>
            <a:ext cx="1016221" cy="1013425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3271130" y="4735016"/>
            <a:ext cx="38879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، ......  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سهم منحني إلى اليمين 30"/>
          <p:cNvSpPr/>
          <p:nvPr/>
        </p:nvSpPr>
        <p:spPr>
          <a:xfrm rot="16200000" flipV="1">
            <a:off x="6338696" y="5104421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163542" y="5590236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٤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8" name="سهم منحني إلى اليمين 37"/>
          <p:cNvSpPr/>
          <p:nvPr/>
        </p:nvSpPr>
        <p:spPr>
          <a:xfrm rot="16200000" flipV="1">
            <a:off x="5536895" y="5122878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388066" y="5590235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٤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0" name="سهم منحني إلى اليمين 39"/>
          <p:cNvSpPr/>
          <p:nvPr/>
        </p:nvSpPr>
        <p:spPr>
          <a:xfrm rot="16200000" flipV="1">
            <a:off x="4629700" y="5144352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78357" y="5584892"/>
            <a:ext cx="684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٤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818672" y="4728581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١٨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786584" y="6065151"/>
            <a:ext cx="5971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رسمت هند في الصفحة الرابعة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نجمة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8386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7" y="1806643"/>
            <a:ext cx="11120734" cy="1396668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531135" y="3252193"/>
            <a:ext cx="2386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الساعة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١٠:١٥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56" y="4010687"/>
            <a:ext cx="2689493" cy="25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2882861" y="938811"/>
            <a:ext cx="7605928" cy="8099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315" l="3429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829870" y="1173500"/>
            <a:ext cx="1587052" cy="226669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7695" y="1857188"/>
            <a:ext cx="6579001" cy="8471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9493" y="3209557"/>
            <a:ext cx="8598345" cy="7723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9887" y="4101985"/>
            <a:ext cx="3250800" cy="16360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6883" y="4150484"/>
            <a:ext cx="3354000" cy="15390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4488" y="4150483"/>
            <a:ext cx="2683200" cy="1539067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9956006" y="4275928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689718" y="4275928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9940417" y="4711481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8715795" y="4712206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328106" y="5204535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8700620" y="5181074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085075" y="518784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958579" y="427497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325435" y="4273130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703496" y="4262578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586618" y="5166968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973236" y="5164212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729179" y="5181074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193312" y="4234255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535253" y="4233928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2815251" y="4692204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183546" y="4686070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577767" y="4674464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828173" y="5141783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200338" y="5141426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b="15556"/>
          <a:stretch/>
        </p:blipFill>
        <p:spPr>
          <a:xfrm>
            <a:off x="4056122" y="3559203"/>
            <a:ext cx="3780797" cy="306957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2882861" y="938811"/>
            <a:ext cx="7605928" cy="80998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5"/>
          <a:stretch/>
        </p:blipFill>
        <p:spPr>
          <a:xfrm>
            <a:off x="724702" y="2293846"/>
            <a:ext cx="10793979" cy="585512"/>
          </a:xfrm>
          <a:prstGeom prst="rect">
            <a:avLst/>
          </a:prstGeom>
        </p:spPr>
      </p:pic>
      <p:sp>
        <p:nvSpPr>
          <p:cNvPr id="37" name="سهم منحني إلى اليمين 36"/>
          <p:cNvSpPr/>
          <p:nvPr/>
        </p:nvSpPr>
        <p:spPr>
          <a:xfrm rot="16200000" flipV="1">
            <a:off x="5089448" y="2742928"/>
            <a:ext cx="399214" cy="733655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939111" y="3272586"/>
            <a:ext cx="6842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- ٥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884462" y="2316774"/>
            <a:ext cx="682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b="4850"/>
          <a:stretch/>
        </p:blipFill>
        <p:spPr>
          <a:xfrm>
            <a:off x="3297157" y="1208067"/>
            <a:ext cx="6133452" cy="554922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6652235" y="1829973"/>
            <a:ext cx="21719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وماهي المفردات التي سنتعلمها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056122" y="1829973"/>
            <a:ext cx="2127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النمط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374" y="3424412"/>
            <a:ext cx="4979292" cy="127640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8955" l="0" r="83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88" b="82193"/>
          <a:stretch/>
        </p:blipFill>
        <p:spPr>
          <a:xfrm>
            <a:off x="9091785" y="1386491"/>
            <a:ext cx="1775492" cy="44730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34449" y="2124210"/>
            <a:ext cx="80588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اللوحات الإرشادية المرورية الآتية تحدد السرعة القصوى على بعض الطرق . ما النمط الذي أراه ؟  </a:t>
            </a:r>
            <a:endParaRPr lang="ar-SA" sz="28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5587" r="14492" b="7809"/>
          <a:stretch/>
        </p:blipFill>
        <p:spPr>
          <a:xfrm>
            <a:off x="9256567" y="3625018"/>
            <a:ext cx="1482960" cy="23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مستطيل مستدير الزوايا 35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خطط انسيابي: محطة طرفية 41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826" y="2862320"/>
            <a:ext cx="4985274" cy="371602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94" y="2705247"/>
            <a:ext cx="1999485" cy="387309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099839" y="1460885"/>
            <a:ext cx="7976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النمط :</a:t>
            </a:r>
            <a:r>
              <a:rPr lang="ar-SA" sz="2800" b="1" dirty="0" smtClean="0"/>
              <a:t> هو سلسلة من الأعداد أو الأشكال التي تتبع قاعدة معينة . </a:t>
            </a:r>
            <a:endParaRPr lang="ar-SA" sz="2800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386704" y="2168009"/>
            <a:ext cx="54026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أشاهد على لوحة المئة العديد من الأنماط العددية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38095" r="30571" b="37143"/>
          <a:stretch/>
        </p:blipFill>
        <p:spPr>
          <a:xfrm>
            <a:off x="1379752" y="2905147"/>
            <a:ext cx="3116783" cy="223446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921" r="921" b="88367"/>
          <a:stretch/>
        </p:blipFill>
        <p:spPr>
          <a:xfrm>
            <a:off x="6889203" y="1173717"/>
            <a:ext cx="3866456" cy="45478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64"/>
          <a:stretch/>
        </p:blipFill>
        <p:spPr>
          <a:xfrm>
            <a:off x="2777586" y="1855510"/>
            <a:ext cx="7652880" cy="7842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18438" y="3469286"/>
            <a:ext cx="27119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ألاحظ في النمط أننا نُضيف </a:t>
            </a:r>
            <a:r>
              <a:rPr lang="ku-Arab-IQ" sz="2400" b="1" dirty="0" smtClean="0"/>
              <a:t>١٠ </a:t>
            </a:r>
            <a:r>
              <a:rPr lang="ar-SA" sz="2400" b="1" dirty="0" smtClean="0"/>
              <a:t>في كل مرة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714493" y="3179452"/>
            <a:ext cx="38753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٣٥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٤٥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سهم منحني إلى اليمين 8"/>
          <p:cNvSpPr/>
          <p:nvPr/>
        </p:nvSpPr>
        <p:spPr>
          <a:xfrm rot="16200000" flipV="1">
            <a:off x="7708993" y="3559969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458606" y="4216943"/>
            <a:ext cx="834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سهم منحني إلى اليمين 26"/>
          <p:cNvSpPr/>
          <p:nvPr/>
        </p:nvSpPr>
        <p:spPr>
          <a:xfrm rot="16200000" flipV="1">
            <a:off x="6888180" y="3559969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662946" y="4216943"/>
            <a:ext cx="834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7" name="سهم منحني إلى اليمين 36"/>
          <p:cNvSpPr/>
          <p:nvPr/>
        </p:nvSpPr>
        <p:spPr>
          <a:xfrm rot="16200000" flipV="1">
            <a:off x="6067367" y="3558939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842470" y="4215100"/>
            <a:ext cx="834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9" name="سهم منحني إلى اليمين 38"/>
          <p:cNvSpPr/>
          <p:nvPr/>
        </p:nvSpPr>
        <p:spPr>
          <a:xfrm rot="16200000" flipV="1">
            <a:off x="5218066" y="3565956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67679" y="4215099"/>
            <a:ext cx="834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037931" y="5019942"/>
            <a:ext cx="32785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العدد التالي هو </a:t>
            </a:r>
            <a:r>
              <a:rPr lang="ku-Arab-IQ" sz="2800" b="1" dirty="0" smtClean="0">
                <a:solidFill>
                  <a:srgbClr val="C00000"/>
                </a:solidFill>
              </a:rPr>
              <a:t>٥٥</a:t>
            </a:r>
            <a:r>
              <a:rPr lang="ku-Arab-IQ" sz="2800" b="1" dirty="0" smtClean="0"/>
              <a:t> </a:t>
            </a:r>
            <a:endParaRPr lang="ar-SA" sz="28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91" b="95188" l="401" r="97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63" y="2905147"/>
            <a:ext cx="2574133" cy="2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0" grpId="0"/>
      <p:bldP spid="27" grpId="0" animBg="1"/>
      <p:bldP spid="31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" b="53529"/>
          <a:stretch/>
        </p:blipFill>
        <p:spPr>
          <a:xfrm>
            <a:off x="1458909" y="1666420"/>
            <a:ext cx="8439836" cy="19140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r="6903" b="87822"/>
          <a:stretch/>
        </p:blipFill>
        <p:spPr>
          <a:xfrm>
            <a:off x="6970034" y="1043913"/>
            <a:ext cx="3676179" cy="500530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1487723" y="3733887"/>
            <a:ext cx="79338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في الجدول أن ليلى تقرأ كل يوم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صفحات زيادة على اليوم السابق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369868" y="4482516"/>
            <a:ext cx="42123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9" b="26249"/>
          <a:stretch/>
        </p:blipFill>
        <p:spPr>
          <a:xfrm>
            <a:off x="9399955" y="3104721"/>
            <a:ext cx="2201258" cy="2542286"/>
          </a:xfrm>
          <a:prstGeom prst="rect">
            <a:avLst/>
          </a:prstGeom>
        </p:spPr>
      </p:pic>
      <p:sp>
        <p:nvSpPr>
          <p:cNvPr id="26" name="سهم منحني إلى اليمين 25"/>
          <p:cNvSpPr/>
          <p:nvPr/>
        </p:nvSpPr>
        <p:spPr>
          <a:xfrm rot="16200000" flipV="1">
            <a:off x="6923173" y="4816194"/>
            <a:ext cx="291062" cy="504037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780055" y="5313813"/>
            <a:ext cx="66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٣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1" name="سهم منحني إلى اليمين 30"/>
          <p:cNvSpPr/>
          <p:nvPr/>
        </p:nvSpPr>
        <p:spPr>
          <a:xfrm rot="16200000" flipV="1">
            <a:off x="6342731" y="4816194"/>
            <a:ext cx="291062" cy="504037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182813" y="5313813"/>
            <a:ext cx="66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٣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8" name="سهم منحني إلى اليمين 37"/>
          <p:cNvSpPr/>
          <p:nvPr/>
        </p:nvSpPr>
        <p:spPr>
          <a:xfrm rot="16200000" flipV="1">
            <a:off x="5735796" y="4816194"/>
            <a:ext cx="291062" cy="504037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549133" y="5313813"/>
            <a:ext cx="66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٣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0" name="سهم منحني إلى اليمين 39"/>
          <p:cNvSpPr/>
          <p:nvPr/>
        </p:nvSpPr>
        <p:spPr>
          <a:xfrm rot="16200000" flipV="1">
            <a:off x="5014072" y="4816194"/>
            <a:ext cx="291062" cy="504037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872863" y="5313812"/>
            <a:ext cx="66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٣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2" name="سهم منحني إلى اليمين 41"/>
          <p:cNvSpPr/>
          <p:nvPr/>
        </p:nvSpPr>
        <p:spPr>
          <a:xfrm rot="16200000" flipV="1">
            <a:off x="4310298" y="4816194"/>
            <a:ext cx="291062" cy="504037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111002" y="5313812"/>
            <a:ext cx="664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٣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527863" y="4494601"/>
            <a:ext cx="664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١٨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462139" y="5849514"/>
            <a:ext cx="7001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عدد الصفحات التي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ستقرؤها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يوم الخميس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صفحة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114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  <p:bldP spid="31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38095" r="30571" b="37143"/>
          <a:stretch/>
        </p:blipFill>
        <p:spPr>
          <a:xfrm>
            <a:off x="8577510" y="3490394"/>
            <a:ext cx="2934948" cy="210410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r="6903" b="87822"/>
          <a:stretch/>
        </p:blipFill>
        <p:spPr>
          <a:xfrm>
            <a:off x="6970034" y="1043913"/>
            <a:ext cx="3676179" cy="50053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216313" y="1125290"/>
            <a:ext cx="375082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EA0000"/>
                </a:solidFill>
              </a:rPr>
              <a:t>أكتشف النمط وأجد العدد المفقود </a:t>
            </a:r>
            <a:endParaRPr lang="ar-SA" sz="2200" b="1" dirty="0">
              <a:solidFill>
                <a:srgbClr val="EA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9"/>
          <a:stretch/>
        </p:blipFill>
        <p:spPr>
          <a:xfrm>
            <a:off x="1487723" y="1637554"/>
            <a:ext cx="8855774" cy="2019580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2556078" y="3945585"/>
            <a:ext cx="56256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١٥٠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١٤٥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١٤٠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١٣٠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726755" y="3998928"/>
            <a:ext cx="25966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ألاحظ في النمط أننا نطرح </a:t>
            </a:r>
            <a:r>
              <a:rPr lang="ku-Arab-IQ" sz="2400" b="1" dirty="0" smtClean="0"/>
              <a:t>٥ </a:t>
            </a:r>
            <a:r>
              <a:rPr lang="ar-SA" sz="2400" b="1" dirty="0" smtClean="0"/>
              <a:t>في كل مرة </a:t>
            </a:r>
            <a:endParaRPr lang="ar-SA" sz="2400" b="1" dirty="0"/>
          </a:p>
        </p:txBody>
      </p:sp>
      <p:sp>
        <p:nvSpPr>
          <p:cNvPr id="27" name="سهم منحني إلى اليمين 26"/>
          <p:cNvSpPr/>
          <p:nvPr/>
        </p:nvSpPr>
        <p:spPr>
          <a:xfrm rot="16200000" flipV="1">
            <a:off x="7078836" y="4332996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984271" y="4893740"/>
            <a:ext cx="617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٥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7" name="سهم منحني إلى اليمين 36"/>
          <p:cNvSpPr/>
          <p:nvPr/>
        </p:nvSpPr>
        <p:spPr>
          <a:xfrm rot="16200000" flipV="1">
            <a:off x="6010480" y="4332996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884762" y="4893740"/>
            <a:ext cx="617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٥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9" name="سهم منحني إلى اليمين 38"/>
          <p:cNvSpPr/>
          <p:nvPr/>
        </p:nvSpPr>
        <p:spPr>
          <a:xfrm rot="16200000" flipV="1">
            <a:off x="5031484" y="4332995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07054" y="4893739"/>
            <a:ext cx="617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٥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1" name="سهم منحني إلى اليمين 40"/>
          <p:cNvSpPr/>
          <p:nvPr/>
        </p:nvSpPr>
        <p:spPr>
          <a:xfrm rot="16200000" flipV="1">
            <a:off x="4124469" y="4332995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004776" y="4893739"/>
            <a:ext cx="617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٥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3" name="سهم منحني إلى اليمين 42"/>
          <p:cNvSpPr/>
          <p:nvPr/>
        </p:nvSpPr>
        <p:spPr>
          <a:xfrm rot="16200000" flipV="1">
            <a:off x="3204576" y="4332994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068170" y="4893738"/>
            <a:ext cx="617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٥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62583" y="3979112"/>
            <a:ext cx="9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١٣٥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516560" y="3962348"/>
            <a:ext cx="9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١٢٥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428919" y="5610275"/>
            <a:ext cx="5971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العددان المفقودان هما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١٢٥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195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31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38736" y="1246011"/>
            <a:ext cx="39682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النمط ، ثم أكتب العدد المناسب في </a:t>
            </a:r>
            <a:r>
              <a:rPr lang="ar-SA" sz="2000" b="1" dirty="0" smtClean="0">
                <a:sym typeface="Wingdings" panose="05000000000000000000" pitchFamily="2" charset="2"/>
              </a:rPr>
              <a:t>: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b="55422"/>
          <a:stretch/>
        </p:blipFill>
        <p:spPr>
          <a:xfrm>
            <a:off x="3210921" y="2198737"/>
            <a:ext cx="6837001" cy="9022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b="54497"/>
          <a:stretch/>
        </p:blipFill>
        <p:spPr>
          <a:xfrm>
            <a:off x="2417974" y="4070523"/>
            <a:ext cx="7611001" cy="929842"/>
          </a:xfrm>
          <a:prstGeom prst="rect">
            <a:avLst/>
          </a:prstGeom>
        </p:spPr>
      </p:pic>
      <p:sp>
        <p:nvSpPr>
          <p:cNvPr id="25" name="سهم منحني إلى اليمين 24"/>
          <p:cNvSpPr/>
          <p:nvPr/>
        </p:nvSpPr>
        <p:spPr>
          <a:xfrm rot="16200000" flipV="1">
            <a:off x="7890044" y="2783127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765300" y="3375604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سهم منحني إلى اليمين 26"/>
          <p:cNvSpPr/>
          <p:nvPr/>
        </p:nvSpPr>
        <p:spPr>
          <a:xfrm rot="16200000" flipV="1">
            <a:off x="7074144" y="2782205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923273" y="3374682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7" name="سهم منحني إلى اليمين 36"/>
          <p:cNvSpPr/>
          <p:nvPr/>
        </p:nvSpPr>
        <p:spPr>
          <a:xfrm rot="16200000" flipV="1">
            <a:off x="6101955" y="2782205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978186" y="3374681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9" name="سهم منحني إلى اليمين 38"/>
          <p:cNvSpPr/>
          <p:nvPr/>
        </p:nvSpPr>
        <p:spPr>
          <a:xfrm rot="16200000" flipV="1">
            <a:off x="5065793" y="2784148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927257" y="3374680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352017" y="2353959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سهم منحني إلى اليمين 41"/>
          <p:cNvSpPr/>
          <p:nvPr/>
        </p:nvSpPr>
        <p:spPr>
          <a:xfrm rot="16200000" flipV="1">
            <a:off x="4026874" y="2788732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898856" y="3381209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٢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5" name="سهم منحني إلى اليمين 54"/>
          <p:cNvSpPr/>
          <p:nvPr/>
        </p:nvSpPr>
        <p:spPr>
          <a:xfrm rot="16200000" flipV="1">
            <a:off x="8181933" y="4769612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8057516" y="5357791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7" name="سهم منحني إلى اليمين 56"/>
          <p:cNvSpPr/>
          <p:nvPr/>
        </p:nvSpPr>
        <p:spPr>
          <a:xfrm rot="16200000" flipV="1">
            <a:off x="7288723" y="4764579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7176048" y="5353564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0" name="سهم منحني إلى اليمين 59"/>
          <p:cNvSpPr/>
          <p:nvPr/>
        </p:nvSpPr>
        <p:spPr>
          <a:xfrm rot="16200000" flipV="1">
            <a:off x="6388893" y="4764579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6285806" y="5358046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2" name="سهم منحني إلى اليمين 61"/>
          <p:cNvSpPr/>
          <p:nvPr/>
        </p:nvSpPr>
        <p:spPr>
          <a:xfrm rot="16200000" flipV="1">
            <a:off x="5436005" y="4769897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5364890" y="5358046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4699262" y="4327573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سهم منحني إلى اليمين 64"/>
          <p:cNvSpPr/>
          <p:nvPr/>
        </p:nvSpPr>
        <p:spPr>
          <a:xfrm rot="16200000" flipV="1">
            <a:off x="4420613" y="4764579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4281011" y="5358046"/>
            <a:ext cx="6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٥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31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/>
      <p:bldP spid="55" grpId="0" animBg="1"/>
      <p:bldP spid="56" grpId="0"/>
      <p:bldP spid="57" grpId="0" animBg="1"/>
      <p:bldP spid="59" grpId="0"/>
      <p:bldP spid="60" grpId="0" animBg="1"/>
      <p:bldP spid="61" grpId="0"/>
      <p:bldP spid="62" grpId="0" animBg="1"/>
      <p:bldP spid="63" grpId="0"/>
      <p:bldP spid="64" grpId="0"/>
      <p:bldP spid="6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مستدير الزوايا 27"/>
          <p:cNvSpPr/>
          <p:nvPr/>
        </p:nvSpPr>
        <p:spPr>
          <a:xfrm>
            <a:off x="1684709" y="291049"/>
            <a:ext cx="223313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الجبر: الأنماط العددية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 – ١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38736" y="1246011"/>
            <a:ext cx="39682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أحدد النمط ، ثم أكتب العدد المناسب في </a:t>
            </a:r>
            <a:r>
              <a:rPr lang="ar-SA" sz="2000" b="1" dirty="0" smtClean="0">
                <a:sym typeface="Wingdings" panose="05000000000000000000" pitchFamily="2" charset="2"/>
              </a:rPr>
              <a:t>: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t="51893"/>
          <a:stretch/>
        </p:blipFill>
        <p:spPr>
          <a:xfrm>
            <a:off x="3408669" y="2206421"/>
            <a:ext cx="6837001" cy="9737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t="51896"/>
          <a:stretch/>
        </p:blipFill>
        <p:spPr>
          <a:xfrm>
            <a:off x="2634669" y="4080052"/>
            <a:ext cx="7611001" cy="982996"/>
          </a:xfrm>
          <a:prstGeom prst="rect">
            <a:avLst/>
          </a:prstGeom>
        </p:spPr>
      </p:pic>
      <p:sp>
        <p:nvSpPr>
          <p:cNvPr id="25" name="سهم منحني إلى اليمين 24"/>
          <p:cNvSpPr/>
          <p:nvPr/>
        </p:nvSpPr>
        <p:spPr>
          <a:xfrm rot="16200000" flipV="1">
            <a:off x="8064426" y="2798306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761992" y="3386485"/>
            <a:ext cx="8147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7" name="سهم منحني إلى اليمين 26"/>
          <p:cNvSpPr/>
          <p:nvPr/>
        </p:nvSpPr>
        <p:spPr>
          <a:xfrm rot="16200000" flipV="1">
            <a:off x="7171216" y="279327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871750" y="3382258"/>
            <a:ext cx="8234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7" name="سهم منحني إلى اليمين 36"/>
          <p:cNvSpPr/>
          <p:nvPr/>
        </p:nvSpPr>
        <p:spPr>
          <a:xfrm rot="16200000" flipV="1">
            <a:off x="6271386" y="279327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001633" y="3386740"/>
            <a:ext cx="803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9" name="سهم منحني إلى اليمين 38"/>
          <p:cNvSpPr/>
          <p:nvPr/>
        </p:nvSpPr>
        <p:spPr>
          <a:xfrm rot="16200000" flipV="1">
            <a:off x="5318498" y="2798591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044626" y="3386740"/>
            <a:ext cx="839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581755" y="2356267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سهم منحني إلى اليمين 41"/>
          <p:cNvSpPr/>
          <p:nvPr/>
        </p:nvSpPr>
        <p:spPr>
          <a:xfrm rot="16200000" flipV="1">
            <a:off x="4303106" y="279327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953866" y="3386740"/>
            <a:ext cx="8463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7477660" y="2320256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سهم منحني إلى اليمين 44"/>
          <p:cNvSpPr/>
          <p:nvPr/>
        </p:nvSpPr>
        <p:spPr>
          <a:xfrm rot="16200000" flipV="1">
            <a:off x="7908228" y="4812496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799431" y="5400675"/>
            <a:ext cx="621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٣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7" name="سهم منحني إلى اليمين 46"/>
          <p:cNvSpPr/>
          <p:nvPr/>
        </p:nvSpPr>
        <p:spPr>
          <a:xfrm rot="16200000" flipV="1">
            <a:off x="6727247" y="480746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538110" y="5400675"/>
            <a:ext cx="6672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٣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9" name="سهم منحني إلى اليمين 48"/>
          <p:cNvSpPr/>
          <p:nvPr/>
        </p:nvSpPr>
        <p:spPr>
          <a:xfrm rot="16200000" flipV="1">
            <a:off x="5625943" y="4814624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439948" y="5400675"/>
            <a:ext cx="648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٣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1" name="سهم منحني إلى اليمين 50"/>
          <p:cNvSpPr/>
          <p:nvPr/>
        </p:nvSpPr>
        <p:spPr>
          <a:xfrm rot="16200000" flipV="1">
            <a:off x="4555957" y="4812794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4351671" y="5400675"/>
            <a:ext cx="6794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٣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3" name="سهم منحني إلى اليمين 52"/>
          <p:cNvSpPr/>
          <p:nvPr/>
        </p:nvSpPr>
        <p:spPr>
          <a:xfrm rot="16200000" flipV="1">
            <a:off x="3454653" y="480746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305987" y="5400675"/>
            <a:ext cx="587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FF0000"/>
                </a:solidFill>
              </a:rPr>
              <a:t>- ٣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813228" y="4305237"/>
            <a:ext cx="9193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١٠٤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2801277" y="4279162"/>
            <a:ext cx="6829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٩٥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31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4152</TotalTime>
  <Words>642</Words>
  <Application>Microsoft Office PowerPoint</Application>
  <PresentationFormat>شاشة عريضة</PresentationFormat>
  <Paragraphs>224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203</cp:revision>
  <dcterms:created xsi:type="dcterms:W3CDTF">2022-12-02T21:48:32Z</dcterms:created>
  <dcterms:modified xsi:type="dcterms:W3CDTF">2023-08-19T13:01:01Z</dcterms:modified>
</cp:coreProperties>
</file>