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301" r:id="rId3"/>
    <p:sldId id="305" r:id="rId4"/>
    <p:sldId id="310" r:id="rId5"/>
    <p:sldId id="264" r:id="rId6"/>
    <p:sldId id="262" r:id="rId7"/>
    <p:sldId id="266" r:id="rId8"/>
    <p:sldId id="265" r:id="rId9"/>
    <p:sldId id="268" r:id="rId10"/>
    <p:sldId id="267" r:id="rId11"/>
    <p:sldId id="272" r:id="rId12"/>
    <p:sldId id="270" r:id="rId13"/>
    <p:sldId id="269" r:id="rId14"/>
    <p:sldId id="271" r:id="rId15"/>
    <p:sldId id="273" r:id="rId16"/>
    <p:sldId id="274" r:id="rId17"/>
    <p:sldId id="278" r:id="rId18"/>
    <p:sldId id="275" r:id="rId19"/>
    <p:sldId id="276" r:id="rId20"/>
    <p:sldId id="277" r:id="rId21"/>
    <p:sldId id="303" r:id="rId22"/>
    <p:sldId id="304" r:id="rId23"/>
    <p:sldId id="263" r:id="rId24"/>
    <p:sldId id="306" r:id="rId25"/>
    <p:sldId id="279" r:id="rId26"/>
    <p:sldId id="302" r:id="rId27"/>
    <p:sldId id="307" r:id="rId28"/>
    <p:sldId id="258" r:id="rId29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تصميم" id="{4B508331-CB00-4CDB-9A7C-F9E3D8487E09}">
          <p14:sldIdLst/>
        </p14:section>
        <p14:section name="مقدمة" id="{6D9FAAF2-881C-409B-8CFC-AFB86FF30388}">
          <p14:sldIdLst>
            <p14:sldId id="301"/>
          </p14:sldIdLst>
        </p14:section>
        <p14:section name="الأسئلة" id="{D8C74361-38C4-4E85-9B95-3AE9BBEC7498}">
          <p14:sldIdLst>
            <p14:sldId id="305"/>
            <p14:sldId id="310"/>
            <p14:sldId id="264"/>
            <p14:sldId id="262"/>
            <p14:sldId id="266"/>
            <p14:sldId id="265"/>
            <p14:sldId id="268"/>
            <p14:sldId id="267"/>
            <p14:sldId id="272"/>
            <p14:sldId id="270"/>
            <p14:sldId id="269"/>
            <p14:sldId id="271"/>
            <p14:sldId id="273"/>
            <p14:sldId id="274"/>
            <p14:sldId id="278"/>
            <p14:sldId id="275"/>
            <p14:sldId id="276"/>
            <p14:sldId id="277"/>
            <p14:sldId id="303"/>
            <p14:sldId id="304"/>
            <p14:sldId id="263"/>
            <p14:sldId id="306"/>
            <p14:sldId id="279"/>
            <p14:sldId id="302"/>
            <p14:sldId id="307"/>
          </p14:sldIdLst>
        </p14:section>
        <p14:section name="النهاية" id="{C8D67C55-F08E-4A82-A4B5-B514E8E6A244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244"/>
    <a:srgbClr val="008000"/>
    <a:srgbClr val="E6A719"/>
    <a:srgbClr val="F6C56E"/>
    <a:srgbClr val="C8830C"/>
    <a:srgbClr val="C7830B"/>
    <a:srgbClr val="824D02"/>
    <a:srgbClr val="242424"/>
    <a:srgbClr val="524D47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6076-0F80-4AE4-B72F-F1929EE10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A2035-F933-4F0C-AE4A-28F103769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04B1D-17BA-447F-BED2-33D927A2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27/08/1442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18977-E79C-471F-9461-74CEE9A3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09568-D81B-4B96-9815-AF236124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4466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0B26-ABCD-4897-8BCF-89DDAA03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9AA62-4628-4512-B1DE-F98451AC9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AF101-583A-4918-B9AC-A95E2A76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27/08/1442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6275A-D6DF-4428-83C5-3BBAD3E8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E3ED0-4F54-4661-9552-E9E49D78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5183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0D143B-1BB0-4219-8D1D-A96A32926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FD1C0-29AA-414C-AFED-8A5C33C45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0FC8C-5D3E-4A12-93ED-D3EEDB7F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27/08/1442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E87A8-F6DD-4CA0-9AF7-684A21A4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746E2-63F6-416E-BEC4-39A6ADE0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0718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F9630-00EE-4C6E-AEB6-31CC8C259CAE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27/08/1442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2B46F-3140-42D7-BB94-5A70EEDC3F9F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3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0C7E-C7F2-46BD-85B5-70145840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BD1A-A522-4977-BAB7-FB31A5E10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F23C2-F11F-41E5-A6F8-68932581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27/08/1442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98212-DF9A-4B82-8EAC-C44FA95B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4A53-DCDE-464A-9D6B-5485571F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7088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6715F-D659-49F7-BEC6-2CAE42D2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A737D-D634-4C6D-BD96-D0E49509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99827-6C8B-4E75-BA4D-793BA0FF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27/08/1442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4FCBD-5012-45A5-BD85-24CC9143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89AA7-622B-46A7-B35E-7225347D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274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6793-1564-47D0-A219-273C2397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7E3B3-1078-4256-8EE8-4492B3736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A61C-1923-4D73-B4CA-DF4000F69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E6977-8229-4552-ABE7-9BCA3FD1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27/08/1442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EE10C-CCB8-4279-AE1A-A0D932B2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30E01-0C4D-4821-9041-C905E012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8377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293B-6721-4935-85BB-8C8F90A1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C7AF0-C8CB-429B-B3C4-70B128B9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325B2-CECD-4936-90CA-32ECEA653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743B6-FB45-49DB-8AE1-F162B5516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851CF-CD6F-4A37-B093-0600D6E62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062DA-894D-4C1C-8888-77EED956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27/08/1442</a:t>
            </a:fld>
            <a:endParaRPr lang="ar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DE66C-CAF1-4023-B318-A7294C23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A9954-59F6-4156-B004-0AC25307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073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A8D9F-33B1-423F-BA35-D2D3F41D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F5B4E-4DB4-44EC-B6E3-76EBC349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27/08/1442</a:t>
            </a:fld>
            <a:endParaRPr lang="ar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E07A6-62B6-481F-A7EE-46522DB9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68CEB-3961-44C1-BFCE-C5B89730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295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BBC1D2-6516-4FDC-9D12-ECA12C56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27/08/1442</a:t>
            </a:fld>
            <a:endParaRPr lang="ar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8F1D7-6417-420D-9D94-F17B81DE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3E0EB-5D23-4DF5-BD58-E84DCAF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8088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078E-319B-4BAF-9FB4-300C9DC3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0DE1-BC0C-4C10-BAF4-53872773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2EC90-E3EC-4B28-A694-7A33F4D0D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0F760-34B0-4AFD-AE9C-7C5A87A6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27/08/1442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8DA28-9FE3-4FF8-BADD-66F63E80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B1D19-2E55-4BD2-984B-4BD4A584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2935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B72A-F436-41F9-9BAC-621A2A5B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6B8B04-B9F8-4316-86C8-B583CD571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753EA-DDBB-49DA-8309-89152872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2B6AB-9CDE-486E-9EC1-5A73DE08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27/08/1442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36516-7A25-4F2D-BD57-9DEC7356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92F67-5342-4EC0-A9D3-9BB49658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882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F2E14-F44E-4E8B-9822-1F16A887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97A1E-AA07-4EFB-8690-F1BF0DC3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6D75A-C971-48A1-97E3-7B9AF29BB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270B-E68F-4F5C-BD4C-03E11CBC2164}" type="datetimeFigureOut">
              <a:rPr lang="ar-JO" smtClean="0"/>
              <a:t>27/08/1442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EF5C9-5F0F-43D5-84A5-E87114BA8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BBFBD-1DD3-4A56-82C6-7EF5B9C16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493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F9630-00EE-4C6E-AEB6-31CC8C259CAE}" type="datetimeFigureOut">
              <a:rPr lang="ar-JO" smtClean="0"/>
              <a:t>27/08/1442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2B46F-3140-42D7-BB94-5A70EEDC3F9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7724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16" y="2121493"/>
            <a:ext cx="4148971" cy="2463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9265" flipH="1">
            <a:off x="822325" y="1026810"/>
            <a:ext cx="4814016" cy="2252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2" y="872652"/>
            <a:ext cx="4708215" cy="1851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873480" y="1102968"/>
            <a:ext cx="2082379" cy="2099768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4701913" y="3202737"/>
            <a:ext cx="62835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defRPr/>
            </a:pPr>
            <a:r>
              <a:rPr lang="en-US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Revision Unit 1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/>
          <a:srcRect t="20365" b="39060"/>
          <a:stretch/>
        </p:blipFill>
        <p:spPr>
          <a:xfrm>
            <a:off x="6340913" y="4879513"/>
            <a:ext cx="3005588" cy="1019175"/>
          </a:xfrm>
          <a:prstGeom prst="rect">
            <a:avLst/>
          </a:prstGeom>
        </p:spPr>
      </p:pic>
      <p:sp>
        <p:nvSpPr>
          <p:cNvPr id="9" name="Google Shape;85;p13">
            <a:extLst>
              <a:ext uri="{FF2B5EF4-FFF2-40B4-BE49-F238E27FC236}">
                <a16:creationId xmlns:a16="http://schemas.microsoft.com/office/drawing/2014/main" id="{56285E07-2F63-423D-8DF4-7E91AD1AACF0}"/>
              </a:ext>
            </a:extLst>
          </p:cNvPr>
          <p:cNvSpPr txBox="1">
            <a:spLocks/>
          </p:cNvSpPr>
          <p:nvPr/>
        </p:nvSpPr>
        <p:spPr>
          <a:xfrm>
            <a:off x="6648824" y="353225"/>
            <a:ext cx="5543176" cy="103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3600"/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Footlight MT Light" pitchFamily="18" charset="0"/>
              </a:rPr>
              <a:t>MG4</a:t>
            </a:r>
          </a:p>
          <a:p>
            <a:pPr marL="0" indent="0" algn="l">
              <a:spcBef>
                <a:spcPts val="0"/>
              </a:spcBef>
              <a:buClr>
                <a:schemeClr val="dk1"/>
              </a:buClr>
              <a:buSzPts val="3600"/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Footlight MT Light" pitchFamily="18" charset="0"/>
              </a:rPr>
              <a:t>There’s No Place Like Home</a:t>
            </a:r>
          </a:p>
        </p:txBody>
      </p:sp>
    </p:spTree>
    <p:extLst>
      <p:ext uri="{BB962C8B-B14F-4D97-AF65-F5344CB8AC3E}">
        <p14:creationId xmlns:p14="http://schemas.microsoft.com/office/powerpoint/2010/main" val="263578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38594"/>
            <a:ext cx="4590288" cy="707886"/>
            <a:chOff x="6264967" y="3963695"/>
            <a:chExt cx="4590288" cy="70788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4" y="3963695"/>
              <a:ext cx="4424107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old ,wonderful ,Persian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000148"/>
            <a:ext cx="4590288" cy="584775"/>
            <a:chOff x="1336745" y="4025249"/>
            <a:chExt cx="4590288" cy="584775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8" y="4025249"/>
              <a:ext cx="4424107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Persian ,wonderful ,old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1334300" y="4862715"/>
            <a:ext cx="4590288" cy="584775"/>
            <a:chOff x="6264967" y="4734508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4" y="4734508"/>
              <a:ext cx="4424107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wonderful , Persian ,old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3358" y="4862714"/>
            <a:ext cx="5179343" cy="584775"/>
            <a:chOff x="1336745" y="4734507"/>
            <a:chExt cx="5179342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6" y="4734507"/>
              <a:ext cx="5117741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wonderful ,old ,Persian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4056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0BE8C0EE-CC60-42B8-897F-3F6A087194ED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41" name="مستطيل 40"/>
          <p:cNvSpPr/>
          <p:nvPr/>
        </p:nvSpPr>
        <p:spPr>
          <a:xfrm>
            <a:off x="3598893" y="1588088"/>
            <a:ext cx="5134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Which is the correct order ??</a:t>
            </a:r>
          </a:p>
        </p:txBody>
      </p:sp>
    </p:spTree>
    <p:extLst>
      <p:ext uri="{BB962C8B-B14F-4D97-AF65-F5344CB8AC3E}">
        <p14:creationId xmlns:p14="http://schemas.microsoft.com/office/powerpoint/2010/main" val="9538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38594"/>
            <a:ext cx="4590288" cy="707886"/>
            <a:chOff x="6264967" y="3963696"/>
            <a:chExt cx="4590288" cy="70788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63696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too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3938594"/>
            <a:ext cx="4590288" cy="707886"/>
            <a:chOff x="1336745" y="3963696"/>
            <a:chExt cx="4590288" cy="707886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63696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very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01159"/>
            <a:ext cx="4590288" cy="707886"/>
            <a:chOff x="6264967" y="4672953"/>
            <a:chExt cx="4590288" cy="707886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some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801159"/>
            <a:ext cx="4590288" cy="707886"/>
            <a:chOff x="1336745" y="4672953"/>
            <a:chExt cx="4590288" cy="707886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enough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BCE55CAC-CADC-45C6-AB15-0E5BDFA5C09B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41" name="مستطيل 40"/>
          <p:cNvSpPr/>
          <p:nvPr/>
        </p:nvSpPr>
        <p:spPr>
          <a:xfrm>
            <a:off x="3498887" y="1850688"/>
            <a:ext cx="5134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kitchen in home is not big _______. </a:t>
            </a:r>
          </a:p>
        </p:txBody>
      </p:sp>
    </p:spTree>
    <p:extLst>
      <p:ext uri="{BB962C8B-B14F-4D97-AF65-F5344CB8AC3E}">
        <p14:creationId xmlns:p14="http://schemas.microsoft.com/office/powerpoint/2010/main" val="19705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8253" y="3969373"/>
            <a:ext cx="4590288" cy="646331"/>
            <a:chOff x="6264967" y="3994473"/>
            <a:chExt cx="4590288" cy="64633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very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14058"/>
            <a:ext cx="4590288" cy="646331"/>
            <a:chOff x="1336745" y="3994473"/>
            <a:chExt cx="4590288" cy="646331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 few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31938"/>
            <a:ext cx="4590288" cy="646331"/>
            <a:chOff x="6264967" y="4703730"/>
            <a:chExt cx="4590288" cy="646331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enough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4967" y="3984010"/>
            <a:ext cx="4590288" cy="646331"/>
            <a:chOff x="1336745" y="4703730"/>
            <a:chExt cx="4590288" cy="646331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too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مستطيل 39"/>
          <p:cNvSpPr/>
          <p:nvPr/>
        </p:nvSpPr>
        <p:spPr>
          <a:xfrm>
            <a:off x="3523999" y="1682819"/>
            <a:ext cx="5134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 can’t wear that coat . It is ________hot . </a:t>
            </a:r>
          </a:p>
        </p:txBody>
      </p:sp>
    </p:spTree>
    <p:extLst>
      <p:ext uri="{BB962C8B-B14F-4D97-AF65-F5344CB8AC3E}">
        <p14:creationId xmlns:p14="http://schemas.microsoft.com/office/powerpoint/2010/main" val="204985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69373"/>
            <a:ext cx="4590288" cy="646331"/>
            <a:chOff x="6264967" y="3994473"/>
            <a:chExt cx="4590288" cy="64633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very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14058"/>
            <a:ext cx="4590288" cy="646331"/>
            <a:chOff x="1336745" y="3994473"/>
            <a:chExt cx="4590288" cy="646331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too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31938"/>
            <a:ext cx="4590288" cy="646331"/>
            <a:chOff x="6264967" y="4703730"/>
            <a:chExt cx="4590288" cy="646331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many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3979270"/>
            <a:ext cx="4590288" cy="646331"/>
            <a:chOff x="1336745" y="4703730"/>
            <a:chExt cx="4590288" cy="646331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enough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71B39D99-2D72-4D73-8F82-8B3CFB86DB1B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41" name="مستطيل 40"/>
          <p:cNvSpPr/>
          <p:nvPr/>
        </p:nvSpPr>
        <p:spPr>
          <a:xfrm>
            <a:off x="3523999" y="1772067"/>
            <a:ext cx="5134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 can buy the Ferrari. I have got _____money.  </a:t>
            </a:r>
          </a:p>
        </p:txBody>
      </p:sp>
    </p:spTree>
    <p:extLst>
      <p:ext uri="{BB962C8B-B14F-4D97-AF65-F5344CB8AC3E}">
        <p14:creationId xmlns:p14="http://schemas.microsoft.com/office/powerpoint/2010/main" val="10885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23998" y="1968718"/>
              <a:ext cx="505142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69373"/>
            <a:ext cx="4590288" cy="646331"/>
            <a:chOff x="6264967" y="3994473"/>
            <a:chExt cx="4590288" cy="64633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very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14058"/>
            <a:ext cx="4590288" cy="646331"/>
            <a:chOff x="1336745" y="3994473"/>
            <a:chExt cx="4590288" cy="646331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too</a:t>
              </a:r>
              <a:endParaRPr lang="ar-JO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31938"/>
            <a:ext cx="4590288" cy="646331"/>
            <a:chOff x="6264967" y="4703730"/>
            <a:chExt cx="4590288" cy="646331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much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3979270"/>
            <a:ext cx="4590288" cy="646331"/>
            <a:chOff x="1336745" y="4703730"/>
            <a:chExt cx="4590288" cy="646331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Enough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385D8F24-BBA3-42A5-A6E3-6BD787F8B1D7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3" name="مستطيل 2"/>
          <p:cNvSpPr/>
          <p:nvPr/>
        </p:nvSpPr>
        <p:spPr>
          <a:xfrm>
            <a:off x="3691779" y="1919980"/>
            <a:ext cx="5030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That couch isn't big____ .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2039334"/>
              <a:ext cx="505142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8253" y="3969373"/>
            <a:ext cx="4590288" cy="646331"/>
            <a:chOff x="6264967" y="3994473"/>
            <a:chExt cx="4590288" cy="64633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call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14058"/>
            <a:ext cx="4590288" cy="646331"/>
            <a:chOff x="1336745" y="3994473"/>
            <a:chExt cx="4590288" cy="646331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calling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31938"/>
            <a:ext cx="4590288" cy="646331"/>
            <a:chOff x="6264967" y="4703730"/>
            <a:chExt cx="4590288" cy="646331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calls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4967" y="3984010"/>
            <a:ext cx="4590288" cy="646331"/>
            <a:chOff x="1336745" y="4703730"/>
            <a:chExt cx="4590288" cy="646331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will call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6" name="مستطيل 5"/>
          <p:cNvSpPr/>
          <p:nvPr/>
        </p:nvSpPr>
        <p:spPr>
          <a:xfrm>
            <a:off x="3546306" y="1990596"/>
            <a:ext cx="51457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</a:rPr>
              <a:t>I ____ you as soon as I get</a:t>
            </a:r>
          </a:p>
          <a:p>
            <a:pPr lvl="0"/>
            <a:r>
              <a:rPr lang="en-US" sz="3600" b="1" dirty="0">
                <a:solidFill>
                  <a:prstClr val="white"/>
                </a:solidFill>
              </a:rPr>
              <a:t> home.</a:t>
            </a:r>
            <a:endParaRPr lang="ar-SA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2039334"/>
              <a:ext cx="505142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4000151"/>
            <a:ext cx="4590288" cy="584775"/>
            <a:chOff x="6264967" y="4025251"/>
            <a:chExt cx="4590288" cy="58477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downsize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000151"/>
            <a:ext cx="4590288" cy="584775"/>
            <a:chOff x="1336745" y="4025251"/>
            <a:chExt cx="4590288" cy="584775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maintain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1334300" y="4862716"/>
            <a:ext cx="4590288" cy="584775"/>
            <a:chOff x="6264967" y="4734508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cool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3357" y="4862716"/>
            <a:ext cx="4590288" cy="584775"/>
            <a:chOff x="1336745" y="4734508"/>
            <a:chExt cx="4590288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loyalty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4056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516FF630-AF55-40BC-B54B-6889EC0AB9FB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41" name="مستطيل 40"/>
          <p:cNvSpPr/>
          <p:nvPr/>
        </p:nvSpPr>
        <p:spPr>
          <a:xfrm>
            <a:off x="3626999" y="1467376"/>
            <a:ext cx="4990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</a:rPr>
              <a:t>The people showed ____ for the king by putting his face on the coins . </a:t>
            </a:r>
            <a:endParaRPr lang="ar-SA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2039334"/>
              <a:ext cx="505142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4000151"/>
            <a:ext cx="4590288" cy="584775"/>
            <a:chOff x="6264967" y="4025251"/>
            <a:chExt cx="4590288" cy="58477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comfort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000151"/>
            <a:ext cx="4590288" cy="584775"/>
            <a:chOff x="1336745" y="4025251"/>
            <a:chExt cx="4590288" cy="584775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hold on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62716"/>
            <a:ext cx="4590288" cy="584775"/>
            <a:chOff x="6264967" y="4734508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crippled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862716"/>
            <a:ext cx="4590288" cy="584775"/>
            <a:chOff x="1336745" y="4734508"/>
            <a:chExt cx="4590288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furnish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7138CCBC-54B1-4E49-97EB-6178B7DC6B4A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41" name="مستطيل 40"/>
          <p:cNvSpPr/>
          <p:nvPr/>
        </p:nvSpPr>
        <p:spPr>
          <a:xfrm>
            <a:off x="3626999" y="1467376"/>
            <a:ext cx="4990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</a:rPr>
              <a:t> They had no money to  ______their house  .</a:t>
            </a:r>
            <a:endParaRPr lang="ar-SA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4000151"/>
            <a:ext cx="4590288" cy="584775"/>
            <a:chOff x="6264967" y="4025251"/>
            <a:chExt cx="4590288" cy="58477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poverty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44836"/>
            <a:ext cx="4590288" cy="584775"/>
            <a:chOff x="1336745" y="4025251"/>
            <a:chExt cx="4590288" cy="584775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cliff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62716"/>
            <a:ext cx="4590288" cy="584775"/>
            <a:chOff x="6264967" y="4734508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budget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010048"/>
            <a:ext cx="4590288" cy="584775"/>
            <a:chOff x="1336745" y="4734508"/>
            <a:chExt cx="4590288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environment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6C784E19-4297-461E-A5E7-EC8AD7C55384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41" name="مستطيل 40"/>
          <p:cNvSpPr/>
          <p:nvPr/>
        </p:nvSpPr>
        <p:spPr>
          <a:xfrm>
            <a:off x="3626999" y="1467376"/>
            <a:ext cx="4990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</a:rPr>
              <a:t> The museum has a quiet and peaceful ________.</a:t>
            </a:r>
            <a:endParaRPr lang="ar-SA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4000151"/>
            <a:ext cx="4590288" cy="584775"/>
            <a:chOff x="6264967" y="4025251"/>
            <a:chExt cx="4590288" cy="58477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bad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000151"/>
            <a:ext cx="4590288" cy="584775"/>
            <a:chOff x="1336745" y="4025251"/>
            <a:chExt cx="4590288" cy="584775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atmosphere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1334300" y="4862716"/>
            <a:ext cx="4590288" cy="584775"/>
            <a:chOff x="6264967" y="4734508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adobe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3357" y="4862716"/>
            <a:ext cx="4590288" cy="584775"/>
            <a:chOff x="1336745" y="4734508"/>
            <a:chExt cx="4590288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great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4056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5C906163-F13F-4571-B610-26C245C91659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41" name="مستطيل 40"/>
          <p:cNvSpPr/>
          <p:nvPr/>
        </p:nvSpPr>
        <p:spPr>
          <a:xfrm>
            <a:off x="3626999" y="1467376"/>
            <a:ext cx="4990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</a:rPr>
              <a:t> The word “ cool” means ________.</a:t>
            </a:r>
            <a:endParaRPr lang="ar-SA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2039334"/>
              <a:ext cx="505142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8253" y="3969373"/>
            <a:ext cx="4590288" cy="646331"/>
            <a:chOff x="6264967" y="3994473"/>
            <a:chExt cx="4590288" cy="64633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enough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14058"/>
            <a:ext cx="4590288" cy="646331"/>
            <a:chOff x="1336745" y="3994473"/>
            <a:chExt cx="4590288" cy="646331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very</a:t>
              </a:r>
              <a:endParaRPr lang="ar-JO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31938"/>
            <a:ext cx="4590288" cy="646331"/>
            <a:chOff x="6264967" y="4703730"/>
            <a:chExt cx="4590288" cy="646331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few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4967" y="3953231"/>
            <a:ext cx="4590288" cy="707886"/>
            <a:chOff x="1336745" y="4672953"/>
            <a:chExt cx="4590288" cy="707886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a typeface="Gaza" pitchFamily="34" charset="-78"/>
                  <a:cs typeface="Gaza" pitchFamily="34" charset="-78"/>
                </a:rPr>
                <a:t>too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a typeface="Gaza" pitchFamily="34" charset="-78"/>
                <a:cs typeface="Gaza" pitchFamily="34" charset="-78"/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3523998" y="1742220"/>
            <a:ext cx="6162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b="1" dirty="0"/>
              <a:t>		</a:t>
            </a:r>
            <a:r>
              <a:rPr lang="en-US" sz="3200" b="1" dirty="0">
                <a:solidFill>
                  <a:schemeClr val="bg1"/>
                </a:solidFill>
              </a:rPr>
              <a:t>I can't drink the coffee . It's __hot 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60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4025839"/>
            <a:ext cx="4590288" cy="533399"/>
            <a:chOff x="6264967" y="4050939"/>
            <a:chExt cx="4590288" cy="53339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56029"/>
              <a:ext cx="4424106" cy="52322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Go from bigger to smaller</a:t>
              </a:r>
              <a:endParaRPr lang="ar-JO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000151"/>
            <a:ext cx="4590288" cy="584775"/>
            <a:chOff x="1336745" y="4025251"/>
            <a:chExt cx="4590288" cy="584775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give off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1334300" y="4862716"/>
            <a:ext cx="4590288" cy="584775"/>
            <a:chOff x="6264967" y="4734508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take care of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3357" y="4862716"/>
            <a:ext cx="4590288" cy="584775"/>
            <a:chOff x="1336745" y="4734508"/>
            <a:chExt cx="4590288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Stop for a moment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4056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5C906163-F13F-4571-B610-26C245C91659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41" name="مستطيل 40"/>
          <p:cNvSpPr/>
          <p:nvPr/>
        </p:nvSpPr>
        <p:spPr>
          <a:xfrm>
            <a:off x="3626999" y="1467376"/>
            <a:ext cx="4990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</a:rPr>
              <a:t> The word “ hold on ” means ________.</a:t>
            </a:r>
            <a:endParaRPr lang="ar-SA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2039334"/>
              <a:ext cx="505142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4000151"/>
            <a:ext cx="4590288" cy="584775"/>
            <a:chOff x="6264967" y="4025251"/>
            <a:chExt cx="4590288" cy="58477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Take care of 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000151"/>
            <a:ext cx="4590288" cy="584775"/>
            <a:chOff x="1336745" y="4025251"/>
            <a:chExt cx="4590288" cy="584775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attractive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62716"/>
            <a:ext cx="4590288" cy="584775"/>
            <a:chOff x="6264967" y="4734508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shelter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874017"/>
            <a:ext cx="4590288" cy="542697"/>
            <a:chOff x="1336745" y="4745809"/>
            <a:chExt cx="4590288" cy="542697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65286"/>
              <a:ext cx="4424106" cy="52322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go from bigger to smaller</a:t>
              </a:r>
              <a:endParaRPr lang="ar-JO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7138CCBC-54B1-4E49-97EB-6178B7DC6B4A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41" name="مستطيل 40"/>
          <p:cNvSpPr/>
          <p:nvPr/>
        </p:nvSpPr>
        <p:spPr>
          <a:xfrm>
            <a:off x="3626999" y="1467376"/>
            <a:ext cx="4990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</a:rPr>
              <a:t> The word “ downsize” means ___________.</a:t>
            </a:r>
            <a:endParaRPr lang="ar-SA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4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2039334"/>
              <a:ext cx="505142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8253" y="3969373"/>
            <a:ext cx="4590288" cy="646331"/>
            <a:chOff x="6264967" y="3994473"/>
            <a:chExt cx="4590288" cy="64633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unforgettable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14058"/>
            <a:ext cx="4590288" cy="646331"/>
            <a:chOff x="1336745" y="3994473"/>
            <a:chExt cx="4590288" cy="646331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rural</a:t>
              </a:r>
              <a:endParaRPr lang="ar-JO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31938"/>
            <a:ext cx="4590288" cy="646331"/>
            <a:chOff x="6264967" y="4703730"/>
            <a:chExt cx="4590288" cy="646331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unsafe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4967" y="3953231"/>
            <a:ext cx="4590288" cy="707886"/>
            <a:chOff x="1336745" y="4672953"/>
            <a:chExt cx="4590288" cy="707886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a typeface="Gaza" pitchFamily="34" charset="-78"/>
                  <a:cs typeface="Gaza" pitchFamily="34" charset="-78"/>
                </a:rPr>
                <a:t>interior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a typeface="Gaza" pitchFamily="34" charset="-78"/>
                <a:cs typeface="Gaza" pitchFamily="34" charset="-78"/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3537585" y="1742220"/>
            <a:ext cx="8387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b="1" dirty="0"/>
              <a:t>		</a:t>
            </a:r>
            <a:r>
              <a:rPr lang="en-US" sz="3200" b="1" dirty="0">
                <a:solidFill>
                  <a:schemeClr val="bg1"/>
                </a:solidFill>
              </a:rPr>
              <a:t>The opposite of the word</a:t>
            </a:r>
          </a:p>
          <a:p>
            <a:pPr rtl="1"/>
            <a:r>
              <a:rPr lang="en-US" sz="3200" b="1" dirty="0">
                <a:solidFill>
                  <a:schemeClr val="bg1"/>
                </a:solidFill>
              </a:rPr>
              <a:t> “exterior” is  _________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8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2039334"/>
              <a:ext cx="505142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38594"/>
            <a:ext cx="4590288" cy="707886"/>
            <a:chOff x="6264967" y="3963696"/>
            <a:chExt cx="4590288" cy="70788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63696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unforgettable</a:t>
              </a:r>
              <a:endParaRPr lang="ar-JO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14058"/>
            <a:ext cx="4590288" cy="646331"/>
            <a:chOff x="1336745" y="3994473"/>
            <a:chExt cx="4590288" cy="646331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unsafe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31938"/>
            <a:ext cx="4590288" cy="646331"/>
            <a:chOff x="6264967" y="4703730"/>
            <a:chExt cx="4590288" cy="646331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smart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3948491"/>
            <a:ext cx="4590288" cy="707886"/>
            <a:chOff x="1336745" y="4672953"/>
            <a:chExt cx="4590288" cy="707886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rural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A87939F9-9F05-44D6-91E0-03D73D70D7C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2" name="مستطيل 1"/>
          <p:cNvSpPr/>
          <p:nvPr/>
        </p:nvSpPr>
        <p:spPr>
          <a:xfrm>
            <a:off x="3631890" y="1973054"/>
            <a:ext cx="50218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 opposite of the word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“ urban” is _______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69373"/>
            <a:ext cx="4590288" cy="646331"/>
            <a:chOff x="6264967" y="3994473"/>
            <a:chExt cx="4590288" cy="64633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cliff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3969373"/>
            <a:ext cx="4590288" cy="646331"/>
            <a:chOff x="1336745" y="3994473"/>
            <a:chExt cx="4590288" cy="646331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Adobe house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31938"/>
            <a:ext cx="4590288" cy="646331"/>
            <a:chOff x="6264967" y="4703730"/>
            <a:chExt cx="4590288" cy="646331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poverty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831938"/>
            <a:ext cx="4590288" cy="646331"/>
            <a:chOff x="1336745" y="4703730"/>
            <a:chExt cx="4590288" cy="646331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canyon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C7818A63-2FC1-4F24-B221-C8ED45BB2430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41" name="مستطيل 40"/>
          <p:cNvSpPr/>
          <p:nvPr/>
        </p:nvSpPr>
        <p:spPr>
          <a:xfrm>
            <a:off x="3575286" y="1336942"/>
            <a:ext cx="4981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This picture shows _____</a:t>
            </a:r>
            <a:endParaRPr lang="ar-SA" sz="3600" b="1" dirty="0">
              <a:solidFill>
                <a:schemeClr val="bg1"/>
              </a:solidFill>
            </a:endParaRPr>
          </a:p>
        </p:txBody>
      </p:sp>
      <p:pic>
        <p:nvPicPr>
          <p:cNvPr id="42" name="صورة 41" descr="Index of /icarito/ple/Topics/Topic_5/Imagenes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73" y="1983273"/>
            <a:ext cx="2470142" cy="1471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1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69373"/>
            <a:ext cx="4590288" cy="646331"/>
            <a:chOff x="6264967" y="3994473"/>
            <a:chExt cx="4590288" cy="64633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mountain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14058"/>
            <a:ext cx="4590288" cy="646331"/>
            <a:chOff x="1336745" y="3994473"/>
            <a:chExt cx="4590288" cy="646331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cave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31938"/>
            <a:ext cx="4590288" cy="646331"/>
            <a:chOff x="6264967" y="4703730"/>
            <a:chExt cx="4590288" cy="646331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desert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3979270"/>
            <a:ext cx="4590288" cy="646331"/>
            <a:chOff x="1336745" y="4703730"/>
            <a:chExt cx="4590288" cy="646331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cliff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7D1C60D0-79BA-434A-BDC9-7216192E941D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41" name="مستطيل 40"/>
          <p:cNvSpPr/>
          <p:nvPr/>
        </p:nvSpPr>
        <p:spPr>
          <a:xfrm>
            <a:off x="3575286" y="1336941"/>
            <a:ext cx="4981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This picture shows _____</a:t>
            </a:r>
            <a:endParaRPr lang="ar-SA" sz="3600" b="1" dirty="0">
              <a:solidFill>
                <a:schemeClr val="bg1"/>
              </a:solidFill>
            </a:endParaRPr>
          </a:p>
        </p:txBody>
      </p:sp>
      <p:pic>
        <p:nvPicPr>
          <p:cNvPr id="42" name="صورة 41" descr="C:\Users\ام الوليد\Desktop\tree_cliff_by_string_bean_23_d280xpm-fullview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9" b="11834"/>
          <a:stretch/>
        </p:blipFill>
        <p:spPr bwMode="auto">
          <a:xfrm>
            <a:off x="4796341" y="2043080"/>
            <a:ext cx="2184400" cy="1411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69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69373"/>
            <a:ext cx="4590288" cy="646331"/>
            <a:chOff x="6264967" y="3994473"/>
            <a:chExt cx="4590288" cy="64633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cliff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3969373"/>
            <a:ext cx="4590288" cy="646331"/>
            <a:chOff x="1336745" y="3994473"/>
            <a:chExt cx="4590288" cy="646331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canyon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31938"/>
            <a:ext cx="4590288" cy="646331"/>
            <a:chOff x="6264967" y="4703730"/>
            <a:chExt cx="4590288" cy="646331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poverty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831938"/>
            <a:ext cx="4590288" cy="646331"/>
            <a:chOff x="1336745" y="4703730"/>
            <a:chExt cx="4590288" cy="646331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Adobe house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C7818A63-2FC1-4F24-B221-C8ED45BB2430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41" name="مستطيل 40"/>
          <p:cNvSpPr/>
          <p:nvPr/>
        </p:nvSpPr>
        <p:spPr>
          <a:xfrm>
            <a:off x="3575286" y="1135903"/>
            <a:ext cx="4981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This picture shows _____</a:t>
            </a:r>
            <a:endParaRPr lang="ar-SA" sz="3600" b="1" dirty="0">
              <a:solidFill>
                <a:schemeClr val="bg1"/>
              </a:solidFill>
            </a:endParaRPr>
          </a:p>
        </p:txBody>
      </p:sp>
      <p:pic>
        <p:nvPicPr>
          <p:cNvPr id="43" name="صورة 42" descr="Free Adobe House Cliparts, Download Free Clip Art, Free Clip Art on Clipart  Library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892300"/>
            <a:ext cx="3225800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3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أحسنت">
            <a:extLst>
              <a:ext uri="{FF2B5EF4-FFF2-40B4-BE49-F238E27FC236}">
                <a16:creationId xmlns:a16="http://schemas.microsoft.com/office/drawing/2014/main" id="{EBBA5E9D-D76D-4717-B260-C6550DEC75E1}"/>
              </a:ext>
            </a:extLst>
          </p:cNvPr>
          <p:cNvSpPr txBox="1"/>
          <p:nvPr/>
        </p:nvSpPr>
        <p:spPr>
          <a:xfrm>
            <a:off x="2831690" y="3161822"/>
            <a:ext cx="8052209" cy="1446550"/>
          </a:xfrm>
          <a:prstGeom prst="rect">
            <a:avLst/>
          </a:prstGeom>
          <a:noFill/>
        </p:spPr>
        <p:txBody>
          <a:bodyPr wrap="squar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en-US" sz="8800" b="1" dirty="0">
                <a:ln>
                  <a:solidFill>
                    <a:srgbClr val="E6A719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Sofye" pitchFamily="2" charset="0"/>
                <a:cs typeface="Boahmed Alhour" pitchFamily="2" charset="-78"/>
              </a:rPr>
              <a:t>Well done . You did it .</a:t>
            </a:r>
            <a:endParaRPr lang="ar-JO" sz="8800" b="1" dirty="0">
              <a:ln>
                <a:solidFill>
                  <a:srgbClr val="E6A719"/>
                </a:solidFill>
              </a:ln>
              <a:solidFill>
                <a:schemeClr val="accent2">
                  <a:lumMod val="50000"/>
                </a:schemeClr>
              </a:solidFill>
              <a:latin typeface="Sofye" pitchFamily="2" charset="0"/>
              <a:cs typeface="Boahmed Alhour" pitchFamily="2" charset="-78"/>
            </a:endParaRPr>
          </a:p>
        </p:txBody>
      </p:sp>
      <p:grpSp>
        <p:nvGrpSpPr>
          <p:cNvPr id="49" name="زر خروج">
            <a:extLst>
              <a:ext uri="{FF2B5EF4-FFF2-40B4-BE49-F238E27FC236}">
                <a16:creationId xmlns:a16="http://schemas.microsoft.com/office/drawing/2014/main" id="{409A4CCC-37F4-4ABE-99EC-E8668F55A927}"/>
              </a:ext>
            </a:extLst>
          </p:cNvPr>
          <p:cNvGrpSpPr/>
          <p:nvPr/>
        </p:nvGrpSpPr>
        <p:grpSpPr>
          <a:xfrm>
            <a:off x="5407152" y="5743375"/>
            <a:ext cx="1377696" cy="505968"/>
            <a:chOff x="1328928" y="5102352"/>
            <a:chExt cx="1377696" cy="505968"/>
          </a:xfrm>
        </p:grpSpPr>
        <p:sp>
          <p:nvSpPr>
            <p:cNvPr id="48" name="Freeform: Shape 47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02743D7E-B21E-4A64-9DCA-23A4F6A5A915}"/>
                </a:ext>
              </a:extLst>
            </p:cNvPr>
            <p:cNvSpPr/>
            <p:nvPr/>
          </p:nvSpPr>
          <p:spPr>
            <a:xfrm>
              <a:off x="1461718" y="5151120"/>
              <a:ext cx="1112116" cy="408432"/>
            </a:xfrm>
            <a:custGeom>
              <a:avLst/>
              <a:gdLst>
                <a:gd name="connsiteX0" fmla="*/ 178917 w 1112116"/>
                <a:gd name="connsiteY0" fmla="*/ 0 h 408432"/>
                <a:gd name="connsiteX1" fmla="*/ 933199 w 1112116"/>
                <a:gd name="connsiteY1" fmla="*/ 0 h 408432"/>
                <a:gd name="connsiteX2" fmla="*/ 1112116 w 1112116"/>
                <a:gd name="connsiteY2" fmla="*/ 204216 h 408432"/>
                <a:gd name="connsiteX3" fmla="*/ 933199 w 1112116"/>
                <a:gd name="connsiteY3" fmla="*/ 408432 h 408432"/>
                <a:gd name="connsiteX4" fmla="*/ 178917 w 1112116"/>
                <a:gd name="connsiteY4" fmla="*/ 408432 h 408432"/>
                <a:gd name="connsiteX5" fmla="*/ 0 w 1112116"/>
                <a:gd name="connsiteY5" fmla="*/ 204216 h 408432"/>
                <a:gd name="connsiteX6" fmla="*/ 178917 w 1112116"/>
                <a:gd name="connsiteY6" fmla="*/ 0 h 40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2116" h="408432">
                  <a:moveTo>
                    <a:pt x="178917" y="0"/>
                  </a:moveTo>
                  <a:lnTo>
                    <a:pt x="933199" y="0"/>
                  </a:lnTo>
                  <a:cubicBezTo>
                    <a:pt x="1032003" y="0"/>
                    <a:pt x="1112116" y="91425"/>
                    <a:pt x="1112116" y="204216"/>
                  </a:cubicBezTo>
                  <a:cubicBezTo>
                    <a:pt x="1112116" y="317008"/>
                    <a:pt x="1032003" y="408432"/>
                    <a:pt x="933199" y="408432"/>
                  </a:cubicBezTo>
                  <a:lnTo>
                    <a:pt x="178917" y="408432"/>
                  </a:lnTo>
                  <a:cubicBezTo>
                    <a:pt x="80114" y="408432"/>
                    <a:pt x="0" y="317008"/>
                    <a:pt x="0" y="204216"/>
                  </a:cubicBezTo>
                  <a:cubicBezTo>
                    <a:pt x="0" y="91425"/>
                    <a:pt x="80114" y="0"/>
                    <a:pt x="178917" y="0"/>
                  </a:cubicBezTo>
                  <a:close/>
                </a:path>
              </a:pathLst>
            </a:custGeom>
            <a:solidFill>
              <a:srgbClr val="F6C56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3600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ar-JO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خروج</a:t>
              </a:r>
            </a:p>
          </p:txBody>
        </p:sp>
        <p:sp>
          <p:nvSpPr>
            <p:cNvPr id="47" name="Freeform: Shape 46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04C69123-4553-4D4A-BF46-C8FF2BC62C90}"/>
                </a:ext>
              </a:extLst>
            </p:cNvPr>
            <p:cNvSpPr/>
            <p:nvPr/>
          </p:nvSpPr>
          <p:spPr>
            <a:xfrm>
              <a:off x="1328928" y="5102352"/>
              <a:ext cx="1377696" cy="505968"/>
            </a:xfrm>
            <a:custGeom>
              <a:avLst/>
              <a:gdLst>
                <a:gd name="connsiteX0" fmla="*/ 221643 w 1377696"/>
                <a:gd name="connsiteY0" fmla="*/ 0 h 505968"/>
                <a:gd name="connsiteX1" fmla="*/ 1156053 w 1377696"/>
                <a:gd name="connsiteY1" fmla="*/ 0 h 505968"/>
                <a:gd name="connsiteX2" fmla="*/ 1377696 w 1377696"/>
                <a:gd name="connsiteY2" fmla="*/ 252984 h 505968"/>
                <a:gd name="connsiteX3" fmla="*/ 1156053 w 1377696"/>
                <a:gd name="connsiteY3" fmla="*/ 505968 h 505968"/>
                <a:gd name="connsiteX4" fmla="*/ 221643 w 1377696"/>
                <a:gd name="connsiteY4" fmla="*/ 505968 h 505968"/>
                <a:gd name="connsiteX5" fmla="*/ 0 w 1377696"/>
                <a:gd name="connsiteY5" fmla="*/ 252984 h 505968"/>
                <a:gd name="connsiteX6" fmla="*/ 221643 w 1377696"/>
                <a:gd name="connsiteY6" fmla="*/ 0 h 505968"/>
                <a:gd name="connsiteX7" fmla="*/ 311707 w 1377696"/>
                <a:gd name="connsiteY7" fmla="*/ 48768 h 505968"/>
                <a:gd name="connsiteX8" fmla="*/ 132790 w 1377696"/>
                <a:gd name="connsiteY8" fmla="*/ 252984 h 505968"/>
                <a:gd name="connsiteX9" fmla="*/ 311707 w 1377696"/>
                <a:gd name="connsiteY9" fmla="*/ 457200 h 505968"/>
                <a:gd name="connsiteX10" fmla="*/ 1065989 w 1377696"/>
                <a:gd name="connsiteY10" fmla="*/ 457200 h 505968"/>
                <a:gd name="connsiteX11" fmla="*/ 1244906 w 1377696"/>
                <a:gd name="connsiteY11" fmla="*/ 252984 h 505968"/>
                <a:gd name="connsiteX12" fmla="*/ 1065989 w 1377696"/>
                <a:gd name="connsiteY12" fmla="*/ 48768 h 505968"/>
                <a:gd name="connsiteX13" fmla="*/ 311707 w 1377696"/>
                <a:gd name="connsiteY13" fmla="*/ 48768 h 50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7696" h="505968">
                  <a:moveTo>
                    <a:pt x="221643" y="0"/>
                  </a:moveTo>
                  <a:lnTo>
                    <a:pt x="1156053" y="0"/>
                  </a:lnTo>
                  <a:cubicBezTo>
                    <a:pt x="1278451" y="0"/>
                    <a:pt x="1377696" y="113257"/>
                    <a:pt x="1377696" y="252984"/>
                  </a:cubicBezTo>
                  <a:cubicBezTo>
                    <a:pt x="1377696" y="392711"/>
                    <a:pt x="1278451" y="505968"/>
                    <a:pt x="1156053" y="505968"/>
                  </a:cubicBezTo>
                  <a:lnTo>
                    <a:pt x="221643" y="505968"/>
                  </a:lnTo>
                  <a:cubicBezTo>
                    <a:pt x="99245" y="505968"/>
                    <a:pt x="0" y="392711"/>
                    <a:pt x="0" y="252984"/>
                  </a:cubicBezTo>
                  <a:cubicBezTo>
                    <a:pt x="0" y="113257"/>
                    <a:pt x="99245" y="0"/>
                    <a:pt x="221643" y="0"/>
                  </a:cubicBezTo>
                  <a:close/>
                  <a:moveTo>
                    <a:pt x="311707" y="48768"/>
                  </a:moveTo>
                  <a:cubicBezTo>
                    <a:pt x="212904" y="48768"/>
                    <a:pt x="132790" y="140193"/>
                    <a:pt x="132790" y="252984"/>
                  </a:cubicBezTo>
                  <a:cubicBezTo>
                    <a:pt x="132790" y="365776"/>
                    <a:pt x="212904" y="457200"/>
                    <a:pt x="311707" y="457200"/>
                  </a:cubicBezTo>
                  <a:lnTo>
                    <a:pt x="1065989" y="457200"/>
                  </a:lnTo>
                  <a:cubicBezTo>
                    <a:pt x="1164793" y="457200"/>
                    <a:pt x="1244906" y="365776"/>
                    <a:pt x="1244906" y="252984"/>
                  </a:cubicBezTo>
                  <a:cubicBezTo>
                    <a:pt x="1244906" y="140193"/>
                    <a:pt x="1164793" y="48768"/>
                    <a:pt x="1065989" y="48768"/>
                  </a:cubicBezTo>
                  <a:lnTo>
                    <a:pt x="311707" y="48768"/>
                  </a:lnTo>
                  <a:close/>
                </a:path>
              </a:pathLst>
            </a:custGeom>
            <a:solidFill>
              <a:srgbClr val="B16C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2" name="إطار علوي">
            <a:extLst>
              <a:ext uri="{FF2B5EF4-FFF2-40B4-BE49-F238E27FC236}">
                <a16:creationId xmlns:a16="http://schemas.microsoft.com/office/drawing/2014/main" id="{D65E522A-043F-460C-9493-D366DB97F02B}"/>
              </a:ext>
            </a:extLst>
          </p:cNvPr>
          <p:cNvSpPr/>
          <p:nvPr/>
        </p:nvSpPr>
        <p:spPr>
          <a:xfrm>
            <a:off x="0" y="0"/>
            <a:ext cx="12192000" cy="40931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9" name="إطار سفلي">
            <a:extLst>
              <a:ext uri="{FF2B5EF4-FFF2-40B4-BE49-F238E27FC236}">
                <a16:creationId xmlns:a16="http://schemas.microsoft.com/office/drawing/2014/main" id="{4659380B-7882-44C1-A950-930969760E85}"/>
              </a:ext>
            </a:extLst>
          </p:cNvPr>
          <p:cNvSpPr/>
          <p:nvPr/>
        </p:nvSpPr>
        <p:spPr>
          <a:xfrm>
            <a:off x="0" y="6448688"/>
            <a:ext cx="12192000" cy="40931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20" name="المؤثر الصوتي">
            <a:hlinkClick r:id="" action="ppaction://media"/>
            <a:extLst>
              <a:ext uri="{FF2B5EF4-FFF2-40B4-BE49-F238E27FC236}">
                <a16:creationId xmlns:a16="http://schemas.microsoft.com/office/drawing/2014/main" id="{63173395-9FCF-4F3C-A704-7D6732AB1D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08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3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2039334"/>
              <a:ext cx="505142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8253" y="3969373"/>
            <a:ext cx="4590288" cy="646331"/>
            <a:chOff x="6264967" y="3994473"/>
            <a:chExt cx="4590288" cy="64633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too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14058"/>
            <a:ext cx="4590288" cy="646331"/>
            <a:chOff x="1336745" y="3994473"/>
            <a:chExt cx="4590288" cy="646331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very</a:t>
              </a:r>
              <a:endParaRPr lang="ar-JO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31938"/>
            <a:ext cx="4590288" cy="646331"/>
            <a:chOff x="6264967" y="4703730"/>
            <a:chExt cx="4590288" cy="646331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few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4967" y="3953231"/>
            <a:ext cx="4590288" cy="707886"/>
            <a:chOff x="1336745" y="4672953"/>
            <a:chExt cx="4590288" cy="707886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a typeface="Gaza" pitchFamily="34" charset="-78"/>
                  <a:cs typeface="Gaza" pitchFamily="34" charset="-78"/>
                </a:rPr>
                <a:t>enough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a typeface="Gaza" pitchFamily="34" charset="-78"/>
                <a:cs typeface="Gaza" pitchFamily="34" charset="-78"/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3537585" y="1742220"/>
            <a:ext cx="8387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b="1" dirty="0"/>
              <a:t>		</a:t>
            </a:r>
            <a:r>
              <a:rPr lang="en-US" sz="3200" b="1" dirty="0">
                <a:solidFill>
                  <a:schemeClr val="bg1"/>
                </a:solidFill>
              </a:rPr>
              <a:t>He can change the light bulb </a:t>
            </a:r>
          </a:p>
          <a:p>
            <a:pPr rtl="1"/>
            <a:r>
              <a:rPr lang="en-US" sz="3200" b="1" dirty="0">
                <a:solidFill>
                  <a:schemeClr val="bg1"/>
                </a:solidFill>
              </a:rPr>
              <a:t>without getting on a chair . </a:t>
            </a:r>
          </a:p>
          <a:p>
            <a:pPr rtl="1"/>
            <a:r>
              <a:rPr lang="en-US" sz="3200" b="1" dirty="0">
                <a:solidFill>
                  <a:schemeClr val="bg1"/>
                </a:solidFill>
              </a:rPr>
              <a:t>He is tall _________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747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2039334"/>
              <a:ext cx="505142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69373"/>
            <a:ext cx="4590288" cy="646331"/>
            <a:chOff x="6264967" y="3994473"/>
            <a:chExt cx="4590288" cy="64633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very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3969373"/>
            <a:ext cx="4590288" cy="646331"/>
            <a:chOff x="1336745" y="3994473"/>
            <a:chExt cx="4590288" cy="646331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too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1334300" y="4831938"/>
            <a:ext cx="4590288" cy="646331"/>
            <a:chOff x="6264967" y="4703730"/>
            <a:chExt cx="4590288" cy="646331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 few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3357" y="4831938"/>
            <a:ext cx="4590288" cy="646331"/>
            <a:chOff x="1336745" y="4703730"/>
            <a:chExt cx="4590288" cy="646331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enough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4056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3C1D440C-C839-43F1-A965-1ECE444DD6C7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2" name="مستطيل 1"/>
          <p:cNvSpPr/>
          <p:nvPr/>
        </p:nvSpPr>
        <p:spPr>
          <a:xfrm>
            <a:off x="3483879" y="1732718"/>
            <a:ext cx="56784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400" b="1" dirty="0">
                <a:solidFill>
                  <a:schemeClr val="bg1"/>
                </a:solidFill>
              </a:rPr>
              <a:t>I can't hear you . You  aren't speaking loudly ________</a:t>
            </a:r>
            <a:endParaRPr lang="ar-SA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2039334"/>
              <a:ext cx="505142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38594"/>
            <a:ext cx="4590288" cy="707886"/>
            <a:chOff x="6264967" y="3963696"/>
            <a:chExt cx="4590288" cy="70788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63696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too</a:t>
              </a:r>
              <a:endParaRPr lang="ar-JO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14058"/>
            <a:ext cx="4590288" cy="646331"/>
            <a:chOff x="1336745" y="3994473"/>
            <a:chExt cx="4590288" cy="646331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94473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very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31938"/>
            <a:ext cx="4590288" cy="646331"/>
            <a:chOff x="6264967" y="4703730"/>
            <a:chExt cx="4590288" cy="646331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03730"/>
              <a:ext cx="4424106" cy="64633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two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3948491"/>
            <a:ext cx="4590288" cy="707886"/>
            <a:chOff x="1336745" y="4672953"/>
            <a:chExt cx="4590288" cy="707886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enough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A87939F9-9F05-44D6-91E0-03D73D70D7C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2" name="مستطيل 1"/>
          <p:cNvSpPr/>
          <p:nvPr/>
        </p:nvSpPr>
        <p:spPr>
          <a:xfrm>
            <a:off x="3631890" y="1973054"/>
            <a:ext cx="51327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Is there _______ paper in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the printer?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2039334"/>
              <a:ext cx="505142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8253" y="3938594"/>
            <a:ext cx="4590288" cy="707886"/>
            <a:chOff x="6264967" y="3963696"/>
            <a:chExt cx="4590288" cy="70788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63696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</a:t>
              </a:r>
              <a:endParaRPr lang="ar-JO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783279"/>
            <a:ext cx="4590288" cy="707886"/>
            <a:chOff x="1336745" y="3963696"/>
            <a:chExt cx="4590288" cy="707886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63696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keep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01159"/>
            <a:ext cx="4590288" cy="707886"/>
            <a:chOff x="6264967" y="4672953"/>
            <a:chExt cx="4590288" cy="707886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get</a:t>
              </a:r>
              <a:endParaRPr lang="ar-JO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4967" y="3953231"/>
            <a:ext cx="4590288" cy="707886"/>
            <a:chOff x="1336745" y="4672953"/>
            <a:chExt cx="4590288" cy="707886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Turn 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3562285" y="1853170"/>
            <a:ext cx="50794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If you see the Town Hall ,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______right . 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2039334"/>
              <a:ext cx="505142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38594"/>
            <a:ext cx="4590288" cy="707886"/>
            <a:chOff x="6264967" y="3963696"/>
            <a:chExt cx="4590288" cy="70788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63696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promise</a:t>
              </a:r>
              <a:endParaRPr lang="ar-JO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3938594"/>
            <a:ext cx="4590288" cy="707886"/>
            <a:chOff x="1336745" y="3963696"/>
            <a:chExt cx="4590288" cy="707886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63696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request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01159"/>
            <a:ext cx="4590288" cy="707886"/>
            <a:chOff x="6264967" y="4672953"/>
            <a:chExt cx="4590288" cy="707886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warning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801159"/>
            <a:ext cx="4590288" cy="707886"/>
            <a:chOff x="1336745" y="4672953"/>
            <a:chExt cx="4590288" cy="707886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offer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A7BE1D77-2D7B-4A2D-A2DB-E01E36A3256A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2" name="مستطيل 1"/>
          <p:cNvSpPr/>
          <p:nvPr/>
        </p:nvSpPr>
        <p:spPr>
          <a:xfrm>
            <a:off x="3456194" y="1728986"/>
            <a:ext cx="5396734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Let me carry that for you.</a:t>
            </a:r>
          </a:p>
          <a:p>
            <a:r>
              <a:rPr lang="en-US" sz="3800" b="1" dirty="0">
                <a:solidFill>
                  <a:schemeClr val="bg1"/>
                </a:solidFill>
              </a:rPr>
              <a:t> This sentence is_______. </a:t>
            </a:r>
            <a:endParaRPr lang="ar-SA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2039334"/>
              <a:ext cx="505142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38594"/>
            <a:ext cx="4590288" cy="707886"/>
            <a:chOff x="6264967" y="3963696"/>
            <a:chExt cx="4590288" cy="70788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63696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drove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783279"/>
            <a:ext cx="4590288" cy="707886"/>
            <a:chOff x="1336745" y="3963696"/>
            <a:chExt cx="4590288" cy="707886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63696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drives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01159"/>
            <a:ext cx="4590288" cy="707886"/>
            <a:chOff x="6264967" y="4672953"/>
            <a:chExt cx="4590288" cy="707886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driving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3948491"/>
            <a:ext cx="4590288" cy="707886"/>
            <a:chOff x="1336745" y="4672953"/>
            <a:chExt cx="4590288" cy="707886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drive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5C46790D-9C2F-4E8C-A0FB-6F3EF7D9D05E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2" name="مستطيل 1"/>
          <p:cNvSpPr/>
          <p:nvPr/>
        </p:nvSpPr>
        <p:spPr>
          <a:xfrm>
            <a:off x="3523999" y="2070687"/>
            <a:ext cx="5134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Will you ________me home . </a:t>
            </a:r>
          </a:p>
        </p:txBody>
      </p:sp>
    </p:spTree>
    <p:extLst>
      <p:ext uri="{BB962C8B-B14F-4D97-AF65-F5344CB8AC3E}">
        <p14:creationId xmlns:p14="http://schemas.microsoft.com/office/powerpoint/2010/main" val="10518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38594"/>
            <a:ext cx="4590288" cy="707886"/>
            <a:chOff x="6264967" y="3963696"/>
            <a:chExt cx="4590288" cy="70788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63696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stopping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3938594"/>
            <a:ext cx="4590288" cy="707886"/>
            <a:chOff x="1336745" y="3963696"/>
            <a:chExt cx="4590288" cy="707886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3963696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stopped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1334300" y="4801159"/>
            <a:ext cx="4590288" cy="707886"/>
            <a:chOff x="6264967" y="4672953"/>
            <a:chExt cx="4590288" cy="707886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stop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3357" y="4801159"/>
            <a:ext cx="4590288" cy="707886"/>
            <a:chOff x="1336745" y="4672953"/>
            <a:chExt cx="4590288" cy="707886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72953"/>
              <a:ext cx="4424106" cy="707886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stops</a:t>
              </a:r>
              <a:endParaRPr lang="ar-JO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5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4056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0" y="5635362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5605862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5" y="5651542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:a16="http://schemas.microsoft.com/office/drawing/2014/main" id="{3B5573E1-7182-4B86-8A23-3253D60FDA0D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41" name="مستطيل 40"/>
          <p:cNvSpPr/>
          <p:nvPr/>
        </p:nvSpPr>
        <p:spPr>
          <a:xfrm>
            <a:off x="3598893" y="1682820"/>
            <a:ext cx="5134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As soon as it________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Raining , we’ll leave.</a:t>
            </a:r>
          </a:p>
        </p:txBody>
      </p:sp>
    </p:spTree>
    <p:extLst>
      <p:ext uri="{BB962C8B-B14F-4D97-AF65-F5344CB8AC3E}">
        <p14:creationId xmlns:p14="http://schemas.microsoft.com/office/powerpoint/2010/main" val="41319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495</Words>
  <Application>Microsoft Office PowerPoint</Application>
  <PresentationFormat>شاشة عريضة</PresentationFormat>
  <Paragraphs>189</Paragraphs>
  <Slides>27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Footlight MT Light</vt:lpstr>
      <vt:lpstr>Sofye</vt:lpstr>
      <vt:lpstr>Office Theme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مسابقة كرة القدم</dc:title>
  <dc:creator>قناة البوربوينت الإسلامي</dc:creator>
  <cp:lastModifiedBy>انتصار العبيدالله</cp:lastModifiedBy>
  <cp:revision>155</cp:revision>
  <dcterms:created xsi:type="dcterms:W3CDTF">2020-02-11T03:51:14Z</dcterms:created>
  <dcterms:modified xsi:type="dcterms:W3CDTF">2021-04-09T17:10:22Z</dcterms:modified>
</cp:coreProperties>
</file>