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75" r:id="rId2"/>
    <p:sldId id="271" r:id="rId3"/>
    <p:sldId id="270" r:id="rId4"/>
    <p:sldId id="274" r:id="rId5"/>
    <p:sldId id="273" r:id="rId6"/>
    <p:sldId id="266" r:id="rId7"/>
  </p:sldIdLst>
  <p:sldSz cx="12192000" cy="6858000"/>
  <p:notesSz cx="6858000" cy="9144000"/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78CC5F-7AAF-4A65-AEC1-88745F6278C7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D4DDC1-7F7A-49A7-8578-365986CBC1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618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DDC1-7F7A-49A7-8578-365986CBC12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41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DDC1-7F7A-49A7-8578-365986CBC12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87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54096D-BD9A-D747-A92E-1119E25A3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8F7C71-3D62-9646-840F-0E5787AE1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89A823-F651-E94A-A523-F52527C7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6FE66E-E41B-DF4D-8F04-2DFE81D3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148B6E-FDFB-DA4A-9D36-040CA5A8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95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DA3867-FAA7-8A4E-8C74-5A3A23FE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94F0DC-FC31-EB4B-AFA6-EA6D3C8AC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D4120-A8A0-5541-A8E3-CFEA0A32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F72A37-74A2-814D-8567-5518F052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698F5D-173E-3544-AA78-C9166E68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04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92449D-A1E2-1C48-A28D-3EBAB664F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3EAF5F-8C98-B544-9A65-58A9350C7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B4A903-7CF2-9941-B1B0-DEDB9033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55D51E-BF13-4441-AE26-CB69E097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02C0A0-D735-6E41-B9EE-F027560B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87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D3211-18CD-5B4D-B300-E226A22E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CB6C25-C844-B244-AD62-769B1E27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E35E9B-1719-BC40-9BAB-860E888B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D0ADA1-3991-1E47-8A08-5B769BB5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CA7D80-F567-544F-86D4-D77B9D0A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B79C94-07A2-0844-BD33-2BD60E3D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8AF1D4-EDD2-3349-A7B0-A52793FB1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ABA49D-37C4-E14F-A42A-8B56E823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99B805-5BDC-1A49-A3DF-6F7DE103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2760D0-7988-1348-A901-D259F265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038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835DEA-EA77-F14B-BEDF-21DD1037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4614FF-84E8-2948-A8F8-BD7520CE8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C99A21-83C3-024B-9065-A1505BA04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4C3267-BB2D-2047-97C7-AC9D7923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154565-C205-F641-B720-F1028A5D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DE58E9-0729-6045-98E6-5331C1A3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62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DB4512-81A0-6642-BB1B-D2B28D1F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60AB26-860A-ED40-8D4D-AE05BCC9C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D287B7-AAFC-D249-B68B-9E92AE3D9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1B21C58-7231-0847-B696-5407AE6B1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BEA86D9-4D4E-3A44-979B-20FF9B55E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3DB7F47-78AE-664A-A6C4-A191527F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49A94B0-BB38-E74E-AA05-AF19EA2E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01E37A0-81F7-6148-A2AB-BAF884F9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27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02DFCB-FF5F-CB4D-BF42-8D14B0C0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7AEF518-7FE3-6F4E-94C2-5D6BB149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39ED6C3-2938-1C4F-A2E8-3C599FCC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4222F42-400A-B449-8B41-BC092CE0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55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CF73CB6-31EE-DE40-BEE5-2A9B54F1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6DEE958-9DFC-E84B-A5C0-2AEBFE6A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088DEE-C60C-064B-9F50-9EC8DE3D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68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877D7F-95A5-FA4A-8A6E-8BFA826D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832641-9CFB-E948-A1A6-EBE47062B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63AFB45-33C7-6440-A790-52E4BAF0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EFE5AC-6F5D-344F-A796-FCE723B2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5D6078-615A-7742-B1D2-80AEBFFD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A44CD1-12C9-9844-914D-723D40FD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25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A5235F-8A54-AF4B-8AAC-C046E0A3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BEE52F8-B27D-7F41-B053-0564A88BF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212F81-3BE4-7E4B-81C2-AEC4F959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794CE9B-813C-B74B-BEC2-81676A76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C9B675F-B885-B345-A45D-61FDF353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1476B11-A673-7143-8E94-591C9421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23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0A506A-2DD5-A641-9DBC-3CAAD239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0361F9-16B5-5347-A5C7-64458DE2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6C433C-3546-9940-A5C5-5E8AEE80E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C9F3-AA9A-824B-B6D7-9CAC608328B6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8EEDE7-4235-2048-A534-913F791C7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B4D19D-8265-2F48-B69F-F17F6BFDA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81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mp3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4" Type="http://schemas.openxmlformats.org/officeDocument/2006/relationships/audio" Target="../media/media5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n5K3nV1EAIU" TargetMode="External"/><Relationship Id="rId2" Type="http://schemas.openxmlformats.org/officeDocument/2006/relationships/hyperlink" Target="https://www.yout-ube.com/watch?v=VNMX_NJSMI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-ube.com/watch?v=OJlZdZ7E27k" TargetMode="External"/><Relationship Id="rId5" Type="http://schemas.openxmlformats.org/officeDocument/2006/relationships/hyperlink" Target="https://www.yout-ube.com/watch?v=Y787-r-zkr0" TargetMode="External"/><Relationship Id="rId4" Type="http://schemas.openxmlformats.org/officeDocument/2006/relationships/hyperlink" Target="https://www.yout-ube.com/watch?v=RLwL8iMMXt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37454"/>
            <a:ext cx="10058400" cy="5282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38422" y="1833016"/>
            <a:ext cx="65345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anose="04020904020102020604" pitchFamily="82" charset="0"/>
                <a:cs typeface="Sultan bold" pitchFamily="2" charset="-78"/>
              </a:rPr>
              <a:t>Welcome to our English class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wcard Gothic" panose="04020904020102020604" pitchFamily="82" charset="0"/>
              <a:cs typeface="Sultan bold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44368" y="5985903"/>
            <a:ext cx="65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Sultan bold" pitchFamily="2" charset="-78"/>
              </a:rPr>
              <a:t>T. </a:t>
            </a:r>
          </a:p>
        </p:txBody>
      </p:sp>
      <p:sp>
        <p:nvSpPr>
          <p:cNvPr id="8" name="Rectangle 6"/>
          <p:cNvSpPr/>
          <p:nvPr/>
        </p:nvSpPr>
        <p:spPr>
          <a:xfrm>
            <a:off x="1856358" y="6138303"/>
            <a:ext cx="561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Sultan bold" pitchFamily="2" charset="-78"/>
              </a:rPr>
              <a:t>أ.  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  <a:cs typeface="Sultan bold" pitchFamily="2" charset="-78"/>
            </a:endParaRPr>
          </a:p>
        </p:txBody>
      </p:sp>
      <p:pic>
        <p:nvPicPr>
          <p:cNvPr id="1026" name="Picture 2" descr="Sensing as Listening. Listening — and listening well — is a… | by Lily Bui  | Medium">
            <a:extLst>
              <a:ext uri="{FF2B5EF4-FFF2-40B4-BE49-F238E27FC236}">
                <a16:creationId xmlns:a16="http://schemas.microsoft.com/office/drawing/2014/main" id="{27AE66B0-CF18-7307-1204-5492D4BF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29" y="3797986"/>
            <a:ext cx="2377611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Be a Better Listener - Smarter Living Guides - The New York Times">
            <a:extLst>
              <a:ext uri="{FF2B5EF4-FFF2-40B4-BE49-F238E27FC236}">
                <a16:creationId xmlns:a16="http://schemas.microsoft.com/office/drawing/2014/main" id="{AFFC3961-5BA6-D168-461B-F2C92EF1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1" y="3797986"/>
            <a:ext cx="2619375" cy="12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Art of Listening (+5 Tips To Help You Master It )">
            <a:extLst>
              <a:ext uri="{FF2B5EF4-FFF2-40B4-BE49-F238E27FC236}">
                <a16:creationId xmlns:a16="http://schemas.microsoft.com/office/drawing/2014/main" id="{A2114647-FA67-E885-B6B3-BBE98445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41" y="3797986"/>
            <a:ext cx="2619376" cy="133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4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DDAF5FB-5E7C-452F-9264-1BB3EBB953EB}"/>
              </a:ext>
            </a:extLst>
          </p:cNvPr>
          <p:cNvSpPr/>
          <p:nvPr/>
        </p:nvSpPr>
        <p:spPr>
          <a:xfrm>
            <a:off x="443372" y="1628800"/>
            <a:ext cx="11305256" cy="48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r>
              <a:rPr lang="ar-SA" b="1" dirty="0">
                <a:solidFill>
                  <a:srgbClr val="002060"/>
                </a:solidFill>
              </a:rPr>
              <a:t> </a:t>
            </a: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  <a:p>
            <a:pPr algn="ctr"/>
            <a:endParaRPr lang="ar-SA" sz="3200" b="1" dirty="0">
              <a:solidFill>
                <a:srgbClr val="FF0000"/>
              </a:solidFill>
              <a:latin typeface="Segoe UI Light" pitchFamily="34" charset="0"/>
              <a:cs typeface="Segoe UI Light" pitchFamily="34" charset="0"/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Segoe UI Light" pitchFamily="34" charset="0"/>
                <a:cs typeface="PT Bold Dusky" panose="02010400000000000000" pitchFamily="2" charset="-78"/>
              </a:rPr>
              <a:t>طريقة اختبار الطالب على النماذج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egoe UI Light" pitchFamily="34" charset="0"/>
                <a:cs typeface="Segoe UI Light" pitchFamily="34" charset="0"/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الطالب يستمع للمقطع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يختار الاجابة الصحيحة  من الخيارات المتاحة على حسب المقطع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ar-S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درجة لكل اجابة صحيحة</a:t>
            </a:r>
          </a:p>
          <a:p>
            <a:pPr algn="ctr"/>
            <a:endParaRPr lang="ar-S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ar-S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ar-SA" sz="2400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اخيرا هذه الاسئلة والمقاطع مقترحة ومختارة من منهج الطالب حسب المقطع الصوتي في الكتب الالكترونية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 وكل معلم/ه له الحرية في طرح السؤال الذي يناسب طلابه حسب المنهج  </a:t>
            </a:r>
          </a:p>
          <a:p>
            <a:endParaRPr lang="ar-SA" sz="3600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dirty="0">
              <a:solidFill>
                <a:srgbClr val="002060"/>
              </a:solidFill>
            </a:endParaRPr>
          </a:p>
          <a:p>
            <a:pPr algn="ctr"/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1151FED0-674D-4FBF-89D4-D06DA1990534}"/>
              </a:ext>
            </a:extLst>
          </p:cNvPr>
          <p:cNvSpPr/>
          <p:nvPr/>
        </p:nvSpPr>
        <p:spPr>
          <a:xfrm>
            <a:off x="1271464" y="139536"/>
            <a:ext cx="10153128" cy="13452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اختبار-  استماع   – نهاية الفصل الثالث  – الصف السادس 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can 6</a:t>
            </a:r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113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D14EDC3-FAD9-49B3-B3DA-7C49161F66FC}"/>
              </a:ext>
            </a:extLst>
          </p:cNvPr>
          <p:cNvSpPr txBox="1"/>
          <p:nvPr/>
        </p:nvSpPr>
        <p:spPr>
          <a:xfrm>
            <a:off x="284323" y="564470"/>
            <a:ext cx="5554358" cy="2215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CB2613"/>
                </a:solidFill>
                <a:effectLst/>
                <a:latin typeface="Abadi" panose="020B0604020104020204" pitchFamily="34" charset="0"/>
              </a:rPr>
              <a:t>Q 1</a:t>
            </a:r>
            <a:r>
              <a:rPr lang="en-US" sz="2000" b="1" dirty="0">
                <a:solidFill>
                  <a:srgbClr val="CB2613"/>
                </a:solidFill>
                <a:latin typeface="Abadi" panose="020B0604020104020204" pitchFamily="34" charset="0"/>
              </a:rPr>
              <a:t>.</a:t>
            </a:r>
            <a:r>
              <a:rPr lang="en-US" sz="2000" b="1" i="0" dirty="0">
                <a:solidFill>
                  <a:srgbClr val="CB2613"/>
                </a:solidFill>
                <a:effectLst/>
                <a:latin typeface="Abadi" panose="020B0604020104020204" pitchFamily="34" charset="0"/>
              </a:rPr>
              <a:t>How many students are there in your school?</a:t>
            </a:r>
            <a:endParaRPr lang="en-US" sz="2000" b="1" dirty="0">
              <a:latin typeface="Abadi" panose="020B0604020104020204" pitchFamily="34" charset="0"/>
            </a:endParaRPr>
          </a:p>
          <a:p>
            <a:pPr algn="l"/>
            <a:r>
              <a:rPr lang="en-US" sz="2000" b="1" i="0" dirty="0">
                <a:effectLst/>
                <a:latin typeface="Abadi" panose="020B0604020104020204" pitchFamily="34" charset="0"/>
              </a:rPr>
              <a:t>   1-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500</a:t>
            </a:r>
          </a:p>
          <a:p>
            <a:pPr algn="l"/>
            <a:endParaRPr lang="en-US" sz="2000" b="1" i="0" dirty="0">
              <a:effectLst/>
              <a:latin typeface="Abadi" panose="020B0604020104020204" pitchFamily="34" charset="0"/>
            </a:endParaRPr>
          </a:p>
          <a:p>
            <a:pPr algn="l"/>
            <a:r>
              <a:rPr lang="en-US" sz="2000" b="1" dirty="0">
                <a:latin typeface="Abadi" panose="020B0604020104020204" pitchFamily="34" charset="0"/>
              </a:rPr>
              <a:t>   2-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100</a:t>
            </a:r>
          </a:p>
          <a:p>
            <a:pPr algn="l"/>
            <a:endParaRPr lang="en-US" sz="2000" b="1" dirty="0">
              <a:latin typeface="Abadi" panose="020B0604020104020204" pitchFamily="34" charset="0"/>
            </a:endParaRPr>
          </a:p>
          <a:p>
            <a:pPr algn="l"/>
            <a:r>
              <a:rPr lang="en-US" sz="2000" b="1" i="0" dirty="0">
                <a:effectLst/>
                <a:latin typeface="Abadi" panose="020B0604020104020204" pitchFamily="34" charset="0"/>
              </a:rPr>
              <a:t>   3-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1000</a:t>
            </a:r>
            <a:endParaRPr lang="ar-SA" sz="2000" b="1" i="0" dirty="0">
              <a:effectLst/>
              <a:latin typeface="Abadi" panose="020B0604020104020204" pitchFamily="34" charset="0"/>
            </a:endParaRPr>
          </a:p>
          <a:p>
            <a:pPr algn="l"/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DF862E1-602B-40D9-8211-B78A348A2877}"/>
              </a:ext>
            </a:extLst>
          </p:cNvPr>
          <p:cNvSpPr txBox="1"/>
          <p:nvPr/>
        </p:nvSpPr>
        <p:spPr>
          <a:xfrm>
            <a:off x="6307666" y="610636"/>
            <a:ext cx="5554358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algn="ctr">
              <a:defRPr sz="2000" b="1" i="0">
                <a:solidFill>
                  <a:srgbClr val="CB2613"/>
                </a:solidFill>
                <a:effectLst/>
                <a:latin typeface="Segoe UI Web (Arabic)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Abadi" panose="020B0604020104020204" pitchFamily="34" charset="0"/>
              </a:rPr>
              <a:t>Q 2 . Which subject do you like  most this year ?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   1- Science</a:t>
            </a:r>
          </a:p>
          <a:p>
            <a:pPr algn="l"/>
            <a:endParaRPr lang="en-US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l"/>
            <a:r>
              <a:rPr lang="en-US" dirty="0">
                <a:solidFill>
                  <a:schemeClr val="dk1"/>
                </a:solidFill>
              </a:rPr>
              <a:t>   2- Math</a:t>
            </a:r>
          </a:p>
          <a:p>
            <a:pPr algn="l"/>
            <a:endParaRPr lang="en-US" dirty="0">
              <a:solidFill>
                <a:schemeClr val="dk1"/>
              </a:solidFill>
            </a:endParaRPr>
          </a:p>
          <a:p>
            <a:pPr algn="l"/>
            <a:r>
              <a:rPr lang="en-US" dirty="0">
                <a:solidFill>
                  <a:schemeClr val="dk1"/>
                </a:solidFill>
              </a:rPr>
              <a:t>   3- </a:t>
            </a:r>
            <a:r>
              <a:rPr lang="en-US" dirty="0">
                <a:solidFill>
                  <a:srgbClr val="000000"/>
                </a:solidFill>
              </a:rPr>
              <a:t>English</a:t>
            </a:r>
            <a:endParaRPr lang="ar-SA" b="1" i="0" dirty="0">
              <a:solidFill>
                <a:srgbClr val="000000"/>
              </a:solidFill>
              <a:effectLst/>
              <a:latin typeface="Segoe UI Web (Arabic)"/>
            </a:endParaRPr>
          </a:p>
          <a:p>
            <a:pPr algn="l"/>
            <a:endParaRPr lang="ar-SA" sz="1200" dirty="0">
              <a:solidFill>
                <a:schemeClr val="dk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EB230F-602A-40DE-A327-E06B3E06097A}"/>
              </a:ext>
            </a:extLst>
          </p:cNvPr>
          <p:cNvSpPr txBox="1"/>
          <p:nvPr/>
        </p:nvSpPr>
        <p:spPr>
          <a:xfrm>
            <a:off x="2207568" y="3862096"/>
            <a:ext cx="8181522" cy="2369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algn="ctr">
              <a:defRPr sz="2000" b="1" i="0">
                <a:solidFill>
                  <a:srgbClr val="CB2613"/>
                </a:solidFill>
                <a:effectLst/>
                <a:latin typeface="Segoe UI Web (Arabic)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800" dirty="0">
                <a:latin typeface="Abadi" panose="020B0604020104020204" pitchFamily="34" charset="0"/>
              </a:rPr>
              <a:t>Q 3 . How much is the sweater ?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   1- 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 Web (Arabic)"/>
              </a:rPr>
              <a:t>It is 100 SR .</a:t>
            </a: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Segoe UI Web (Arabic)"/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   2-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 Web (Arabic)"/>
              </a:rPr>
              <a:t>It is 60 SR .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Segoe UI Web (Arabic)"/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   3- </a:t>
            </a:r>
            <a:r>
              <a:rPr lang="en-US" dirty="0">
                <a:solidFill>
                  <a:srgbClr val="000000"/>
                </a:solidFill>
              </a:rPr>
              <a:t>It is 6 SR 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UNIT3-How-many-students-.....">
            <a:hlinkClick r:id="" action="ppaction://media"/>
            <a:extLst>
              <a:ext uri="{FF2B5EF4-FFF2-40B4-BE49-F238E27FC236}">
                <a16:creationId xmlns:a16="http://schemas.microsoft.com/office/drawing/2014/main" id="{41B7F90F-EC1B-AC72-8938-0F1E315C2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35760" y="1780187"/>
            <a:ext cx="609600" cy="60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UNIT3-Which-subject-....">
            <a:hlinkClick r:id="" action="ppaction://media"/>
            <a:extLst>
              <a:ext uri="{FF2B5EF4-FFF2-40B4-BE49-F238E27FC236}">
                <a16:creationId xmlns:a16="http://schemas.microsoft.com/office/drawing/2014/main" id="{9A75A2D9-361B-605A-A16F-9C286A1B66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84290" y="1671645"/>
            <a:ext cx="609600" cy="636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UNIT4-How-much-is-.....">
            <a:hlinkClick r:id="" action="ppaction://media"/>
            <a:extLst>
              <a:ext uri="{FF2B5EF4-FFF2-40B4-BE49-F238E27FC236}">
                <a16:creationId xmlns:a16="http://schemas.microsoft.com/office/drawing/2014/main" id="{89BAE67A-4B9B-A8A5-5131-5011FDDE71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2224" y="5047036"/>
            <a:ext cx="609600" cy="60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58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188467-E377-E12A-0B9D-B4D93FFFF573}"/>
              </a:ext>
            </a:extLst>
          </p:cNvPr>
          <p:cNvSpPr txBox="1"/>
          <p:nvPr/>
        </p:nvSpPr>
        <p:spPr>
          <a:xfrm>
            <a:off x="191344" y="260648"/>
            <a:ext cx="5256584" cy="5386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algn="ctr">
              <a:defRPr sz="2000" b="1" i="0">
                <a:solidFill>
                  <a:srgbClr val="CB2613"/>
                </a:solidFill>
                <a:effectLst/>
                <a:latin typeface="Segoe UI Web (Arabic)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. Listen then choose  the sign :</a:t>
            </a:r>
            <a:r>
              <a:rPr lang="en-US" sz="1400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endParaRPr lang="en-US" dirty="0"/>
          </a:p>
          <a:p>
            <a:pPr algn="l"/>
            <a:r>
              <a:rPr lang="en-US" dirty="0">
                <a:solidFill>
                  <a:srgbClr val="002060"/>
                </a:solidFill>
              </a:rPr>
              <a:t>   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1-</a:t>
            </a:r>
            <a:endParaRPr lang="ar-SA" dirty="0">
              <a:solidFill>
                <a:srgbClr val="002060"/>
              </a:solidFill>
            </a:endParaRP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Segoe UI Web (Arabic)"/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 </a:t>
            </a:r>
            <a:endParaRPr lang="ar-SA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 2-</a:t>
            </a:r>
            <a:endParaRPr lang="ar-SA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  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 3-</a:t>
            </a:r>
            <a:endParaRPr lang="ar-SA" dirty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7,292 No Parking Sign Stock Photos, Pictures &amp; Royalty-Free Images - iStock">
            <a:extLst>
              <a:ext uri="{FF2B5EF4-FFF2-40B4-BE49-F238E27FC236}">
                <a16:creationId xmlns:a16="http://schemas.microsoft.com/office/drawing/2014/main" id="{D067E553-B9D2-4739-26AA-05620566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7" y="1488671"/>
            <a:ext cx="122413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Bicycles Warning Sign. No Bikes Symbol on White Background. No Bicycle  Parking Sign in Circle Stock Illustration - Illustration of cycle,  restricted: 206109659">
            <a:extLst>
              <a:ext uri="{FF2B5EF4-FFF2-40B4-BE49-F238E27FC236}">
                <a16:creationId xmlns:a16="http://schemas.microsoft.com/office/drawing/2014/main" id="{7C7DEE74-6AA9-D679-4270-FBCB2E74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7" y="2800928"/>
            <a:ext cx="1215579" cy="13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shout prohibition sign symbol Stock Vector Image &amp; Art - Alamy">
            <a:extLst>
              <a:ext uri="{FF2B5EF4-FFF2-40B4-BE49-F238E27FC236}">
                <a16:creationId xmlns:a16="http://schemas.microsoft.com/office/drawing/2014/main" id="{5E9C2413-8778-56AA-2A58-46A69CB0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7" y="4393776"/>
            <a:ext cx="1368152" cy="11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FC697D1-9EFD-DFF3-B4D0-998FADDAA2FC}"/>
              </a:ext>
            </a:extLst>
          </p:cNvPr>
          <p:cNvSpPr txBox="1"/>
          <p:nvPr/>
        </p:nvSpPr>
        <p:spPr>
          <a:xfrm>
            <a:off x="6672064" y="260648"/>
            <a:ext cx="5256584" cy="5324535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algn="ctr">
              <a:defRPr sz="2000" b="1" i="0">
                <a:solidFill>
                  <a:srgbClr val="CB2613"/>
                </a:solidFill>
                <a:effectLst/>
                <a:latin typeface="Segoe UI Web (Arabic)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. What would you like to drink ?  </a:t>
            </a:r>
          </a:p>
          <a:p>
            <a:endParaRPr lang="en-US" dirty="0"/>
          </a:p>
          <a:p>
            <a:pPr algn="l"/>
            <a:r>
              <a:rPr lang="en-US" dirty="0">
                <a:solidFill>
                  <a:srgbClr val="002060"/>
                </a:solidFill>
              </a:rPr>
              <a:t>   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1-</a:t>
            </a:r>
            <a:endParaRPr lang="ar-SA" dirty="0">
              <a:solidFill>
                <a:schemeClr val="tx1"/>
              </a:solidFill>
            </a:endParaRP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Segoe UI Web (Arabic)"/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 </a:t>
            </a:r>
            <a:endParaRPr lang="ar-SA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 2-</a:t>
            </a:r>
            <a:endParaRPr lang="ar-SA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  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3-</a:t>
            </a:r>
            <a:endParaRPr lang="ar-SA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UNIT-5-Which-sign-....">
            <a:hlinkClick r:id="" action="ppaction://media"/>
            <a:extLst>
              <a:ext uri="{FF2B5EF4-FFF2-40B4-BE49-F238E27FC236}">
                <a16:creationId xmlns:a16="http://schemas.microsoft.com/office/drawing/2014/main" id="{166C1D7E-5B5A-28D8-25AA-C46A2D8F1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63752" y="2819400"/>
            <a:ext cx="825624" cy="825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UNIT-6-What-would-you-like-to-drink-...">
            <a:hlinkClick r:id="" action="ppaction://media"/>
            <a:extLst>
              <a:ext uri="{FF2B5EF4-FFF2-40B4-BE49-F238E27FC236}">
                <a16:creationId xmlns:a16="http://schemas.microsoft.com/office/drawing/2014/main" id="{2A044E0D-E00E-FADA-7A80-753F0C5283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4472" y="2942720"/>
            <a:ext cx="720080" cy="702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 descr="Apple Juice – Welcome to Jay's Kitchen">
            <a:extLst>
              <a:ext uri="{FF2B5EF4-FFF2-40B4-BE49-F238E27FC236}">
                <a16:creationId xmlns:a16="http://schemas.microsoft.com/office/drawing/2014/main" id="{F8E7326F-FAA1-C149-4FC7-C95F62CD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249664"/>
            <a:ext cx="14401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w orange juice holds the key to your health | Al Arabiya English">
            <a:extLst>
              <a:ext uri="{FF2B5EF4-FFF2-40B4-BE49-F238E27FC236}">
                <a16:creationId xmlns:a16="http://schemas.microsoft.com/office/drawing/2014/main" id="{D66E5FA5-74F6-C1AF-9587-BE665401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009055"/>
            <a:ext cx="1363337" cy="10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reat benefits of water that many do not know | ArabiaWeather |  ArabiaWeather">
            <a:extLst>
              <a:ext uri="{FF2B5EF4-FFF2-40B4-BE49-F238E27FC236}">
                <a16:creationId xmlns:a16="http://schemas.microsoft.com/office/drawing/2014/main" id="{2F3E5374-9B02-5F5C-2F37-2360B7B4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393776"/>
            <a:ext cx="1224136" cy="10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3802A4C-762C-4632-BF87-386ADC15DF8D}"/>
              </a:ext>
            </a:extLst>
          </p:cNvPr>
          <p:cNvSpPr/>
          <p:nvPr/>
        </p:nvSpPr>
        <p:spPr>
          <a:xfrm>
            <a:off x="3143672" y="332656"/>
            <a:ext cx="6120680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روابط المقاطع الصوتية على اليوتيوب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781D37-E6C4-41B4-B0E7-0031E72A5CBC}"/>
              </a:ext>
            </a:extLst>
          </p:cNvPr>
          <p:cNvSpPr txBox="1"/>
          <p:nvPr/>
        </p:nvSpPr>
        <p:spPr>
          <a:xfrm>
            <a:off x="10235120" y="1556792"/>
            <a:ext cx="136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رابط المقطع 1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17A84A2-55E5-4CFA-8281-3B8DD9E31433}"/>
              </a:ext>
            </a:extLst>
          </p:cNvPr>
          <p:cNvSpPr txBox="1"/>
          <p:nvPr/>
        </p:nvSpPr>
        <p:spPr>
          <a:xfrm>
            <a:off x="10242288" y="2348880"/>
            <a:ext cx="136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رابط المقطع 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A37EFB5-635B-4CD6-B709-2FD8406798BB}"/>
              </a:ext>
            </a:extLst>
          </p:cNvPr>
          <p:cNvSpPr txBox="1"/>
          <p:nvPr/>
        </p:nvSpPr>
        <p:spPr>
          <a:xfrm>
            <a:off x="10344472" y="3140968"/>
            <a:ext cx="136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رابط المقطع 3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EEEF441-F766-4A75-BB72-DC0710BBCDD8}"/>
              </a:ext>
            </a:extLst>
          </p:cNvPr>
          <p:cNvSpPr txBox="1"/>
          <p:nvPr/>
        </p:nvSpPr>
        <p:spPr>
          <a:xfrm>
            <a:off x="10235120" y="4005064"/>
            <a:ext cx="136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رابط المقطع 4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656919-BF64-40DE-A1B8-83A9BF5A5737}"/>
              </a:ext>
            </a:extLst>
          </p:cNvPr>
          <p:cNvSpPr txBox="1"/>
          <p:nvPr/>
        </p:nvSpPr>
        <p:spPr>
          <a:xfrm>
            <a:off x="10344472" y="4854296"/>
            <a:ext cx="136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رابط المقطع 5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8DB80D9-A078-B1D6-AB1D-2EBF3B2ECDCC}"/>
              </a:ext>
            </a:extLst>
          </p:cNvPr>
          <p:cNvSpPr txBox="1"/>
          <p:nvPr/>
        </p:nvSpPr>
        <p:spPr>
          <a:xfrm>
            <a:off x="4007768" y="146965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https://www.yout-ube.com/watch?v=VNMX_NJSMIU</a:t>
            </a:r>
            <a:endParaRPr lang="en-US" dirty="0"/>
          </a:p>
          <a:p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F6DCD0D-8DC8-B5FC-5095-87B66447E96D}"/>
              </a:ext>
            </a:extLst>
          </p:cNvPr>
          <p:cNvSpPr txBox="1"/>
          <p:nvPr/>
        </p:nvSpPr>
        <p:spPr>
          <a:xfrm>
            <a:off x="4007768" y="23061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https://www.yout-ube.com/watch?v=n5K3nV1EAIU</a:t>
            </a:r>
            <a:endParaRPr lang="en-US" dirty="0"/>
          </a:p>
          <a:p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A29A3E4-AC42-72D0-3986-3E674F970EB3}"/>
              </a:ext>
            </a:extLst>
          </p:cNvPr>
          <p:cNvSpPr txBox="1"/>
          <p:nvPr/>
        </p:nvSpPr>
        <p:spPr>
          <a:xfrm>
            <a:off x="4139120" y="31058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https://www.yout-ube.com/watch?v=RLwL8iMMXtg</a:t>
            </a:r>
            <a:endParaRPr lang="en-US" dirty="0"/>
          </a:p>
          <a:p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40B8CC6-D21D-7DDF-D528-BD068C249BBD}"/>
              </a:ext>
            </a:extLst>
          </p:cNvPr>
          <p:cNvSpPr txBox="1"/>
          <p:nvPr/>
        </p:nvSpPr>
        <p:spPr>
          <a:xfrm>
            <a:off x="4007768" y="397871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https://www.yout-ube.com/watch?v=Y787-r-zkr0</a:t>
            </a:r>
            <a:endParaRPr lang="en-US" dirty="0"/>
          </a:p>
          <a:p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89A40D5-64B5-5C4B-24D3-4A0E9896FEE8}"/>
              </a:ext>
            </a:extLst>
          </p:cNvPr>
          <p:cNvSpPr txBox="1"/>
          <p:nvPr/>
        </p:nvSpPr>
        <p:spPr>
          <a:xfrm>
            <a:off x="4139120" y="47971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https://www.yout-ube.com/watch?v=OJlZdZ7E27k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0631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E32C83-783D-46E4-B326-3BE6243B8110}"/>
              </a:ext>
            </a:extLst>
          </p:cNvPr>
          <p:cNvSpPr/>
          <p:nvPr/>
        </p:nvSpPr>
        <p:spPr>
          <a:xfrm>
            <a:off x="5074670" y="999205"/>
            <a:ext cx="2319385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ln w="0"/>
                <a:solidFill>
                  <a:srgbClr val="D69DD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6000">
                <a:ln w="0"/>
                <a:solidFill>
                  <a:srgbClr val="047F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6000">
                <a:ln w="0"/>
                <a:solidFill>
                  <a:srgbClr val="09B0F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-US" sz="6000">
                <a:ln w="0"/>
                <a:solidFill>
                  <a:srgbClr val="9667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</a:t>
            </a:r>
          </a:p>
          <a:p>
            <a:pPr algn="ctr"/>
            <a:r>
              <a:rPr lang="en-US" sz="6000">
                <a:ln w="0"/>
                <a:solidFill>
                  <a:srgbClr val="3CB2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en-US" sz="6000">
                <a:ln w="0"/>
                <a:solidFill>
                  <a:srgbClr val="EA66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600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4" name="Rectangle 6"/>
          <p:cNvSpPr/>
          <p:nvPr/>
        </p:nvSpPr>
        <p:spPr>
          <a:xfrm>
            <a:off x="4255828" y="116632"/>
            <a:ext cx="3829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itchFamily="34" charset="0"/>
                <a:cs typeface="Segoe UI Light" pitchFamily="34" charset="0"/>
              </a:rPr>
              <a:t>أ.  محمد بن زايد الاسمري 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420006"/>
            <a:ext cx="2880320" cy="1454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A3BE304-7017-46AA-B367-72EEE5BCF1F2}"/>
              </a:ext>
            </a:extLst>
          </p:cNvPr>
          <p:cNvSpPr/>
          <p:nvPr/>
        </p:nvSpPr>
        <p:spPr>
          <a:xfrm>
            <a:off x="4045838" y="3180944"/>
            <a:ext cx="4249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itchFamily="34" charset="0"/>
                <a:cs typeface="Segoe UI Light" pitchFamily="34" charset="0"/>
              </a:rPr>
              <a:t>لا تنسونا من صالح دعائكم 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810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288</Words>
  <Application>Microsoft Office PowerPoint</Application>
  <PresentationFormat>شاشة عريضة</PresentationFormat>
  <Paragraphs>113</Paragraphs>
  <Slides>6</Slides>
  <Notes>2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7" baseType="lpstr">
      <vt:lpstr>Abadi</vt:lpstr>
      <vt:lpstr>Aharoni</vt:lpstr>
      <vt:lpstr>Arial</vt:lpstr>
      <vt:lpstr>Calibri</vt:lpstr>
      <vt:lpstr>Calibri Light</vt:lpstr>
      <vt:lpstr>Comic Sans MS</vt:lpstr>
      <vt:lpstr>Segoe Print</vt:lpstr>
      <vt:lpstr>Segoe UI Light</vt:lpstr>
      <vt:lpstr>Segoe UI Web (Arabic)</vt:lpstr>
      <vt:lpstr>Showcard Gothic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محمد زايد</cp:lastModifiedBy>
  <cp:revision>23</cp:revision>
  <dcterms:modified xsi:type="dcterms:W3CDTF">2022-05-31T06:08:13Z</dcterms:modified>
</cp:coreProperties>
</file>