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70" r:id="rId5"/>
    <p:sldId id="259" r:id="rId6"/>
    <p:sldId id="260" r:id="rId7"/>
    <p:sldId id="262" r:id="rId8"/>
    <p:sldId id="263" r:id="rId9"/>
    <p:sldId id="261" r:id="rId10"/>
    <p:sldId id="264" r:id="rId11"/>
    <p:sldId id="267" r:id="rId12"/>
    <p:sldId id="268" r:id="rId13"/>
    <p:sldId id="265" r:id="rId14"/>
    <p:sldId id="271" r:id="rId15"/>
    <p:sldId id="266" r:id="rId16"/>
    <p:sldId id="269" r:id="rId17"/>
    <p:sldId id="272" r:id="rId18"/>
    <p:sldId id="273" r:id="rId19"/>
    <p:sldId id="274" r:id="rId20"/>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7" d="100"/>
          <a:sy n="67"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D0A9C62-445F-A8AF-62A2-A87D1CC23AF5}"/>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FEB5AEB8-FE58-915C-A56F-BEB18FAAC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09A65E94-714E-F547-25F0-2806AF60B522}"/>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55FAED87-9018-D15D-FC10-3C1038E45F8E}"/>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A8FE823D-5890-5115-D938-374C820618C8}"/>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155298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4EBC3DA-947C-A386-4E22-F10BB002D364}"/>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F6823D00-7596-883E-6BA9-AC194AD97A09}"/>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B0BA6104-C741-E256-DED7-7F155255A48F}"/>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5073C8EA-A4A8-102F-A3EE-F44F9162E60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E9F62C56-96E3-C4A7-1C50-B9235AD48E97}"/>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191973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0B41350F-9F86-A6A8-EB9C-D0689DD56F3F}"/>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745D644B-0E03-D289-93AF-587D38C23092}"/>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31E735F-6241-DC7C-8778-6A38C381F2E5}"/>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FDB34A5A-4F3E-C295-66A6-0A3F15420BDF}"/>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B98FBAE-4AB9-B675-80E1-DE5A0A07ED56}"/>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1101911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0DC32D-F949-2502-0056-2F30C3A1BFAA}"/>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69F4DD6F-7BE4-BF79-DEAB-6D07EB64A5E5}"/>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BEA84EAB-F596-3306-7A85-F6637A9E8040}"/>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1B687C30-FDCC-EF1A-C86C-56DB256CE5E2}"/>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DCDA8D5-5DAE-9E62-E50C-B447712391B9}"/>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326240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8E865E5-3A2A-F74B-601E-B753568C0F6C}"/>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DCD2A4B8-9CEA-99C8-0C30-5EA3965E45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3ECE22B8-7D15-320F-66D9-8010120618F6}"/>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07A9BB60-B405-276D-D8E6-50FDDDB8D27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CEB7AA5-26D9-B180-D081-E20678316D42}"/>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2204994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33EBF3E-BFD5-DBFF-B324-5E27560114AF}"/>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370048A0-1A1A-4C00-9336-7C48B0D09197}"/>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16AFD735-9D07-675D-D7D6-12481316E19A}"/>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041D584A-D667-8D2C-0D9B-6ED76338552F}"/>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6" name="عنصر نائب للتذييل 5">
            <a:extLst>
              <a:ext uri="{FF2B5EF4-FFF2-40B4-BE49-F238E27FC236}">
                <a16:creationId xmlns:a16="http://schemas.microsoft.com/office/drawing/2014/main" id="{CBAA7E45-9CEE-B517-4F26-1B5EC89A50A5}"/>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330E410D-2F1D-8AE8-9BD7-8EACAB8F1E9C}"/>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3172214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A005FBD-BB50-4945-625A-58966D10960B}"/>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967013FE-4343-1202-01D1-ACE4DAA4F7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E5CF512E-F46D-3FC3-6917-A3F4D827A13F}"/>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65D5E703-738D-48EF-C9B8-C44B5573E3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D0F1F000-955F-D85E-99E0-19C65A4D99D1}"/>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75ECEED4-B11E-2013-7660-79D4E9FA9112}"/>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8" name="عنصر نائب للتذييل 7">
            <a:extLst>
              <a:ext uri="{FF2B5EF4-FFF2-40B4-BE49-F238E27FC236}">
                <a16:creationId xmlns:a16="http://schemas.microsoft.com/office/drawing/2014/main" id="{908600EF-71AB-1666-908C-2ED9C7A8FC5A}"/>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DFFF2AF0-F809-D63F-5991-B9300103F111}"/>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4101018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AD2D030-503B-0519-EA6A-FE7C697952D1}"/>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540FD3DF-32D9-2E13-BDEF-CE2C6BC26DA9}"/>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4" name="عنصر نائب للتذييل 3">
            <a:extLst>
              <a:ext uri="{FF2B5EF4-FFF2-40B4-BE49-F238E27FC236}">
                <a16:creationId xmlns:a16="http://schemas.microsoft.com/office/drawing/2014/main" id="{C16F7616-04DC-C3FD-C2D9-A61B14A9A2F0}"/>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C7B0D02B-5C51-3E6B-60F9-56A867D8B849}"/>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2794626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767942E6-E579-1F24-70A0-4CF7BCFA3EC5}"/>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3" name="عنصر نائب للتذييل 2">
            <a:extLst>
              <a:ext uri="{FF2B5EF4-FFF2-40B4-BE49-F238E27FC236}">
                <a16:creationId xmlns:a16="http://schemas.microsoft.com/office/drawing/2014/main" id="{64D066DB-2B50-C805-AA1D-BB4F7A87F45E}"/>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0F0C17CC-2C1F-2B5A-52CF-5B549315BE5C}"/>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368415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F16A440-8FF2-7A13-CF51-29BCE37B0C6F}"/>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CF05DEA5-795D-0381-99C5-C447AA896F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B513CF32-01CA-35DC-74CB-62401CC9EA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DB62F3D7-2B98-D8F5-B3BF-B6617DA88D99}"/>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6" name="عنصر نائب للتذييل 5">
            <a:extLst>
              <a:ext uri="{FF2B5EF4-FFF2-40B4-BE49-F238E27FC236}">
                <a16:creationId xmlns:a16="http://schemas.microsoft.com/office/drawing/2014/main" id="{AE544C90-E203-F707-0669-26AF5B8522E1}"/>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94A1588F-5D9E-D8A8-72DE-8F702A9E17C1}"/>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1548163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5A29811-83E1-26C2-03A9-378AACEE4A84}"/>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A0534FFB-A1AE-4711-1D11-7CD60DEBAC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DB777B3D-8847-0D61-F08C-E0293EEA1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2258583-2D76-4A24-6C0A-3D1520C9CC36}"/>
              </a:ext>
            </a:extLst>
          </p:cNvPr>
          <p:cNvSpPr>
            <a:spLocks noGrp="1"/>
          </p:cNvSpPr>
          <p:nvPr>
            <p:ph type="dt" sz="half" idx="10"/>
          </p:nvPr>
        </p:nvSpPr>
        <p:spPr/>
        <p:txBody>
          <a:bodyPr/>
          <a:lstStyle/>
          <a:p>
            <a:fld id="{E8B9BE7F-73F8-4DE0-A37C-8DC20C5D32EA}" type="datetimeFigureOut">
              <a:rPr lang="ar-SA" smtClean="0"/>
              <a:t>04/08/44</a:t>
            </a:fld>
            <a:endParaRPr lang="ar-SA"/>
          </a:p>
        </p:txBody>
      </p:sp>
      <p:sp>
        <p:nvSpPr>
          <p:cNvPr id="6" name="عنصر نائب للتذييل 5">
            <a:extLst>
              <a:ext uri="{FF2B5EF4-FFF2-40B4-BE49-F238E27FC236}">
                <a16:creationId xmlns:a16="http://schemas.microsoft.com/office/drawing/2014/main" id="{083BC26D-779A-D6F8-DA3D-EA2BBFA4717A}"/>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692FAF49-9742-E4BB-352B-1B99B60CD766}"/>
              </a:ext>
            </a:extLst>
          </p:cNvPr>
          <p:cNvSpPr>
            <a:spLocks noGrp="1"/>
          </p:cNvSpPr>
          <p:nvPr>
            <p:ph type="sldNum" sz="quarter" idx="12"/>
          </p:nvPr>
        </p:nvSpPr>
        <p:spPr/>
        <p:txBody>
          <a:bodyPr/>
          <a:lstStyle/>
          <a:p>
            <a:fld id="{60ED195F-2645-4C9A-8993-B7C44E3002CA}" type="slidenum">
              <a:rPr lang="ar-SA" smtClean="0"/>
              <a:t>‹#›</a:t>
            </a:fld>
            <a:endParaRPr lang="ar-SA"/>
          </a:p>
        </p:txBody>
      </p:sp>
    </p:spTree>
    <p:extLst>
      <p:ext uri="{BB962C8B-B14F-4D97-AF65-F5344CB8AC3E}">
        <p14:creationId xmlns:p14="http://schemas.microsoft.com/office/powerpoint/2010/main" val="558666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1722558-A40D-4E6D-A257-B4F211743C15}"/>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4522205-EF8F-64AA-8C0D-B0E3461CB4D1}"/>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E21EB443-D829-30CC-DAC2-64C94AE1876E}"/>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8B9BE7F-73F8-4DE0-A37C-8DC20C5D32EA}" type="datetimeFigureOut">
              <a:rPr lang="ar-SA" smtClean="0"/>
              <a:t>04/08/44</a:t>
            </a:fld>
            <a:endParaRPr lang="ar-SA"/>
          </a:p>
        </p:txBody>
      </p:sp>
      <p:sp>
        <p:nvSpPr>
          <p:cNvPr id="5" name="عنصر نائب للتذييل 4">
            <a:extLst>
              <a:ext uri="{FF2B5EF4-FFF2-40B4-BE49-F238E27FC236}">
                <a16:creationId xmlns:a16="http://schemas.microsoft.com/office/drawing/2014/main" id="{013449D6-07AA-7026-3E40-75B09F82B9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3B871A51-3373-17F9-89CB-76008D5FEE64}"/>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0ED195F-2645-4C9A-8993-B7C44E3002CA}" type="slidenum">
              <a:rPr lang="ar-SA" smtClean="0"/>
              <a:t>‹#›</a:t>
            </a:fld>
            <a:endParaRPr lang="ar-SA"/>
          </a:p>
        </p:txBody>
      </p:sp>
    </p:spTree>
    <p:extLst>
      <p:ext uri="{BB962C8B-B14F-4D97-AF65-F5344CB8AC3E}">
        <p14:creationId xmlns:p14="http://schemas.microsoft.com/office/powerpoint/2010/main" val="3896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DB8EB6B0-5B1C-3CC3-8193-3157D4C2D150}"/>
              </a:ext>
            </a:extLst>
          </p:cNvPr>
          <p:cNvSpPr txBox="1"/>
          <p:nvPr/>
        </p:nvSpPr>
        <p:spPr>
          <a:xfrm>
            <a:off x="1802607" y="2644170"/>
            <a:ext cx="8586787" cy="1569660"/>
          </a:xfrm>
          <a:prstGeom prst="rect">
            <a:avLst/>
          </a:prstGeom>
          <a:noFill/>
        </p:spPr>
        <p:txBody>
          <a:bodyPr wrap="square" rtlCol="1">
            <a:spAutoFit/>
          </a:bodyPr>
          <a:lstStyle/>
          <a:p>
            <a:pPr algn="ctr"/>
            <a:r>
              <a:rPr lang="ar-SA" sz="9600" b="1" dirty="0">
                <a:latin typeface="Arabic Typesetting" panose="03020402040406030203" pitchFamily="66" charset="-78"/>
                <a:cs typeface="Arabic Typesetting" panose="03020402040406030203" pitchFamily="66" charset="-78"/>
              </a:rPr>
              <a:t>الفصل السابع: الاحتمالات </a:t>
            </a:r>
          </a:p>
        </p:txBody>
      </p:sp>
    </p:spTree>
    <p:extLst>
      <p:ext uri="{BB962C8B-B14F-4D97-AF65-F5344CB8AC3E}">
        <p14:creationId xmlns:p14="http://schemas.microsoft.com/office/powerpoint/2010/main" val="3498556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213324835"/>
                  </p:ext>
                </p:extLst>
              </p:nvPr>
            </p:nvGraphicFramePr>
            <p:xfrm>
              <a:off x="292894" y="1640904"/>
              <a:ext cx="11606212" cy="3576193"/>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عند إلقاء مكعب أرقام وقطعة نقد، ما احتمال ظهور الرقم 4 وظهور صورة؟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٢</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٣</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١٨</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١٢</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213324835"/>
                  </p:ext>
                </p:extLst>
              </p:nvPr>
            </p:nvGraphicFramePr>
            <p:xfrm>
              <a:off x="292894" y="1640904"/>
              <a:ext cx="11606212" cy="3576193"/>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920240">
                    <a:tc gridSpan="8">
                      <a:txBody>
                        <a:bodyPr/>
                        <a:lstStyle/>
                        <a:p>
                          <a:pPr algn="ctr" rtl="1"/>
                          <a:r>
                            <a:rPr lang="ar-SA" sz="6000" b="1" dirty="0">
                              <a:latin typeface="Arabic Typesetting" panose="03020402040406030203" pitchFamily="66" charset="-78"/>
                              <a:cs typeface="Arabic Typesetting" panose="03020402040406030203" pitchFamily="66" charset="-78"/>
                            </a:rPr>
                            <a:t>عند إلقاء مكعب أرقام وقطعة نقد، ما احتمال ظهور الرقم 4 وظهور صورة؟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55953">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126838" r="-375591" b="-735"/>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126838" r="-250656" b="-735"/>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126838" r="-125722" b="-735"/>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126838" r="-787" b="-735"/>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42173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160953078"/>
                  </p:ext>
                </p:extLst>
              </p:nvPr>
            </p:nvGraphicFramePr>
            <p:xfrm>
              <a:off x="292894" y="1179608"/>
              <a:ext cx="11606212" cy="44987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أُلقي مكعب أرقام وسحبت بطاقة من عشرِ بطاقات مرقّمة بالأرقام من 1 إلى 10. </a:t>
                          </a:r>
                        </a:p>
                        <a:p>
                          <a:pPr algn="ctr" rtl="1"/>
                          <a:r>
                            <a:rPr lang="ar-SA" sz="6000" b="1" dirty="0">
                              <a:latin typeface="Arabic Typesetting" panose="03020402040406030203" pitchFamily="66" charset="-78"/>
                              <a:cs typeface="Arabic Typesetting" panose="03020402040406030203" pitchFamily="66" charset="-78"/>
                            </a:rPr>
                            <a:t>أوجدي ح (3 على مكعب الأرقام و9 على البطاقة).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٢٤٠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٤</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٦٠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٨</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160953078"/>
                  </p:ext>
                </p:extLst>
              </p:nvPr>
            </p:nvGraphicFramePr>
            <p:xfrm>
              <a:off x="292894" y="1179608"/>
              <a:ext cx="11606212" cy="44987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2834640">
                    <a:tc gridSpan="8">
                      <a:txBody>
                        <a:bodyPr/>
                        <a:lstStyle/>
                        <a:p>
                          <a:pPr algn="ctr" rtl="1"/>
                          <a:r>
                            <a:rPr lang="ar-SA" sz="6000" b="1" dirty="0">
                              <a:latin typeface="Arabic Typesetting" panose="03020402040406030203" pitchFamily="66" charset="-78"/>
                              <a:cs typeface="Arabic Typesetting" panose="03020402040406030203" pitchFamily="66" charset="-78"/>
                            </a:rPr>
                            <a:t>أُلقي مكعب أرقام وسحبت بطاقة من عشرِ بطاقات مرقّمة بالأرقام من 1 إلى 10. </a:t>
                          </a:r>
                        </a:p>
                        <a:p>
                          <a:pPr algn="ctr" rtl="1"/>
                          <a:r>
                            <a:rPr lang="ar-SA" sz="6000" b="1" dirty="0">
                              <a:latin typeface="Arabic Typesetting" panose="03020402040406030203" pitchFamily="66" charset="-78"/>
                              <a:cs typeface="Arabic Typesetting" panose="03020402040406030203" pitchFamily="66" charset="-78"/>
                            </a:rPr>
                            <a:t>أوجدي ح (3 على مكعب الأرقام و9 على البطاقة).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64145">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181685" r="-375591" b="-733"/>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181685" r="-250656" b="-733"/>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181685" r="-125722" b="-733"/>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181685" r="-787" b="-733"/>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274052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68768274"/>
                  </p:ext>
                </p:extLst>
              </p:nvPr>
            </p:nvGraphicFramePr>
            <p:xfrm>
              <a:off x="292894" y="725742"/>
              <a:ext cx="11606212" cy="5406517"/>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أُلقي مكعب أرقام وسحبت بطاقة من عشرِ بطاقات مرقّمة بالأرقام من 1 إلى 10. </a:t>
                          </a:r>
                        </a:p>
                        <a:p>
                          <a:pPr algn="ctr" rtl="1"/>
                          <a:r>
                            <a:rPr lang="ar-SA" sz="6000" b="1" dirty="0">
                              <a:latin typeface="Arabic Typesetting" panose="03020402040406030203" pitchFamily="66" charset="-78"/>
                              <a:cs typeface="Arabic Typesetting" panose="03020402040406030203" pitchFamily="66" charset="-78"/>
                            </a:rPr>
                            <a:t>أوجدي ح (الرقم فردي على مكعب الأرقام والعدد أقل من 7 على البطاقة).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٣</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٤٠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٣</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٧</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68768274"/>
                  </p:ext>
                </p:extLst>
              </p:nvPr>
            </p:nvGraphicFramePr>
            <p:xfrm>
              <a:off x="292894" y="725742"/>
              <a:ext cx="11606212" cy="5406517"/>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3749040">
                    <a:tc gridSpan="8">
                      <a:txBody>
                        <a:bodyPr/>
                        <a:lstStyle/>
                        <a:p>
                          <a:pPr algn="ctr" rtl="1"/>
                          <a:r>
                            <a:rPr lang="ar-SA" sz="6000" b="1" dirty="0">
                              <a:latin typeface="Arabic Typesetting" panose="03020402040406030203" pitchFamily="66" charset="-78"/>
                              <a:cs typeface="Arabic Typesetting" panose="03020402040406030203" pitchFamily="66" charset="-78"/>
                            </a:rPr>
                            <a:t>أُلقي مكعب أرقام وسحبت بطاقة من عشرِ بطاقات مرقّمة بالأرقام من 1 إلى 10. </a:t>
                          </a:r>
                        </a:p>
                        <a:p>
                          <a:pPr algn="ctr" rtl="1"/>
                          <a:r>
                            <a:rPr lang="ar-SA" sz="6000" b="1" dirty="0">
                              <a:latin typeface="Arabic Typesetting" panose="03020402040406030203" pitchFamily="66" charset="-78"/>
                              <a:cs typeface="Arabic Typesetting" panose="03020402040406030203" pitchFamily="66" charset="-78"/>
                            </a:rPr>
                            <a:t>أوجدي ح (الرقم فردي على مكعب الأرقام والعدد أقل من 7 على البطاقة).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57477">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237132" r="-375591" b="-1103"/>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237132" r="-250656" b="-1103"/>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237132" r="-125722" b="-1103"/>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237132" r="-787" b="-1103"/>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1991842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939658424"/>
                  </p:ext>
                </p:extLst>
              </p:nvPr>
            </p:nvGraphicFramePr>
            <p:xfrm>
              <a:off x="292894" y="1636808"/>
              <a:ext cx="11606212" cy="35843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ما احتمال سحب شريطين دون إرجاع من اللون الأبيض من درج يحتوي 4 شرائط بيضاء و6 شرائط زرقاء؟</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٢</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٤</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٨</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939658424"/>
                  </p:ext>
                </p:extLst>
              </p:nvPr>
            </p:nvGraphicFramePr>
            <p:xfrm>
              <a:off x="292894" y="1636808"/>
              <a:ext cx="11606212" cy="35843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920240">
                    <a:tc gridSpan="8">
                      <a:txBody>
                        <a:bodyPr/>
                        <a:lstStyle/>
                        <a:p>
                          <a:pPr algn="ctr" rtl="1"/>
                          <a:r>
                            <a:rPr lang="ar-SA" sz="6000" b="1" dirty="0">
                              <a:latin typeface="Arabic Typesetting" panose="03020402040406030203" pitchFamily="66" charset="-78"/>
                              <a:cs typeface="Arabic Typesetting" panose="03020402040406030203" pitchFamily="66" charset="-78"/>
                            </a:rPr>
                            <a:t>ما احتمال سحب شريطين دون إرجاع من اللون الأبيض من درج يحتوي 4 شرائط بيضاء و6 شرائط زرقاء؟</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64145">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126740" r="-375591" b="-733"/>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126740" r="-250656" b="-733"/>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126740" r="-125722" b="-733"/>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126740" r="-787" b="-733"/>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608636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773684607"/>
                  </p:ext>
                </p:extLst>
              </p:nvPr>
            </p:nvGraphicFramePr>
            <p:xfrm>
              <a:off x="292894" y="1184085"/>
              <a:ext cx="11606212" cy="4489831"/>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سُحبت كرتان دون إرجاع من صندوق يحتوي 15 كرة زرقاء و4 كرات حمراء و6 كرات بيضاء. </a:t>
                          </a:r>
                        </a:p>
                        <a:p>
                          <a:pPr algn="ctr" rtl="1"/>
                          <a:r>
                            <a:rPr lang="ar-SA" sz="6000" b="1" dirty="0">
                              <a:latin typeface="Arabic Typesetting" panose="03020402040406030203" pitchFamily="66" charset="-78"/>
                              <a:cs typeface="Arabic Typesetting" panose="03020402040406030203" pitchFamily="66" charset="-78"/>
                            </a:rPr>
                            <a:t>أوجدي: ح(الكرتان بيضاوان).</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٦</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٦</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٢٠</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773684607"/>
                  </p:ext>
                </p:extLst>
              </p:nvPr>
            </p:nvGraphicFramePr>
            <p:xfrm>
              <a:off x="292894" y="1184085"/>
              <a:ext cx="11606212" cy="4489831"/>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2834640">
                    <a:tc gridSpan="8">
                      <a:txBody>
                        <a:bodyPr/>
                        <a:lstStyle/>
                        <a:p>
                          <a:pPr algn="ctr" rtl="1"/>
                          <a:r>
                            <a:rPr lang="ar-SA" sz="6000" b="1" dirty="0">
                              <a:latin typeface="Arabic Typesetting" panose="03020402040406030203" pitchFamily="66" charset="-78"/>
                              <a:cs typeface="Arabic Typesetting" panose="03020402040406030203" pitchFamily="66" charset="-78"/>
                            </a:rPr>
                            <a:t>سُحبت كرتان دون إرجاع من صندوق يحتوي 15 كرة زرقاء و4 كرات حمراء و6 كرات بيضاء. </a:t>
                          </a:r>
                        </a:p>
                        <a:p>
                          <a:pPr algn="ctr" rtl="1"/>
                          <a:r>
                            <a:rPr lang="ar-SA" sz="6000" b="1" dirty="0">
                              <a:latin typeface="Arabic Typesetting" panose="03020402040406030203" pitchFamily="66" charset="-78"/>
                              <a:cs typeface="Arabic Typesetting" panose="03020402040406030203" pitchFamily="66" charset="-78"/>
                            </a:rPr>
                            <a:t>أوجدي: ح(الكرتان بيضاوان).</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55191">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181985" r="-375591" b="-735"/>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181985" r="-250656" b="-735"/>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181985" r="-125722" b="-735"/>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181985" r="-787" b="-735"/>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67862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127699530"/>
              </p:ext>
            </p:extLst>
          </p:nvPr>
        </p:nvGraphicFramePr>
        <p:xfrm>
          <a:off x="292894" y="1051560"/>
          <a:ext cx="11606212" cy="4754880"/>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ما نوع العينة:</a:t>
                      </a:r>
                    </a:p>
                    <a:p>
                      <a:pPr algn="ctr" rtl="1"/>
                      <a:r>
                        <a:rPr lang="ar-SA" sz="6000" b="1" dirty="0">
                          <a:latin typeface="Arabic Typesetting" panose="03020402040406030203" pitchFamily="66" charset="-78"/>
                          <a:cs typeface="Arabic Typesetting" panose="03020402040406030203" pitchFamily="66" charset="-78"/>
                        </a:rPr>
                        <a:t>"قام المصنع بفحص الآلة الحاسبة ذات الترتيب عشرين ومضاعفات الـ 20 على خط الإنتاج لتقييم جودة الآلات الحاسبة المُنتجة".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عشوائية بسيطة.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عشوائية طبقية.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عشوائية منتظمة.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ملائمة.</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698163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03785712"/>
              </p:ext>
            </p:extLst>
          </p:nvPr>
        </p:nvGraphicFramePr>
        <p:xfrm>
          <a:off x="292894" y="1051560"/>
          <a:ext cx="11606212" cy="4754880"/>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ما نوع العينة:</a:t>
                      </a:r>
                    </a:p>
                    <a:p>
                      <a:pPr algn="ctr" rtl="1"/>
                      <a:r>
                        <a:rPr lang="ar-SA" sz="6000" b="1" dirty="0">
                          <a:latin typeface="Arabic Typesetting" panose="03020402040406030203" pitchFamily="66" charset="-78"/>
                          <a:cs typeface="Arabic Typesetting" panose="03020402040406030203" pitchFamily="66" charset="-78"/>
                        </a:rPr>
                        <a:t>"لتحديد نوع الفطائر التي يفضلها معظم الطلاب، سأل مسؤول المطعم المدرسي 10 طلاب عشوائيًّا من كل مرحلة".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عشوائية </a:t>
                      </a:r>
                    </a:p>
                    <a:p>
                      <a:pPr algn="ctr" rtl="1"/>
                      <a:r>
                        <a:rPr lang="ar-SA" sz="6000" b="1" dirty="0">
                          <a:latin typeface="Arabic Typesetting" panose="03020402040406030203" pitchFamily="66" charset="-78"/>
                          <a:cs typeface="Arabic Typesetting" panose="03020402040406030203" pitchFamily="66" charset="-78"/>
                        </a:rPr>
                        <a:t>طبقية.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عشوائية منتظمة.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ملائمة.</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تطوعية.</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2205263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722376551"/>
                  </p:ext>
                </p:extLst>
              </p:nvPr>
            </p:nvGraphicFramePr>
            <p:xfrm>
              <a:off x="292894" y="217298"/>
              <a:ext cx="11606212" cy="2965831"/>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4000" b="1" dirty="0">
                              <a:latin typeface="Arabic Typesetting" panose="03020402040406030203" pitchFamily="66" charset="-78"/>
                              <a:cs typeface="Arabic Typesetting" panose="03020402040406030203" pitchFamily="66" charset="-78"/>
                            </a:rPr>
                            <a:t>استعملي نتائج الدراسة في الجدول أدناه التي أُجريت على 300 شخص في الإجابة عن السؤال الآتي:</a:t>
                          </a:r>
                        </a:p>
                        <a:p>
                          <a:pPr algn="ctr" rtl="1"/>
                          <a:r>
                            <a:rPr lang="ar-SA" sz="4000" b="1" dirty="0">
                              <a:latin typeface="Arabic Typesetting" panose="03020402040406030203" pitchFamily="66" charset="-78"/>
                              <a:cs typeface="Arabic Typesetting" panose="03020402040406030203" pitchFamily="66" charset="-78"/>
                            </a:rPr>
                            <a:t>ما الاحتمال التجريبي أن تكون الرياضة المفضلة لدى شخصٍ ما هي كرة السلة؟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٦</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٤</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٣</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٢</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722376551"/>
                  </p:ext>
                </p:extLst>
              </p:nvPr>
            </p:nvGraphicFramePr>
            <p:xfrm>
              <a:off x="292894" y="217298"/>
              <a:ext cx="11606212" cy="2965831"/>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310640">
                    <a:tc gridSpan="8">
                      <a:txBody>
                        <a:bodyPr/>
                        <a:lstStyle/>
                        <a:p>
                          <a:pPr algn="ctr" rtl="1"/>
                          <a:r>
                            <a:rPr lang="ar-SA" sz="4000" b="1" dirty="0">
                              <a:latin typeface="Arabic Typesetting" panose="03020402040406030203" pitchFamily="66" charset="-78"/>
                              <a:cs typeface="Arabic Typesetting" panose="03020402040406030203" pitchFamily="66" charset="-78"/>
                            </a:rPr>
                            <a:t>استعملي نتائج الدراسة في الجدول أدناه التي أُجريت على 300 شخص في الإجابة عن السؤال الآتي:</a:t>
                          </a:r>
                        </a:p>
                        <a:p>
                          <a:pPr algn="ctr" rtl="1"/>
                          <a:r>
                            <a:rPr lang="ar-SA" sz="4000" b="1" dirty="0">
                              <a:latin typeface="Arabic Typesetting" panose="03020402040406030203" pitchFamily="66" charset="-78"/>
                              <a:cs typeface="Arabic Typesetting" panose="03020402040406030203" pitchFamily="66" charset="-78"/>
                            </a:rPr>
                            <a:t>ما الاحتمال التجريبي أن تكون الرياضة المفضلة لدى شخصٍ ما هي كرة السلة؟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55191">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86029" r="-375591" b="-735"/>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86029" r="-250656" b="-735"/>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86029" r="-125722" b="-735"/>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86029" r="-787" b="-735"/>
                          </a:stretch>
                        </a:blipFill>
                      </a:tcPr>
                    </a:tc>
                    <a:extLst>
                      <a:ext uri="{0D108BD9-81ED-4DB2-BD59-A6C34878D82A}">
                        <a16:rowId xmlns:a16="http://schemas.microsoft.com/office/drawing/2014/main" val="134416369"/>
                      </a:ext>
                    </a:extLst>
                  </a:tr>
                </a:tbl>
              </a:graphicData>
            </a:graphic>
          </p:graphicFrame>
        </mc:Fallback>
      </mc:AlternateContent>
      <p:pic>
        <p:nvPicPr>
          <p:cNvPr id="4" name="صورة 3">
            <a:extLst>
              <a:ext uri="{FF2B5EF4-FFF2-40B4-BE49-F238E27FC236}">
                <a16:creationId xmlns:a16="http://schemas.microsoft.com/office/drawing/2014/main" id="{FFB8504B-8AB4-A4AB-D813-BCAF56BBD9F2}"/>
              </a:ext>
            </a:extLst>
          </p:cNvPr>
          <p:cNvPicPr>
            <a:picLocks noChangeAspect="1"/>
          </p:cNvPicPr>
          <p:nvPr/>
        </p:nvPicPr>
        <p:blipFill rotWithShape="1">
          <a:blip r:embed="rId3">
            <a:extLst>
              <a:ext uri="{28A0092B-C50C-407E-A947-70E740481C1C}">
                <a14:useLocalDpi xmlns:a14="http://schemas.microsoft.com/office/drawing/2010/main" val="0"/>
              </a:ext>
            </a:extLst>
          </a:blip>
          <a:srcRect l="23704" t="31875" r="52849" b="50564"/>
          <a:stretch/>
        </p:blipFill>
        <p:spPr>
          <a:xfrm>
            <a:off x="100012" y="3267079"/>
            <a:ext cx="3293089" cy="3487927"/>
          </a:xfrm>
          <a:prstGeom prst="rect">
            <a:avLst/>
          </a:prstGeom>
        </p:spPr>
      </p:pic>
    </p:spTree>
    <p:extLst>
      <p:ext uri="{BB962C8B-B14F-4D97-AF65-F5344CB8AC3E}">
        <p14:creationId xmlns:p14="http://schemas.microsoft.com/office/powerpoint/2010/main" val="4058164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886365544"/>
                  </p:ext>
                </p:extLst>
              </p:nvPr>
            </p:nvGraphicFramePr>
            <p:xfrm>
              <a:off x="292894" y="217298"/>
              <a:ext cx="11606212" cy="29747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4000" b="1" dirty="0">
                              <a:latin typeface="Arabic Typesetting" panose="03020402040406030203" pitchFamily="66" charset="-78"/>
                              <a:cs typeface="Arabic Typesetting" panose="03020402040406030203" pitchFamily="66" charset="-78"/>
                            </a:rPr>
                            <a:t>استعملي نتائج الدراسة في الجدول أدناه التي أُجريت على 300 شخص في الإجابة عن السؤال الآتي:</a:t>
                          </a:r>
                        </a:p>
                        <a:p>
                          <a:pPr algn="ctr" rtl="1"/>
                          <a:r>
                            <a:rPr lang="ar-SA" sz="4000" b="1" dirty="0">
                              <a:latin typeface="Arabic Typesetting" panose="03020402040406030203" pitchFamily="66" charset="-78"/>
                              <a:cs typeface="Arabic Typesetting" panose="03020402040406030203" pitchFamily="66" charset="-78"/>
                            </a:rPr>
                            <a:t>ما الاحتمال التجريبي أن تكون الرياضة المفضلة لدى شخصٍ ما هي السباحة؟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١</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٢</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٤</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٦</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١٥</m:t>
                                    </m:r>
                                  </m:den>
                                </m:f>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886365544"/>
                  </p:ext>
                </p:extLst>
              </p:nvPr>
            </p:nvGraphicFramePr>
            <p:xfrm>
              <a:off x="292894" y="217298"/>
              <a:ext cx="11606212" cy="2974785"/>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310640">
                    <a:tc gridSpan="8">
                      <a:txBody>
                        <a:bodyPr/>
                        <a:lstStyle/>
                        <a:p>
                          <a:pPr algn="ctr" rtl="1"/>
                          <a:r>
                            <a:rPr lang="ar-SA" sz="4000" b="1" dirty="0">
                              <a:latin typeface="Arabic Typesetting" panose="03020402040406030203" pitchFamily="66" charset="-78"/>
                              <a:cs typeface="Arabic Typesetting" panose="03020402040406030203" pitchFamily="66" charset="-78"/>
                            </a:rPr>
                            <a:t>استعملي نتائج الدراسة في الجدول أدناه التي أُجريت على 300 شخص في الإجابة عن السؤال الآتي:</a:t>
                          </a:r>
                        </a:p>
                        <a:p>
                          <a:pPr algn="ctr" rtl="1"/>
                          <a:r>
                            <a:rPr lang="ar-SA" sz="4000" b="1" dirty="0">
                              <a:latin typeface="Arabic Typesetting" panose="03020402040406030203" pitchFamily="66" charset="-78"/>
                              <a:cs typeface="Arabic Typesetting" panose="03020402040406030203" pitchFamily="66" charset="-78"/>
                            </a:rPr>
                            <a:t>ما الاحتمال التجريبي أن تكون الرياضة المفضلة لدى شخصٍ ما هي السباحة؟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664145">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5197" t="-85036" r="-375591" b="-730"/>
                          </a:stretch>
                        </a:blipFill>
                      </a:tcP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150131" t="-85036" r="-250656" b="-730"/>
                          </a:stretch>
                        </a:blipFill>
                      </a:tcP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85036" r="-125722" b="-730"/>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85036" r="-787" b="-730"/>
                          </a:stretch>
                        </a:blipFill>
                      </a:tcPr>
                    </a:tc>
                    <a:extLst>
                      <a:ext uri="{0D108BD9-81ED-4DB2-BD59-A6C34878D82A}">
                        <a16:rowId xmlns:a16="http://schemas.microsoft.com/office/drawing/2014/main" val="134416369"/>
                      </a:ext>
                    </a:extLst>
                  </a:tr>
                </a:tbl>
              </a:graphicData>
            </a:graphic>
          </p:graphicFrame>
        </mc:Fallback>
      </mc:AlternateContent>
      <p:pic>
        <p:nvPicPr>
          <p:cNvPr id="4" name="صورة 3">
            <a:extLst>
              <a:ext uri="{FF2B5EF4-FFF2-40B4-BE49-F238E27FC236}">
                <a16:creationId xmlns:a16="http://schemas.microsoft.com/office/drawing/2014/main" id="{FFB8504B-8AB4-A4AB-D813-BCAF56BBD9F2}"/>
              </a:ext>
            </a:extLst>
          </p:cNvPr>
          <p:cNvPicPr>
            <a:picLocks noChangeAspect="1"/>
          </p:cNvPicPr>
          <p:nvPr/>
        </p:nvPicPr>
        <p:blipFill rotWithShape="1">
          <a:blip r:embed="rId3">
            <a:extLst>
              <a:ext uri="{28A0092B-C50C-407E-A947-70E740481C1C}">
                <a14:useLocalDpi xmlns:a14="http://schemas.microsoft.com/office/drawing/2010/main" val="0"/>
              </a:ext>
            </a:extLst>
          </a:blip>
          <a:srcRect l="23704" t="31875" r="52849" b="50564"/>
          <a:stretch/>
        </p:blipFill>
        <p:spPr>
          <a:xfrm>
            <a:off x="100012" y="3267079"/>
            <a:ext cx="3293089" cy="3487927"/>
          </a:xfrm>
          <a:prstGeom prst="rect">
            <a:avLst/>
          </a:prstGeom>
        </p:spPr>
      </p:pic>
    </p:spTree>
    <p:extLst>
      <p:ext uri="{BB962C8B-B14F-4D97-AF65-F5344CB8AC3E}">
        <p14:creationId xmlns:p14="http://schemas.microsoft.com/office/powerpoint/2010/main" val="353247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3396270696"/>
                  </p:ext>
                </p:extLst>
              </p:nvPr>
            </p:nvGraphicFramePr>
            <p:xfrm>
              <a:off x="292894" y="1181533"/>
              <a:ext cx="11606212" cy="4494934"/>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يحتوي إناء على 36 كرة ملوّنة لها الحجم نفسه من اللون الأزرق والأخضر والأحمر والأصفر. ما عدد الكرات الزرقاء في الإناء، إذا كان احتمال سحب كرة زرقاء من الإناء دون النظر إليها هو </a:t>
                          </a:r>
                          <a14:m>
                            <m:oMath xmlns:m="http://schemas.openxmlformats.org/officeDocument/2006/math">
                              <m:f>
                                <m:fPr>
                                  <m:ctrlPr>
                                    <a:rPr lang="ar-SA" sz="6000" b="1" i="1" smtClean="0">
                                      <a:latin typeface="Cambria Math" panose="02040503050406030204" pitchFamily="18" charset="0"/>
                                      <a:cs typeface="Arabic Typesetting" panose="03020402040406030203" pitchFamily="66" charset="-78"/>
                                    </a:rPr>
                                  </m:ctrlPr>
                                </m:fPr>
                                <m:num>
                                  <m:r>
                                    <a:rPr lang="ku-Arab-IQ" sz="6000" b="1" i="1" smtClean="0">
                                      <a:latin typeface="Cambria Math" panose="02040503050406030204" pitchFamily="18" charset="0"/>
                                      <a:cs typeface="Arabic Typesetting" panose="03020402040406030203" pitchFamily="66" charset="-78"/>
                                    </a:rPr>
                                    <m:t> </m:t>
                                  </m:r>
                                  <m:r>
                                    <a:rPr lang="ku-Arab-IQ" sz="6000" b="1" i="1" smtClean="0">
                                      <a:latin typeface="Cambria Math" panose="02040503050406030204" pitchFamily="18" charset="0"/>
                                      <a:cs typeface="Arabic Typesetting" panose="03020402040406030203" pitchFamily="66" charset="-78"/>
                                    </a:rPr>
                                    <m:t>٤</m:t>
                                  </m:r>
                                  <m:r>
                                    <a:rPr lang="ku-Arab-IQ" sz="6000" b="1" i="1" smtClean="0">
                                      <a:latin typeface="Cambria Math" panose="02040503050406030204" pitchFamily="18" charset="0"/>
                                      <a:cs typeface="Arabic Typesetting" panose="03020402040406030203" pitchFamily="66" charset="-78"/>
                                    </a:rPr>
                                    <m:t> </m:t>
                                  </m:r>
                                </m:num>
                                <m:den>
                                  <m:r>
                                    <a:rPr lang="ku-Arab-IQ" sz="6000" b="1" i="1" smtClean="0">
                                      <a:latin typeface="Cambria Math" panose="02040503050406030204" pitchFamily="18" charset="0"/>
                                      <a:cs typeface="Arabic Typesetting" panose="03020402040406030203" pitchFamily="66" charset="-78"/>
                                    </a:rPr>
                                    <m:t>٩</m:t>
                                  </m:r>
                                </m:den>
                              </m:f>
                            </m:oMath>
                          </a14:m>
                          <a:r>
                            <a:rPr lang="ar-SA" sz="6000" b="1" dirty="0">
                              <a:latin typeface="Arabic Typesetting" panose="03020402040406030203" pitchFamily="66" charset="-78"/>
                              <a:cs typeface="Arabic Typesetting" panose="03020402040406030203" pitchFamily="66" charset="-78"/>
                            </a:rPr>
                            <a:t>؟</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18</a:t>
                          </a: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3396270696"/>
                  </p:ext>
                </p:extLst>
              </p:nvPr>
            </p:nvGraphicFramePr>
            <p:xfrm>
              <a:off x="292894" y="1181533"/>
              <a:ext cx="11606212" cy="4494934"/>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3240278">
                    <a:tc gridSpan="8">
                      <a:txBody>
                        <a:bodyPr/>
                        <a:lstStyle/>
                        <a:p>
                          <a:endParaRPr lang="ar-SA"/>
                        </a:p>
                      </a:txBody>
                      <a:tcPr anchor="ctr">
                        <a:blipFill>
                          <a:blip r:embed="rId2"/>
                          <a:stretch>
                            <a:fillRect l="-53" t="-5629" r="-158" b="-47467"/>
                          </a:stretch>
                        </a:blip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18</a:t>
                          </a:r>
                        </a:p>
                      </a:txBody>
                      <a:tcPr anchor="ct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1092019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916141055"/>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حل 8 أسئلة من نوع الصواب والخطأ في اختبار.</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256</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198837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3979094723"/>
              </p:ext>
            </p:extLst>
          </p:nvPr>
        </p:nvGraphicFramePr>
        <p:xfrm>
          <a:off x="292894" y="1384352"/>
          <a:ext cx="11606212" cy="40892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تختار وفاء ملابس دميتها من بين: 3 قمصان وقبعة واسعة وقبعة ضيقة وبنطال أزرق وبنطال بني.</a:t>
                      </a:r>
                    </a:p>
                    <a:p>
                      <a:pPr algn="ctr" rtl="1"/>
                      <a:r>
                        <a:rPr lang="ar-SA" sz="6000" b="1" dirty="0">
                          <a:latin typeface="Arabic Typesetting" panose="03020402040406030203" pitchFamily="66" charset="-78"/>
                          <a:cs typeface="Arabic Typesetting" panose="03020402040406030203" pitchFamily="66" charset="-78"/>
                        </a:rPr>
                        <a:t>فبكم طريقة يمكن لوفاء أن تُلبس دميتها؟ </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7</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9</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447897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404435661"/>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اختيار </a:t>
                      </a:r>
                      <a:r>
                        <a:rPr lang="ar-SA" sz="6000" b="1" dirty="0" err="1">
                          <a:latin typeface="Arabic Typesetting" panose="03020402040406030203" pitchFamily="66" charset="-78"/>
                          <a:cs typeface="Arabic Typesetting" panose="03020402040406030203" pitchFamily="66" charset="-78"/>
                        </a:rPr>
                        <a:t>بنطال</a:t>
                      </a:r>
                      <a:r>
                        <a:rPr lang="ar-SA" sz="6000" b="1" dirty="0">
                          <a:latin typeface="Arabic Typesetting" panose="03020402040406030203" pitchFamily="66" charset="-78"/>
                          <a:cs typeface="Arabic Typesetting" panose="03020402040406030203" pitchFamily="66" charset="-78"/>
                        </a:rPr>
                        <a:t> من بين 3 بناطيل وقميص من بين 4 قمصان وحذاء من بين حذائين؛ استعملي مبدأ العدّ الأساسي لإيجاد جميع النواتج الممكنة.</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7</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9</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24</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1950489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563084428"/>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اختيار شهر بصورة عشوائية وإلقاء مكعب أرقام.</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72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144</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4293958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891025258"/>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حل 6 أسئلة من نوع الصواب والخطأ، في اختبار العلوم.</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64</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36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6</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412447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1574242731"/>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إلقاء مكعب أرقام مرتين.</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36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60</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342672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2479411319"/>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إلقاء مكعب أرقام ثم قطعة نقد.</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8</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12</a:t>
                      </a: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24</a:t>
                      </a:r>
                    </a:p>
                  </a:txBody>
                  <a:tcPr anchor="ctr"/>
                </a:tc>
                <a:extLst>
                  <a:ext uri="{0D108BD9-81ED-4DB2-BD59-A6C34878D82A}">
                    <a16:rowId xmlns:a16="http://schemas.microsoft.com/office/drawing/2014/main" val="134416369"/>
                  </a:ext>
                </a:extLst>
              </a:tr>
            </a:tbl>
          </a:graphicData>
        </a:graphic>
      </p:graphicFrame>
    </p:spTree>
    <p:extLst>
      <p:ext uri="{BB962C8B-B14F-4D97-AF65-F5344CB8AC3E}">
        <p14:creationId xmlns:p14="http://schemas.microsoft.com/office/powerpoint/2010/main" val="2511617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3372451979"/>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254656">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إلقاء مكعب أرقام 4 مرات.</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 × 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 + 6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
                              </m:oMathParaPr>
                              <m:oMath xmlns:m="http://schemas.openxmlformats.org/officeDocument/2006/math">
                                <m:sSub>
                                  <m:sSubPr>
                                    <m:ctrlPr>
                                      <a:rPr lang="ar-SA" sz="6000" b="1" i="1" smtClean="0">
                                        <a:latin typeface="Cambria Math" panose="02040503050406030204" pitchFamily="18" charset="0"/>
                                        <a:cs typeface="Arabic Typesetting" panose="03020402040406030203" pitchFamily="66" charset="-78"/>
                                      </a:rPr>
                                    </m:ctrlPr>
                                  </m:sSubPr>
                                  <m:e>
                                    <m:r>
                                      <a:rPr lang="ku-Arab-IQ" sz="6000" b="1" i="1" smtClean="0">
                                        <a:latin typeface="Cambria Math" panose="02040503050406030204" pitchFamily="18" charset="0"/>
                                        <a:cs typeface="Arabic Typesetting" panose="03020402040406030203" pitchFamily="66" charset="-78"/>
                                      </a:rPr>
                                      <m:t>٦</m:t>
                                    </m:r>
                                  </m:e>
                                  <m:sub>
                                    <m:r>
                                      <a:rPr lang="ku-Arab-IQ" sz="6000" b="1" i="1" smtClean="0">
                                        <a:latin typeface="Cambria Math" panose="02040503050406030204" pitchFamily="18" charset="0"/>
                                        <a:cs typeface="Arabic Typesetting" panose="03020402040406030203" pitchFamily="66" charset="-78"/>
                                      </a:rPr>
                                      <m:t>٤</m:t>
                                    </m:r>
                                  </m:sub>
                                </m:sSub>
                              </m:oMath>
                            </m:oMathPara>
                          </a14:m>
                          <a:endParaRPr lang="ar-SA" sz="6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0"/>
                          <a14:m>
                            <m:oMathPara xmlns:m="http://schemas.openxmlformats.org/officeDocument/2006/math">
                              <m:oMathParaPr>
                                <m:jc m:val="centerGroup"/>
                              </m:oMathParaPr>
                              <m:oMath xmlns:m="http://schemas.openxmlformats.org/officeDocument/2006/math">
                                <m:sSub>
                                  <m:sSubPr>
                                    <m:ctrlPr>
                                      <a:rPr lang="ar-SA" sz="6000" b="1" i="1" smtClean="0">
                                        <a:latin typeface="Cambria Math" panose="02040503050406030204" pitchFamily="18" charset="0"/>
                                        <a:cs typeface="Arabic Typesetting" panose="03020402040406030203" pitchFamily="66" charset="-78"/>
                                      </a:rPr>
                                    </m:ctrlPr>
                                  </m:sSubPr>
                                  <m:e>
                                    <m:r>
                                      <a:rPr lang="ku-Arab-IQ" sz="6000" b="1" i="1" smtClean="0">
                                        <a:latin typeface="Cambria Math" panose="02040503050406030204" pitchFamily="18" charset="0"/>
                                        <a:cs typeface="Arabic Typesetting" panose="03020402040406030203" pitchFamily="66" charset="-78"/>
                                      </a:rPr>
                                      <m:t>٤</m:t>
                                    </m:r>
                                  </m:e>
                                  <m:sub>
                                    <m:r>
                                      <a:rPr lang="ku-Arab-IQ" sz="6000" b="1" i="1" smtClean="0">
                                        <a:latin typeface="Cambria Math" panose="02040503050406030204" pitchFamily="18" charset="0"/>
                                        <a:cs typeface="Arabic Typesetting" panose="03020402040406030203" pitchFamily="66" charset="-78"/>
                                      </a:rPr>
                                      <m:t>٦</m:t>
                                    </m:r>
                                  </m:sub>
                                </m:sSub>
                              </m:oMath>
                            </m:oMathPara>
                          </a14:m>
                          <a:endParaRPr lang="ar-SA" sz="6000" b="1" dirty="0">
                            <a:latin typeface="Arabic Typesetting" panose="03020402040406030203" pitchFamily="66" charset="-78"/>
                            <a:cs typeface="Arabic Typesetting" panose="03020402040406030203" pitchFamily="66" charset="-78"/>
                          </a:endParaRPr>
                        </a:p>
                      </a:txBody>
                      <a:tcPr anchor="ctr"/>
                    </a:tc>
                    <a:extLst>
                      <a:ext uri="{0D108BD9-81ED-4DB2-BD59-A6C34878D82A}">
                        <a16:rowId xmlns:a16="http://schemas.microsoft.com/office/drawing/2014/main" val="134416369"/>
                      </a:ext>
                    </a:extLst>
                  </a:tr>
                </a:tbl>
              </a:graphicData>
            </a:graphic>
          </p:graphicFrame>
        </mc:Choice>
        <mc:Fallback xmlns="">
          <p:graphicFrame>
            <p:nvGraphicFramePr>
              <p:cNvPr id="2" name="جدول 2">
                <a:extLst>
                  <a:ext uri="{FF2B5EF4-FFF2-40B4-BE49-F238E27FC236}">
                    <a16:creationId xmlns:a16="http://schemas.microsoft.com/office/drawing/2014/main" id="{15D2D830-1841-E034-A21A-820307262FAD}"/>
                  </a:ext>
                </a:extLst>
              </p:cNvPr>
              <p:cNvGraphicFramePr>
                <a:graphicFrameLocks noGrp="1"/>
              </p:cNvGraphicFramePr>
              <p:nvPr>
                <p:extLst>
                  <p:ext uri="{D42A27DB-BD31-4B8C-83A1-F6EECF244321}">
                    <p14:modId xmlns:p14="http://schemas.microsoft.com/office/powerpoint/2010/main" val="3372451979"/>
                  </p:ext>
                </p:extLst>
              </p:nvPr>
            </p:nvGraphicFramePr>
            <p:xfrm>
              <a:off x="292894" y="1841552"/>
              <a:ext cx="11606212" cy="3174896"/>
            </p:xfrm>
            <a:graphic>
              <a:graphicData uri="http://schemas.openxmlformats.org/drawingml/2006/table">
                <a:tbl>
                  <a:tblPr rtl="1" firstRow="1" bandRow="1">
                    <a:tableStyleId>{5940675A-B579-460E-94D1-54222C63F5DA}</a:tableStyleId>
                  </a:tblPr>
                  <a:tblGrid>
                    <a:gridCol w="580311">
                      <a:extLst>
                        <a:ext uri="{9D8B030D-6E8A-4147-A177-3AD203B41FA5}">
                          <a16:colId xmlns:a16="http://schemas.microsoft.com/office/drawing/2014/main" val="1334362325"/>
                        </a:ext>
                      </a:extLst>
                    </a:gridCol>
                    <a:gridCol w="2321242">
                      <a:extLst>
                        <a:ext uri="{9D8B030D-6E8A-4147-A177-3AD203B41FA5}">
                          <a16:colId xmlns:a16="http://schemas.microsoft.com/office/drawing/2014/main" val="3739887780"/>
                        </a:ext>
                      </a:extLst>
                    </a:gridCol>
                    <a:gridCol w="580311">
                      <a:extLst>
                        <a:ext uri="{9D8B030D-6E8A-4147-A177-3AD203B41FA5}">
                          <a16:colId xmlns:a16="http://schemas.microsoft.com/office/drawing/2014/main" val="2349761878"/>
                        </a:ext>
                      </a:extLst>
                    </a:gridCol>
                    <a:gridCol w="2321242">
                      <a:extLst>
                        <a:ext uri="{9D8B030D-6E8A-4147-A177-3AD203B41FA5}">
                          <a16:colId xmlns:a16="http://schemas.microsoft.com/office/drawing/2014/main" val="644610892"/>
                        </a:ext>
                      </a:extLst>
                    </a:gridCol>
                    <a:gridCol w="580311">
                      <a:extLst>
                        <a:ext uri="{9D8B030D-6E8A-4147-A177-3AD203B41FA5}">
                          <a16:colId xmlns:a16="http://schemas.microsoft.com/office/drawing/2014/main" val="951866052"/>
                        </a:ext>
                      </a:extLst>
                    </a:gridCol>
                    <a:gridCol w="2321242">
                      <a:extLst>
                        <a:ext uri="{9D8B030D-6E8A-4147-A177-3AD203B41FA5}">
                          <a16:colId xmlns:a16="http://schemas.microsoft.com/office/drawing/2014/main" val="3956288189"/>
                        </a:ext>
                      </a:extLst>
                    </a:gridCol>
                    <a:gridCol w="580311">
                      <a:extLst>
                        <a:ext uri="{9D8B030D-6E8A-4147-A177-3AD203B41FA5}">
                          <a16:colId xmlns:a16="http://schemas.microsoft.com/office/drawing/2014/main" val="1903750653"/>
                        </a:ext>
                      </a:extLst>
                    </a:gridCol>
                    <a:gridCol w="2321242">
                      <a:extLst>
                        <a:ext uri="{9D8B030D-6E8A-4147-A177-3AD203B41FA5}">
                          <a16:colId xmlns:a16="http://schemas.microsoft.com/office/drawing/2014/main" val="2390969046"/>
                        </a:ext>
                      </a:extLst>
                    </a:gridCol>
                  </a:tblGrid>
                  <a:tr h="1920240">
                    <a:tc gridSpan="8">
                      <a:txBody>
                        <a:bodyPr/>
                        <a:lstStyle/>
                        <a:p>
                          <a:pPr algn="ctr" rtl="1"/>
                          <a:r>
                            <a:rPr lang="ar-SA" sz="6000" b="1" dirty="0">
                              <a:latin typeface="Arabic Typesetting" panose="03020402040406030203" pitchFamily="66" charset="-78"/>
                              <a:cs typeface="Arabic Typesetting" panose="03020402040406030203" pitchFamily="66" charset="-78"/>
                            </a:rPr>
                            <a:t>استعملي مبدأ العدّ الأساسي لإيجاد عدد النواتج الممكنة، عند إلقاء مكعب أرقام 4 مرات.</a:t>
                          </a:r>
                        </a:p>
                      </a:txBody>
                      <a:tcPr anchor="ctr">
                        <a:solidFill>
                          <a:schemeClr val="bg1">
                            <a:lumMod val="85000"/>
                          </a:schemeClr>
                        </a:solidFill>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tc hMerge="1">
                      <a:txBody>
                        <a:bodyPr/>
                        <a:lstStyle/>
                        <a:p>
                          <a:pPr algn="ctr" rtl="1"/>
                          <a:endParaRPr lang="ar-SA" sz="6000" b="1" dirty="0">
                            <a:latin typeface="Arabic Typesetting" panose="03020402040406030203" pitchFamily="66" charset="-78"/>
                            <a:cs typeface="Arabic Typesetting" panose="03020402040406030203" pitchFamily="66" charset="-78"/>
                          </a:endParaRPr>
                        </a:p>
                      </a:txBody>
                      <a:tcPr/>
                    </a:tc>
                    <a:extLst>
                      <a:ext uri="{0D108BD9-81ED-4DB2-BD59-A6C34878D82A}">
                        <a16:rowId xmlns:a16="http://schemas.microsoft.com/office/drawing/2014/main" val="3575450896"/>
                      </a:ext>
                    </a:extLst>
                  </a:tr>
                  <a:tr h="1254656">
                    <a:tc>
                      <a:txBody>
                        <a:bodyPr/>
                        <a:lstStyle/>
                        <a:p>
                          <a:pPr algn="ctr" rtl="1"/>
                          <a:r>
                            <a:rPr lang="ar-SA" sz="4000" b="1" dirty="0">
                              <a:latin typeface="Arabic OMR" panose="020B0604020202020204" pitchFamily="34" charset="0"/>
                              <a:cs typeface="Arabic OMR" panose="020B0604020202020204" pitchFamily="34" charset="0"/>
                            </a:rPr>
                            <a:t>ا</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 × 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ب</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pPr algn="ctr" rtl="1"/>
                          <a:r>
                            <a:rPr lang="ar-SA" sz="6000" b="1" dirty="0">
                              <a:latin typeface="Arabic Typesetting" panose="03020402040406030203" pitchFamily="66" charset="-78"/>
                              <a:cs typeface="Arabic Typesetting" panose="03020402040406030203" pitchFamily="66" charset="-78"/>
                            </a:rPr>
                            <a:t>4 + 6</a:t>
                          </a:r>
                        </a:p>
                      </a:txBody>
                      <a:tcPr anchor="ctr"/>
                    </a:tc>
                    <a:tc>
                      <a:txBody>
                        <a:bodyPr/>
                        <a:lstStyle/>
                        <a:p>
                          <a:pPr algn="ctr" rtl="1"/>
                          <a:r>
                            <a:rPr lang="ar-SA" sz="4000" b="1" dirty="0">
                              <a:latin typeface="Arabic OMR" panose="020B0604020202020204" pitchFamily="34" charset="0"/>
                              <a:cs typeface="Arabic OMR" panose="020B0604020202020204" pitchFamily="34" charset="0"/>
                            </a:rPr>
                            <a:t>ج</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275066" t="-167476" r="-125722" b="-22816"/>
                          </a:stretch>
                        </a:blipFill>
                      </a:tcPr>
                    </a:tc>
                    <a:tc>
                      <a:txBody>
                        <a:bodyPr/>
                        <a:lstStyle/>
                        <a:p>
                          <a:pPr algn="ctr" rtl="1"/>
                          <a:r>
                            <a:rPr lang="ar-SA" sz="4000" b="1" dirty="0">
                              <a:latin typeface="Arabic OMR" panose="020B0604020202020204" pitchFamily="34" charset="0"/>
                              <a:cs typeface="Arabic OMR" panose="020B0604020202020204" pitchFamily="34" charset="0"/>
                            </a:rPr>
                            <a:t>د</a:t>
                          </a:r>
                          <a:endParaRPr lang="ar-SA" sz="4000" b="1" dirty="0">
                            <a:latin typeface="Arabic Typesetting" panose="03020402040406030203" pitchFamily="66" charset="-78"/>
                            <a:cs typeface="Arabic Typesetting" panose="03020402040406030203" pitchFamily="66" charset="-78"/>
                          </a:endParaRPr>
                        </a:p>
                      </a:txBody>
                      <a:tcPr anchor="ctr"/>
                    </a:tc>
                    <a:tc>
                      <a:txBody>
                        <a:bodyPr/>
                        <a:lstStyle/>
                        <a:p>
                          <a:endParaRPr lang="ar-SA"/>
                        </a:p>
                      </a:txBody>
                      <a:tcPr anchor="ctr">
                        <a:blipFill>
                          <a:blip r:embed="rId2"/>
                          <a:stretch>
                            <a:fillRect l="-400000" t="-167476" r="-787" b="-22816"/>
                          </a:stretch>
                        </a:blipFill>
                      </a:tcPr>
                    </a:tc>
                    <a:extLst>
                      <a:ext uri="{0D108BD9-81ED-4DB2-BD59-A6C34878D82A}">
                        <a16:rowId xmlns:a16="http://schemas.microsoft.com/office/drawing/2014/main" val="134416369"/>
                      </a:ext>
                    </a:extLst>
                  </a:tr>
                </a:tbl>
              </a:graphicData>
            </a:graphic>
          </p:graphicFrame>
        </mc:Fallback>
      </mc:AlternateContent>
    </p:spTree>
    <p:extLst>
      <p:ext uri="{BB962C8B-B14F-4D97-AF65-F5344CB8AC3E}">
        <p14:creationId xmlns:p14="http://schemas.microsoft.com/office/powerpoint/2010/main" val="11486371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585</Words>
  <Application>Microsoft Office PowerPoint</Application>
  <PresentationFormat>شاشة عريضة</PresentationFormat>
  <Paragraphs>172</Paragraphs>
  <Slides>19</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19</vt:i4>
      </vt:variant>
    </vt:vector>
  </HeadingPairs>
  <TitlesOfParts>
    <vt:vector size="26" baseType="lpstr">
      <vt:lpstr>Arabic OMR</vt:lpstr>
      <vt:lpstr>Arabic Typesetting</vt:lpstr>
      <vt:lpstr>Arial</vt:lpstr>
      <vt:lpstr>Calibri</vt:lpstr>
      <vt:lpstr>Calibri Light</vt:lpstr>
      <vt:lpstr>Cambria Math</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THE PINK DREAM</dc:creator>
  <cp:lastModifiedBy>THE PINK DREAM</cp:lastModifiedBy>
  <cp:revision>13</cp:revision>
  <dcterms:created xsi:type="dcterms:W3CDTF">2023-02-24T09:28:20Z</dcterms:created>
  <dcterms:modified xsi:type="dcterms:W3CDTF">2023-02-24T11:19:52Z</dcterms:modified>
</cp:coreProperties>
</file>