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71" r:id="rId3"/>
    <p:sldId id="270" r:id="rId4"/>
    <p:sldId id="274" r:id="rId5"/>
    <p:sldId id="273" r:id="rId6"/>
    <p:sldId id="266" r:id="rId7"/>
  </p:sldIdLst>
  <p:sldSz cx="12192000" cy="6858000"/>
  <p:notesSz cx="6858000" cy="9144000"/>
  <p:defaultTextStyle>
    <a:defPPr lvl="0">
      <a:defRPr lang="ar-SA"/>
    </a:defPPr>
    <a:lvl1pPr marL="0" lv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6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B78CC5F-7AAF-4A65-AEC1-88745F6278C7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AD4DDC1-7F7A-49A7-8578-365986CBC12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618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4DDC1-7F7A-49A7-8578-365986CBC126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3418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D4DDC1-7F7A-49A7-8578-365986CBC126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4874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554096D-BD9A-D747-A92E-1119E25A3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408F7C71-3D62-9646-840F-0E5787AE1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FA89A823-F651-E94A-A523-F52527C7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4A6FE66E-E41B-DF4D-8F04-2DFE81D30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E2148B6E-FDFB-DA4A-9D36-040CA5A8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995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9DA3867-FAA7-8A4E-8C74-5A3A23FE4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D594F0DC-FC31-EB4B-AFA6-EA6D3C8AC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A97D4120-A8A0-5541-A8E3-CFEA0A323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83F72A37-74A2-814D-8567-5518F052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F3698F5D-173E-3544-AA78-C9166E68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304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xmlns="" id="{3392449D-A1E2-1C48-A28D-3EBAB664F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EA3EAF5F-8C98-B544-9A65-58A9350C7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2CB4A903-7CF2-9941-B1B0-DEDB90337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1A55D51E-BF13-4441-AE26-CB69E097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F302C0A0-D735-6E41-B9EE-F027560B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7877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AED3211-18CD-5B4D-B300-E226A22E7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F7CB6C25-C844-B244-AD62-769B1E272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12E35E9B-1719-BC40-9BAB-860E888B1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4CD0ADA1-3991-1E47-8A08-5B769BB5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7CCA7D80-F567-544F-86D4-D77B9D0A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1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FB79C94-07A2-0844-BD33-2BD60E3D5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828AF1D4-EDD2-3349-A7B0-A52793FB1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8ABA49D-37C4-E14F-A42A-8B56E823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A899B805-5BDC-1A49-A3DF-6F7DE103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1C2760D0-7988-1348-A901-D259F2650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038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2835DEA-EA77-F14B-BEDF-21DD1037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84614FF-84E8-2948-A8F8-BD7520CE8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22C99A21-83C3-024B-9065-A1505BA04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714C3267-BB2D-2047-97C7-AC9D7923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8E154565-C205-F641-B720-F1028A5DA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D7DE58E9-0729-6045-98E6-5331C1A35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762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88DB4512-81A0-6642-BB1B-D2B28D1F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B460AB26-860A-ED40-8D4D-AE05BCC9C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21D287B7-AAFC-D249-B68B-9E92AE3D9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xmlns="" id="{01B21C58-7231-0847-B696-5407AE6B1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xmlns="" id="{FBEA86D9-4D4E-3A44-979B-20FF9B55E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xmlns="" id="{F3DB7F47-78AE-664A-A6C4-A191527F2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xmlns="" id="{E49A94B0-BB38-E74E-AA05-AF19EA2E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xmlns="" id="{401E37A0-81F7-6148-A2AB-BAF884F9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727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D02DFCB-FF5F-CB4D-BF42-8D14B0C0B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xmlns="" id="{D7AEF518-7FE3-6F4E-94C2-5D6BB149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xmlns="" id="{C39ED6C3-2938-1C4F-A2E8-3C599FCC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xmlns="" id="{24222F42-400A-B449-8B41-BC092CE0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155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xmlns="" id="{7CF73CB6-31EE-DE40-BEE5-2A9B54F11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xmlns="" id="{76DEE958-9DFC-E84B-A5C0-2AEBFE6A8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xmlns="" id="{97088DEE-C60C-064B-9F50-9EC8DE3DB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3681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0877D7F-95A5-FA4A-8A6E-8BFA826D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CA832641-9CFB-E948-A1A6-EBE47062B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663AFB45-33C7-6440-A790-52E4BAF0A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A0EFE5AC-6F5D-344F-A796-FCE723B2F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985D6078-615A-7742-B1D2-80AEBFFD9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A4A44CD1-12C9-9844-914D-723D40FD8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125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EA5235F-8A54-AF4B-8AAC-C046E0A3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xmlns="" id="{3BEE52F8-B27D-7F41-B053-0564A88BF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C1212F81-3BE4-7E4B-81C2-AEC4F9591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9794CE9B-813C-B74B-BEC2-81676A76A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0C9B675F-B885-B345-A45D-61FDF353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A1476B11-A673-7143-8E94-591C9421E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323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xmlns="" id="{810A506A-2DD5-A641-9DBC-3CAAD2399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3A0361F9-16B5-5347-A5C7-64458DE2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0A6C433C-3546-9940-A5C5-5E8AEE80E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1C9F3-AA9A-824B-B6D7-9CAC608328B6}" type="datetimeFigureOut">
              <a:rPr lang="ar-SA" smtClean="0"/>
              <a:t>21/11/1444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FD8EEDE7-4235-2048-A534-913F791C7D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40B4D19D-8265-2F48-B69F-F17F6BFDA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0D717-881F-864D-996B-AFD3B6FF33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815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media" Target="../media/media2.mp3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openxmlformats.org/officeDocument/2006/relationships/image" Target="../media/image8.jpeg"/><Relationship Id="rId5" Type="http://schemas.microsoft.com/office/2007/relationships/media" Target="../media/media3.mp3"/><Relationship Id="rId10" Type="http://schemas.openxmlformats.org/officeDocument/2006/relationships/image" Target="../media/image7.jpeg"/><Relationship Id="rId4" Type="http://schemas.openxmlformats.org/officeDocument/2006/relationships/audio" Target="../media/media2.mp3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microsoft.com/office/2007/relationships/media" Target="../media/media5.mp3"/><Relationship Id="rId7" Type="http://schemas.openxmlformats.org/officeDocument/2006/relationships/image" Target="../media/image9.jpe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5.mp3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-ube.com/watch?v=eSZ-7YLRc44" TargetMode="External"/><Relationship Id="rId2" Type="http://schemas.openxmlformats.org/officeDocument/2006/relationships/hyperlink" Target="https://www.yout-ube.com/watch?v=5MCtvhUq7z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-ube.com/watch?v=FT9j1i_lfWo" TargetMode="External"/><Relationship Id="rId5" Type="http://schemas.openxmlformats.org/officeDocument/2006/relationships/hyperlink" Target="https://www.yout-ube.com/watch?v=zHKgKkzTW8k" TargetMode="External"/><Relationship Id="rId4" Type="http://schemas.openxmlformats.org/officeDocument/2006/relationships/hyperlink" Target="https://www.yout-ube.com/watch?v=tyr_j3bi2Lw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537454"/>
            <a:ext cx="10058400" cy="52824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3038422" y="1833016"/>
            <a:ext cx="653450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howcard Gothic" panose="04020904020102020604" pitchFamily="82" charset="0"/>
                <a:cs typeface="Sultan bold" pitchFamily="2" charset="-78"/>
              </a:rPr>
              <a:t>Welcome to our English class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howcard Gothic" panose="04020904020102020604" pitchFamily="82" charset="0"/>
              <a:cs typeface="Sultan bold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44368" y="5985903"/>
            <a:ext cx="6591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Sultan bold" pitchFamily="2" charset="-78"/>
              </a:rPr>
              <a:t>T. </a:t>
            </a:r>
          </a:p>
        </p:txBody>
      </p:sp>
      <p:sp>
        <p:nvSpPr>
          <p:cNvPr id="8" name="Rectangle 6"/>
          <p:cNvSpPr/>
          <p:nvPr/>
        </p:nvSpPr>
        <p:spPr>
          <a:xfrm>
            <a:off x="1856358" y="6138303"/>
            <a:ext cx="5613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Sultan bold" pitchFamily="2" charset="-78"/>
              </a:rPr>
              <a:t>أ.  </a:t>
            </a:r>
            <a:endParaRPr lang="en-US" sz="28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Sultan bold" pitchFamily="2" charset="-78"/>
            </a:endParaRPr>
          </a:p>
        </p:txBody>
      </p:sp>
      <p:pic>
        <p:nvPicPr>
          <p:cNvPr id="1026" name="Picture 2" descr="Sensing as Listening. Listening — and listening well — is a… | by Lily Bui  | Medium">
            <a:extLst>
              <a:ext uri="{FF2B5EF4-FFF2-40B4-BE49-F238E27FC236}">
                <a16:creationId xmlns:a16="http://schemas.microsoft.com/office/drawing/2014/main" xmlns="" id="{27AE66B0-CF18-7307-1204-5492D4BF0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229" y="3797986"/>
            <a:ext cx="2377611" cy="151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ow to Be a Better Listener - Smarter Living Guides - The New York Times">
            <a:extLst>
              <a:ext uri="{FF2B5EF4-FFF2-40B4-BE49-F238E27FC236}">
                <a16:creationId xmlns:a16="http://schemas.microsoft.com/office/drawing/2014/main" xmlns="" id="{AFFC3961-5BA6-D168-461B-F2C92EF15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1" y="3797986"/>
            <a:ext cx="2619375" cy="1287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Art of Listening (+5 Tips To Help You Master It )">
            <a:extLst>
              <a:ext uri="{FF2B5EF4-FFF2-40B4-BE49-F238E27FC236}">
                <a16:creationId xmlns:a16="http://schemas.microsoft.com/office/drawing/2014/main" xmlns="" id="{A2114647-FA67-E885-B6B3-BBE984458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741" y="3797986"/>
            <a:ext cx="2619376" cy="13381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52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8DDAF5FB-5E7C-452F-9264-1BB3EBB953EB}"/>
              </a:ext>
            </a:extLst>
          </p:cNvPr>
          <p:cNvSpPr/>
          <p:nvPr/>
        </p:nvSpPr>
        <p:spPr>
          <a:xfrm>
            <a:off x="443372" y="1628800"/>
            <a:ext cx="11305256" cy="48965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r>
              <a:rPr lang="ar-SA" b="1" dirty="0">
                <a:solidFill>
                  <a:srgbClr val="002060"/>
                </a:solidFill>
              </a:rPr>
              <a:t> </a:t>
            </a: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sz="3600" b="1" dirty="0">
              <a:solidFill>
                <a:schemeClr val="tx1"/>
              </a:solidFill>
            </a:endParaRPr>
          </a:p>
          <a:p>
            <a:pPr algn="ctr"/>
            <a:endParaRPr lang="en-US" sz="3600" b="1" dirty="0">
              <a:solidFill>
                <a:schemeClr val="tx1"/>
              </a:solidFill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  <a:p>
            <a:pPr algn="ctr"/>
            <a:r>
              <a:rPr lang="ar-SA" sz="2800" b="1" dirty="0">
                <a:solidFill>
                  <a:srgbClr val="FF0000"/>
                </a:solidFill>
                <a:latin typeface="Segoe UI Light" pitchFamily="34" charset="0"/>
                <a:cs typeface="PT Bold Dusky" panose="02010400000000000000" pitchFamily="2" charset="-78"/>
              </a:rPr>
              <a:t>طريقة اختبار الطالب على النماذج</a:t>
            </a:r>
          </a:p>
          <a:p>
            <a:pPr algn="ctr"/>
            <a:r>
              <a:rPr lang="ar-SA" sz="3200" b="1" dirty="0">
                <a:solidFill>
                  <a:srgbClr val="FF0000"/>
                </a:solidFill>
                <a:latin typeface="Segoe UI Light" pitchFamily="34" charset="0"/>
                <a:cs typeface="Segoe UI Light" pitchFamily="34" charset="0"/>
              </a:rPr>
              <a:t>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الطالب يستمع للمقطع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SA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يختار الاجابة الصحيحة على حسب المقطع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ar-S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ar-SA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درجة لكل اجابة صحيحة</a:t>
            </a:r>
          </a:p>
          <a:p>
            <a:pPr algn="ctr"/>
            <a:endParaRPr lang="ar-SA" sz="2400" b="1" dirty="0">
              <a:solidFill>
                <a:schemeClr val="tx1"/>
              </a:solidFill>
              <a:latin typeface="Segoe UI Light" pitchFamily="34" charset="0"/>
              <a:cs typeface="Segoe UI Light" pitchFamily="34" charset="0"/>
            </a:endParaRP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sz="2400" b="1" dirty="0">
                <a:solidFill>
                  <a:srgbClr val="FF0000"/>
                </a:solidFill>
                <a:cs typeface="Akhbar MT" pitchFamily="2" charset="-78"/>
              </a:rPr>
              <a:t>اخيرا هذه الاسئلة والمقاطع مقترحة ومختارة من منهج الطالب حسب المقطع الصوتي في الكتب الالكترونية </a:t>
            </a:r>
          </a:p>
          <a:p>
            <a:pPr algn="ctr"/>
            <a:r>
              <a:rPr lang="ar-SA" sz="2400" b="1" dirty="0">
                <a:solidFill>
                  <a:srgbClr val="FF0000"/>
                </a:solidFill>
                <a:cs typeface="Akhbar MT" pitchFamily="2" charset="-78"/>
              </a:rPr>
              <a:t> وكل معلم/ه له الحرية في طرح السؤال الذي يناسب طلابه حسب المنهج  </a:t>
            </a:r>
          </a:p>
          <a:p>
            <a:endParaRPr lang="ar-SA" sz="3600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b="1" dirty="0">
              <a:solidFill>
                <a:srgbClr val="002060"/>
              </a:solidFill>
            </a:endParaRPr>
          </a:p>
          <a:p>
            <a:pPr algn="ctr"/>
            <a:endParaRPr lang="ar-SA" dirty="0">
              <a:solidFill>
                <a:srgbClr val="002060"/>
              </a:solidFill>
            </a:endParaRPr>
          </a:p>
          <a:p>
            <a:pPr algn="ctr"/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xmlns="" id="{1151FED0-674D-4FBF-89D4-D06DA1990534}"/>
              </a:ext>
            </a:extLst>
          </p:cNvPr>
          <p:cNvSpPr/>
          <p:nvPr/>
        </p:nvSpPr>
        <p:spPr>
          <a:xfrm>
            <a:off x="1271464" y="139536"/>
            <a:ext cx="10153128" cy="134524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اختبار-  استماع   – نهاية الفصل الثالث  – الصف الخامس </a:t>
            </a:r>
          </a:p>
          <a:p>
            <a:pPr algn="ctr"/>
            <a:r>
              <a:rPr lang="en-US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We can 4</a:t>
            </a:r>
            <a:r>
              <a:rPr lang="ar-SA" sz="4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endParaRPr lang="ar-SA" sz="36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113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4D14EDC3-FAD9-49B3-B3DA-7C49161F66FC}"/>
              </a:ext>
            </a:extLst>
          </p:cNvPr>
          <p:cNvSpPr txBox="1"/>
          <p:nvPr/>
        </p:nvSpPr>
        <p:spPr>
          <a:xfrm>
            <a:off x="329976" y="783244"/>
            <a:ext cx="5554358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b="1" i="0" dirty="0">
                <a:solidFill>
                  <a:srgbClr val="CB2613"/>
                </a:solidFill>
                <a:effectLst/>
                <a:latin typeface="Abadi" panose="020B0604020104020204" pitchFamily="34" charset="0"/>
              </a:rPr>
              <a:t>Q 1</a:t>
            </a:r>
            <a:r>
              <a:rPr lang="en-US" sz="2000" b="1" dirty="0">
                <a:solidFill>
                  <a:srgbClr val="CB2613"/>
                </a:solidFill>
                <a:latin typeface="Abadi" panose="020B0604020104020204" pitchFamily="34" charset="0"/>
              </a:rPr>
              <a:t>.</a:t>
            </a:r>
            <a:r>
              <a:rPr lang="en-US" sz="2000" b="1" i="0" dirty="0">
                <a:solidFill>
                  <a:srgbClr val="CB2613"/>
                </a:solidFill>
                <a:effectLst/>
                <a:latin typeface="Abadi" panose="020B0604020104020204" pitchFamily="34" charset="0"/>
              </a:rPr>
              <a:t>Where is Mom ?</a:t>
            </a:r>
            <a:endParaRPr lang="en-US" sz="2000" b="1" dirty="0">
              <a:latin typeface="Abadi" panose="020B0604020104020204" pitchFamily="34" charset="0"/>
            </a:endParaRPr>
          </a:p>
          <a:p>
            <a:pPr algn="l"/>
            <a:r>
              <a:rPr lang="en-US" sz="2000" b="1" i="0" dirty="0">
                <a:effectLst/>
                <a:latin typeface="Abadi" panose="020B0604020104020204" pitchFamily="34" charset="0"/>
              </a:rPr>
              <a:t>   1-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In the bedroom </a:t>
            </a:r>
          </a:p>
          <a:p>
            <a:pPr algn="l"/>
            <a:endParaRPr lang="en-US" sz="2000" b="1" i="0" dirty="0">
              <a:effectLst/>
              <a:latin typeface="Abadi" panose="020B0604020104020204" pitchFamily="34" charset="0"/>
            </a:endParaRPr>
          </a:p>
          <a:p>
            <a:pPr algn="l"/>
            <a:r>
              <a:rPr lang="en-US" sz="2000" b="1" dirty="0">
                <a:latin typeface="Abadi" panose="020B0604020104020204" pitchFamily="34" charset="0"/>
              </a:rPr>
              <a:t>   2-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In the kitchen </a:t>
            </a:r>
          </a:p>
          <a:p>
            <a:pPr algn="l"/>
            <a:endParaRPr lang="en-US" sz="2000" b="1" dirty="0">
              <a:latin typeface="Abadi" panose="020B0604020104020204" pitchFamily="34" charset="0"/>
            </a:endParaRPr>
          </a:p>
          <a:p>
            <a:pPr algn="l"/>
            <a:r>
              <a:rPr lang="en-US" sz="2000" b="1" i="0" dirty="0">
                <a:effectLst/>
                <a:latin typeface="Abadi" panose="020B0604020104020204" pitchFamily="34" charset="0"/>
              </a:rPr>
              <a:t>   3-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In the bathroom </a:t>
            </a:r>
            <a:endParaRPr lang="ar-SA" sz="2000" b="1" i="0" dirty="0">
              <a:effectLst/>
              <a:latin typeface="Abadi" panose="020B0604020104020204" pitchFamily="34" charset="0"/>
            </a:endParaRPr>
          </a:p>
          <a:p>
            <a:pPr algn="l"/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0DF862E1-602B-40D9-8211-B78A348A2877}"/>
              </a:ext>
            </a:extLst>
          </p:cNvPr>
          <p:cNvSpPr txBox="1"/>
          <p:nvPr/>
        </p:nvSpPr>
        <p:spPr>
          <a:xfrm>
            <a:off x="6307666" y="783244"/>
            <a:ext cx="5554358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lvl="0">
              <a:defRPr lang="ar-SA"/>
            </a:defPPr>
            <a:lvl1pPr algn="ctr">
              <a:defRPr sz="2000" b="1" i="0">
                <a:solidFill>
                  <a:srgbClr val="CB2613"/>
                </a:solidFill>
                <a:effectLst/>
                <a:latin typeface="Segoe UI Web (Arabic)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>
                <a:latin typeface="Abadi" panose="020B0604020104020204" pitchFamily="34" charset="0"/>
              </a:rPr>
              <a:t>Q 2 . Where is the mouse ?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Abadi" panose="020B0604020104020204" pitchFamily="34" charset="0"/>
              </a:rPr>
              <a:t>   1- Under the chair .</a:t>
            </a:r>
          </a:p>
          <a:p>
            <a:pPr algn="l"/>
            <a:endParaRPr lang="en-US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l"/>
            <a:r>
              <a:rPr lang="en-US" dirty="0">
                <a:solidFill>
                  <a:schemeClr val="dk1"/>
                </a:solidFill>
              </a:rPr>
              <a:t>   2- In the box .</a:t>
            </a:r>
          </a:p>
          <a:p>
            <a:pPr algn="l"/>
            <a:endParaRPr lang="en-US" dirty="0">
              <a:solidFill>
                <a:schemeClr val="dk1"/>
              </a:solidFill>
            </a:endParaRPr>
          </a:p>
          <a:p>
            <a:pPr algn="l"/>
            <a:r>
              <a:rPr lang="en-US" dirty="0">
                <a:solidFill>
                  <a:schemeClr val="dk1"/>
                </a:solidFill>
              </a:rPr>
              <a:t>   3- </a:t>
            </a:r>
            <a:r>
              <a:rPr lang="en-US" dirty="0">
                <a:solidFill>
                  <a:srgbClr val="000000"/>
                </a:solidFill>
              </a:rPr>
              <a:t>On the chair . </a:t>
            </a:r>
            <a:endParaRPr lang="ar-SA" b="1" i="0" dirty="0">
              <a:solidFill>
                <a:srgbClr val="000000"/>
              </a:solidFill>
              <a:effectLst/>
              <a:latin typeface="Segoe UI Web (Arabic)"/>
            </a:endParaRPr>
          </a:p>
          <a:p>
            <a:pPr algn="l"/>
            <a:endParaRPr lang="ar-SA" sz="1200" dirty="0">
              <a:solidFill>
                <a:schemeClr val="dk1"/>
              </a:solidFill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xmlns="" id="{2FEB230F-602A-40DE-A327-E06B3E06097A}"/>
              </a:ext>
            </a:extLst>
          </p:cNvPr>
          <p:cNvSpPr txBox="1"/>
          <p:nvPr/>
        </p:nvSpPr>
        <p:spPr>
          <a:xfrm>
            <a:off x="906265" y="3429000"/>
            <a:ext cx="10806359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lvl="0">
              <a:defRPr lang="ar-SA"/>
            </a:defPPr>
            <a:lvl1pPr algn="ctr">
              <a:defRPr sz="2000" b="1" i="0">
                <a:solidFill>
                  <a:srgbClr val="CB2613"/>
                </a:solidFill>
                <a:effectLst/>
                <a:latin typeface="Segoe UI Web (Arabic)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sz="2800" dirty="0">
                <a:latin typeface="Abadi" panose="020B0604020104020204" pitchFamily="34" charset="0"/>
              </a:rPr>
              <a:t>Q 3 . Choose : </a:t>
            </a:r>
          </a:p>
          <a:p>
            <a:endParaRPr lang="en-US" dirty="0">
              <a:latin typeface="Abadi" panose="020B0604020104020204" pitchFamily="34" charset="0"/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1-                                  2-                                            3- </a:t>
            </a:r>
          </a:p>
          <a:p>
            <a:pPr algn="l"/>
            <a:endParaRPr lang="en-US" b="1" i="0" dirty="0">
              <a:solidFill>
                <a:srgbClr val="000000"/>
              </a:solidFill>
              <a:effectLst/>
              <a:latin typeface="Segoe UI Web (Arabic)"/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 </a:t>
            </a:r>
          </a:p>
        </p:txBody>
      </p:sp>
      <p:pic>
        <p:nvPicPr>
          <p:cNvPr id="2" name="UNIT-3-Where-is-Mom-....">
            <a:hlinkClick r:id="" action="ppaction://media"/>
            <a:extLst>
              <a:ext uri="{FF2B5EF4-FFF2-40B4-BE49-F238E27FC236}">
                <a16:creationId xmlns:a16="http://schemas.microsoft.com/office/drawing/2014/main" xmlns="" id="{B6F8CF59-1B1A-655C-FF48-B7ADE47BE9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647728" y="1700808"/>
            <a:ext cx="609600" cy="60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UNIT-3-Where-is-the-mouse-...">
            <a:hlinkClick r:id="" action="ppaction://media"/>
            <a:extLst>
              <a:ext uri="{FF2B5EF4-FFF2-40B4-BE49-F238E27FC236}">
                <a16:creationId xmlns:a16="http://schemas.microsoft.com/office/drawing/2014/main" xmlns="" id="{08D22E75-43CC-B4BD-D657-35145BD7F20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084290" y="1700808"/>
            <a:ext cx="609600" cy="60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UNIT-4-What-is-this-..._Trim">
            <a:hlinkClick r:id="" action="ppaction://media"/>
            <a:extLst>
              <a:ext uri="{FF2B5EF4-FFF2-40B4-BE49-F238E27FC236}">
                <a16:creationId xmlns:a16="http://schemas.microsoft.com/office/drawing/2014/main" xmlns="" id="{AE31C284-5B38-C7EB-E5BD-494690BDC93B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88488" y="3519666"/>
            <a:ext cx="609600" cy="60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0" name="Picture 6" descr="Buy Trifold Wallets For Men RFID - Genuine Leather Slim Mens Wallet With ID  Window Front Pocket Wallet Gifts For Men Online in Saudi Arabia. B07JPXNWSK">
            <a:extLst>
              <a:ext uri="{FF2B5EF4-FFF2-40B4-BE49-F238E27FC236}">
                <a16:creationId xmlns:a16="http://schemas.microsoft.com/office/drawing/2014/main" xmlns="" id="{43E4D644-0711-E81B-F089-D674DB999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366" y="3946310"/>
            <a:ext cx="887363" cy="82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uy The Watch Company Digital Black Dial Led Watch for Kids Unisex Birthday  Gift Digital Watch - for Boys &amp; Girls at Amazon.in">
            <a:extLst>
              <a:ext uri="{FF2B5EF4-FFF2-40B4-BE49-F238E27FC236}">
                <a16:creationId xmlns:a16="http://schemas.microsoft.com/office/drawing/2014/main" xmlns="" id="{5E5BE308-3DB2-B1AA-E615-A7D133442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403" y="4059455"/>
            <a:ext cx="1281597" cy="713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RITING INSTRUMENTS">
            <a:extLst>
              <a:ext uri="{FF2B5EF4-FFF2-40B4-BE49-F238E27FC236}">
                <a16:creationId xmlns:a16="http://schemas.microsoft.com/office/drawing/2014/main" xmlns="" id="{F4091075-67CA-2515-2133-EC1A705A8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8" y="3923438"/>
            <a:ext cx="1656184" cy="825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83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61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5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36188467-E377-E12A-0B9D-B4D93FFFF573}"/>
              </a:ext>
            </a:extLst>
          </p:cNvPr>
          <p:cNvSpPr txBox="1"/>
          <p:nvPr/>
        </p:nvSpPr>
        <p:spPr>
          <a:xfrm>
            <a:off x="238720" y="631141"/>
            <a:ext cx="5497239" cy="5078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lvl="0">
              <a:defRPr lang="ar-SA"/>
            </a:defPPr>
            <a:lvl1pPr algn="ctr">
              <a:defRPr sz="2000" b="1" i="0">
                <a:solidFill>
                  <a:srgbClr val="CB2613"/>
                </a:solidFill>
                <a:effectLst/>
                <a:latin typeface="Segoe UI Web (Arabic)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Q </a:t>
            </a:r>
            <a:r>
              <a:rPr lang="en-US" sz="4400" dirty="0">
                <a:latin typeface="Aharoni" panose="02010803020104030203" pitchFamily="2" charset="-79"/>
                <a:cs typeface="Aharoni" panose="02010803020104030203" pitchFamily="2" charset="-79"/>
              </a:rPr>
              <a:t>4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. Listen then choose  the numbers:</a:t>
            </a:r>
            <a:endParaRPr lang="en-US" dirty="0"/>
          </a:p>
          <a:p>
            <a:pPr algn="l"/>
            <a:r>
              <a:rPr lang="en-US" dirty="0">
                <a:solidFill>
                  <a:srgbClr val="002060"/>
                </a:solidFill>
              </a:rPr>
              <a:t>   </a:t>
            </a: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1-</a:t>
            </a:r>
            <a:endParaRPr lang="ar-SA" dirty="0">
              <a:solidFill>
                <a:srgbClr val="002060"/>
              </a:solidFill>
            </a:endParaRPr>
          </a:p>
          <a:p>
            <a:pPr algn="l"/>
            <a:endParaRPr lang="en-US" b="1" i="0" dirty="0">
              <a:solidFill>
                <a:srgbClr val="000000"/>
              </a:solidFill>
              <a:effectLst/>
              <a:latin typeface="Segoe UI Web (Arabic)"/>
            </a:endParaRPr>
          </a:p>
          <a:p>
            <a:pPr algn="l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algn="l"/>
            <a:r>
              <a:rPr lang="en-US" dirty="0">
                <a:solidFill>
                  <a:srgbClr val="000000"/>
                </a:solidFill>
              </a:rPr>
              <a:t> </a:t>
            </a:r>
            <a:endParaRPr lang="ar-SA" dirty="0">
              <a:solidFill>
                <a:srgbClr val="000000"/>
              </a:solidFill>
            </a:endParaRPr>
          </a:p>
          <a:p>
            <a:pPr algn="l"/>
            <a:endParaRPr lang="en-US" dirty="0">
              <a:solidFill>
                <a:srgbClr val="000000"/>
              </a:solidFill>
            </a:endParaRPr>
          </a:p>
          <a:p>
            <a:pPr algn="l"/>
            <a:r>
              <a:rPr lang="en-US" dirty="0">
                <a:solidFill>
                  <a:srgbClr val="000000"/>
                </a:solidFill>
              </a:rPr>
              <a:t> 2-</a:t>
            </a:r>
            <a:endParaRPr lang="ar-SA" dirty="0">
              <a:solidFill>
                <a:srgbClr val="00000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</a:t>
            </a: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3-</a:t>
            </a:r>
            <a:endParaRPr lang="ar-SA" dirty="0">
              <a:solidFill>
                <a:srgbClr val="00206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xmlns="" id="{AFC697D1-9EFD-DFF3-B4D0-998FADDAA2FC}"/>
              </a:ext>
            </a:extLst>
          </p:cNvPr>
          <p:cNvSpPr txBox="1"/>
          <p:nvPr/>
        </p:nvSpPr>
        <p:spPr>
          <a:xfrm>
            <a:off x="6528048" y="692696"/>
            <a:ext cx="5256584" cy="5324535"/>
          </a:xfrm>
          <a:prstGeom prst="rect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 lvl="0">
              <a:defRPr lang="ar-SA"/>
            </a:defPPr>
            <a:lvl1pPr algn="ctr">
              <a:defRPr sz="2000" b="1" i="0">
                <a:solidFill>
                  <a:srgbClr val="CB2613"/>
                </a:solidFill>
                <a:effectLst/>
                <a:latin typeface="Segoe UI Web (Arabic)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Q </a:t>
            </a:r>
            <a:r>
              <a:rPr lang="en-US" sz="4000" dirty="0"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. Listen then choose the right time : </a:t>
            </a:r>
          </a:p>
          <a:p>
            <a:endParaRPr lang="en-US" dirty="0"/>
          </a:p>
          <a:p>
            <a:pPr algn="l"/>
            <a:r>
              <a:rPr lang="en-US" dirty="0">
                <a:solidFill>
                  <a:srgbClr val="002060"/>
                </a:solidFill>
              </a:rPr>
              <a:t>   </a:t>
            </a: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1-</a:t>
            </a:r>
            <a:endParaRPr lang="ar-SA" dirty="0">
              <a:solidFill>
                <a:schemeClr val="tx1"/>
              </a:solidFill>
            </a:endParaRPr>
          </a:p>
          <a:p>
            <a:pPr algn="l"/>
            <a:endParaRPr lang="en-US" b="1" i="0" dirty="0">
              <a:solidFill>
                <a:srgbClr val="000000"/>
              </a:solidFill>
              <a:effectLst/>
              <a:latin typeface="Segoe UI Web (Arabic)"/>
            </a:endParaRPr>
          </a:p>
          <a:p>
            <a:pPr algn="l"/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algn="l"/>
            <a:r>
              <a:rPr lang="en-US" dirty="0">
                <a:solidFill>
                  <a:srgbClr val="000000"/>
                </a:solidFill>
              </a:rPr>
              <a:t> </a:t>
            </a:r>
            <a:endParaRPr lang="ar-SA" dirty="0">
              <a:solidFill>
                <a:srgbClr val="000000"/>
              </a:solidFill>
            </a:endParaRPr>
          </a:p>
          <a:p>
            <a:pPr algn="l"/>
            <a:endParaRPr lang="en-US" dirty="0">
              <a:solidFill>
                <a:srgbClr val="000000"/>
              </a:solidFill>
            </a:endParaRPr>
          </a:p>
          <a:p>
            <a:pPr algn="l"/>
            <a:r>
              <a:rPr lang="en-US" dirty="0">
                <a:solidFill>
                  <a:srgbClr val="000000"/>
                </a:solidFill>
              </a:rPr>
              <a:t> 2-</a:t>
            </a:r>
            <a:endParaRPr lang="ar-SA" dirty="0">
              <a:solidFill>
                <a:srgbClr val="00000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002060"/>
                </a:solidFill>
              </a:rPr>
              <a:t>  </a:t>
            </a:r>
          </a:p>
          <a:p>
            <a:pPr algn="l"/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3-</a:t>
            </a:r>
            <a:endParaRPr lang="ar-SA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INIT-4-What-are-the-numbers-_Trim">
            <a:hlinkClick r:id="" action="ppaction://media"/>
            <a:extLst>
              <a:ext uri="{FF2B5EF4-FFF2-40B4-BE49-F238E27FC236}">
                <a16:creationId xmlns:a16="http://schemas.microsoft.com/office/drawing/2014/main" xmlns="" id="{39733C44-09D7-0277-4E44-E9CBB7D874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788840" y="1546320"/>
            <a:ext cx="609600" cy="60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UNIT-5-What-time-is-it-_Trim">
            <a:hlinkClick r:id="" action="ppaction://media"/>
            <a:extLst>
              <a:ext uri="{FF2B5EF4-FFF2-40B4-BE49-F238E27FC236}">
                <a16:creationId xmlns:a16="http://schemas.microsoft.com/office/drawing/2014/main" xmlns="" id="{4566CE16-3089-E658-2E14-C28B0616801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7244" y="3144819"/>
            <a:ext cx="609600" cy="60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xmlns="" id="{40220A95-1056-7A96-FAAB-F6AFBA4FE383}"/>
              </a:ext>
            </a:extLst>
          </p:cNvPr>
          <p:cNvSpPr/>
          <p:nvPr/>
        </p:nvSpPr>
        <p:spPr>
          <a:xfrm>
            <a:off x="839416" y="1996273"/>
            <a:ext cx="3528392" cy="79208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4 , 2 , 3 , 1 , 4 </a:t>
            </a:r>
            <a:endParaRPr lang="ar-SA" sz="2800" b="1" dirty="0">
              <a:solidFill>
                <a:schemeClr val="tx1"/>
              </a:solidFill>
            </a:endParaRPr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xmlns="" id="{2E12867D-DA6E-D200-CCD7-6F886FF6DED0}"/>
              </a:ext>
            </a:extLst>
          </p:cNvPr>
          <p:cNvSpPr/>
          <p:nvPr/>
        </p:nvSpPr>
        <p:spPr>
          <a:xfrm>
            <a:off x="839416" y="3449619"/>
            <a:ext cx="3528392" cy="79208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30 , 34 , 32 , 33 , 31 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xmlns="" id="{E30DCFA1-87C0-2CAC-F56D-BEFE9625C954}"/>
              </a:ext>
            </a:extLst>
          </p:cNvPr>
          <p:cNvSpPr/>
          <p:nvPr/>
        </p:nvSpPr>
        <p:spPr>
          <a:xfrm>
            <a:off x="842120" y="4766487"/>
            <a:ext cx="3528392" cy="792088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40 , 41 , 42 , 43 , 44 </a:t>
            </a:r>
            <a:endParaRPr lang="ar-SA" sz="2400" b="1" dirty="0">
              <a:solidFill>
                <a:schemeClr val="tx1"/>
              </a:solidFill>
            </a:endParaRPr>
          </a:p>
        </p:txBody>
      </p:sp>
      <p:pic>
        <p:nvPicPr>
          <p:cNvPr id="19" name="Picture 2" descr="Wall Clock Isolated On White Background Seven Oclock Stock Photo - Download  Image Now - iStock">
            <a:extLst>
              <a:ext uri="{FF2B5EF4-FFF2-40B4-BE49-F238E27FC236}">
                <a16:creationId xmlns:a16="http://schemas.microsoft.com/office/drawing/2014/main" xmlns="" id="{7E450A51-8FF8-8998-A5C8-58D11098A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120" y="1985559"/>
            <a:ext cx="1224136" cy="955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Wall Clock Isolated On White Background Nine Oclock Stock Photo - Download  Image Now - iStock">
            <a:extLst>
              <a:ext uri="{FF2B5EF4-FFF2-40B4-BE49-F238E27FC236}">
                <a16:creationId xmlns:a16="http://schemas.microsoft.com/office/drawing/2014/main" xmlns="" id="{3A37EE6A-A136-D1DD-1E3D-9005BFDDC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85" y="3449619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 descr="666 10 O'clock Stock Photos, Pictures &amp; Royalty-Free Images - iStock">
            <a:extLst>
              <a:ext uri="{FF2B5EF4-FFF2-40B4-BE49-F238E27FC236}">
                <a16:creationId xmlns:a16="http://schemas.microsoft.com/office/drawing/2014/main" xmlns="" id="{06CCA860-E830-7B8F-38F1-781258F9A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593" y="4861806"/>
            <a:ext cx="1109663" cy="939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5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xmlns="" id="{43802A4C-762C-4632-BF87-386ADC15DF8D}"/>
              </a:ext>
            </a:extLst>
          </p:cNvPr>
          <p:cNvSpPr/>
          <p:nvPr/>
        </p:nvSpPr>
        <p:spPr>
          <a:xfrm>
            <a:off x="3143672" y="332656"/>
            <a:ext cx="6120680" cy="9361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cs typeface="Akhbar MT" pitchFamily="2" charset="-78"/>
              </a:rPr>
              <a:t>روابط المقاطع الصوتية على اليوتيوب 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B781D37-E6C4-41B4-B0E7-0031E72A5CBC}"/>
              </a:ext>
            </a:extLst>
          </p:cNvPr>
          <p:cNvSpPr txBox="1"/>
          <p:nvPr/>
        </p:nvSpPr>
        <p:spPr>
          <a:xfrm>
            <a:off x="10235120" y="1556792"/>
            <a:ext cx="1364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رابط المقطع 1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xmlns="" id="{017A84A2-55E5-4CFA-8281-3B8DD9E31433}"/>
              </a:ext>
            </a:extLst>
          </p:cNvPr>
          <p:cNvSpPr txBox="1"/>
          <p:nvPr/>
        </p:nvSpPr>
        <p:spPr>
          <a:xfrm>
            <a:off x="10242288" y="2348880"/>
            <a:ext cx="1364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رابط المقطع 2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BA37EFB5-635B-4CD6-B709-2FD8406798BB}"/>
              </a:ext>
            </a:extLst>
          </p:cNvPr>
          <p:cNvSpPr txBox="1"/>
          <p:nvPr/>
        </p:nvSpPr>
        <p:spPr>
          <a:xfrm>
            <a:off x="10344472" y="3140968"/>
            <a:ext cx="1364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رابط المقطع 3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xmlns="" id="{DEEEF441-F766-4A75-BB72-DC0710BBCDD8}"/>
              </a:ext>
            </a:extLst>
          </p:cNvPr>
          <p:cNvSpPr txBox="1"/>
          <p:nvPr/>
        </p:nvSpPr>
        <p:spPr>
          <a:xfrm>
            <a:off x="10235120" y="4005064"/>
            <a:ext cx="1364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رابط المقطع 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xmlns="" id="{B8656919-BF64-40DE-A1B8-83A9BF5A5737}"/>
              </a:ext>
            </a:extLst>
          </p:cNvPr>
          <p:cNvSpPr txBox="1"/>
          <p:nvPr/>
        </p:nvSpPr>
        <p:spPr>
          <a:xfrm>
            <a:off x="10344472" y="4854296"/>
            <a:ext cx="1364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رابط المقطع 5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xmlns="" id="{C8DB80D9-A078-B1D6-AB1D-2EBF3B2ECDCC}"/>
              </a:ext>
            </a:extLst>
          </p:cNvPr>
          <p:cNvSpPr txBox="1"/>
          <p:nvPr/>
        </p:nvSpPr>
        <p:spPr>
          <a:xfrm>
            <a:off x="4007768" y="146965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https://www.yout-ube.com/watch?v=5MCtvhUq7z0</a:t>
            </a:r>
            <a:endParaRPr lang="en-US" dirty="0"/>
          </a:p>
          <a:p>
            <a:endParaRPr lang="ar-SA" dirty="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xmlns="" id="{770781D8-DA89-BA59-0200-4E63F45E2F1A}"/>
              </a:ext>
            </a:extLst>
          </p:cNvPr>
          <p:cNvSpPr txBox="1"/>
          <p:nvPr/>
        </p:nvSpPr>
        <p:spPr>
          <a:xfrm>
            <a:off x="4134140" y="2283729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https://www.yout-ube.com/watch?v=eSZ-7YLRc44</a:t>
            </a:r>
            <a:endParaRPr lang="en-US" dirty="0"/>
          </a:p>
          <a:p>
            <a:endParaRPr lang="ar-SA" dirty="0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xmlns="" id="{EC7BCF9C-B61B-005D-BA21-2BD1070B11A7}"/>
              </a:ext>
            </a:extLst>
          </p:cNvPr>
          <p:cNvSpPr txBox="1"/>
          <p:nvPr/>
        </p:nvSpPr>
        <p:spPr>
          <a:xfrm>
            <a:off x="4147812" y="3143256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https://www.yout-ube.com/watch?v=tyr_j3bi2Lw</a:t>
            </a:r>
            <a:endParaRPr lang="en-US" dirty="0"/>
          </a:p>
          <a:p>
            <a:endParaRPr lang="ar-SA" dirty="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xmlns="" id="{45EEAA32-F016-379F-0B69-72CAF2A5B70A}"/>
              </a:ext>
            </a:extLst>
          </p:cNvPr>
          <p:cNvSpPr txBox="1"/>
          <p:nvPr/>
        </p:nvSpPr>
        <p:spPr>
          <a:xfrm>
            <a:off x="4251492" y="4010776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https://www.yout-ube.com/watch?v=zHKgKkzTW8k</a:t>
            </a:r>
            <a:endParaRPr lang="en-US" dirty="0"/>
          </a:p>
          <a:p>
            <a:endParaRPr lang="ar-SA" dirty="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xmlns="" id="{8B24DBF0-DCBE-5CFE-1761-083936BBE054}"/>
              </a:ext>
            </a:extLst>
          </p:cNvPr>
          <p:cNvSpPr txBox="1"/>
          <p:nvPr/>
        </p:nvSpPr>
        <p:spPr>
          <a:xfrm>
            <a:off x="4249996" y="4822053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6"/>
              </a:rPr>
              <a:t>https://www.yout-ube.com/watch?v=FT9j1i_lfWo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06315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EE32C83-783D-46E4-B326-3BE6243B8110}"/>
              </a:ext>
            </a:extLst>
          </p:cNvPr>
          <p:cNvSpPr/>
          <p:nvPr/>
        </p:nvSpPr>
        <p:spPr>
          <a:xfrm>
            <a:off x="5074670" y="999205"/>
            <a:ext cx="2319385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>
                <a:ln w="0"/>
                <a:solidFill>
                  <a:srgbClr val="D69DD8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</a:t>
            </a:r>
            <a:r>
              <a:rPr lang="en-US" sz="6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</a:t>
            </a:r>
            <a:r>
              <a:rPr lang="en-US" sz="6000">
                <a:ln w="0"/>
                <a:solidFill>
                  <a:srgbClr val="047F8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</a:t>
            </a:r>
            <a:r>
              <a:rPr lang="en-US" sz="6000">
                <a:ln w="0"/>
                <a:solidFill>
                  <a:srgbClr val="09B0F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n</a:t>
            </a:r>
            <a:r>
              <a:rPr lang="en-US" sz="6000">
                <a:ln w="0"/>
                <a:solidFill>
                  <a:srgbClr val="96675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</a:t>
            </a:r>
          </a:p>
          <a:p>
            <a:pPr algn="ctr"/>
            <a:r>
              <a:rPr lang="en-US" sz="6000">
                <a:ln w="0"/>
                <a:solidFill>
                  <a:srgbClr val="3CB2A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y</a:t>
            </a:r>
            <a:r>
              <a:rPr lang="en-US" sz="6000">
                <a:ln w="0"/>
                <a:solidFill>
                  <a:srgbClr val="EA661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o</a:t>
            </a:r>
            <a:r>
              <a:rPr lang="en-US" sz="600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</a:t>
            </a:r>
          </a:p>
        </p:txBody>
      </p:sp>
      <p:sp>
        <p:nvSpPr>
          <p:cNvPr id="14" name="Rectangle 6"/>
          <p:cNvSpPr/>
          <p:nvPr/>
        </p:nvSpPr>
        <p:spPr>
          <a:xfrm>
            <a:off x="4135607" y="116632"/>
            <a:ext cx="40703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itchFamily="34" charset="0"/>
                <a:cs typeface="Segoe UI Light" pitchFamily="34" charset="0"/>
              </a:rPr>
              <a:t>أ. محمد بن زايد الأسمري  </a:t>
            </a:r>
            <a:endParaRPr lang="en-US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itchFamily="34" charset="0"/>
              <a:cs typeface="Segoe UI Light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4" y="4420006"/>
            <a:ext cx="2880320" cy="14547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A3BE304-7017-46AA-B367-72EEE5BCF1F2}"/>
              </a:ext>
            </a:extLst>
          </p:cNvPr>
          <p:cNvSpPr/>
          <p:nvPr/>
        </p:nvSpPr>
        <p:spPr>
          <a:xfrm>
            <a:off x="4045838" y="3180944"/>
            <a:ext cx="42498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itchFamily="34" charset="0"/>
                <a:cs typeface="Segoe UI Light" pitchFamily="34" charset="0"/>
              </a:rPr>
              <a:t>لا تنسونا من صالح دعائكم </a:t>
            </a:r>
            <a:endParaRPr lang="en-US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itchFamily="34" charset="0"/>
              <a:cs typeface="Segoe U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8105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241</Words>
  <Application>Microsoft Office PowerPoint</Application>
  <PresentationFormat>Custom</PresentationFormat>
  <Paragraphs>111</Paragraphs>
  <Slides>6</Slides>
  <Notes>2</Notes>
  <HiddenSlides>0</HiddenSlides>
  <MMClips>5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pc</cp:lastModifiedBy>
  <cp:revision>25</cp:revision>
  <dcterms:modified xsi:type="dcterms:W3CDTF">2023-06-08T21:49:59Z</dcterms:modified>
</cp:coreProperties>
</file>