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84" r:id="rId3"/>
    <p:sldId id="289" r:id="rId4"/>
    <p:sldId id="291" r:id="rId5"/>
    <p:sldId id="290" r:id="rId6"/>
    <p:sldId id="257" r:id="rId7"/>
    <p:sldId id="260" r:id="rId8"/>
    <p:sldId id="261" r:id="rId9"/>
    <p:sldId id="262" r:id="rId10"/>
    <p:sldId id="294" r:id="rId11"/>
    <p:sldId id="295" r:id="rId12"/>
    <p:sldId id="296" r:id="rId13"/>
    <p:sldId id="286" r:id="rId14"/>
    <p:sldId id="287" r:id="rId15"/>
    <p:sldId id="288" r:id="rId16"/>
    <p:sldId id="271" r:id="rId17"/>
    <p:sldId id="293" r:id="rId18"/>
    <p:sldId id="292" r:id="rId19"/>
    <p:sldId id="285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7" d="100"/>
          <a:sy n="67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46D59E-B4D9-7DAF-8457-2BCF9410C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7C59E26-A9AD-4D09-1C0C-B860A4476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CCC3CE-0F3C-A97A-FF3C-616AC319D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2C01-FC67-4998-BA2B-89494CE262D4}" type="datetimeFigureOut">
              <a:rPr lang="ar-SA" smtClean="0"/>
              <a:t>16/10/44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B338E75-DA05-9372-8763-D2F9E5A8E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F75559-BBDB-2560-5BE7-830F1C7C3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2B9B-7653-4380-861A-E4E84C5B24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392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4A2B431-0348-692E-8FBD-A594B85D7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ACF1EEF-6C96-FC3F-11EE-246E6F7AD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8EC7674-7B06-E710-8899-DB5F76F51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2C01-FC67-4998-BA2B-89494CE262D4}" type="datetimeFigureOut">
              <a:rPr lang="ar-SA" smtClean="0"/>
              <a:t>16/10/44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A299908-C7EB-180E-7C54-2BF973006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49A51A4-FA56-1C8F-E3D6-C9BF454B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2B9B-7653-4380-861A-E4E84C5B24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464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9C6E6AB-F7FB-9CAA-6E88-799490625C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9A7561E-3F2B-6D8B-CB30-2066BF4B5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248A859-568E-7DE4-9A5A-E274050B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2C01-FC67-4998-BA2B-89494CE262D4}" type="datetimeFigureOut">
              <a:rPr lang="ar-SA" smtClean="0"/>
              <a:t>16/10/44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C1AB40-09B8-94BD-C332-754127735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E126FB8-B8AE-355D-01E3-23B13588E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2B9B-7653-4380-861A-E4E84C5B24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580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A1EE30D-BBB7-4205-AE3A-20A013A8D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A10377D-2948-7733-8CA6-22672DB64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83D7788-3C35-2846-FF80-ABDE27698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2C01-FC67-4998-BA2B-89494CE262D4}" type="datetimeFigureOut">
              <a:rPr lang="ar-SA" smtClean="0"/>
              <a:t>16/10/44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BFFB7BA-9E48-341C-EAB0-2073D19D4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5EF409-6859-D5FC-6382-959139CC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2B9B-7653-4380-861A-E4E84C5B24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465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56B7C2-4FE0-BDBA-60BE-68AEDB837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DAF2892-2A1E-B426-2223-BE8653E6E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7E21CD7-0452-A957-9E1C-C55B33328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2C01-FC67-4998-BA2B-89494CE262D4}" type="datetimeFigureOut">
              <a:rPr lang="ar-SA" smtClean="0"/>
              <a:t>16/10/44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86D4D6-2EC8-8F0F-55D3-2265F2CB9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B92C4D1-0CB4-11CD-B58D-20D272823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2B9B-7653-4380-861A-E4E84C5B24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199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8B4546-A886-B3DF-6AAD-A98971A18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BC75BC2-5D90-67E8-33AE-058A1E960C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BD8EBF4-0380-526C-CFB6-767C4B1D3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F91AA49-1891-C5D2-CED9-007615B5E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2C01-FC67-4998-BA2B-89494CE262D4}" type="datetimeFigureOut">
              <a:rPr lang="ar-SA" smtClean="0"/>
              <a:t>16/10/44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7C597FB-1C27-0754-DE07-688092FAA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263BFD9-A920-7748-2C52-C2673FC66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2B9B-7653-4380-861A-E4E84C5B24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383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EF6555-1CD2-60B9-9DF7-601A2413B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AE4CE66-8B72-1643-A21B-8856BF82F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FF10083-E628-CCC7-7C5D-4124C922C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32821C8-CB2C-7F2E-1E3D-EE8CC4F89E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8D05356-ABB0-FFA9-0448-82FE53A1CB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5DFB2E8-8A03-98BA-B8D2-30B1057B4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2C01-FC67-4998-BA2B-89494CE262D4}" type="datetimeFigureOut">
              <a:rPr lang="ar-SA" smtClean="0"/>
              <a:t>16/10/44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31A7CEA8-3615-9BAA-998D-112F3102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A4FD0AB-0642-E7B3-00C2-2684C8C9A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2B9B-7653-4380-861A-E4E84C5B24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9321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EFEFCD-A6DD-6F7A-6C9D-0D7FE426E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47D766A-B235-A3DC-B14B-6403796B1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2C01-FC67-4998-BA2B-89494CE262D4}" type="datetimeFigureOut">
              <a:rPr lang="ar-SA" smtClean="0"/>
              <a:t>16/10/44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0BDA64B-5D73-560D-B1A2-6DE43D727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2D47C4A-F4AC-70C3-07D2-EF6BFF5A1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2B9B-7653-4380-861A-E4E84C5B24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045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6C7139E-30EC-D651-8E9A-51C695D1C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2C01-FC67-4998-BA2B-89494CE262D4}" type="datetimeFigureOut">
              <a:rPr lang="ar-SA" smtClean="0"/>
              <a:t>16/10/44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5A36172-8F3D-1154-29FF-420F7255E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3C39AA0-14B2-1ACC-607E-E52E0C20B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2B9B-7653-4380-861A-E4E84C5B24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345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858C18-6A5B-1BA6-A9C5-D83E83625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1FCF2E0-3337-9355-81E7-6D0D2C64C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3838299-CE7E-CC9C-6933-3468E21A4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12E24A1-E768-21AE-9FA8-92A39C7DB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2C01-FC67-4998-BA2B-89494CE262D4}" type="datetimeFigureOut">
              <a:rPr lang="ar-SA" smtClean="0"/>
              <a:t>16/10/44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9073962-C96E-984B-6862-30062854E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20CE860-0084-34F4-B2FD-8D8881974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2B9B-7653-4380-861A-E4E84C5B24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860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9469E53-8ED8-8334-4F4C-58E28F744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47391F8-A890-BA85-DFE5-B801BBB4D4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320A8EE-069C-2532-513F-A6479EA285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F953FA3-F573-A0F2-E101-FEA3AE0C1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2C01-FC67-4998-BA2B-89494CE262D4}" type="datetimeFigureOut">
              <a:rPr lang="ar-SA" smtClean="0"/>
              <a:t>16/10/44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913A4AA-DBBB-6AAC-CC9F-D6B99B8BF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73A143B-CFFC-AB7D-E6EF-ADB666512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2B9B-7653-4380-861A-E4E84C5B24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4150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F3E642F-44E6-1824-C6DE-D2DA82D4B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B4E1A07-87A5-C3AF-C776-564C88E63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9760C58-EE77-7A82-71F7-247363DBB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D2C01-FC67-4998-BA2B-89494CE262D4}" type="datetimeFigureOut">
              <a:rPr lang="ar-SA" smtClean="0"/>
              <a:t>16/10/44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71DA27C-B446-EAB9-17A3-DEBA916143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07D687-FE49-4948-B544-98C970193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52B9B-7653-4380-861A-E4E84C5B24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363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E49807D4-0733-7AA6-40D1-39E17A9AC35E}"/>
              </a:ext>
            </a:extLst>
          </p:cNvPr>
          <p:cNvSpPr txBox="1"/>
          <p:nvPr/>
        </p:nvSpPr>
        <p:spPr>
          <a:xfrm>
            <a:off x="2924299" y="1074510"/>
            <a:ext cx="6343403" cy="470898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6000" b="1" dirty="0">
                <a:solidFill>
                  <a:srgbClr val="FF000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مراجعة</a:t>
            </a:r>
          </a:p>
          <a:p>
            <a:pPr algn="ctr"/>
            <a:r>
              <a:rPr lang="ar-SA" sz="6000" b="1" dirty="0">
                <a:solidFill>
                  <a:srgbClr val="FF000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</a:t>
            </a:r>
            <a:r>
              <a:rPr lang="ar-SA" sz="6000" b="1" dirty="0">
                <a:solidFill>
                  <a:srgbClr val="7030A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مساحات الأشكال المركّبة</a:t>
            </a:r>
          </a:p>
          <a:p>
            <a:pPr algn="ctr"/>
            <a:r>
              <a:rPr lang="ar-SA" sz="6000" b="1" dirty="0">
                <a:solidFill>
                  <a:srgbClr val="7030A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الأشكال الثلاثية الأبعاد</a:t>
            </a:r>
          </a:p>
          <a:p>
            <a:pPr algn="ctr"/>
            <a:r>
              <a:rPr lang="ar-SA" sz="6000" b="1" dirty="0">
                <a:solidFill>
                  <a:srgbClr val="7030A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حجم المنشور</a:t>
            </a:r>
          </a:p>
          <a:p>
            <a:pPr algn="ctr"/>
            <a:r>
              <a:rPr lang="ar-SA" sz="6000" b="1" dirty="0">
                <a:solidFill>
                  <a:srgbClr val="7030A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مساحة سطح المنشور</a:t>
            </a:r>
          </a:p>
        </p:txBody>
      </p:sp>
    </p:spTree>
    <p:extLst>
      <p:ext uri="{BB962C8B-B14F-4D97-AF65-F5344CB8AC3E}">
        <p14:creationId xmlns:p14="http://schemas.microsoft.com/office/powerpoint/2010/main" val="1777737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59DE32C-F624-97A6-3C7D-8617E348B307}"/>
              </a:ext>
            </a:extLst>
          </p:cNvPr>
          <p:cNvSpPr txBox="1"/>
          <p:nvPr/>
        </p:nvSpPr>
        <p:spPr>
          <a:xfrm>
            <a:off x="4272422" y="5415608"/>
            <a:ext cx="3647153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000" b="1" dirty="0">
                <a:solidFill>
                  <a:srgbClr val="7030A0"/>
                </a:solidFill>
                <a:cs typeface="Akhbar MT" pitchFamily="2" charset="-78"/>
              </a:rPr>
              <a:t>إرشاد: الكتاب صفحة 20</a:t>
            </a:r>
            <a:endParaRPr lang="en-US" sz="40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961CA00E-6855-ABC8-1B11-D5F463868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845676"/>
              </p:ext>
            </p:extLst>
          </p:nvPr>
        </p:nvGraphicFramePr>
        <p:xfrm>
          <a:off x="76200" y="169289"/>
          <a:ext cx="12039600" cy="50292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01980">
                  <a:extLst>
                    <a:ext uri="{9D8B030D-6E8A-4147-A177-3AD203B41FA5}">
                      <a16:colId xmlns:a16="http://schemas.microsoft.com/office/drawing/2014/main" val="2522383482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217613057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3440450660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250549814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2765570538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334594939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1771202078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043673386"/>
                    </a:ext>
                  </a:extLst>
                </a:gridCol>
              </a:tblGrid>
              <a:tr h="1659790">
                <a:tc gridSpan="8">
                  <a:txBody>
                    <a:bodyPr/>
                    <a:lstStyle/>
                    <a:p>
                      <a:pPr algn="ctr" rtl="1"/>
                      <a:r>
                        <a:rPr kumimoji="0" lang="ar-SA" sz="5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استعملي الشكل أدناه، لتحديد مستوى مواز للمستوى و ز ي</a:t>
                      </a:r>
                    </a:p>
                    <a:p>
                      <a:pPr algn="ct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ct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ct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ctr" rtl="1"/>
                      <a:endParaRPr lang="ar-SA" sz="5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780268"/>
                  </a:ext>
                </a:extLst>
              </a:tr>
              <a:tr h="786217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ز و جـ</a:t>
                      </a:r>
                      <a:endParaRPr kumimoji="0" lang="ar-SA" sz="48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ز جـ ب</a:t>
                      </a:r>
                      <a:endParaRPr kumimoji="0" lang="ar-SA" sz="48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ز ي أ</a:t>
                      </a:r>
                      <a:endParaRPr kumimoji="0" lang="ar-SA" sz="48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جـ د ب</a:t>
                      </a:r>
                      <a:endParaRPr kumimoji="0" lang="ar-SA" sz="48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634791"/>
                  </a:ext>
                </a:extLst>
              </a:tr>
            </a:tbl>
          </a:graphicData>
        </a:graphic>
      </p:graphicFrame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DCB05CE-FB30-0BF3-BA85-7AB58EABAE6C}"/>
              </a:ext>
            </a:extLst>
          </p:cNvPr>
          <p:cNvSpPr txBox="1"/>
          <p:nvPr/>
        </p:nvSpPr>
        <p:spPr>
          <a:xfrm>
            <a:off x="229059" y="4753888"/>
            <a:ext cx="208597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ar-SA" sz="8000" b="1" dirty="0">
              <a:solidFill>
                <a:srgbClr val="00B050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0116D52-C853-760E-9B89-1D93D321C2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6" t="43750" r="65488" b="35417"/>
          <a:stretch/>
        </p:blipFill>
        <p:spPr>
          <a:xfrm>
            <a:off x="4374514" y="1117889"/>
            <a:ext cx="2756160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5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جدول 3">
                <a:extLst>
                  <a:ext uri="{FF2B5EF4-FFF2-40B4-BE49-F238E27FC236}">
                    <a16:creationId xmlns:a16="http://schemas.microsoft.com/office/drawing/2014/main" id="{961CA00E-6855-ABC8-1B11-D5F4638686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0192482"/>
                  </p:ext>
                </p:extLst>
              </p:nvPr>
            </p:nvGraphicFramePr>
            <p:xfrm>
              <a:off x="76200" y="169289"/>
              <a:ext cx="12039600" cy="5425758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601980">
                      <a:extLst>
                        <a:ext uri="{9D8B030D-6E8A-4147-A177-3AD203B41FA5}">
                          <a16:colId xmlns:a16="http://schemas.microsoft.com/office/drawing/2014/main" val="2522383482"/>
                        </a:ext>
                      </a:extLst>
                    </a:gridCol>
                    <a:gridCol w="2407920">
                      <a:extLst>
                        <a:ext uri="{9D8B030D-6E8A-4147-A177-3AD203B41FA5}">
                          <a16:colId xmlns:a16="http://schemas.microsoft.com/office/drawing/2014/main" val="217613057"/>
                        </a:ext>
                      </a:extLst>
                    </a:gridCol>
                    <a:gridCol w="601980">
                      <a:extLst>
                        <a:ext uri="{9D8B030D-6E8A-4147-A177-3AD203B41FA5}">
                          <a16:colId xmlns:a16="http://schemas.microsoft.com/office/drawing/2014/main" val="3440450660"/>
                        </a:ext>
                      </a:extLst>
                    </a:gridCol>
                    <a:gridCol w="2407920">
                      <a:extLst>
                        <a:ext uri="{9D8B030D-6E8A-4147-A177-3AD203B41FA5}">
                          <a16:colId xmlns:a16="http://schemas.microsoft.com/office/drawing/2014/main" val="1250549814"/>
                        </a:ext>
                      </a:extLst>
                    </a:gridCol>
                    <a:gridCol w="601980">
                      <a:extLst>
                        <a:ext uri="{9D8B030D-6E8A-4147-A177-3AD203B41FA5}">
                          <a16:colId xmlns:a16="http://schemas.microsoft.com/office/drawing/2014/main" val="2765570538"/>
                        </a:ext>
                      </a:extLst>
                    </a:gridCol>
                    <a:gridCol w="2407920">
                      <a:extLst>
                        <a:ext uri="{9D8B030D-6E8A-4147-A177-3AD203B41FA5}">
                          <a16:colId xmlns:a16="http://schemas.microsoft.com/office/drawing/2014/main" val="1334594939"/>
                        </a:ext>
                      </a:extLst>
                    </a:gridCol>
                    <a:gridCol w="601980">
                      <a:extLst>
                        <a:ext uri="{9D8B030D-6E8A-4147-A177-3AD203B41FA5}">
                          <a16:colId xmlns:a16="http://schemas.microsoft.com/office/drawing/2014/main" val="1771202078"/>
                        </a:ext>
                      </a:extLst>
                    </a:gridCol>
                    <a:gridCol w="2407920">
                      <a:extLst>
                        <a:ext uri="{9D8B030D-6E8A-4147-A177-3AD203B41FA5}">
                          <a16:colId xmlns:a16="http://schemas.microsoft.com/office/drawing/2014/main" val="1043673386"/>
                        </a:ext>
                      </a:extLst>
                    </a:gridCol>
                  </a:tblGrid>
                  <a:tr h="1659790">
                    <a:tc gridSpan="8">
                      <a:txBody>
                        <a:bodyPr/>
                        <a:lstStyle/>
                        <a:p>
                          <a:pPr algn="ctr" rtl="1"/>
                          <a:r>
                            <a:rPr kumimoji="0" lang="ar-SA" sz="5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khbar MT" pitchFamily="2" charset="-78"/>
                            </a:rPr>
                            <a:t>استعملي الشكل أدناه، لتحديد قطعة مستقيمة مخالفة للقطعة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kumimoji="0" lang="ar-SA" sz="5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khbar MT" pitchFamily="2" charset="-78"/>
                                    </a:rPr>
                                  </m:ctrlPr>
                                </m:accPr>
                                <m:e>
                                  <m:r>
                                    <a:rPr kumimoji="0" lang="ar-SA" sz="5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khbar MT" pitchFamily="2" charset="-78"/>
                                    </a:rPr>
                                    <m:t>جـ</m:t>
                                  </m:r>
                                  <m:r>
                                    <a:rPr kumimoji="0" lang="ar-SA" sz="5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khbar MT" pitchFamily="2" charset="-78"/>
                                    </a:rPr>
                                    <m:t> </m:t>
                                  </m:r>
                                  <m:r>
                                    <a:rPr kumimoji="0" lang="ar-SA" sz="5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khbar MT" pitchFamily="2" charset="-78"/>
                                    </a:rPr>
                                    <m:t>و</m:t>
                                  </m:r>
                                </m:e>
                              </m:acc>
                            </m:oMath>
                          </a14:m>
                          <a:endParaRPr kumimoji="0" lang="ar-SA" sz="5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Akhbar MT" pitchFamily="2" charset="-78"/>
                          </a:endParaRPr>
                        </a:p>
                        <a:p>
                          <a:pPr algn="ctr" rtl="1"/>
                          <a:endParaRPr kumimoji="0" lang="ar-SA" sz="5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Akhbar MT" pitchFamily="2" charset="-78"/>
                          </a:endParaRPr>
                        </a:p>
                        <a:p>
                          <a:pPr algn="ctr" rtl="1"/>
                          <a:endParaRPr kumimoji="0" lang="ar-SA" sz="5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Akhbar MT" pitchFamily="2" charset="-78"/>
                          </a:endParaRPr>
                        </a:p>
                        <a:p>
                          <a:pPr algn="ctr" rtl="1"/>
                          <a:endParaRPr kumimoji="0" lang="ar-SA" sz="5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Akhbar MT" pitchFamily="2" charset="-78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4780268"/>
                      </a:ext>
                    </a:extLst>
                  </a:tr>
                  <a:tr h="786217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4800" b="1" dirty="0">
                              <a:cs typeface="Akhbar MT" pitchFamily="2" charset="-78"/>
                            </a:rPr>
                            <a:t>أ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ar-SA" sz="4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khbar MT" pitchFamily="2" charset="-78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ar-SA" sz="4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khbar MT" pitchFamily="2" charset="-78"/>
                                      </a:rPr>
                                      <m:t>هـ</m:t>
                                    </m:r>
                                    <m:r>
                                      <a:rPr kumimoji="0" lang="ar-SA" sz="4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khbar MT" pitchFamily="2" charset="-78"/>
                                      </a:rPr>
                                      <m:t> </m:t>
                                    </m:r>
                                    <m:r>
                                      <a:rPr kumimoji="0" lang="ar-SA" sz="4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khbar MT" pitchFamily="2" charset="-78"/>
                                      </a:rPr>
                                      <m:t>و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ar-SA" sz="4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Akhbar MT" pitchFamily="2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4800" b="1" dirty="0">
                              <a:cs typeface="Akhbar MT" pitchFamily="2" charset="-78"/>
                            </a:rPr>
                            <a:t>ب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ar-SA" sz="4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khbar MT" pitchFamily="2" charset="-78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ar-SA" sz="4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khbar MT" pitchFamily="2" charset="-78"/>
                                      </a:rPr>
                                      <m:t>هـ</m:t>
                                    </m:r>
                                    <m:r>
                                      <a:rPr kumimoji="0" lang="ar-SA" sz="4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khbar MT" pitchFamily="2" charset="-78"/>
                                      </a:rPr>
                                      <m:t> </m:t>
                                    </m:r>
                                    <m:r>
                                      <a:rPr kumimoji="0" lang="ar-SA" sz="4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khbar MT" pitchFamily="2" charset="-78"/>
                                      </a:rPr>
                                      <m:t>د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ar-SA" sz="4800" b="1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Akhbar MT" pitchFamily="2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4800" b="1" dirty="0">
                              <a:cs typeface="Akhbar MT" pitchFamily="2" charset="-78"/>
                            </a:rPr>
                            <a:t>ج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ar-SA" sz="4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khbar MT" pitchFamily="2" charset="-78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ar-SA" sz="4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khbar MT" pitchFamily="2" charset="-78"/>
                                      </a:rPr>
                                      <m:t>أ</m:t>
                                    </m:r>
                                    <m:r>
                                      <a:rPr kumimoji="0" lang="ar-SA" sz="4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khbar MT" pitchFamily="2" charset="-78"/>
                                      </a:rPr>
                                      <m:t> </m:t>
                                    </m:r>
                                    <m:r>
                                      <a:rPr kumimoji="0" lang="ar-SA" sz="4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khbar MT" pitchFamily="2" charset="-78"/>
                                      </a:rPr>
                                      <m:t>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ar-SA" sz="4800" b="1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Akhbar MT" pitchFamily="2" charset="-7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4800" b="1" dirty="0">
                              <a:cs typeface="Akhbar MT" pitchFamily="2" charset="-78"/>
                            </a:rPr>
                            <a:t>د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ar-SA" sz="4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khbar MT" pitchFamily="2" charset="-78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ar-SA" sz="4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khbar MT" pitchFamily="2" charset="-78"/>
                                      </a:rPr>
                                      <m:t>أ</m:t>
                                    </m:r>
                                    <m:r>
                                      <a:rPr kumimoji="0" lang="ar-SA" sz="4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khbar MT" pitchFamily="2" charset="-78"/>
                                      </a:rPr>
                                      <m:t> </m:t>
                                    </m:r>
                                    <m:r>
                                      <a:rPr kumimoji="0" lang="ar-SA" sz="4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khbar MT" pitchFamily="2" charset="-78"/>
                                      </a:rPr>
                                      <m:t>ب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ar-SA" sz="4800" b="1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Akhbar MT" pitchFamily="2" charset="-78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646347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جدول 3">
                <a:extLst>
                  <a:ext uri="{FF2B5EF4-FFF2-40B4-BE49-F238E27FC236}">
                    <a16:creationId xmlns:a16="http://schemas.microsoft.com/office/drawing/2014/main" id="{961CA00E-6855-ABC8-1B11-D5F4638686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0192482"/>
                  </p:ext>
                </p:extLst>
              </p:nvPr>
            </p:nvGraphicFramePr>
            <p:xfrm>
              <a:off x="76200" y="169289"/>
              <a:ext cx="12039600" cy="5425758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601980">
                      <a:extLst>
                        <a:ext uri="{9D8B030D-6E8A-4147-A177-3AD203B41FA5}">
                          <a16:colId xmlns:a16="http://schemas.microsoft.com/office/drawing/2014/main" val="2522383482"/>
                        </a:ext>
                      </a:extLst>
                    </a:gridCol>
                    <a:gridCol w="2407920">
                      <a:extLst>
                        <a:ext uri="{9D8B030D-6E8A-4147-A177-3AD203B41FA5}">
                          <a16:colId xmlns:a16="http://schemas.microsoft.com/office/drawing/2014/main" val="217613057"/>
                        </a:ext>
                      </a:extLst>
                    </a:gridCol>
                    <a:gridCol w="601980">
                      <a:extLst>
                        <a:ext uri="{9D8B030D-6E8A-4147-A177-3AD203B41FA5}">
                          <a16:colId xmlns:a16="http://schemas.microsoft.com/office/drawing/2014/main" val="3440450660"/>
                        </a:ext>
                      </a:extLst>
                    </a:gridCol>
                    <a:gridCol w="2407920">
                      <a:extLst>
                        <a:ext uri="{9D8B030D-6E8A-4147-A177-3AD203B41FA5}">
                          <a16:colId xmlns:a16="http://schemas.microsoft.com/office/drawing/2014/main" val="1250549814"/>
                        </a:ext>
                      </a:extLst>
                    </a:gridCol>
                    <a:gridCol w="601980">
                      <a:extLst>
                        <a:ext uri="{9D8B030D-6E8A-4147-A177-3AD203B41FA5}">
                          <a16:colId xmlns:a16="http://schemas.microsoft.com/office/drawing/2014/main" val="2765570538"/>
                        </a:ext>
                      </a:extLst>
                    </a:gridCol>
                    <a:gridCol w="2407920">
                      <a:extLst>
                        <a:ext uri="{9D8B030D-6E8A-4147-A177-3AD203B41FA5}">
                          <a16:colId xmlns:a16="http://schemas.microsoft.com/office/drawing/2014/main" val="1334594939"/>
                        </a:ext>
                      </a:extLst>
                    </a:gridCol>
                    <a:gridCol w="601980">
                      <a:extLst>
                        <a:ext uri="{9D8B030D-6E8A-4147-A177-3AD203B41FA5}">
                          <a16:colId xmlns:a16="http://schemas.microsoft.com/office/drawing/2014/main" val="1771202078"/>
                        </a:ext>
                      </a:extLst>
                    </a:gridCol>
                    <a:gridCol w="2407920">
                      <a:extLst>
                        <a:ext uri="{9D8B030D-6E8A-4147-A177-3AD203B41FA5}">
                          <a16:colId xmlns:a16="http://schemas.microsoft.com/office/drawing/2014/main" val="1043673386"/>
                        </a:ext>
                      </a:extLst>
                    </a:gridCol>
                  </a:tblGrid>
                  <a:tr h="4416171">
                    <a:tc gridSpan="8"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2"/>
                          <a:stretch>
                            <a:fillRect l="-51" t="-3724" r="-101" b="-2813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4780268"/>
                      </a:ext>
                    </a:extLst>
                  </a:tr>
                  <a:tr h="1009587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4800" b="1" dirty="0">
                              <a:cs typeface="Akhbar MT" pitchFamily="2" charset="-78"/>
                            </a:rPr>
                            <a:t>أ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5316" t="-453012" r="-375696" b="-228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4800" b="1" dirty="0">
                              <a:cs typeface="Akhbar MT" pitchFamily="2" charset="-78"/>
                            </a:rPr>
                            <a:t>ب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0380" t="-453012" r="-250633" b="-228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4800" b="1" dirty="0">
                              <a:cs typeface="Akhbar MT" pitchFamily="2" charset="-78"/>
                            </a:rPr>
                            <a:t>ج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75443" t="-453012" r="-125570" b="-228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4800" b="1" dirty="0">
                              <a:cs typeface="Akhbar MT" pitchFamily="2" charset="-78"/>
                            </a:rPr>
                            <a:t>د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506" t="-453012" r="-506" b="-228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46347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DCB05CE-FB30-0BF3-BA85-7AB58EABAE6C}"/>
              </a:ext>
            </a:extLst>
          </p:cNvPr>
          <p:cNvSpPr txBox="1"/>
          <p:nvPr/>
        </p:nvSpPr>
        <p:spPr>
          <a:xfrm>
            <a:off x="-49343" y="5156164"/>
            <a:ext cx="208597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ar-SA" sz="8000" b="1" dirty="0">
              <a:solidFill>
                <a:srgbClr val="00B050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0116D52-C853-760E-9B89-1D93D321C2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6" t="43750" r="65488" b="35417"/>
          <a:stretch/>
        </p:blipFill>
        <p:spPr>
          <a:xfrm>
            <a:off x="2036632" y="1040116"/>
            <a:ext cx="2787480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59DE32C-F624-97A6-3C7D-8617E348B307}"/>
              </a:ext>
            </a:extLst>
          </p:cNvPr>
          <p:cNvSpPr txBox="1"/>
          <p:nvPr/>
        </p:nvSpPr>
        <p:spPr>
          <a:xfrm>
            <a:off x="4272422" y="5415608"/>
            <a:ext cx="3647153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000" b="1" dirty="0">
                <a:solidFill>
                  <a:srgbClr val="7030A0"/>
                </a:solidFill>
                <a:cs typeface="Akhbar MT" pitchFamily="2" charset="-78"/>
              </a:rPr>
              <a:t>إرشاد: الكتاب صفحة 20</a:t>
            </a:r>
            <a:endParaRPr lang="en-US" sz="40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961CA00E-6855-ABC8-1B11-D5F463868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077129"/>
              </p:ext>
            </p:extLst>
          </p:nvPr>
        </p:nvGraphicFramePr>
        <p:xfrm>
          <a:off x="76200" y="169289"/>
          <a:ext cx="12039600" cy="50292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01980">
                  <a:extLst>
                    <a:ext uri="{9D8B030D-6E8A-4147-A177-3AD203B41FA5}">
                      <a16:colId xmlns:a16="http://schemas.microsoft.com/office/drawing/2014/main" val="2522383482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217613057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3440450660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250549814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2765570538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334594939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1771202078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043673386"/>
                    </a:ext>
                  </a:extLst>
                </a:gridCol>
              </a:tblGrid>
              <a:tr h="1659790">
                <a:tc gridSpan="8">
                  <a:txBody>
                    <a:bodyPr/>
                    <a:lstStyle/>
                    <a:p>
                      <a:pPr algn="ctr" rtl="1"/>
                      <a:r>
                        <a:rPr kumimoji="0" lang="ar-SA" sz="5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استعملي الشكل أدناه، لتحديد نقطتين تشكلّان قطرًا عند الوصل بينهما.</a:t>
                      </a:r>
                    </a:p>
                    <a:p>
                      <a:pPr algn="ct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ct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  <a:p>
                      <a:pPr algn="ctr" rtl="1"/>
                      <a:endParaRPr kumimoji="0" lang="ar-SA" sz="5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780268"/>
                  </a:ext>
                </a:extLst>
              </a:tr>
              <a:tr h="786217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ز ، جـ</a:t>
                      </a:r>
                      <a:endParaRPr kumimoji="0" lang="ar-SA" sz="48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ز ، د</a:t>
                      </a:r>
                      <a:endParaRPr kumimoji="0" lang="ar-SA" sz="48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و ، ب</a:t>
                      </a:r>
                      <a:endParaRPr kumimoji="0" lang="ar-SA" sz="48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و ، ي</a:t>
                      </a:r>
                      <a:endParaRPr kumimoji="0" lang="ar-SA" sz="48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khbar MT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634791"/>
                  </a:ext>
                </a:extLst>
              </a:tr>
            </a:tbl>
          </a:graphicData>
        </a:graphic>
      </p:graphicFrame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DCB05CE-FB30-0BF3-BA85-7AB58EABAE6C}"/>
              </a:ext>
            </a:extLst>
          </p:cNvPr>
          <p:cNvSpPr txBox="1"/>
          <p:nvPr/>
        </p:nvSpPr>
        <p:spPr>
          <a:xfrm>
            <a:off x="6095998" y="4743777"/>
            <a:ext cx="208597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ar-SA" sz="8000" b="1" dirty="0">
              <a:solidFill>
                <a:srgbClr val="00B050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0116D52-C853-760E-9B89-1D93D321C2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6" t="43750" r="65488" b="35417"/>
          <a:stretch/>
        </p:blipFill>
        <p:spPr>
          <a:xfrm>
            <a:off x="936954" y="1099889"/>
            <a:ext cx="2756160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4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3B537A0-43EB-0EBE-98A5-D4111057B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2" y="0"/>
            <a:ext cx="9692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32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C420A4E-2DCF-892D-A6ED-73C4CCEF9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2" y="0"/>
            <a:ext cx="9692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50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59DE32C-F624-97A6-3C7D-8617E348B307}"/>
              </a:ext>
            </a:extLst>
          </p:cNvPr>
          <p:cNvSpPr txBox="1"/>
          <p:nvPr/>
        </p:nvSpPr>
        <p:spPr>
          <a:xfrm>
            <a:off x="4272422" y="5415608"/>
            <a:ext cx="3647153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000" b="1" dirty="0">
                <a:solidFill>
                  <a:srgbClr val="7030A0"/>
                </a:solidFill>
                <a:cs typeface="Akhbar MT" pitchFamily="2" charset="-78"/>
              </a:rPr>
              <a:t>إرشاد: الكتاب صفحة 25</a:t>
            </a:r>
            <a:endParaRPr lang="en-US" sz="40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961CA00E-6855-ABC8-1B11-D5F463868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991315"/>
              </p:ext>
            </p:extLst>
          </p:nvPr>
        </p:nvGraphicFramePr>
        <p:xfrm>
          <a:off x="76200" y="169289"/>
          <a:ext cx="12039600" cy="42062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01980">
                  <a:extLst>
                    <a:ext uri="{9D8B030D-6E8A-4147-A177-3AD203B41FA5}">
                      <a16:colId xmlns:a16="http://schemas.microsoft.com/office/drawing/2014/main" val="2522383482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217613057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3440450660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250549814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2765570538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334594939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1771202078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043673386"/>
                    </a:ext>
                  </a:extLst>
                </a:gridCol>
              </a:tblGrid>
              <a:tr h="1659790">
                <a:tc gridSpan="8">
                  <a:txBody>
                    <a:bodyPr/>
                    <a:lstStyle/>
                    <a:p>
                      <a:pPr algn="ctr" rtl="1"/>
                      <a:r>
                        <a:rPr kumimoji="0" lang="ar-SA" sz="5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ما حجم المنشور في الشكل أدناه؟</a:t>
                      </a:r>
                    </a:p>
                    <a:p>
                      <a:pPr algn="ctr" rtl="1"/>
                      <a:endParaRPr lang="ar-SA" sz="5400" dirty="0">
                        <a:solidFill>
                          <a:srgbClr val="FF0000"/>
                        </a:solidFill>
                      </a:endParaRPr>
                    </a:p>
                    <a:p>
                      <a:pPr algn="ctr" rtl="1"/>
                      <a:endParaRPr lang="ar-SA" sz="5400" dirty="0">
                        <a:solidFill>
                          <a:srgbClr val="FF0000"/>
                        </a:solidFill>
                      </a:endParaRPr>
                    </a:p>
                    <a:p>
                      <a:pPr algn="ctr" rtl="1"/>
                      <a:endParaRPr lang="ar-SA" sz="5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780268"/>
                  </a:ext>
                </a:extLst>
              </a:tr>
              <a:tr h="786217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350 ملم</a:t>
                      </a:r>
                      <a:r>
                        <a:rPr kumimoji="0" lang="ar-SA" sz="4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575 ملم</a:t>
                      </a:r>
                      <a:r>
                        <a:rPr kumimoji="0" lang="ar-SA" sz="4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1050 ملم</a:t>
                      </a:r>
                      <a:r>
                        <a:rPr kumimoji="0" lang="ar-SA" sz="4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823.5 ملم</a:t>
                      </a:r>
                      <a:r>
                        <a:rPr kumimoji="0" lang="ar-SA" sz="4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634791"/>
                  </a:ext>
                </a:extLst>
              </a:tr>
            </a:tbl>
          </a:graphicData>
        </a:graphic>
      </p:graphicFrame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DCB05CE-FB30-0BF3-BA85-7AB58EABAE6C}"/>
              </a:ext>
            </a:extLst>
          </p:cNvPr>
          <p:cNvSpPr txBox="1"/>
          <p:nvPr/>
        </p:nvSpPr>
        <p:spPr>
          <a:xfrm>
            <a:off x="3229434" y="4015173"/>
            <a:ext cx="208597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ar-SA" sz="8000" b="1" dirty="0">
              <a:solidFill>
                <a:srgbClr val="00B050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942B6C7-584F-1B23-43E4-062C734D76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58" t="23597" r="13363" b="69333"/>
          <a:stretch/>
        </p:blipFill>
        <p:spPr>
          <a:xfrm>
            <a:off x="3452447" y="1132372"/>
            <a:ext cx="4995414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7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59DE32C-F624-97A6-3C7D-8617E348B307}"/>
              </a:ext>
            </a:extLst>
          </p:cNvPr>
          <p:cNvSpPr txBox="1"/>
          <p:nvPr/>
        </p:nvSpPr>
        <p:spPr>
          <a:xfrm>
            <a:off x="4272422" y="5415608"/>
            <a:ext cx="3647153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000" b="1" dirty="0">
                <a:solidFill>
                  <a:srgbClr val="7030A0"/>
                </a:solidFill>
                <a:cs typeface="Akhbar MT" pitchFamily="2" charset="-78"/>
              </a:rPr>
              <a:t>إرشاد: الكتاب صفحة 25</a:t>
            </a:r>
            <a:endParaRPr lang="en-US" sz="40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961CA00E-6855-ABC8-1B11-D5F463868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90781"/>
              </p:ext>
            </p:extLst>
          </p:nvPr>
        </p:nvGraphicFramePr>
        <p:xfrm>
          <a:off x="76200" y="169289"/>
          <a:ext cx="12039600" cy="42062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01980">
                  <a:extLst>
                    <a:ext uri="{9D8B030D-6E8A-4147-A177-3AD203B41FA5}">
                      <a16:colId xmlns:a16="http://schemas.microsoft.com/office/drawing/2014/main" val="2522383482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217613057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3440450660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250549814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2765570538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334594939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1771202078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043673386"/>
                    </a:ext>
                  </a:extLst>
                </a:gridCol>
              </a:tblGrid>
              <a:tr h="1659790">
                <a:tc gridSpan="8">
                  <a:txBody>
                    <a:bodyPr/>
                    <a:lstStyle/>
                    <a:p>
                      <a:pPr algn="ctr" rtl="1"/>
                      <a:r>
                        <a:rPr kumimoji="0" lang="ar-SA" sz="5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ما حجم المنشور في الشكل أدناه؟</a:t>
                      </a:r>
                    </a:p>
                    <a:p>
                      <a:pPr algn="ctr" rtl="1"/>
                      <a:endParaRPr lang="ar-SA" sz="5400" dirty="0">
                        <a:solidFill>
                          <a:srgbClr val="FF0000"/>
                        </a:solidFill>
                      </a:endParaRPr>
                    </a:p>
                    <a:p>
                      <a:pPr algn="ctr" rtl="1"/>
                      <a:endParaRPr lang="ar-SA" sz="5400" dirty="0">
                        <a:solidFill>
                          <a:srgbClr val="FF0000"/>
                        </a:solidFill>
                      </a:endParaRPr>
                    </a:p>
                    <a:p>
                      <a:pPr algn="ctr" rtl="1"/>
                      <a:endParaRPr lang="ar-SA" sz="5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780268"/>
                  </a:ext>
                </a:extLst>
              </a:tr>
              <a:tr h="786217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510 م</a:t>
                      </a:r>
                      <a:r>
                        <a:rPr kumimoji="0" lang="ar-SA" sz="4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255 م</a:t>
                      </a:r>
                      <a:r>
                        <a:rPr kumimoji="0" lang="ar-SA" sz="4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170 م</a:t>
                      </a:r>
                      <a:r>
                        <a:rPr kumimoji="0" lang="ar-SA" sz="4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102 م</a:t>
                      </a:r>
                      <a:r>
                        <a:rPr kumimoji="0" lang="ar-SA" sz="4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634791"/>
                  </a:ext>
                </a:extLst>
              </a:tr>
            </a:tbl>
          </a:graphicData>
        </a:graphic>
      </p:graphicFrame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DCB05CE-FB30-0BF3-BA85-7AB58EABAE6C}"/>
              </a:ext>
            </a:extLst>
          </p:cNvPr>
          <p:cNvSpPr txBox="1"/>
          <p:nvPr/>
        </p:nvSpPr>
        <p:spPr>
          <a:xfrm>
            <a:off x="6444168" y="3949210"/>
            <a:ext cx="208597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ar-SA" sz="8000" b="1" dirty="0">
              <a:solidFill>
                <a:srgbClr val="00B050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A78F690-9363-A25D-C453-A5F8CE3456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9" t="85220" r="44112" b="5588"/>
          <a:stretch/>
        </p:blipFill>
        <p:spPr>
          <a:xfrm>
            <a:off x="4272422" y="1066409"/>
            <a:ext cx="3319588" cy="221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4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59DE32C-F624-97A6-3C7D-8617E348B307}"/>
              </a:ext>
            </a:extLst>
          </p:cNvPr>
          <p:cNvSpPr txBox="1"/>
          <p:nvPr/>
        </p:nvSpPr>
        <p:spPr>
          <a:xfrm>
            <a:off x="3300644" y="5560246"/>
            <a:ext cx="5590712" cy="7509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000" b="1" dirty="0">
                <a:solidFill>
                  <a:srgbClr val="7030A0"/>
                </a:solidFill>
                <a:cs typeface="Akhbar MT" pitchFamily="2" charset="-78"/>
              </a:rPr>
              <a:t>إرشاد: تحقق من فهمك ص 27</a:t>
            </a:r>
            <a:endParaRPr lang="en-US" sz="40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961CA00E-6855-ABC8-1B11-D5F463868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568291"/>
              </p:ext>
            </p:extLst>
          </p:nvPr>
        </p:nvGraphicFramePr>
        <p:xfrm>
          <a:off x="76200" y="169289"/>
          <a:ext cx="12039600" cy="50292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01980">
                  <a:extLst>
                    <a:ext uri="{9D8B030D-6E8A-4147-A177-3AD203B41FA5}">
                      <a16:colId xmlns:a16="http://schemas.microsoft.com/office/drawing/2014/main" val="2522383482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217613057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3440450660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250549814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2765570538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334594939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1771202078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043673386"/>
                    </a:ext>
                  </a:extLst>
                </a:gridCol>
              </a:tblGrid>
              <a:tr h="1659790">
                <a:tc gridSpan="8">
                  <a:txBody>
                    <a:bodyPr/>
                    <a:lstStyle/>
                    <a:p>
                      <a:pPr algn="ctr" rtl="1"/>
                      <a:r>
                        <a:rPr kumimoji="0" lang="ar-SA" sz="5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ما حجم المجسم في الشكل أدناه؟</a:t>
                      </a:r>
                    </a:p>
                    <a:p>
                      <a:pPr algn="ctr" rtl="1"/>
                      <a:endParaRPr lang="ar-SA" sz="5400" dirty="0">
                        <a:solidFill>
                          <a:srgbClr val="FF0000"/>
                        </a:solidFill>
                      </a:endParaRPr>
                    </a:p>
                    <a:p>
                      <a:pPr algn="ctr" rtl="1"/>
                      <a:endParaRPr lang="ar-SA" sz="5400" dirty="0">
                        <a:solidFill>
                          <a:srgbClr val="FF0000"/>
                        </a:solidFill>
                      </a:endParaRPr>
                    </a:p>
                    <a:p>
                      <a:pPr algn="ctr" rtl="1"/>
                      <a:endParaRPr lang="ar-SA" sz="5400" dirty="0">
                        <a:solidFill>
                          <a:srgbClr val="FF0000"/>
                        </a:solidFill>
                      </a:endParaRPr>
                    </a:p>
                    <a:p>
                      <a:pPr algn="ctr" rtl="1"/>
                      <a:endParaRPr lang="ar-SA" sz="5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780268"/>
                  </a:ext>
                </a:extLst>
              </a:tr>
              <a:tr h="786217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150 م</a:t>
                      </a:r>
                      <a:r>
                        <a:rPr kumimoji="0" lang="ar-SA" sz="4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120 م</a:t>
                      </a:r>
                      <a:r>
                        <a:rPr kumimoji="0" lang="ar-SA" sz="4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90 م</a:t>
                      </a:r>
                      <a:r>
                        <a:rPr kumimoji="0" lang="ar-SA" sz="4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60 م</a:t>
                      </a:r>
                      <a:r>
                        <a:rPr kumimoji="0" lang="ar-SA" sz="4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634791"/>
                  </a:ext>
                </a:extLst>
              </a:tr>
            </a:tbl>
          </a:graphicData>
        </a:graphic>
      </p:graphicFrame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DCB05CE-FB30-0BF3-BA85-7AB58EABAE6C}"/>
              </a:ext>
            </a:extLst>
          </p:cNvPr>
          <p:cNvSpPr txBox="1"/>
          <p:nvPr/>
        </p:nvSpPr>
        <p:spPr>
          <a:xfrm>
            <a:off x="6264765" y="4717648"/>
            <a:ext cx="208597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ar-SA" sz="8000" b="1" dirty="0">
              <a:solidFill>
                <a:srgbClr val="00B050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4FE619D-8280-23E1-6656-5540A66E99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 t="22500" r="52946" b="61042"/>
          <a:stretch/>
        </p:blipFill>
        <p:spPr>
          <a:xfrm>
            <a:off x="3886020" y="1099889"/>
            <a:ext cx="4757490" cy="32400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88B102-69E4-2F9F-A286-ECC90424F3A0}"/>
              </a:ext>
            </a:extLst>
          </p:cNvPr>
          <p:cNvSpPr txBox="1"/>
          <p:nvPr/>
        </p:nvSpPr>
        <p:spPr>
          <a:xfrm>
            <a:off x="7491448" y="1907915"/>
            <a:ext cx="576031" cy="60271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4008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59DE32C-F624-97A6-3C7D-8617E348B307}"/>
              </a:ext>
            </a:extLst>
          </p:cNvPr>
          <p:cNvSpPr txBox="1"/>
          <p:nvPr/>
        </p:nvSpPr>
        <p:spPr>
          <a:xfrm>
            <a:off x="4272422" y="5415608"/>
            <a:ext cx="3647153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000" b="1" dirty="0">
                <a:solidFill>
                  <a:srgbClr val="7030A0"/>
                </a:solidFill>
                <a:cs typeface="Akhbar MT" pitchFamily="2" charset="-78"/>
              </a:rPr>
              <a:t>إرشاد: الكتاب صفحة 39</a:t>
            </a:r>
            <a:endParaRPr lang="en-US" sz="40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961CA00E-6855-ABC8-1B11-D5F463868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742594"/>
              </p:ext>
            </p:extLst>
          </p:nvPr>
        </p:nvGraphicFramePr>
        <p:xfrm>
          <a:off x="76200" y="169289"/>
          <a:ext cx="12039600" cy="42062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01980">
                  <a:extLst>
                    <a:ext uri="{9D8B030D-6E8A-4147-A177-3AD203B41FA5}">
                      <a16:colId xmlns:a16="http://schemas.microsoft.com/office/drawing/2014/main" val="2522383482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217613057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3440450660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250549814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2765570538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334594939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1771202078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043673386"/>
                    </a:ext>
                  </a:extLst>
                </a:gridCol>
              </a:tblGrid>
              <a:tr h="1659790">
                <a:tc gridSpan="8">
                  <a:txBody>
                    <a:bodyPr/>
                    <a:lstStyle/>
                    <a:p>
                      <a:pPr algn="ctr" rtl="1"/>
                      <a:r>
                        <a:rPr kumimoji="0" lang="ar-SA" sz="5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ما المساحة الكلية لسطح المنشور الرباعي المجاور؟</a:t>
                      </a:r>
                    </a:p>
                    <a:p>
                      <a:pPr algn="ctr" rtl="1"/>
                      <a:endParaRPr lang="ar-SA" sz="5400" dirty="0">
                        <a:solidFill>
                          <a:srgbClr val="FF0000"/>
                        </a:solidFill>
                      </a:endParaRPr>
                    </a:p>
                    <a:p>
                      <a:pPr algn="ctr" rtl="1"/>
                      <a:endParaRPr lang="ar-SA" sz="5400" dirty="0">
                        <a:solidFill>
                          <a:srgbClr val="FF0000"/>
                        </a:solidFill>
                      </a:endParaRPr>
                    </a:p>
                    <a:p>
                      <a:pPr algn="ctr" rtl="1"/>
                      <a:endParaRPr lang="ar-SA" sz="5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780268"/>
                  </a:ext>
                </a:extLst>
              </a:tr>
              <a:tr h="786217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144 سم</a:t>
                      </a:r>
                      <a:r>
                        <a:rPr kumimoji="0" lang="ar-SA" sz="4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176 سم</a:t>
                      </a:r>
                      <a:r>
                        <a:rPr kumimoji="0" lang="ar-SA" sz="4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192 سم</a:t>
                      </a:r>
                      <a:r>
                        <a:rPr kumimoji="0" lang="ar-SA" sz="4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208 سم</a:t>
                      </a:r>
                      <a:r>
                        <a:rPr kumimoji="0" lang="ar-SA" sz="4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634791"/>
                  </a:ext>
                </a:extLst>
              </a:tr>
            </a:tbl>
          </a:graphicData>
        </a:graphic>
      </p:graphicFrame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DCB05CE-FB30-0BF3-BA85-7AB58EABAE6C}"/>
              </a:ext>
            </a:extLst>
          </p:cNvPr>
          <p:cNvSpPr txBox="1"/>
          <p:nvPr/>
        </p:nvSpPr>
        <p:spPr>
          <a:xfrm>
            <a:off x="371981" y="3986375"/>
            <a:ext cx="208597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ar-SA" sz="8000" b="1" dirty="0">
              <a:solidFill>
                <a:srgbClr val="00B050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B7F6B42-C7DE-1522-ACC6-298831ED39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5" t="64701" r="73874" b="26436"/>
          <a:stretch/>
        </p:blipFill>
        <p:spPr>
          <a:xfrm>
            <a:off x="4123929" y="1062645"/>
            <a:ext cx="3041279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0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875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0FE85E2A-25E8-0B30-926C-98266649E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702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59DE32C-F624-97A6-3C7D-8617E348B307}"/>
              </a:ext>
            </a:extLst>
          </p:cNvPr>
          <p:cNvSpPr txBox="1"/>
          <p:nvPr/>
        </p:nvSpPr>
        <p:spPr>
          <a:xfrm>
            <a:off x="4272421" y="5722050"/>
            <a:ext cx="3647153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000" b="1" dirty="0">
                <a:solidFill>
                  <a:srgbClr val="7030A0"/>
                </a:solidFill>
                <a:cs typeface="Akhbar MT" pitchFamily="2" charset="-78"/>
              </a:rPr>
              <a:t>إرشاد: الكتاب صفحة 13</a:t>
            </a:r>
            <a:endParaRPr lang="en-US" sz="40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961CA00E-6855-ABC8-1B11-D5F463868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471684"/>
              </p:ext>
            </p:extLst>
          </p:nvPr>
        </p:nvGraphicFramePr>
        <p:xfrm>
          <a:off x="76200" y="169289"/>
          <a:ext cx="12039600" cy="50292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01980">
                  <a:extLst>
                    <a:ext uri="{9D8B030D-6E8A-4147-A177-3AD203B41FA5}">
                      <a16:colId xmlns:a16="http://schemas.microsoft.com/office/drawing/2014/main" val="2522383482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217613057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3440450660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250549814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2765570538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334594939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1771202078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043673386"/>
                    </a:ext>
                  </a:extLst>
                </a:gridCol>
              </a:tblGrid>
              <a:tr h="1659790">
                <a:tc gridSpan="8">
                  <a:txBody>
                    <a:bodyPr/>
                    <a:lstStyle/>
                    <a:p>
                      <a:pPr algn="ctr" rtl="1"/>
                      <a:r>
                        <a:rPr kumimoji="0" lang="ar-SA" sz="5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ما </a:t>
                      </a:r>
                      <a:r>
                        <a:rPr kumimoji="0" lang="ar-SA" sz="5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مساحة</a:t>
                      </a:r>
                      <a:r>
                        <a:rPr kumimoji="0" lang="ar-SA" sz="5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 الشكل المركّب في الشكل أدناه؟</a:t>
                      </a:r>
                    </a:p>
                    <a:p>
                      <a:pPr algn="ctr" rtl="1"/>
                      <a:endParaRPr lang="ar-SA" sz="5400" dirty="0">
                        <a:solidFill>
                          <a:srgbClr val="FF0000"/>
                        </a:solidFill>
                      </a:endParaRPr>
                    </a:p>
                    <a:p>
                      <a:pPr algn="ctr" rtl="1"/>
                      <a:endParaRPr lang="ar-SA" sz="5400" dirty="0">
                        <a:solidFill>
                          <a:srgbClr val="FF0000"/>
                        </a:solidFill>
                      </a:endParaRPr>
                    </a:p>
                    <a:p>
                      <a:pPr algn="ctr" rtl="1"/>
                      <a:endParaRPr lang="ar-SA" sz="5400" dirty="0">
                        <a:solidFill>
                          <a:srgbClr val="FF0000"/>
                        </a:solidFill>
                      </a:endParaRPr>
                    </a:p>
                    <a:p>
                      <a:pPr algn="ctr" rtl="1"/>
                      <a:endParaRPr lang="ar-SA" sz="5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780268"/>
                  </a:ext>
                </a:extLst>
              </a:tr>
              <a:tr h="786217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234 </a:t>
                      </a:r>
                      <a:r>
                        <a:rPr kumimoji="0" lang="ar-SA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سم</a:t>
                      </a:r>
                      <a:r>
                        <a:rPr kumimoji="0" lang="ar-SA" sz="4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207 </a:t>
                      </a:r>
                      <a:r>
                        <a:rPr kumimoji="0" lang="ar-SA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سم</a:t>
                      </a:r>
                      <a:r>
                        <a:rPr kumimoji="0" lang="ar-SA" sz="4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153 </a:t>
                      </a:r>
                      <a:r>
                        <a:rPr kumimoji="0" lang="ar-SA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سم</a:t>
                      </a:r>
                      <a:r>
                        <a:rPr kumimoji="0" lang="ar-SA" sz="4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126 </a:t>
                      </a:r>
                      <a:r>
                        <a:rPr kumimoji="0" lang="ar-SA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سم</a:t>
                      </a:r>
                      <a:r>
                        <a:rPr kumimoji="0" lang="ar-SA" sz="4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634791"/>
                  </a:ext>
                </a:extLst>
              </a:tr>
            </a:tbl>
          </a:graphicData>
        </a:graphic>
      </p:graphicFrame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DCB05CE-FB30-0BF3-BA85-7AB58EABAE6C}"/>
              </a:ext>
            </a:extLst>
          </p:cNvPr>
          <p:cNvSpPr txBox="1"/>
          <p:nvPr/>
        </p:nvSpPr>
        <p:spPr>
          <a:xfrm>
            <a:off x="6427107" y="4742643"/>
            <a:ext cx="208597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ar-SA" sz="8000" b="1" dirty="0">
              <a:solidFill>
                <a:srgbClr val="00B050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BBB36F0-158C-2695-AF49-2E77144DEE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0" t="67627" r="46048" b="20513"/>
          <a:stretch/>
        </p:blipFill>
        <p:spPr>
          <a:xfrm>
            <a:off x="4336139" y="1051082"/>
            <a:ext cx="3519718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2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59DE32C-F624-97A6-3C7D-8617E348B307}"/>
              </a:ext>
            </a:extLst>
          </p:cNvPr>
          <p:cNvSpPr txBox="1"/>
          <p:nvPr/>
        </p:nvSpPr>
        <p:spPr>
          <a:xfrm>
            <a:off x="4272421" y="5722050"/>
            <a:ext cx="3647153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000" b="1" dirty="0">
                <a:solidFill>
                  <a:srgbClr val="7030A0"/>
                </a:solidFill>
                <a:cs typeface="Akhbar MT" pitchFamily="2" charset="-78"/>
              </a:rPr>
              <a:t>إرشاد: الكتاب صفحة 13</a:t>
            </a:r>
            <a:endParaRPr lang="en-US" sz="40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961CA00E-6855-ABC8-1B11-D5F463868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843695"/>
              </p:ext>
            </p:extLst>
          </p:nvPr>
        </p:nvGraphicFramePr>
        <p:xfrm>
          <a:off x="76200" y="169289"/>
          <a:ext cx="12039600" cy="50292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01980">
                  <a:extLst>
                    <a:ext uri="{9D8B030D-6E8A-4147-A177-3AD203B41FA5}">
                      <a16:colId xmlns:a16="http://schemas.microsoft.com/office/drawing/2014/main" val="2522383482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217613057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3440450660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250549814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2765570538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334594939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1771202078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043673386"/>
                    </a:ext>
                  </a:extLst>
                </a:gridCol>
              </a:tblGrid>
              <a:tr h="1659790">
                <a:tc gridSpan="8">
                  <a:txBody>
                    <a:bodyPr/>
                    <a:lstStyle/>
                    <a:p>
                      <a:pPr algn="ctr" rtl="1"/>
                      <a:r>
                        <a:rPr kumimoji="0" lang="ar-SA" sz="5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ما </a:t>
                      </a:r>
                      <a:r>
                        <a:rPr kumimoji="0" lang="ar-SA" sz="5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مساحة</a:t>
                      </a:r>
                      <a:r>
                        <a:rPr kumimoji="0" lang="ar-SA" sz="5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 الشكل المركّب في الشكل أدناه؟</a:t>
                      </a:r>
                    </a:p>
                    <a:p>
                      <a:pPr algn="ctr" rtl="1"/>
                      <a:endParaRPr lang="ar-SA" sz="5400" dirty="0">
                        <a:solidFill>
                          <a:srgbClr val="FF0000"/>
                        </a:solidFill>
                      </a:endParaRPr>
                    </a:p>
                    <a:p>
                      <a:pPr algn="ctr" rtl="1"/>
                      <a:endParaRPr lang="ar-SA" sz="5400" dirty="0">
                        <a:solidFill>
                          <a:srgbClr val="FF0000"/>
                        </a:solidFill>
                      </a:endParaRPr>
                    </a:p>
                    <a:p>
                      <a:pPr algn="ctr" rtl="1"/>
                      <a:endParaRPr lang="ar-SA" sz="5400" dirty="0">
                        <a:solidFill>
                          <a:srgbClr val="FF0000"/>
                        </a:solidFill>
                      </a:endParaRPr>
                    </a:p>
                    <a:p>
                      <a:pPr algn="ctr" rtl="1"/>
                      <a:endParaRPr lang="ar-SA" sz="5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780268"/>
                  </a:ext>
                </a:extLst>
              </a:tr>
              <a:tr h="786217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192 </a:t>
                      </a:r>
                      <a:r>
                        <a:rPr kumimoji="0" lang="ar-SA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سم</a:t>
                      </a:r>
                      <a:r>
                        <a:rPr kumimoji="0" lang="ar-SA" sz="4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150 </a:t>
                      </a:r>
                      <a:r>
                        <a:rPr kumimoji="0" lang="ar-SA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سم</a:t>
                      </a:r>
                      <a:r>
                        <a:rPr kumimoji="0" lang="ar-SA" sz="4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139.5 </a:t>
                      </a:r>
                      <a:r>
                        <a:rPr kumimoji="0" lang="ar-SA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سم</a:t>
                      </a:r>
                      <a:r>
                        <a:rPr kumimoji="0" lang="ar-SA" sz="4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108 </a:t>
                      </a:r>
                      <a:r>
                        <a:rPr kumimoji="0" lang="ar-SA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سم</a:t>
                      </a:r>
                      <a:r>
                        <a:rPr kumimoji="0" lang="ar-SA" sz="4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634791"/>
                  </a:ext>
                </a:extLst>
              </a:tr>
            </a:tbl>
          </a:graphicData>
        </a:graphic>
      </p:graphicFrame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DCB05CE-FB30-0BF3-BA85-7AB58EABAE6C}"/>
              </a:ext>
            </a:extLst>
          </p:cNvPr>
          <p:cNvSpPr txBox="1"/>
          <p:nvPr/>
        </p:nvSpPr>
        <p:spPr>
          <a:xfrm>
            <a:off x="6512831" y="4742643"/>
            <a:ext cx="208597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ar-SA" sz="8000" b="1" dirty="0">
              <a:solidFill>
                <a:srgbClr val="00B050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CA4B90B-87F7-A30D-A47A-335DD6729B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9" t="15326" r="11751" b="71825"/>
          <a:stretch/>
        </p:blipFill>
        <p:spPr>
          <a:xfrm>
            <a:off x="4283853" y="1135961"/>
            <a:ext cx="2906162" cy="28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3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59DE32C-F624-97A6-3C7D-8617E348B307}"/>
              </a:ext>
            </a:extLst>
          </p:cNvPr>
          <p:cNvSpPr txBox="1"/>
          <p:nvPr/>
        </p:nvSpPr>
        <p:spPr>
          <a:xfrm>
            <a:off x="4272422" y="5415608"/>
            <a:ext cx="3647153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000" b="1" dirty="0">
                <a:solidFill>
                  <a:srgbClr val="7030A0"/>
                </a:solidFill>
                <a:cs typeface="Akhbar MT" pitchFamily="2" charset="-78"/>
              </a:rPr>
              <a:t>إرشاد: الكتاب صفحة 13</a:t>
            </a:r>
            <a:endParaRPr lang="en-US" sz="40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961CA00E-6855-ABC8-1B11-D5F463868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859048"/>
              </p:ext>
            </p:extLst>
          </p:nvPr>
        </p:nvGraphicFramePr>
        <p:xfrm>
          <a:off x="76200" y="169289"/>
          <a:ext cx="12039600" cy="49377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01980">
                  <a:extLst>
                    <a:ext uri="{9D8B030D-6E8A-4147-A177-3AD203B41FA5}">
                      <a16:colId xmlns:a16="http://schemas.microsoft.com/office/drawing/2014/main" val="2522383482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217613057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3440450660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250549814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2765570538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334594939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1771202078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043673386"/>
                    </a:ext>
                  </a:extLst>
                </a:gridCol>
              </a:tblGrid>
              <a:tr h="1659790">
                <a:tc gridSpan="8">
                  <a:txBody>
                    <a:bodyPr/>
                    <a:lstStyle/>
                    <a:p>
                      <a:pPr algn="ctr" rtl="1"/>
                      <a:r>
                        <a:rPr kumimoji="0" lang="ar-SA" sz="5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ما مساحة الشكل المركّب في الشكل أدناه؟ "بدلالة ط"</a:t>
                      </a:r>
                    </a:p>
                    <a:p>
                      <a:pPr algn="ctr" rtl="1"/>
                      <a:endParaRPr lang="ar-SA" sz="5400" dirty="0">
                        <a:solidFill>
                          <a:srgbClr val="FF0000"/>
                        </a:solidFill>
                      </a:endParaRPr>
                    </a:p>
                    <a:p>
                      <a:pPr algn="ctr" rtl="1"/>
                      <a:endParaRPr lang="ar-SA" sz="5400" dirty="0">
                        <a:solidFill>
                          <a:srgbClr val="FF0000"/>
                        </a:solidFill>
                      </a:endParaRPr>
                    </a:p>
                    <a:p>
                      <a:pPr algn="ctr" rtl="1"/>
                      <a:endParaRPr lang="ar-SA" sz="5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780268"/>
                  </a:ext>
                </a:extLst>
              </a:tr>
              <a:tr h="786217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600 + 100ط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ملم</a:t>
                      </a:r>
                      <a:r>
                        <a:rPr kumimoji="0" lang="ar-SA" sz="4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600 - 100ط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ملم</a:t>
                      </a:r>
                      <a:r>
                        <a:rPr kumimoji="0" lang="ar-SA" sz="4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600+50ط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ملم</a:t>
                      </a:r>
                      <a:r>
                        <a:rPr kumimoji="0" lang="ar-SA" sz="4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600-50ط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ملم</a:t>
                      </a:r>
                      <a:r>
                        <a:rPr kumimoji="0" lang="ar-SA" sz="4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634791"/>
                  </a:ext>
                </a:extLst>
              </a:tr>
            </a:tbl>
          </a:graphicData>
        </a:graphic>
      </p:graphicFrame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DCB05CE-FB30-0BF3-BA85-7AB58EABAE6C}"/>
              </a:ext>
            </a:extLst>
          </p:cNvPr>
          <p:cNvSpPr txBox="1"/>
          <p:nvPr/>
        </p:nvSpPr>
        <p:spPr>
          <a:xfrm>
            <a:off x="3338982" y="4661416"/>
            <a:ext cx="208597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ar-SA" sz="8000" b="1" dirty="0">
              <a:solidFill>
                <a:srgbClr val="00B050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BBB36F0-158C-2695-AF49-2E77144DEE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4" t="68897" r="11820" b="22404"/>
          <a:stretch/>
        </p:blipFill>
        <p:spPr>
          <a:xfrm>
            <a:off x="4720105" y="1244728"/>
            <a:ext cx="2742256" cy="17280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012E7478-4907-0374-6D4E-75A1A0556F49}"/>
              </a:ext>
            </a:extLst>
          </p:cNvPr>
          <p:cNvSpPr txBox="1"/>
          <p:nvPr/>
        </p:nvSpPr>
        <p:spPr>
          <a:xfrm>
            <a:off x="6619412" y="1847118"/>
            <a:ext cx="130016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cs typeface="Akhbar MT" pitchFamily="2" charset="-78"/>
              </a:rPr>
              <a:t>20 ملم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ED7433C-3CC0-0C53-D6E3-92305B999FEE}"/>
              </a:ext>
            </a:extLst>
          </p:cNvPr>
          <p:cNvSpPr txBox="1"/>
          <p:nvPr/>
        </p:nvSpPr>
        <p:spPr>
          <a:xfrm>
            <a:off x="5179218" y="1100684"/>
            <a:ext cx="130016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cs typeface="Akhbar MT" pitchFamily="2" charset="-78"/>
              </a:rPr>
              <a:t>30 ملم</a:t>
            </a:r>
          </a:p>
        </p:txBody>
      </p:sp>
    </p:spTree>
    <p:extLst>
      <p:ext uri="{BB962C8B-B14F-4D97-AF65-F5344CB8AC3E}">
        <p14:creationId xmlns:p14="http://schemas.microsoft.com/office/powerpoint/2010/main" val="400622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59DE32C-F624-97A6-3C7D-8617E348B307}"/>
              </a:ext>
            </a:extLst>
          </p:cNvPr>
          <p:cNvSpPr txBox="1"/>
          <p:nvPr/>
        </p:nvSpPr>
        <p:spPr>
          <a:xfrm>
            <a:off x="4272423" y="4888723"/>
            <a:ext cx="3647153" cy="750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000" b="1" dirty="0">
                <a:solidFill>
                  <a:srgbClr val="7030A0"/>
                </a:solidFill>
                <a:cs typeface="Akhbar MT" pitchFamily="2" charset="-78"/>
              </a:rPr>
              <a:t>إرشاد: الكتاب صفحة 21</a:t>
            </a:r>
            <a:endParaRPr lang="en-US" sz="40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khbar MT" pitchFamily="2" charset="-78"/>
            </a:endParaRPr>
          </a:p>
        </p:txBody>
      </p: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961CA00E-6855-ABC8-1B11-D5F463868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58222"/>
              </p:ext>
            </p:extLst>
          </p:nvPr>
        </p:nvGraphicFramePr>
        <p:xfrm>
          <a:off x="76200" y="169289"/>
          <a:ext cx="12039600" cy="42062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01980">
                  <a:extLst>
                    <a:ext uri="{9D8B030D-6E8A-4147-A177-3AD203B41FA5}">
                      <a16:colId xmlns:a16="http://schemas.microsoft.com/office/drawing/2014/main" val="2522383482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217613057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3440450660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250549814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2765570538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334594939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1771202078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043673386"/>
                    </a:ext>
                  </a:extLst>
                </a:gridCol>
              </a:tblGrid>
              <a:tr h="1659790">
                <a:tc gridSpan="8">
                  <a:txBody>
                    <a:bodyPr/>
                    <a:lstStyle/>
                    <a:p>
                      <a:pPr algn="ctr" rtl="1"/>
                      <a:r>
                        <a:rPr kumimoji="0" lang="ar-SA" sz="5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ما اسم هذا المجسّم؟</a:t>
                      </a:r>
                    </a:p>
                    <a:p>
                      <a:pPr algn="ctr" rtl="1"/>
                      <a:endParaRPr lang="ar-SA" sz="5400" dirty="0">
                        <a:solidFill>
                          <a:srgbClr val="FF0000"/>
                        </a:solidFill>
                      </a:endParaRPr>
                    </a:p>
                    <a:p>
                      <a:pPr algn="ctr" rtl="1"/>
                      <a:endParaRPr lang="ar-SA" sz="5400" dirty="0">
                        <a:solidFill>
                          <a:srgbClr val="FF0000"/>
                        </a:solidFill>
                      </a:endParaRPr>
                    </a:p>
                    <a:p>
                      <a:pPr algn="ctr" rtl="1"/>
                      <a:endParaRPr lang="ar-SA" sz="5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780268"/>
                  </a:ext>
                </a:extLst>
              </a:tr>
              <a:tr h="786217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هرم ثلاثي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هرم رباعي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منشور ثلاثي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منشور رباعي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634791"/>
                  </a:ext>
                </a:extLst>
              </a:tr>
            </a:tbl>
          </a:graphicData>
        </a:graphic>
      </p:graphicFrame>
      <p:pic>
        <p:nvPicPr>
          <p:cNvPr id="15" name="صورة 14">
            <a:extLst>
              <a:ext uri="{FF2B5EF4-FFF2-40B4-BE49-F238E27FC236}">
                <a16:creationId xmlns:a16="http://schemas.microsoft.com/office/drawing/2014/main" id="{6F7729E6-CBF5-F9C6-4558-ADCCB67CA5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" t="45257" r="33080" b="41864"/>
          <a:stretch/>
        </p:blipFill>
        <p:spPr>
          <a:xfrm>
            <a:off x="1833798" y="4416823"/>
            <a:ext cx="9062106" cy="242887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DCB05CE-FB30-0BF3-BA85-7AB58EABAE6C}"/>
              </a:ext>
            </a:extLst>
          </p:cNvPr>
          <p:cNvSpPr txBox="1"/>
          <p:nvPr/>
        </p:nvSpPr>
        <p:spPr>
          <a:xfrm>
            <a:off x="2810795" y="3888898"/>
            <a:ext cx="208597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ar-SA" sz="8000" b="1" dirty="0">
              <a:solidFill>
                <a:srgbClr val="00B050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B17E55B-F122-62C6-094C-1535A06A65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7" t="61127" r="54006" b="23873"/>
          <a:stretch/>
        </p:blipFill>
        <p:spPr>
          <a:xfrm>
            <a:off x="234049" y="435453"/>
            <a:ext cx="3280498" cy="29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5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961CA00E-6855-ABC8-1B11-D5F463868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70398"/>
              </p:ext>
            </p:extLst>
          </p:nvPr>
        </p:nvGraphicFramePr>
        <p:xfrm>
          <a:off x="76200" y="169289"/>
          <a:ext cx="12039600" cy="42062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01980">
                  <a:extLst>
                    <a:ext uri="{9D8B030D-6E8A-4147-A177-3AD203B41FA5}">
                      <a16:colId xmlns:a16="http://schemas.microsoft.com/office/drawing/2014/main" val="2522383482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217613057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3440450660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250549814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2765570538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334594939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1771202078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043673386"/>
                    </a:ext>
                  </a:extLst>
                </a:gridCol>
              </a:tblGrid>
              <a:tr h="1659790">
                <a:tc gridSpan="8">
                  <a:txBody>
                    <a:bodyPr/>
                    <a:lstStyle/>
                    <a:p>
                      <a:pPr algn="ctr" rtl="1"/>
                      <a:r>
                        <a:rPr kumimoji="0" lang="ar-SA" sz="5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ما عدد أوجه هذا المجسّم؟</a:t>
                      </a:r>
                    </a:p>
                    <a:p>
                      <a:pPr algn="ctr" rtl="1"/>
                      <a:endParaRPr lang="ar-SA" sz="5400" dirty="0">
                        <a:solidFill>
                          <a:srgbClr val="FF0000"/>
                        </a:solidFill>
                      </a:endParaRPr>
                    </a:p>
                    <a:p>
                      <a:pPr algn="ctr" rtl="1"/>
                      <a:endParaRPr lang="ar-SA" sz="5400" dirty="0">
                        <a:solidFill>
                          <a:srgbClr val="FF0000"/>
                        </a:solidFill>
                      </a:endParaRPr>
                    </a:p>
                    <a:p>
                      <a:pPr algn="ctr" rtl="1"/>
                      <a:endParaRPr lang="ar-SA" sz="5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780268"/>
                  </a:ext>
                </a:extLst>
              </a:tr>
              <a:tr h="786217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634791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0451DA02-2BF7-C332-7A0E-BD3262EDC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92" y="369000"/>
            <a:ext cx="2993300" cy="3060000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DCB05CE-FB30-0BF3-BA85-7AB58EABAE6C}"/>
              </a:ext>
            </a:extLst>
          </p:cNvPr>
          <p:cNvSpPr txBox="1"/>
          <p:nvPr/>
        </p:nvSpPr>
        <p:spPr>
          <a:xfrm>
            <a:off x="300037" y="3798332"/>
            <a:ext cx="208597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ar-SA" sz="8000" b="1" dirty="0">
              <a:solidFill>
                <a:srgbClr val="00B050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AFFC9DF-833D-60AC-B347-21FB97B564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7" t="61127" r="54006" b="23873"/>
          <a:stretch/>
        </p:blipFill>
        <p:spPr>
          <a:xfrm>
            <a:off x="234049" y="435453"/>
            <a:ext cx="3280498" cy="2916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3E19E4D-DD6C-75A1-D859-AC87667EC3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5" y="259901"/>
            <a:ext cx="11996069" cy="45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9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961CA00E-6855-ABC8-1B11-D5F463868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70351"/>
              </p:ext>
            </p:extLst>
          </p:nvPr>
        </p:nvGraphicFramePr>
        <p:xfrm>
          <a:off x="76200" y="169289"/>
          <a:ext cx="12039600" cy="42062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01980">
                  <a:extLst>
                    <a:ext uri="{9D8B030D-6E8A-4147-A177-3AD203B41FA5}">
                      <a16:colId xmlns:a16="http://schemas.microsoft.com/office/drawing/2014/main" val="2522383482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217613057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3440450660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250549814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2765570538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334594939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1771202078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043673386"/>
                    </a:ext>
                  </a:extLst>
                </a:gridCol>
              </a:tblGrid>
              <a:tr h="1659790">
                <a:tc gridSpan="8">
                  <a:txBody>
                    <a:bodyPr/>
                    <a:lstStyle/>
                    <a:p>
                      <a:pPr algn="ctr" rtl="1"/>
                      <a:r>
                        <a:rPr kumimoji="0" lang="ar-SA" sz="5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ما عدد أحرف هذا المجسّم؟</a:t>
                      </a:r>
                    </a:p>
                    <a:p>
                      <a:pPr algn="ctr" rtl="1"/>
                      <a:endParaRPr lang="ar-SA" sz="5400" dirty="0">
                        <a:solidFill>
                          <a:srgbClr val="FF0000"/>
                        </a:solidFill>
                      </a:endParaRPr>
                    </a:p>
                    <a:p>
                      <a:pPr algn="ctr" rtl="1"/>
                      <a:endParaRPr lang="ar-SA" sz="5400" dirty="0">
                        <a:solidFill>
                          <a:srgbClr val="FF0000"/>
                        </a:solidFill>
                      </a:endParaRPr>
                    </a:p>
                    <a:p>
                      <a:pPr algn="ctr" rtl="1"/>
                      <a:endParaRPr lang="ar-SA" sz="5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780268"/>
                  </a:ext>
                </a:extLst>
              </a:tr>
              <a:tr h="786217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634791"/>
                  </a:ext>
                </a:extLst>
              </a:tr>
            </a:tbl>
          </a:graphicData>
        </a:graphic>
      </p:graphicFrame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DCB05CE-FB30-0BF3-BA85-7AB58EABAE6C}"/>
              </a:ext>
            </a:extLst>
          </p:cNvPr>
          <p:cNvSpPr txBox="1"/>
          <p:nvPr/>
        </p:nvSpPr>
        <p:spPr>
          <a:xfrm>
            <a:off x="3190106" y="3969177"/>
            <a:ext cx="208597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ar-SA" sz="8000" b="1" dirty="0">
              <a:solidFill>
                <a:srgbClr val="00B050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32A31E2-ED4B-AB26-E208-0DAA4B58D1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7" t="61127" r="54006" b="23873"/>
          <a:stretch/>
        </p:blipFill>
        <p:spPr>
          <a:xfrm>
            <a:off x="194187" y="424657"/>
            <a:ext cx="3280498" cy="2916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3E19E4D-DD6C-75A1-D859-AC87667EC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5" y="169289"/>
            <a:ext cx="11996069" cy="45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2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A13AC51-F41C-737B-FC41-F9A0E47AD8E5}"/>
              </a:ext>
            </a:extLst>
          </p:cNvPr>
          <p:cNvSpPr txBox="1"/>
          <p:nvPr/>
        </p:nvSpPr>
        <p:spPr>
          <a:xfrm>
            <a:off x="5644569" y="3429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961CA00E-6855-ABC8-1B11-D5F463868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653394"/>
              </p:ext>
            </p:extLst>
          </p:nvPr>
        </p:nvGraphicFramePr>
        <p:xfrm>
          <a:off x="76200" y="169289"/>
          <a:ext cx="12039600" cy="42062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01980">
                  <a:extLst>
                    <a:ext uri="{9D8B030D-6E8A-4147-A177-3AD203B41FA5}">
                      <a16:colId xmlns:a16="http://schemas.microsoft.com/office/drawing/2014/main" val="2522383482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217613057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3440450660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250549814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2765570538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334594939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1771202078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043673386"/>
                    </a:ext>
                  </a:extLst>
                </a:gridCol>
              </a:tblGrid>
              <a:tr h="1659790">
                <a:tc gridSpan="8">
                  <a:txBody>
                    <a:bodyPr/>
                    <a:lstStyle/>
                    <a:p>
                      <a:pPr algn="ctr" rtl="1"/>
                      <a:r>
                        <a:rPr kumimoji="0" lang="ar-SA" sz="5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khbar MT" pitchFamily="2" charset="-78"/>
                        </a:rPr>
                        <a:t>ما عدد رؤوس هذا المجسّم؟</a:t>
                      </a:r>
                    </a:p>
                    <a:p>
                      <a:pPr algn="ctr" rtl="1"/>
                      <a:endParaRPr lang="ar-SA" sz="5400" dirty="0">
                        <a:solidFill>
                          <a:srgbClr val="FF0000"/>
                        </a:solidFill>
                      </a:endParaRPr>
                    </a:p>
                    <a:p>
                      <a:pPr algn="ctr" rtl="1"/>
                      <a:endParaRPr lang="ar-SA" sz="5400" dirty="0">
                        <a:solidFill>
                          <a:srgbClr val="FF0000"/>
                        </a:solidFill>
                      </a:endParaRPr>
                    </a:p>
                    <a:p>
                      <a:pPr algn="ctr" rtl="1"/>
                      <a:endParaRPr lang="ar-SA" sz="5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780268"/>
                  </a:ext>
                </a:extLst>
              </a:tr>
              <a:tr h="786217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634791"/>
                  </a:ext>
                </a:extLst>
              </a:tr>
            </a:tbl>
          </a:graphicData>
        </a:graphic>
      </p:graphicFrame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DCB05CE-FB30-0BF3-BA85-7AB58EABAE6C}"/>
              </a:ext>
            </a:extLst>
          </p:cNvPr>
          <p:cNvSpPr txBox="1"/>
          <p:nvPr/>
        </p:nvSpPr>
        <p:spPr>
          <a:xfrm>
            <a:off x="6362702" y="3798332"/>
            <a:ext cx="208597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ar-SA" sz="8000" b="1" dirty="0">
              <a:solidFill>
                <a:srgbClr val="00B050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124A004-72FB-A865-E0B5-5B6E33F03B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7" t="61127" r="54006" b="23873"/>
          <a:stretch/>
        </p:blipFill>
        <p:spPr>
          <a:xfrm>
            <a:off x="234049" y="435453"/>
            <a:ext cx="3280498" cy="2916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3E19E4D-DD6C-75A1-D859-AC87667EC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1" y="212650"/>
            <a:ext cx="11996069" cy="45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360</Words>
  <Application>Microsoft Office PowerPoint</Application>
  <PresentationFormat>شاشة عريضة</PresentationFormat>
  <Paragraphs>179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6" baseType="lpstr">
      <vt:lpstr>(A) Arslan Wessam B</vt:lpstr>
      <vt:lpstr>Akhbar MT</vt:lpstr>
      <vt:lpstr>Arial</vt:lpstr>
      <vt:lpstr>Calibri</vt:lpstr>
      <vt:lpstr>Calibri Light</vt:lpstr>
      <vt:lpstr>Cambria Math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THE PINK DREAM</dc:creator>
  <cp:lastModifiedBy>THE PINK DREAM</cp:lastModifiedBy>
  <cp:revision>94</cp:revision>
  <dcterms:created xsi:type="dcterms:W3CDTF">2023-03-27T18:04:54Z</dcterms:created>
  <dcterms:modified xsi:type="dcterms:W3CDTF">2023-05-06T12:43:40Z</dcterms:modified>
</cp:coreProperties>
</file>