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71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72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46D59E-B4D9-7DAF-8457-2BCF9410C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7C59E26-A9AD-4D09-1C0C-B860A4476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CCC3CE-0F3C-A97A-FF3C-616AC319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338E75-DA05-9372-8763-D2F9E5A8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F75559-BBDB-2560-5BE7-830F1C7C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92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A2B431-0348-692E-8FBD-A594B85D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ACF1EEF-6C96-FC3F-11EE-246E6F7AD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EC7674-7B06-E710-8899-DB5F76F5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299908-C7EB-180E-7C54-2BF97300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9A51A4-FA56-1C8F-E3D6-C9BF454B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6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9C6E6AB-F7FB-9CAA-6E88-799490625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9A7561E-3F2B-6D8B-CB30-2066BF4B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48A859-568E-7DE4-9A5A-E274050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C1AB40-09B8-94BD-C332-75412773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126FB8-B8AE-355D-01E3-23B13588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8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1EE30D-BBB7-4205-AE3A-20A013A8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10377D-2948-7733-8CA6-22672DB6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3D7788-3C35-2846-FF80-ABDE2769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FFB7BA-9E48-341C-EAB0-2073D19D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5EF409-6859-D5FC-6382-959139CC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46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56B7C2-4FE0-BDBA-60BE-68AEDB83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AF2892-2A1E-B426-2223-BE8653E6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E21CD7-0452-A957-9E1C-C55B3332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86D4D6-2EC8-8F0F-55D3-2265F2CB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92C4D1-0CB4-11CD-B58D-20D27282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99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8B4546-A886-B3DF-6AAD-A98971A1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C75BC2-5D90-67E8-33AE-058A1E960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D8EBF4-0380-526C-CFB6-767C4B1D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91AA49-1891-C5D2-CED9-007615B5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C597FB-1C27-0754-DE07-688092FA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63BFD9-A920-7748-2C52-C2673FC6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83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EF6555-1CD2-60B9-9DF7-601A2413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E4CE66-8B72-1643-A21B-8856BF82F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FF10083-E628-CCC7-7C5D-4124C922C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32821C8-CB2C-7F2E-1E3D-EE8CC4F89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8D05356-ABB0-FFA9-0448-82FE53A1C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5DFB2E8-8A03-98BA-B8D2-30B1057B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1A7CEA8-3615-9BAA-998D-112F3102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A4FD0AB-0642-E7B3-00C2-2684C8C9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32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EFEFCD-A6DD-6F7A-6C9D-0D7FE42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7D766A-B235-A3DC-B14B-6403796B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BDA64B-5D73-560D-B1A2-6DE43D72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2D47C4A-F4AC-70C3-07D2-EF6BFF5A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4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6C7139E-30EC-D651-8E9A-51C695D1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5A36172-8F3D-1154-29FF-420F7255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C39AA0-14B2-1ACC-607E-E52E0C20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45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858C18-6A5B-1BA6-A9C5-D83E8362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FCF2E0-3337-9355-81E7-6D0D2C64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3838299-CE7E-CC9C-6933-3468E21A4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2E24A1-E768-21AE-9FA8-92A39C7D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073962-C96E-984B-6862-30062854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0CE860-0084-34F4-B2FD-8D888197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6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469E53-8ED8-8334-4F4C-58E28F74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47391F8-A890-BA85-DFE5-B801BBB4D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320A8EE-069C-2532-513F-A6479EA28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F953FA3-F573-A0F2-E101-FEA3AE0C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13A4AA-DBBB-6AAC-CC9F-D6B99B8B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3A143B-CFFC-AB7D-E6EF-ADB66651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15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F3E642F-44E6-1824-C6DE-D2DA82D4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4E1A07-87A5-C3AF-C776-564C88E63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760C58-EE77-7A82-71F7-247363DBB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1DA27C-B446-EAB9-17A3-DEBA91614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07D687-FE49-4948-B544-98C970193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3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49807D4-0733-7AA6-40D1-39E17A9AC35E}"/>
              </a:ext>
            </a:extLst>
          </p:cNvPr>
          <p:cNvSpPr txBox="1"/>
          <p:nvPr/>
        </p:nvSpPr>
        <p:spPr>
          <a:xfrm>
            <a:off x="503764" y="2459504"/>
            <a:ext cx="11184472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</a:t>
            </a:r>
          </a:p>
          <a:p>
            <a:pPr algn="ctr"/>
            <a:r>
              <a:rPr lang="ar-SA" sz="6000" b="1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  <a:r>
              <a:rPr lang="ar-SA" sz="6000" b="1" dirty="0">
                <a:solidFill>
                  <a:srgbClr val="7030A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حجم الهرم - مساحة سطح الهرم - حل مسألة أبسط</a:t>
            </a:r>
          </a:p>
        </p:txBody>
      </p:sp>
    </p:spTree>
    <p:extLst>
      <p:ext uri="{BB962C8B-B14F-4D97-AF65-F5344CB8AC3E}">
        <p14:creationId xmlns:p14="http://schemas.microsoft.com/office/powerpoint/2010/main" val="177773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36385"/>
              </p:ext>
            </p:extLst>
          </p:nvPr>
        </p:nvGraphicFramePr>
        <p:xfrm>
          <a:off x="76200" y="54984"/>
          <a:ext cx="120396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03960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</a:tblGrid>
              <a:tr h="6760151">
                <a:tc>
                  <a:txBody>
                    <a:bodyPr/>
                    <a:lstStyle/>
                    <a:p>
                      <a:pPr algn="r" rtl="1"/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تدريب فردي</a:t>
                      </a:r>
                    </a:p>
                    <a:p>
                      <a:pPr algn="r" rtl="1"/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حجم الهرم في الشكل المجاور، مقربةً الجواب إلى أقرب جزء من عشرة؟</a:t>
                      </a:r>
                    </a:p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2E9F162A-A45C-4B7E-C5D7-F72F32CD6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9" t="36460" r="34023" b="13956"/>
          <a:stretch/>
        </p:blipFill>
        <p:spPr>
          <a:xfrm>
            <a:off x="197163" y="1471779"/>
            <a:ext cx="4548403" cy="34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45F2FEF-1586-DA57-A4E7-5E3807D673FE}"/>
                  </a:ext>
                </a:extLst>
              </p:cNvPr>
              <p:cNvSpPr txBox="1"/>
              <p:nvPr/>
            </p:nvSpPr>
            <p:spPr>
              <a:xfrm>
                <a:off x="5411117" y="1183699"/>
                <a:ext cx="6365846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٣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مساحة القاعدة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45F2FEF-1586-DA57-A4E7-5E3807D67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117" y="1183699"/>
                <a:ext cx="6365846" cy="1046184"/>
              </a:xfrm>
              <a:prstGeom prst="rect">
                <a:avLst/>
              </a:prstGeom>
              <a:blipFill>
                <a:blip r:embed="rId3"/>
                <a:stretch>
                  <a:fillRect l="-2969" r="-2969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63EE471-31D6-2317-DC13-DD0BD495D6C2}"/>
                  </a:ext>
                </a:extLst>
              </p:cNvPr>
              <p:cNvSpPr txBox="1"/>
              <p:nvPr/>
            </p:nvSpPr>
            <p:spPr>
              <a:xfrm>
                <a:off x="5298105" y="2035630"/>
                <a:ext cx="6591869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٣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مساحة المستطيل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63EE471-31D6-2317-DC13-DD0BD495D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05" y="2035630"/>
                <a:ext cx="6591869" cy="1046184"/>
              </a:xfrm>
              <a:prstGeom prst="rect">
                <a:avLst/>
              </a:prstGeom>
              <a:blipFill>
                <a:blip r:embed="rId4"/>
                <a:stretch>
                  <a:fillRect l="-2775" r="-2868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40BAD1D-8CED-A821-0B69-C20EB9FF8116}"/>
                  </a:ext>
                </a:extLst>
              </p:cNvPr>
              <p:cNvSpPr txBox="1"/>
              <p:nvPr/>
            </p:nvSpPr>
            <p:spPr>
              <a:xfrm>
                <a:off x="5298105" y="2931815"/>
                <a:ext cx="6564618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٣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الطول × العرض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40BAD1D-8CED-A821-0B69-C20EB9FF8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05" y="2931815"/>
                <a:ext cx="6564618" cy="1046184"/>
              </a:xfrm>
              <a:prstGeom prst="rect">
                <a:avLst/>
              </a:prstGeom>
              <a:blipFill>
                <a:blip r:embed="rId5"/>
                <a:stretch>
                  <a:fillRect l="-2786" r="-2878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28893EF9-AB70-2260-BA42-F47FCDDA1F12}"/>
                  </a:ext>
                </a:extLst>
              </p:cNvPr>
              <p:cNvSpPr txBox="1"/>
              <p:nvPr/>
            </p:nvSpPr>
            <p:spPr>
              <a:xfrm>
                <a:off x="6175764" y="3772385"/>
                <a:ext cx="4777270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٣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14 × 8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11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28893EF9-AB70-2260-BA42-F47FCDDA1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764" y="3772385"/>
                <a:ext cx="4777270" cy="1046184"/>
              </a:xfrm>
              <a:prstGeom prst="rect">
                <a:avLst/>
              </a:prstGeom>
              <a:blipFill>
                <a:blip r:embed="rId6"/>
                <a:stretch>
                  <a:fillRect l="-3827" r="-4082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DA3F60E-D035-826A-2865-42B4428E9D84}"/>
                  </a:ext>
                </a:extLst>
              </p:cNvPr>
              <p:cNvSpPr txBox="1"/>
              <p:nvPr/>
            </p:nvSpPr>
            <p:spPr>
              <a:xfrm>
                <a:off x="6422610" y="4668570"/>
                <a:ext cx="4342857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٣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112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11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DA3F60E-D035-826A-2865-42B4428E9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610" y="4668570"/>
                <a:ext cx="4342857" cy="1046184"/>
              </a:xfrm>
              <a:prstGeom prst="rect">
                <a:avLst/>
              </a:prstGeom>
              <a:blipFill>
                <a:blip r:embed="rId7"/>
                <a:stretch>
                  <a:fillRect l="-4354" r="-4494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F405BBAD-E2E0-F8F1-2315-EABF24EF14DD}"/>
                  </a:ext>
                </a:extLst>
              </p:cNvPr>
              <p:cNvSpPr txBox="1"/>
              <p:nvPr/>
            </p:nvSpPr>
            <p:spPr>
              <a:xfrm>
                <a:off x="6738402" y="5591145"/>
                <a:ext cx="3711273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٣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cs typeface="Akhbar MT" pitchFamily="2" charset="-78"/>
                  </a:rPr>
                  <a:t>1232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F405BBAD-E2E0-F8F1-2315-EABF24EF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402" y="5591145"/>
                <a:ext cx="3711273" cy="1046184"/>
              </a:xfrm>
              <a:prstGeom prst="rect">
                <a:avLst/>
              </a:prstGeom>
              <a:blipFill>
                <a:blip r:embed="rId8"/>
                <a:stretch>
                  <a:fillRect l="-5090" r="-5419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E062F4A-C866-3F00-FE08-422D8B263CAD}"/>
                  </a:ext>
                </a:extLst>
              </p:cNvPr>
              <p:cNvSpPr txBox="1"/>
              <p:nvPr/>
            </p:nvSpPr>
            <p:spPr>
              <a:xfrm>
                <a:off x="545094" y="4963779"/>
                <a:ext cx="3223959" cy="7509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</a:t>
                </a:r>
                <a14:m>
                  <m:oMath xmlns:m="http://schemas.openxmlformats.org/officeDocument/2006/math">
                    <m:r>
                      <a:rPr kumimoji="0" lang="ar-SA" sz="4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khbar MT" pitchFamily="2" charset="-78"/>
                      </a:rPr>
                      <m:t>≈</m:t>
                    </m:r>
                  </m:oMath>
                </a14:m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410,7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E062F4A-C866-3F00-FE08-422D8B263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94" y="4963779"/>
                <a:ext cx="3223959" cy="750975"/>
              </a:xfrm>
              <a:prstGeom prst="rect">
                <a:avLst/>
              </a:prstGeom>
              <a:blipFill>
                <a:blip r:embed="rId9"/>
                <a:stretch>
                  <a:fillRect l="-5671" t="-4878" r="-6238" b="-3821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87AF8468-0BCD-27F2-43E6-94BFBD720269}"/>
                  </a:ext>
                </a:extLst>
              </p:cNvPr>
              <p:cNvSpPr txBox="1"/>
              <p:nvPr/>
            </p:nvSpPr>
            <p:spPr>
              <a:xfrm>
                <a:off x="-117127" y="5940091"/>
                <a:ext cx="4548403" cy="7509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الهرم</a:t>
                </a:r>
                <a:r>
                  <a:rPr kumimoji="0" lang="ar-SA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ar-SA" sz="4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khbar MT" pitchFamily="2" charset="-78"/>
                      </a:rPr>
                      <m:t>≈</m:t>
                    </m:r>
                  </m:oMath>
                </a14:m>
                <a:r>
                  <a:rPr lang="ar-SA" sz="4000" b="1" dirty="0">
                    <a:solidFill>
                      <a:prstClr val="black"/>
                    </a:solidFill>
                    <a:latin typeface="Calibri" panose="020F0502020204030204"/>
                    <a:cs typeface="Akhbar MT" pitchFamily="2" charset="-78"/>
                  </a:rPr>
                  <a:t> 410.7 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latin typeface="Calibri" panose="020F0502020204030204"/>
                    <a:cs typeface="Akhbar MT" pitchFamily="2" charset="-78"/>
                  </a:rPr>
                  <a:t>سم</a:t>
                </a:r>
                <a:r>
                  <a:rPr lang="ar-SA" sz="4000" b="1" baseline="30000" dirty="0">
                    <a:solidFill>
                      <a:prstClr val="black"/>
                    </a:solidFill>
                    <a:highlight>
                      <a:srgbClr val="FFFF00"/>
                    </a:highlight>
                    <a:latin typeface="Calibri" panose="020F0502020204030204"/>
                    <a:cs typeface="Akhbar MT" pitchFamily="2" charset="-78"/>
                  </a:rPr>
                  <a:t>3</a:t>
                </a:r>
                <a:endParaRPr kumimoji="0" lang="en-US" sz="4000" b="1" i="0" u="none" strike="noStrike" kern="1200" cap="none" spc="0" normalizeH="0" baseline="30000" noProof="0" dirty="0">
                  <a:ln>
                    <a:noFill/>
                  </a:ln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87AF8468-0BCD-27F2-43E6-94BFBD720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127" y="5940091"/>
                <a:ext cx="4548403" cy="750975"/>
              </a:xfrm>
              <a:prstGeom prst="rect">
                <a:avLst/>
              </a:prstGeom>
              <a:blipFill>
                <a:blip r:embed="rId10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3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89351"/>
              </p:ext>
            </p:extLst>
          </p:nvPr>
        </p:nvGraphicFramePr>
        <p:xfrm>
          <a:off x="76200" y="169289"/>
          <a:ext cx="12039600" cy="51206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حجم الهرم في الشكل أدناه؟</a:t>
                      </a: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cs typeface="Akhbar MT" pitchFamily="2" charset="-78"/>
                        </a:rPr>
                        <a:t>180</a:t>
                      </a:r>
                    </a:p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بوصة مكعبة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120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بوصة مكعبة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60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بوصة مكعبة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40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بوصة مكعبة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226661" y="4847886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ar-SA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0D262E0-093C-2133-1D2C-F7828C5F0344}"/>
              </a:ext>
            </a:extLst>
          </p:cNvPr>
          <p:cNvSpPr txBox="1"/>
          <p:nvPr/>
        </p:nvSpPr>
        <p:spPr>
          <a:xfrm>
            <a:off x="1092867" y="5509606"/>
            <a:ext cx="10006265" cy="1179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لا</a:t>
            </a: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 تنسي وحدة الحجم: ....... </a:t>
            </a: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بوصة مكعبة</a:t>
            </a:r>
            <a:endParaRPr kumimoji="0" lang="en-US" sz="66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D979BEB-DF60-2740-690E-374392639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77135" r="64353" b="8817"/>
          <a:stretch/>
        </p:blipFill>
        <p:spPr>
          <a:xfrm>
            <a:off x="226661" y="333000"/>
            <a:ext cx="3791728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96199"/>
              </p:ext>
            </p:extLst>
          </p:nvPr>
        </p:nvGraphicFramePr>
        <p:xfrm>
          <a:off x="76200" y="169289"/>
          <a:ext cx="12039600" cy="35661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حجم الهرم في الشكل أدناه؟</a:t>
                      </a: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cs typeface="Akhbar MT" pitchFamily="2" charset="-78"/>
                        </a:rPr>
                        <a:t>1170 ملم</a:t>
                      </a:r>
                      <a:r>
                        <a:rPr lang="ar-SA" sz="6000" b="1" baseline="30000" dirty="0"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cs typeface="Akhbar MT" pitchFamily="2" charset="-78"/>
                        </a:rPr>
                        <a:t>390 ملم</a:t>
                      </a:r>
                      <a:r>
                        <a:rPr lang="ar-SA" sz="6000" b="1" baseline="30000" dirty="0"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195 ملم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78 ملم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242343" y="3355330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ar-SA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0D262E0-093C-2133-1D2C-F7828C5F0344}"/>
              </a:ext>
            </a:extLst>
          </p:cNvPr>
          <p:cNvSpPr txBox="1"/>
          <p:nvPr/>
        </p:nvSpPr>
        <p:spPr>
          <a:xfrm>
            <a:off x="2426907" y="4245786"/>
            <a:ext cx="9799479" cy="14096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لا</a:t>
            </a: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تنسي وحدة الحجم: ....... </a:t>
            </a: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ملم</a:t>
            </a:r>
            <a:r>
              <a:rPr kumimoji="0" lang="ar-SA" sz="8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</a:t>
            </a:r>
            <a:endParaRPr kumimoji="0" lang="en-US" sz="80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23AF4FC-AE64-8812-4604-72F3EB21F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8" t="14375" r="51618" b="73750"/>
          <a:stretch/>
        </p:blipFill>
        <p:spPr>
          <a:xfrm>
            <a:off x="110475" y="4043177"/>
            <a:ext cx="231457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37678"/>
              </p:ext>
            </p:extLst>
          </p:nvPr>
        </p:nvGraphicFramePr>
        <p:xfrm>
          <a:off x="76200" y="26408"/>
          <a:ext cx="12039600" cy="685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03960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</a:tblGrid>
              <a:tr h="6760151">
                <a:tc>
                  <a:txBody>
                    <a:bodyPr/>
                    <a:lstStyle/>
                    <a:p>
                      <a:pPr algn="r" rtl="1"/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طريقة الحل</a:t>
                      </a:r>
                    </a:p>
                    <a:p>
                      <a:pPr algn="r" rtl="1"/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حجم الهرم في الشكل أدناه؟</a:t>
                      </a:r>
                    </a:p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45F2FEF-1586-DA57-A4E7-5E3807D673FE}"/>
                  </a:ext>
                </a:extLst>
              </p:cNvPr>
              <p:cNvSpPr txBox="1"/>
              <p:nvPr/>
            </p:nvSpPr>
            <p:spPr>
              <a:xfrm>
                <a:off x="5411117" y="1183699"/>
                <a:ext cx="6365846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٣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مساحة القاعدة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345F2FEF-1586-DA57-A4E7-5E3807D67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117" y="1183699"/>
                <a:ext cx="6365846" cy="1046184"/>
              </a:xfrm>
              <a:prstGeom prst="rect">
                <a:avLst/>
              </a:prstGeom>
              <a:blipFill>
                <a:blip r:embed="rId2"/>
                <a:stretch>
                  <a:fillRect l="-2969" r="-2969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63EE471-31D6-2317-DC13-DD0BD495D6C2}"/>
                  </a:ext>
                </a:extLst>
              </p:cNvPr>
              <p:cNvSpPr txBox="1"/>
              <p:nvPr/>
            </p:nvSpPr>
            <p:spPr>
              <a:xfrm>
                <a:off x="5480046" y="2035630"/>
                <a:ext cx="6227988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٣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مساحة المثلث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63EE471-31D6-2317-DC13-DD0BD495D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046" y="2035630"/>
                <a:ext cx="6227988" cy="1046184"/>
              </a:xfrm>
              <a:prstGeom prst="rect">
                <a:avLst/>
              </a:prstGeom>
              <a:blipFill>
                <a:blip r:embed="rId3"/>
                <a:stretch>
                  <a:fillRect l="-2935" r="-3033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40BAD1D-8CED-A821-0B69-C20EB9FF8116}"/>
                  </a:ext>
                </a:extLst>
              </p:cNvPr>
              <p:cNvSpPr txBox="1"/>
              <p:nvPr/>
            </p:nvSpPr>
            <p:spPr>
              <a:xfrm>
                <a:off x="4380386" y="2920454"/>
                <a:ext cx="7396577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٣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القاعدة × الارتفاع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الارتفاع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40BAD1D-8CED-A821-0B69-C20EB9FF8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386" y="2920454"/>
                <a:ext cx="7396577" cy="1046184"/>
              </a:xfrm>
              <a:prstGeom prst="rect">
                <a:avLst/>
              </a:prstGeom>
              <a:blipFill>
                <a:blip r:embed="rId4"/>
                <a:stretch>
                  <a:fillRect l="-2803" r="-2721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DA3F60E-D035-826A-2865-42B4428E9D84}"/>
              </a:ext>
            </a:extLst>
          </p:cNvPr>
          <p:cNvSpPr txBox="1"/>
          <p:nvPr/>
        </p:nvSpPr>
        <p:spPr>
          <a:xfrm>
            <a:off x="6900307" y="4819123"/>
            <a:ext cx="338746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 الهرم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13 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15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405BBAD-E2E0-F8F1-2315-EABF24EF14DD}"/>
              </a:ext>
            </a:extLst>
          </p:cNvPr>
          <p:cNvSpPr txBox="1"/>
          <p:nvPr/>
        </p:nvSpPr>
        <p:spPr>
          <a:xfrm>
            <a:off x="6799318" y="5748452"/>
            <a:ext cx="3589444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حجم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الهرم =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195 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cs typeface="Akhbar MT" pitchFamily="2" charset="-78"/>
              </a:rPr>
              <a:t>ملم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cs typeface="Akhbar MT" pitchFamily="2" charset="-78"/>
              </a:rPr>
              <a:t>3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cs typeface="Akhbar MT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CA2540-2C1C-3A20-31C5-24CF226676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8" t="14375" r="51618" b="73750"/>
          <a:stretch/>
        </p:blipFill>
        <p:spPr>
          <a:xfrm>
            <a:off x="256482" y="1629000"/>
            <a:ext cx="3170664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B6812DF9-182D-24ED-7414-5CDFC8BDF0F2}"/>
                  </a:ext>
                </a:extLst>
              </p:cNvPr>
              <p:cNvSpPr txBox="1"/>
              <p:nvPr/>
            </p:nvSpPr>
            <p:spPr>
              <a:xfrm>
                <a:off x="5364629" y="3814763"/>
                <a:ext cx="5428089" cy="10461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حجم الهرم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SA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kumimoji="0" lang="ku-Arab-IQ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khbar MT" pitchFamily="2" charset="-78"/>
                          </a:rPr>
                          <m:t>٣</m:t>
                        </m:r>
                      </m:den>
                    </m:f>
                  </m:oMath>
                </a14:m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13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6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15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B6812DF9-182D-24ED-7414-5CDFC8BD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629" y="3814763"/>
                <a:ext cx="5428089" cy="1046184"/>
              </a:xfrm>
              <a:prstGeom prst="rect">
                <a:avLst/>
              </a:prstGeom>
              <a:blipFill>
                <a:blip r:embed="rId6"/>
                <a:stretch>
                  <a:fillRect l="-3258" r="-3596"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4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24744"/>
              </p:ext>
            </p:extLst>
          </p:nvPr>
        </p:nvGraphicFramePr>
        <p:xfrm>
          <a:off x="76200" y="169289"/>
          <a:ext cx="12039600" cy="5303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يوجد في متنزّه 21 طاولة مربعة وضعت معًا لتكون طاولة واحدة طويلة. ويمكن لـ 4 أشخاص الجلوس عند كل ضلع من أضلاع الطاولة المربعة، فكم شخصًا يستطيع الجلوس على الطاولة الطويلة؟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cs typeface="Akhbar MT" pitchFamily="2" charset="-78"/>
                        </a:rPr>
                        <a:t>21 </a:t>
                      </a:r>
                    </a:p>
                    <a:p>
                      <a:pPr algn="ctr" rtl="1"/>
                      <a:r>
                        <a:rPr lang="ar-SA" sz="6000" b="1" dirty="0">
                          <a:cs typeface="Akhbar MT" pitchFamily="2" charset="-78"/>
                        </a:rPr>
                        <a:t>شخص</a:t>
                      </a:r>
                      <a:endParaRPr lang="ar-SA" sz="6000" b="1" baseline="30000" dirty="0"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cs typeface="Akhbar MT" pitchFamily="2" charset="-78"/>
                        </a:rPr>
                        <a:t>44 </a:t>
                      </a:r>
                    </a:p>
                    <a:p>
                      <a:pPr algn="ctr" rtl="1"/>
                      <a:r>
                        <a:rPr lang="ar-SA" sz="6000" b="1" dirty="0">
                          <a:cs typeface="Akhbar MT" pitchFamily="2" charset="-78"/>
                        </a:rPr>
                        <a:t>شخص</a:t>
                      </a:r>
                      <a:endParaRPr lang="ar-SA" sz="6000" b="1" baseline="30000" dirty="0"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176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شخص</a:t>
                      </a:r>
                      <a:endParaRPr kumimoji="0" lang="ar-SA" sz="60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336 شخص</a:t>
                      </a:r>
                      <a:endParaRPr kumimoji="0" lang="ar-SA" sz="60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167062" y="5026866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جدول 3">
                <a:extLst>
                  <a:ext uri="{FF2B5EF4-FFF2-40B4-BE49-F238E27FC236}">
                    <a16:creationId xmlns:a16="http://schemas.microsoft.com/office/drawing/2014/main" id="{961CA00E-6855-ABC8-1B11-D5F463868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165966"/>
                  </p:ext>
                </p:extLst>
              </p:nvPr>
            </p:nvGraphicFramePr>
            <p:xfrm>
              <a:off x="76200" y="26410"/>
              <a:ext cx="12039600" cy="5447742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019800">
                      <a:extLst>
                        <a:ext uri="{9D8B030D-6E8A-4147-A177-3AD203B41FA5}">
                          <a16:colId xmlns:a16="http://schemas.microsoft.com/office/drawing/2014/main" val="2522383482"/>
                        </a:ext>
                      </a:extLst>
                    </a:gridCol>
                    <a:gridCol w="6019800">
                      <a:extLst>
                        <a:ext uri="{9D8B030D-6E8A-4147-A177-3AD203B41FA5}">
                          <a16:colId xmlns:a16="http://schemas.microsoft.com/office/drawing/2014/main" val="4270797967"/>
                        </a:ext>
                      </a:extLst>
                    </a:gridCol>
                  </a:tblGrid>
                  <a:tr h="2371421">
                    <a:tc gridSpan="2">
                      <a:txBody>
                        <a:bodyPr/>
                        <a:lstStyle/>
                        <a:p>
                          <a:pPr algn="r" rtl="1"/>
                          <a:r>
                            <a:rPr kumimoji="0" lang="ar-SA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اكتشفي الخطأ:</a:t>
                          </a:r>
                        </a:p>
                        <a:p>
                          <a:pPr algn="r" rtl="1"/>
                          <a:r>
                            <a:rPr kumimoji="0" lang="ar-SA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أوجدت كلٌّ من أمل وأسماء الحجم للهرم المجاور،</a:t>
                          </a: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فأيهما توصلت للجواب الصحيح؟ فسِّري تبريرك.</a:t>
                          </a:r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780268"/>
                      </a:ext>
                    </a:extLst>
                  </a:tr>
                  <a:tr h="1156531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أمل</a:t>
                          </a:r>
                        </a:p>
                        <a:p>
                          <a:pPr algn="ctr" rtl="1"/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ح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ar-SA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kumimoji="0" lang="ku-Arab-IQ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kumimoji="0" lang="ku-Arab-IQ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٣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 × م × ع</a:t>
                          </a: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ح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ar-SA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kumimoji="0" lang="ku-Arab-IQ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kumimoji="0" lang="ku-Arab-IQ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٣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 × 36 × 5</a:t>
                          </a:r>
                        </a:p>
                        <a:p>
                          <a:pPr algn="ctr" rtl="1"/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ح = 60 م</a:t>
                          </a:r>
                          <a:r>
                            <a:rPr kumimoji="0" lang="ar-SA" sz="40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أسماء</a:t>
                          </a:r>
                        </a:p>
                        <a:p>
                          <a:pPr algn="ctr" rtl="1"/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ح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ar-SA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kumimoji="0" lang="ku-Arab-IQ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kumimoji="0" lang="ku-Arab-IQ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٣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 × م × ع</a:t>
                          </a: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ح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ar-SA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kumimoji="0" lang="ku-Arab-IQ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kumimoji="0" lang="ku-Arab-IQ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٣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 × 36 × 4</a:t>
                          </a:r>
                        </a:p>
                        <a:p>
                          <a:pPr algn="ctr" rtl="1"/>
                          <a:r>
                            <a:rPr kumimoji="0" lang="ar-SA" sz="4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ح = 48 م</a:t>
                          </a:r>
                          <a:r>
                            <a:rPr kumimoji="0" lang="ar-SA" sz="40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87135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جدول 3">
                <a:extLst>
                  <a:ext uri="{FF2B5EF4-FFF2-40B4-BE49-F238E27FC236}">
                    <a16:creationId xmlns:a16="http://schemas.microsoft.com/office/drawing/2014/main" id="{961CA00E-6855-ABC8-1B11-D5F463868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165966"/>
                  </p:ext>
                </p:extLst>
              </p:nvPr>
            </p:nvGraphicFramePr>
            <p:xfrm>
              <a:off x="76200" y="26410"/>
              <a:ext cx="12039600" cy="5447742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019800">
                      <a:extLst>
                        <a:ext uri="{9D8B030D-6E8A-4147-A177-3AD203B41FA5}">
                          <a16:colId xmlns:a16="http://schemas.microsoft.com/office/drawing/2014/main" val="2522383482"/>
                        </a:ext>
                      </a:extLst>
                    </a:gridCol>
                    <a:gridCol w="6019800">
                      <a:extLst>
                        <a:ext uri="{9D8B030D-6E8A-4147-A177-3AD203B41FA5}">
                          <a16:colId xmlns:a16="http://schemas.microsoft.com/office/drawing/2014/main" val="4270797967"/>
                        </a:ext>
                      </a:extLst>
                    </a:gridCol>
                  </a:tblGrid>
                  <a:tr h="2371421">
                    <a:tc gridSpan="2">
                      <a:txBody>
                        <a:bodyPr/>
                        <a:lstStyle/>
                        <a:p>
                          <a:pPr algn="r" rtl="1"/>
                          <a:r>
                            <a:rPr kumimoji="0" lang="ar-SA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اكتشفي الخطأ:</a:t>
                          </a:r>
                        </a:p>
                        <a:p>
                          <a:pPr algn="r" rtl="1"/>
                          <a:r>
                            <a:rPr kumimoji="0" lang="ar-SA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أوجدت كلٌّ من أمل وأسماء الحجم للهرم المجاور،</a:t>
                          </a: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فأيهما توصلت للجواب الصحيح؟ فسِّري تبريرك.</a:t>
                          </a:r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780268"/>
                      </a:ext>
                    </a:extLst>
                  </a:tr>
                  <a:tr h="3076321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" t="-80990" r="-100202" b="-8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01" t="-80990" r="-202" b="-8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7135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DA3F60E-D035-826A-2865-42B4428E9D84}"/>
              </a:ext>
            </a:extLst>
          </p:cNvPr>
          <p:cNvSpPr txBox="1"/>
          <p:nvPr/>
        </p:nvSpPr>
        <p:spPr>
          <a:xfrm>
            <a:off x="665213" y="5561086"/>
            <a:ext cx="11118749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إجابة أسماء هي الصحيحة؛ لأن أمل استعملت الارتفاع الجانبي بدلًا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 من الارتفاع.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0D45199-BC2F-AB98-B01B-851F462C6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50798" r="71396" b="38539"/>
          <a:stretch/>
        </p:blipFill>
        <p:spPr>
          <a:xfrm>
            <a:off x="0" y="-207599"/>
            <a:ext cx="3027601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1B81BA-6AA5-4AC8-8A6B-A7AF03DCC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34181" r="28482" b="41040"/>
          <a:stretch/>
        </p:blipFill>
        <p:spPr>
          <a:xfrm>
            <a:off x="428886" y="477000"/>
            <a:ext cx="11334229" cy="59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35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3" y="4888723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47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77586"/>
              </p:ext>
            </p:extLst>
          </p:nvPr>
        </p:nvGraphicFramePr>
        <p:xfrm>
          <a:off x="76200" y="169289"/>
          <a:ext cx="12039600" cy="4297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القانون المستخدم لإيجاد المساحة الكلية لسطح الهرم المنتظم؟</a:t>
                      </a: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cs typeface="Akhbar MT" pitchFamily="2" charset="-78"/>
                        </a:rPr>
                        <a:t>المساحة الجانبية × 2 × مساحة القاعدة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cs typeface="Akhbar MT" pitchFamily="2" charset="-78"/>
                        </a:rPr>
                        <a:t>المساحة الجانبية + 2 × مساحة القاعدة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>
                          <a:cs typeface="Akhbar MT" pitchFamily="2" charset="-78"/>
                        </a:rPr>
                        <a:t>المساحة الجانبية × مساحة القاعدة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>
                          <a:cs typeface="Akhbar MT" pitchFamily="2" charset="-78"/>
                        </a:rPr>
                        <a:t>المساحة الجانبية + مساحة القاعدة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76200" y="4016127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3" y="4888723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47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جدول 3">
                <a:extLst>
                  <a:ext uri="{FF2B5EF4-FFF2-40B4-BE49-F238E27FC236}">
                    <a16:creationId xmlns:a16="http://schemas.microsoft.com/office/drawing/2014/main" id="{961CA00E-6855-ABC8-1B11-D5F463868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875429"/>
                  </p:ext>
                </p:extLst>
              </p:nvPr>
            </p:nvGraphicFramePr>
            <p:xfrm>
              <a:off x="76200" y="169289"/>
              <a:ext cx="12039600" cy="4543616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01980">
                      <a:extLst>
                        <a:ext uri="{9D8B030D-6E8A-4147-A177-3AD203B41FA5}">
                          <a16:colId xmlns:a16="http://schemas.microsoft.com/office/drawing/2014/main" val="2522383482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217613057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3440450660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250549814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276557053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334594939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177120207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043673386"/>
                        </a:ext>
                      </a:extLst>
                    </a:gridCol>
                  </a:tblGrid>
                  <a:tr h="1659790">
                    <a:tc gridSpan="8">
                      <a:txBody>
                        <a:bodyPr/>
                        <a:lstStyle/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  <a:p>
                          <a:pPr algn="ctr" rtl="1"/>
                          <a:r>
                            <a:rPr kumimoji="0" lang="ar-SA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ما القانون المستخدم لإيجاد المساحة الجانبية لسطح الهرم المنتظم؟</a:t>
                          </a:r>
                        </a:p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780268"/>
                      </a:ext>
                    </a:extLst>
                  </a:tr>
                  <a:tr h="7862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أ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٣</m:t>
                                  </m:r>
                                </m:den>
                              </m:f>
                            </m:oMath>
                          </a14:m>
                          <a:r>
                            <a:rPr lang="ar-SA" sz="3600" b="1" dirty="0">
                              <a:cs typeface="Akhbar MT" pitchFamily="2" charset="-78"/>
                            </a:rPr>
                            <a:t> × مساحة القاعدة × الارتفاع</a:t>
                          </a:r>
                          <a:r>
                            <a:rPr lang="ar-SA" sz="3600" b="1" baseline="0" dirty="0">
                              <a:cs typeface="Akhbar MT" pitchFamily="2" charset="-78"/>
                            </a:rPr>
                            <a:t> الجانبي</a:t>
                          </a:r>
                          <a:endParaRPr lang="ar-SA" sz="3600" b="1" dirty="0">
                            <a:cs typeface="Akhbar MT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ب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٣</m:t>
                                  </m:r>
                                </m:den>
                              </m:f>
                            </m:oMath>
                          </a14:m>
                          <a:r>
                            <a:rPr lang="ar-SA" sz="3600" b="1" dirty="0">
                              <a:cs typeface="Akhbar MT" pitchFamily="2" charset="-78"/>
                            </a:rPr>
                            <a:t> × محيط</a:t>
                          </a:r>
                        </a:p>
                        <a:p>
                          <a:pPr algn="ctr" rtl="1"/>
                          <a:r>
                            <a:rPr lang="ar-SA" sz="3600" b="1" dirty="0">
                              <a:cs typeface="Akhbar MT" pitchFamily="2" charset="-78"/>
                            </a:rPr>
                            <a:t> القاعدة × الارتفاع</a:t>
                          </a:r>
                          <a:r>
                            <a:rPr lang="ar-SA" sz="3600" b="1" baseline="0" dirty="0">
                              <a:cs typeface="Akhbar MT" pitchFamily="2" charset="-78"/>
                            </a:rPr>
                            <a:t> الجانبي</a:t>
                          </a:r>
                          <a:endParaRPr lang="ar-SA" sz="3600" b="1" dirty="0">
                            <a:cs typeface="Akhbar MT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ج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٢</m:t>
                                  </m:r>
                                </m:den>
                              </m:f>
                            </m:oMath>
                          </a14:m>
                          <a:r>
                            <a:rPr lang="ar-SA" sz="3600" b="1" dirty="0">
                              <a:cs typeface="Akhbar MT" pitchFamily="2" charset="-78"/>
                            </a:rPr>
                            <a:t> × مساحة القاعدة × الارتفاع</a:t>
                          </a:r>
                          <a:r>
                            <a:rPr lang="ar-SA" sz="3600" b="1" baseline="0" dirty="0">
                              <a:cs typeface="Akhbar MT" pitchFamily="2" charset="-78"/>
                            </a:rPr>
                            <a:t> الجانبي</a:t>
                          </a:r>
                          <a:endParaRPr lang="ar-SA" sz="3600" b="1" dirty="0">
                            <a:cs typeface="Akhbar MT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د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٢</m:t>
                                  </m:r>
                                </m:den>
                              </m:f>
                            </m:oMath>
                          </a14:m>
                          <a:r>
                            <a:rPr lang="ar-SA" sz="3600" b="1" dirty="0">
                              <a:cs typeface="Akhbar MT" pitchFamily="2" charset="-78"/>
                            </a:rPr>
                            <a:t> × محيط</a:t>
                          </a: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3600" b="1" dirty="0">
                              <a:cs typeface="Akhbar MT" pitchFamily="2" charset="-78"/>
                            </a:rPr>
                            <a:t> القاعدة × الارتفاع</a:t>
                          </a:r>
                          <a:r>
                            <a:rPr lang="ar-SA" sz="3600" b="1" baseline="0" dirty="0">
                              <a:cs typeface="Akhbar MT" pitchFamily="2" charset="-78"/>
                            </a:rPr>
                            <a:t> الجانبي</a:t>
                          </a:r>
                          <a:endParaRPr lang="ar-SA" sz="3600" b="1" dirty="0">
                            <a:cs typeface="Akhbar MT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46347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جدول 3">
                <a:extLst>
                  <a:ext uri="{FF2B5EF4-FFF2-40B4-BE49-F238E27FC236}">
                    <a16:creationId xmlns:a16="http://schemas.microsoft.com/office/drawing/2014/main" id="{961CA00E-6855-ABC8-1B11-D5F463868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875429"/>
                  </p:ext>
                </p:extLst>
              </p:nvPr>
            </p:nvGraphicFramePr>
            <p:xfrm>
              <a:off x="76200" y="169289"/>
              <a:ext cx="12039600" cy="4543616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01980">
                      <a:extLst>
                        <a:ext uri="{9D8B030D-6E8A-4147-A177-3AD203B41FA5}">
                          <a16:colId xmlns:a16="http://schemas.microsoft.com/office/drawing/2014/main" val="2522383482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217613057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3440450660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250549814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276557053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334594939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177120207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043673386"/>
                        </a:ext>
                      </a:extLst>
                    </a:gridCol>
                  </a:tblGrid>
                  <a:tr h="2560320">
                    <a:tc gridSpan="8">
                      <a:txBody>
                        <a:bodyPr/>
                        <a:lstStyle/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  <a:p>
                          <a:pPr algn="ctr" rtl="1"/>
                          <a:r>
                            <a:rPr kumimoji="0" lang="ar-SA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ما القانون المستخدم لإيجاد المساحة الجانبية لسطح الهرم المنتظم؟</a:t>
                          </a:r>
                        </a:p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780268"/>
                      </a:ext>
                    </a:extLst>
                  </a:tr>
                  <a:tr h="19832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أ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5316" t="-129448" r="-375696" b="-11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ب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0380" t="-129448" r="-250633" b="-11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ج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443" t="-129448" r="-125570" b="-11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د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506" t="-129448" r="-506" b="-113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46347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219075" y="4322669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25746"/>
              </p:ext>
            </p:extLst>
          </p:nvPr>
        </p:nvGraphicFramePr>
        <p:xfrm>
          <a:off x="76200" y="169289"/>
          <a:ext cx="12039600" cy="43891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أوجدي المساحة الكلية للهرم المنتظم أدناه؟</a:t>
                      </a: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96 سم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64 سم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48 سم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24 سم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6415086" y="4004547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9DE2A10-B1E9-AE7A-ACAE-8BC00CEB2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292" r="33259" b="72917"/>
          <a:stretch/>
        </p:blipFill>
        <p:spPr>
          <a:xfrm>
            <a:off x="276225" y="615614"/>
            <a:ext cx="3294399" cy="2484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7FD3A8C-02FD-0FA4-F551-BF411CC472A8}"/>
              </a:ext>
            </a:extLst>
          </p:cNvPr>
          <p:cNvSpPr txBox="1"/>
          <p:nvPr/>
        </p:nvSpPr>
        <p:spPr>
          <a:xfrm>
            <a:off x="1116912" y="4832769"/>
            <a:ext cx="9958175" cy="14096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لا</a:t>
            </a:r>
            <a:r>
              <a:rPr lang="ar-SA" sz="8000" b="1" dirty="0">
                <a:solidFill>
                  <a:srgbClr val="7030A0"/>
                </a:solidFill>
                <a:cs typeface="Akhbar MT" pitchFamily="2" charset="-78"/>
              </a:rPr>
              <a:t> تنسي وحدة المساحة: .......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سم</a:t>
            </a:r>
            <a:r>
              <a:rPr lang="ar-SA" sz="8000" b="1" baseline="30000" dirty="0">
                <a:solidFill>
                  <a:srgbClr val="FF0000"/>
                </a:solidFill>
                <a:cs typeface="Akhbar MT" pitchFamily="2" charset="-78"/>
              </a:rPr>
              <a:t>2</a:t>
            </a:r>
            <a:endParaRPr lang="en-US" sz="8000" b="1" baseline="30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32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3" y="4888723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21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8222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اسم هذا المجسّم؟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هرم ثلاثي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هرم رباعي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منشور ثلاثي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منشور رباعي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0451DA02-2BF7-C332-7A0E-BD3262ED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2" y="369000"/>
            <a:ext cx="2993300" cy="30600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F7729E6-CBF5-F9C6-4558-ADCCB67CA5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45257" r="33080" b="41864"/>
          <a:stretch/>
        </p:blipFill>
        <p:spPr>
          <a:xfrm>
            <a:off x="1833798" y="4416823"/>
            <a:ext cx="9062106" cy="24288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6125495" y="3881779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10017"/>
              </p:ext>
            </p:extLst>
          </p:nvPr>
        </p:nvGraphicFramePr>
        <p:xfrm>
          <a:off x="76200" y="26408"/>
          <a:ext cx="12039600" cy="70408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03960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</a:tblGrid>
              <a:tr h="67601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طريقة الحل</a:t>
                      </a:r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 أوجدي المساحة الكلية للهرم المنتظم أدناه؟</a:t>
                      </a:r>
                    </a:p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0C44BC8B-E07A-7B2E-5943-E341303CA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292" r="33259" b="72917"/>
          <a:stretch/>
        </p:blipFill>
        <p:spPr>
          <a:xfrm>
            <a:off x="19819" y="-35077"/>
            <a:ext cx="2960184" cy="2232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45F2FEF-1586-DA57-A4E7-5E3807D673FE}"/>
              </a:ext>
            </a:extLst>
          </p:cNvPr>
          <p:cNvSpPr txBox="1"/>
          <p:nvPr/>
        </p:nvSpPr>
        <p:spPr>
          <a:xfrm>
            <a:off x="2933755" y="794213"/>
            <a:ext cx="9238426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المساحة الكلية للهرم الرباعي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المساحة الجانبية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138290E-A139-6F08-F0FF-AE0E0CF1F83C}"/>
                  </a:ext>
                </a:extLst>
              </p:cNvPr>
              <p:cNvSpPr txBox="1"/>
              <p:nvPr/>
            </p:nvSpPr>
            <p:spPr>
              <a:xfrm>
                <a:off x="19819" y="2526579"/>
                <a:ext cx="12172181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الرباعي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محيط المربع × الارتفاع الجانبي 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cs typeface="Akhbar MT" pitchFamily="2" charset="-78"/>
                  </a:rPr>
                  <a:t>+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مساحة المربع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138290E-A139-6F08-F0FF-AE0E0CF1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" y="2526579"/>
                <a:ext cx="12172181" cy="1046184"/>
              </a:xfrm>
              <a:prstGeom prst="rect">
                <a:avLst/>
              </a:prstGeom>
              <a:blipFill>
                <a:blip r:embed="rId3"/>
                <a:stretch>
                  <a:fillRect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5D54A292-15C2-C111-28DB-2B62D96787FB}"/>
                  </a:ext>
                </a:extLst>
              </p:cNvPr>
              <p:cNvSpPr txBox="1"/>
              <p:nvPr/>
            </p:nvSpPr>
            <p:spPr>
              <a:xfrm>
                <a:off x="-221073" y="3555697"/>
                <a:ext cx="12653963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الرباعي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4 × طول الضلع × الارتفاع الجانبي 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cs typeface="Akhbar MT" pitchFamily="2" charset="-78"/>
                  </a:rPr>
                  <a:t>+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(طول الضلع)</a:t>
                </a:r>
                <a:r>
                  <a:rPr kumimoji="0" lang="ar-SA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cs typeface="Akhbar MT" pitchFamily="2" charset="-78"/>
                  </a:rPr>
                  <a:t>2</a:t>
                </a:r>
                <a:endParaRPr kumimoji="0" lang="en-US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5D54A292-15C2-C111-28DB-2B62D9678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1073" y="3555697"/>
                <a:ext cx="12653963" cy="1046184"/>
              </a:xfrm>
              <a:prstGeom prst="rect">
                <a:avLst/>
              </a:prstGeom>
              <a:blipFill>
                <a:blip r:embed="rId4"/>
                <a:stretch>
                  <a:fillRect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0D50559E-1D97-47DA-A86F-B9AEC81169A7}"/>
                  </a:ext>
                </a:extLst>
              </p:cNvPr>
              <p:cNvSpPr txBox="1"/>
              <p:nvPr/>
            </p:nvSpPr>
            <p:spPr>
              <a:xfrm>
                <a:off x="-221073" y="4496470"/>
                <a:ext cx="12653963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الرباعي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4 × طول الضلع × الارتفاع الجانبي 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cs typeface="Akhbar MT" pitchFamily="2" charset="-78"/>
                  </a:rPr>
                  <a:t>+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(طول الضلع)</a:t>
                </a:r>
                <a:r>
                  <a:rPr kumimoji="0" lang="ar-SA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cs typeface="Akhbar MT" pitchFamily="2" charset="-78"/>
                  </a:rPr>
                  <a:t>2</a:t>
                </a:r>
                <a:endParaRPr kumimoji="0" lang="en-US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0D50559E-1D97-47DA-A86F-B9AEC8116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1073" y="4496470"/>
                <a:ext cx="12653963" cy="1046184"/>
              </a:xfrm>
              <a:prstGeom prst="rect">
                <a:avLst/>
              </a:prstGeom>
              <a:blipFill>
                <a:blip r:embed="rId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813B8D6-0089-4134-A57F-E5E138BF032E}"/>
              </a:ext>
            </a:extLst>
          </p:cNvPr>
          <p:cNvSpPr txBox="1"/>
          <p:nvPr/>
        </p:nvSpPr>
        <p:spPr>
          <a:xfrm>
            <a:off x="2980003" y="6237189"/>
            <a:ext cx="74192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الرباعي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48 </a:t>
            </a:r>
            <a:r>
              <a:rPr lang="ar-SA" sz="4000" b="1" dirty="0">
                <a:solidFill>
                  <a:prstClr val="black"/>
                </a:solidFill>
                <a:highlight>
                  <a:srgbClr val="FFFF00"/>
                </a:highlight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16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= 64 سم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2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40BAD1D-8CED-A821-0B69-C20EB9FF8116}"/>
                  </a:ext>
                </a:extLst>
              </p:cNvPr>
              <p:cNvSpPr txBox="1"/>
              <p:nvPr/>
            </p:nvSpPr>
            <p:spPr>
              <a:xfrm>
                <a:off x="9909" y="1568740"/>
                <a:ext cx="12172181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الرباعي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محيط القاعدة × الارتفاع الجانبي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+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مساحة القاعدة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40BAD1D-8CED-A821-0B69-C20EB9FF8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" y="1568740"/>
                <a:ext cx="12172181" cy="1046184"/>
              </a:xfrm>
              <a:prstGeom prst="rect">
                <a:avLst/>
              </a:prstGeom>
              <a:blipFill>
                <a:blip r:embed="rId6"/>
                <a:stretch>
                  <a:fillRect l="-852" r="-852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76A6BF9-8FA3-A46E-9756-6B0467971DDC}"/>
                  </a:ext>
                </a:extLst>
              </p:cNvPr>
              <p:cNvSpPr txBox="1"/>
              <p:nvPr/>
            </p:nvSpPr>
            <p:spPr>
              <a:xfrm>
                <a:off x="242887" y="5194608"/>
                <a:ext cx="12653963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الرباعي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4 × 4 × 6 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cs typeface="Akhbar MT" pitchFamily="2" charset="-78"/>
                  </a:rPr>
                  <a:t>+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(4)</a:t>
                </a:r>
                <a:r>
                  <a:rPr kumimoji="0" lang="ar-SA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cs typeface="Akhbar MT" pitchFamily="2" charset="-78"/>
                  </a:rPr>
                  <a:t>2</a:t>
                </a:r>
                <a:endParaRPr kumimoji="0" lang="en-US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76A6BF9-8FA3-A46E-9756-6B0467971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" y="5194608"/>
                <a:ext cx="12653963" cy="1046184"/>
              </a:xfrm>
              <a:prstGeom prst="rect">
                <a:avLst/>
              </a:prstGeom>
              <a:blipFill>
                <a:blip r:embed="rId7"/>
                <a:stretch>
                  <a:fillRect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9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4" grpId="0"/>
      <p:bldP spid="15" grpId="0"/>
      <p:bldP spid="10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835669"/>
              </p:ext>
            </p:extLst>
          </p:nvPr>
        </p:nvGraphicFramePr>
        <p:xfrm>
          <a:off x="76200" y="26408"/>
          <a:ext cx="12039600" cy="67601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03960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</a:tblGrid>
              <a:tr h="67601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طريقة أخرى الحل</a:t>
                      </a:r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 وجدي المساحة الكلية للهرم المنتظم أدناه؟</a:t>
                      </a:r>
                    </a:p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0C44BC8B-E07A-7B2E-5943-E341303CA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292" r="33259" b="72917"/>
          <a:stretch/>
        </p:blipFill>
        <p:spPr>
          <a:xfrm>
            <a:off x="19819" y="-35077"/>
            <a:ext cx="2960184" cy="223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138290E-A139-6F08-F0FF-AE0E0CF1F83C}"/>
                  </a:ext>
                </a:extLst>
              </p:cNvPr>
              <p:cNvSpPr txBox="1"/>
              <p:nvPr/>
            </p:nvSpPr>
            <p:spPr>
              <a:xfrm>
                <a:off x="19819" y="2526579"/>
                <a:ext cx="12172181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الرباعي = </a:t>
                </a:r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4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القاعدة × الارتفاع الجانبي 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cs typeface="Akhbar MT" pitchFamily="2" charset="-78"/>
                  </a:rPr>
                  <a:t>+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lang="ar-SA" sz="4000" b="1" dirty="0">
                    <a:solidFill>
                      <a:srgbClr val="0070C0"/>
                    </a:solidFill>
                    <a:cs typeface="Akhbar MT" pitchFamily="2" charset="-78"/>
                  </a:rPr>
                  <a:t>(طول الضلع)</a:t>
                </a:r>
                <a:r>
                  <a:rPr lang="ar-SA" sz="4000" b="1" baseline="30000" dirty="0">
                    <a:solidFill>
                      <a:srgbClr val="0070C0"/>
                    </a:solidFill>
                    <a:cs typeface="Akhbar MT" pitchFamily="2" charset="-78"/>
                  </a:rPr>
                  <a:t>2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138290E-A139-6F08-F0FF-AE0E0CF1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" y="2526579"/>
                <a:ext cx="12172181" cy="1046184"/>
              </a:xfrm>
              <a:prstGeom prst="rect">
                <a:avLst/>
              </a:prstGeom>
              <a:blipFill>
                <a:blip r:embed="rId3"/>
                <a:stretch>
                  <a:fillRect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5D54A292-15C2-C111-28DB-2B62D96787FB}"/>
                  </a:ext>
                </a:extLst>
              </p:cNvPr>
              <p:cNvSpPr txBox="1"/>
              <p:nvPr/>
            </p:nvSpPr>
            <p:spPr>
              <a:xfrm>
                <a:off x="-221073" y="3555697"/>
                <a:ext cx="12653963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الرباعي = </a:t>
                </a:r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4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4 × 6 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cs typeface="Akhbar MT" pitchFamily="2" charset="-78"/>
                  </a:rPr>
                  <a:t>+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(4)</a:t>
                </a:r>
                <a:r>
                  <a:rPr kumimoji="0" lang="ar-SA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cs typeface="Akhbar MT" pitchFamily="2" charset="-78"/>
                  </a:rPr>
                  <a:t>2</a:t>
                </a:r>
                <a:endParaRPr kumimoji="0" lang="en-US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5D54A292-15C2-C111-28DB-2B62D9678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1073" y="3555697"/>
                <a:ext cx="12653963" cy="1046184"/>
              </a:xfrm>
              <a:prstGeom prst="rect">
                <a:avLst/>
              </a:prstGeom>
              <a:blipFill>
                <a:blip r:embed="rId4"/>
                <a:stretch>
                  <a:fillRect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813B8D6-0089-4134-A57F-E5E138BF032E}"/>
              </a:ext>
            </a:extLst>
          </p:cNvPr>
          <p:cNvSpPr txBox="1"/>
          <p:nvPr/>
        </p:nvSpPr>
        <p:spPr>
          <a:xfrm>
            <a:off x="2837128" y="5436049"/>
            <a:ext cx="74192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الرباعي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48 </a:t>
            </a:r>
            <a:r>
              <a:rPr lang="ar-SA" sz="4000" b="1" dirty="0">
                <a:solidFill>
                  <a:prstClr val="black"/>
                </a:solidFill>
                <a:highlight>
                  <a:srgbClr val="FFFF00"/>
                </a:highlight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16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= 64 سم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2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0BAD1D-8CED-A821-0B69-C20EB9FF8116}"/>
              </a:ext>
            </a:extLst>
          </p:cNvPr>
          <p:cNvSpPr txBox="1"/>
          <p:nvPr/>
        </p:nvSpPr>
        <p:spPr>
          <a:xfrm>
            <a:off x="19819" y="1925522"/>
            <a:ext cx="12172181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الرباعي = </a:t>
            </a:r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4 × مساحة المثلث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المربع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76A6BF9-8FA3-A46E-9756-6B0467971DDC}"/>
              </a:ext>
            </a:extLst>
          </p:cNvPr>
          <p:cNvSpPr txBox="1"/>
          <p:nvPr/>
        </p:nvSpPr>
        <p:spPr>
          <a:xfrm>
            <a:off x="76200" y="4623589"/>
            <a:ext cx="12653963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الرباعي = </a:t>
            </a:r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2 × 4 × 6 </a:t>
            </a:r>
            <a:r>
              <a:rPr lang="ar-SA" sz="4000" b="1" dirty="0">
                <a:solidFill>
                  <a:prstClr val="black"/>
                </a:solidFill>
                <a:highlight>
                  <a:srgbClr val="FFFF00"/>
                </a:highlight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(4)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2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64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0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79166"/>
              </p:ext>
            </p:extLst>
          </p:nvPr>
        </p:nvGraphicFramePr>
        <p:xfrm>
          <a:off x="76200" y="169289"/>
          <a:ext cx="12039600" cy="43891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تدريب فردي </a:t>
                      </a:r>
                    </a:p>
                    <a:p>
                      <a:pPr algn="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أوجدي المساحة الكلية للهرم المنتظم أدناه؟</a:t>
                      </a: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96 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86 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56 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16 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276602" y="4012733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kumimoji="0" lang="ar-SA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7FD3A8C-02FD-0FA4-F551-BF411CC472A8}"/>
              </a:ext>
            </a:extLst>
          </p:cNvPr>
          <p:cNvSpPr txBox="1"/>
          <p:nvPr/>
        </p:nvSpPr>
        <p:spPr>
          <a:xfrm>
            <a:off x="1351752" y="5143154"/>
            <a:ext cx="9488495" cy="14096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لا</a:t>
            </a: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تنسي وحدة المساحة: ....... </a:t>
            </a: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</a:t>
            </a:r>
            <a:r>
              <a:rPr kumimoji="0" lang="ar-SA" sz="8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2</a:t>
            </a:r>
            <a:endParaRPr kumimoji="0" lang="en-US" sz="80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7C8FB0B-99FE-757C-7EE1-6A78BECE6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27083" r="65101" b="54001"/>
          <a:stretch/>
        </p:blipFill>
        <p:spPr>
          <a:xfrm>
            <a:off x="199998" y="169289"/>
            <a:ext cx="3273412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72924"/>
              </p:ext>
            </p:extLst>
          </p:nvPr>
        </p:nvGraphicFramePr>
        <p:xfrm>
          <a:off x="76200" y="169289"/>
          <a:ext cx="12039600" cy="43891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أوجدي المساحة الكلية للهرم المنتظم أدناه؟</a:t>
                      </a: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421.6 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331.2 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360 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270 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6277899" y="4058553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7FD3A8C-02FD-0FA4-F551-BF411CC472A8}"/>
              </a:ext>
            </a:extLst>
          </p:cNvPr>
          <p:cNvSpPr txBox="1"/>
          <p:nvPr/>
        </p:nvSpPr>
        <p:spPr>
          <a:xfrm>
            <a:off x="1351752" y="5381992"/>
            <a:ext cx="9488495" cy="14096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لا</a:t>
            </a:r>
            <a:r>
              <a:rPr lang="ar-SA" sz="8000" b="1" dirty="0">
                <a:solidFill>
                  <a:srgbClr val="7030A0"/>
                </a:solidFill>
                <a:cs typeface="Akhbar MT" pitchFamily="2" charset="-78"/>
              </a:rPr>
              <a:t> تنسي وحدة المساحة: .......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م</a:t>
            </a:r>
            <a:r>
              <a:rPr lang="ar-SA" sz="8000" b="1" baseline="30000" dirty="0">
                <a:solidFill>
                  <a:srgbClr val="FF0000"/>
                </a:solidFill>
                <a:cs typeface="Akhbar MT" pitchFamily="2" charset="-78"/>
              </a:rPr>
              <a:t>2</a:t>
            </a:r>
            <a:endParaRPr lang="en-US" sz="8000" b="1" baseline="30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723DA45-BCB3-1F8B-4B63-70A08F92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t="15625" r="61694" b="71459"/>
          <a:stretch/>
        </p:blipFill>
        <p:spPr>
          <a:xfrm>
            <a:off x="253486" y="352463"/>
            <a:ext cx="3020656" cy="27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26408"/>
          <a:ext cx="12039600" cy="70408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03960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</a:tblGrid>
              <a:tr h="67601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طريقة الحل</a:t>
                      </a:r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 أوجدي المساحة الكلية للهرم المنتظم أدناه؟</a:t>
                      </a:r>
                    </a:p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345F2FEF-1586-DA57-A4E7-5E3807D673FE}"/>
              </a:ext>
            </a:extLst>
          </p:cNvPr>
          <p:cNvSpPr txBox="1"/>
          <p:nvPr/>
        </p:nvSpPr>
        <p:spPr>
          <a:xfrm>
            <a:off x="3006691" y="794213"/>
            <a:ext cx="9092554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المساحة الكلية للهرم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المساحة الجانبية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القاعدة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138290E-A139-6F08-F0FF-AE0E0CF1F83C}"/>
                  </a:ext>
                </a:extLst>
              </p:cNvPr>
              <p:cNvSpPr txBox="1"/>
              <p:nvPr/>
            </p:nvSpPr>
            <p:spPr>
              <a:xfrm>
                <a:off x="19819" y="2526579"/>
                <a:ext cx="12172181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الثلاثي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محيط المثلث × الارتفاع الجانبي 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cs typeface="Akhbar MT" pitchFamily="2" charset="-78"/>
                  </a:rPr>
                  <a:t>+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مساحة المثلث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138290E-A139-6F08-F0FF-AE0E0CF1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" y="2526579"/>
                <a:ext cx="12172181" cy="1046184"/>
              </a:xfrm>
              <a:prstGeom prst="rect">
                <a:avLst/>
              </a:prstGeom>
              <a:blipFill>
                <a:blip r:embed="rId2"/>
                <a:stretch>
                  <a:fillRect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5D54A292-15C2-C111-28DB-2B62D96787FB}"/>
                  </a:ext>
                </a:extLst>
              </p:cNvPr>
              <p:cNvSpPr txBox="1"/>
              <p:nvPr/>
            </p:nvSpPr>
            <p:spPr>
              <a:xfrm>
                <a:off x="-221073" y="3455681"/>
                <a:ext cx="12653963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الثلاثي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3 × 12× 15 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cs typeface="Akhbar MT" pitchFamily="2" charset="-78"/>
                  </a:rPr>
                  <a:t>+</a:t>
                </a:r>
                <a:r>
                  <a:rPr lang="ar-SA" sz="4000" b="1" dirty="0">
                    <a:solidFill>
                      <a:prstClr val="black"/>
                    </a:solidFill>
                    <a:latin typeface="Calibri" panose="020F0502020204030204"/>
                    <a:cs typeface="Akhbar MT" pitchFamily="2" charset="-78"/>
                  </a:rPr>
                  <a:t> </a:t>
                </a:r>
                <a:r>
                  <a:rPr lang="ar-SA" sz="4000" b="1" dirty="0">
                    <a:solidFill>
                      <a:srgbClr val="0070C0"/>
                    </a:solidFill>
                    <a:latin typeface="Calibri" panose="020F0502020204030204"/>
                    <a:cs typeface="Akhbar MT" pitchFamily="2" charset="-78"/>
                  </a:rPr>
                  <a:t>61.2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latin typeface="Calibri" panose="020F0502020204030204"/>
                    <a:cs typeface="Akhbar MT" pitchFamily="2" charset="-78"/>
                  </a:rPr>
                  <a:t> </a:t>
                </a:r>
                <a:endParaRPr kumimoji="0" lang="en-US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5D54A292-15C2-C111-28DB-2B62D9678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1073" y="3455681"/>
                <a:ext cx="12653963" cy="1046184"/>
              </a:xfrm>
              <a:prstGeom prst="rect">
                <a:avLst/>
              </a:prstGeom>
              <a:blipFill>
                <a:blip r:embed="rId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D50559E-1D97-47DA-A86F-B9AEC81169A7}"/>
              </a:ext>
            </a:extLst>
          </p:cNvPr>
          <p:cNvSpPr txBox="1"/>
          <p:nvPr/>
        </p:nvSpPr>
        <p:spPr>
          <a:xfrm>
            <a:off x="-221073" y="4510758"/>
            <a:ext cx="12653963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3 × 6 × 15 </a:t>
            </a:r>
            <a:r>
              <a:rPr lang="ar-SA" sz="4000" b="1" dirty="0">
                <a:solidFill>
                  <a:prstClr val="black"/>
                </a:solidFill>
                <a:highlight>
                  <a:srgbClr val="FFFF00"/>
                </a:highlight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61.2 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813B8D6-0089-4134-A57F-E5E138BF032E}"/>
              </a:ext>
            </a:extLst>
          </p:cNvPr>
          <p:cNvSpPr txBox="1"/>
          <p:nvPr/>
        </p:nvSpPr>
        <p:spPr>
          <a:xfrm>
            <a:off x="2980003" y="6122885"/>
            <a:ext cx="74192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331.2 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2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40BAD1D-8CED-A821-0B69-C20EB9FF8116}"/>
                  </a:ext>
                </a:extLst>
              </p:cNvPr>
              <p:cNvSpPr txBox="1"/>
              <p:nvPr/>
            </p:nvSpPr>
            <p:spPr>
              <a:xfrm>
                <a:off x="9909" y="1568740"/>
                <a:ext cx="12172181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الثلاثي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محيط القاعدة × الارتفاع الجانبي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+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مساحة القاعدة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40BAD1D-8CED-A821-0B69-C20EB9FF8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" y="1568740"/>
                <a:ext cx="12172181" cy="1046184"/>
              </a:xfrm>
              <a:prstGeom prst="rect">
                <a:avLst/>
              </a:prstGeom>
              <a:blipFill>
                <a:blip r:embed="rId4"/>
                <a:stretch>
                  <a:fillRect l="-501" r="-551"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76A6BF9-8FA3-A46E-9756-6B0467971DDC}"/>
              </a:ext>
            </a:extLst>
          </p:cNvPr>
          <p:cNvSpPr txBox="1"/>
          <p:nvPr/>
        </p:nvSpPr>
        <p:spPr>
          <a:xfrm>
            <a:off x="228600" y="5321362"/>
            <a:ext cx="12653963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الثلاثي = </a:t>
            </a:r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270 </a:t>
            </a:r>
            <a:r>
              <a:rPr lang="ar-SA" sz="4000" b="1" dirty="0">
                <a:solidFill>
                  <a:prstClr val="black"/>
                </a:solidFill>
                <a:highlight>
                  <a:srgbClr val="FFFF00"/>
                </a:highlight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61.2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5BE9F1D-620C-A90D-B6D6-941F67DCFE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t="15625" r="61694" b="71459"/>
          <a:stretch/>
        </p:blipFill>
        <p:spPr>
          <a:xfrm>
            <a:off x="36124" y="-354426"/>
            <a:ext cx="2568823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4" grpId="0"/>
      <p:bldP spid="15" grpId="0"/>
      <p:bldP spid="10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26408"/>
          <a:ext cx="12039600" cy="67601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03960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</a:tblGrid>
              <a:tr h="67601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طريقة أخرى الحل</a:t>
                      </a:r>
                      <a:r>
                        <a:rPr kumimoji="0" lang="ar-S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 وجدي المساحة الكلية للهرم المنتظم أدناه؟</a:t>
                      </a:r>
                    </a:p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138290E-A139-6F08-F0FF-AE0E0CF1F83C}"/>
                  </a:ext>
                </a:extLst>
              </p:cNvPr>
              <p:cNvSpPr txBox="1"/>
              <p:nvPr/>
            </p:nvSpPr>
            <p:spPr>
              <a:xfrm>
                <a:off x="19819" y="2526579"/>
                <a:ext cx="12172181" cy="10461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ar-SA" sz="4000" b="1" dirty="0">
                    <a:solidFill>
                      <a:prstClr val="black"/>
                    </a:solidFill>
                    <a:cs typeface="Akhbar MT" pitchFamily="2" charset="-78"/>
                  </a:rPr>
                  <a:t>المساحة الكلية للهرم الثلاثي = </a:t>
                </a:r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fPr>
                      <m:num>
                        <m:r>
                          <a:rPr lang="ku-Arab-IQ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١</m:t>
                        </m:r>
                      </m:num>
                      <m:den>
                        <m:r>
                          <a:rPr lang="ku-Arab-IQ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4000" b="1" dirty="0">
                    <a:solidFill>
                      <a:srgbClr val="FF0000"/>
                    </a:solidFill>
                    <a:cs typeface="Akhbar MT" pitchFamily="2" charset="-78"/>
                  </a:rPr>
                  <a:t> × 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12 × 15 </a:t>
                </a:r>
                <a:r>
                  <a:rPr lang="ar-SA" sz="4000" b="1" dirty="0">
                    <a:solidFill>
                      <a:prstClr val="black"/>
                    </a:solidFill>
                    <a:highlight>
                      <a:srgbClr val="FFFF00"/>
                    </a:highlight>
                    <a:cs typeface="Akhbar MT" pitchFamily="2" charset="-78"/>
                  </a:rPr>
                  <a:t>+</a:t>
                </a:r>
                <a:r>
                  <a:rPr kumimoji="0" lang="ar-SA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khbar MT" pitchFamily="2" charset="-78"/>
                  </a:rPr>
                  <a:t> </a:t>
                </a:r>
                <a:r>
                  <a:rPr lang="ar-SA" sz="4000" b="1" dirty="0">
                    <a:solidFill>
                      <a:srgbClr val="0070C0"/>
                    </a:solidFill>
                    <a:cs typeface="Akhbar MT" pitchFamily="2" charset="-78"/>
                  </a:rPr>
                  <a:t>61,2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138290E-A139-6F08-F0FF-AE0E0CF1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" y="2526579"/>
                <a:ext cx="12172181" cy="1046184"/>
              </a:xfrm>
              <a:prstGeom prst="rect">
                <a:avLst/>
              </a:prstGeom>
              <a:blipFill>
                <a:blip r:embed="rId2"/>
                <a:stretch>
                  <a:fillRect b="-20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D54A292-15C2-C111-28DB-2B62D96787FB}"/>
              </a:ext>
            </a:extLst>
          </p:cNvPr>
          <p:cNvSpPr txBox="1"/>
          <p:nvPr/>
        </p:nvSpPr>
        <p:spPr>
          <a:xfrm>
            <a:off x="-221073" y="3555697"/>
            <a:ext cx="12653963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الثلاثي = </a:t>
            </a:r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3 × 6 ×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15 </a:t>
            </a:r>
            <a:r>
              <a:rPr lang="ar-SA" sz="4000" b="1" dirty="0">
                <a:solidFill>
                  <a:prstClr val="black"/>
                </a:solidFill>
                <a:highlight>
                  <a:srgbClr val="FFFF00"/>
                </a:highlight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61.2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0BAD1D-8CED-A821-0B69-C20EB9FF8116}"/>
              </a:ext>
            </a:extLst>
          </p:cNvPr>
          <p:cNvSpPr txBox="1"/>
          <p:nvPr/>
        </p:nvSpPr>
        <p:spPr>
          <a:xfrm>
            <a:off x="19819" y="1925522"/>
            <a:ext cx="12172181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الثلاثي = </a:t>
            </a:r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3 × مساحة المثلث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مساحة المثلث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BFEEC0-4624-C853-DB61-A326DE576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t="15625" r="61694" b="73981"/>
          <a:stretch/>
        </p:blipFill>
        <p:spPr>
          <a:xfrm>
            <a:off x="76200" y="71441"/>
            <a:ext cx="2568823" cy="185408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3F303B9-B8B2-82C7-A879-C249DFFA9C08}"/>
              </a:ext>
            </a:extLst>
          </p:cNvPr>
          <p:cNvSpPr txBox="1"/>
          <p:nvPr/>
        </p:nvSpPr>
        <p:spPr>
          <a:xfrm>
            <a:off x="2699784" y="5253486"/>
            <a:ext cx="7419206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الثلاثي =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331.2 م</a:t>
            </a:r>
            <a:r>
              <a:rPr kumimoji="0" lang="ar-SA" sz="4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2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D49D9E1-5E8D-AE5E-B76A-270B1D584D84}"/>
              </a:ext>
            </a:extLst>
          </p:cNvPr>
          <p:cNvSpPr txBox="1"/>
          <p:nvPr/>
        </p:nvSpPr>
        <p:spPr>
          <a:xfrm>
            <a:off x="-51619" y="4451963"/>
            <a:ext cx="12653963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cs typeface="Akhbar MT" pitchFamily="2" charset="-78"/>
              </a:rPr>
              <a:t>المساحة الكلية للهرم الثلاثي = </a:t>
            </a:r>
            <a:r>
              <a:rPr lang="ar-SA" sz="4000" b="1" dirty="0">
                <a:solidFill>
                  <a:srgbClr val="FF0000"/>
                </a:solidFill>
                <a:cs typeface="Akhbar MT" pitchFamily="2" charset="-78"/>
              </a:rPr>
              <a:t>270 </a:t>
            </a:r>
            <a:r>
              <a:rPr lang="ar-SA" sz="4000" b="1" dirty="0">
                <a:solidFill>
                  <a:prstClr val="black"/>
                </a:solidFill>
                <a:highlight>
                  <a:srgbClr val="FFFF00"/>
                </a:highlight>
                <a:cs typeface="Akhbar MT" pitchFamily="2" charset="-78"/>
              </a:rPr>
              <a:t>+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khbar MT" pitchFamily="2" charset="-78"/>
              </a:rPr>
              <a:t>61.2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39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0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61192"/>
              </p:ext>
            </p:extLst>
          </p:nvPr>
        </p:nvGraphicFramePr>
        <p:xfrm>
          <a:off x="76200" y="26408"/>
          <a:ext cx="12039600" cy="67601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03960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</a:tblGrid>
              <a:tr h="6760151">
                <a:tc>
                  <a:txBody>
                    <a:bodyPr/>
                    <a:lstStyle/>
                    <a:p>
                      <a:pPr algn="r" rtl="1"/>
                      <a:endParaRPr kumimoji="0" lang="ar-SA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DA3F60E-D035-826A-2865-42B4428E9D84}"/>
              </a:ext>
            </a:extLst>
          </p:cNvPr>
          <p:cNvSpPr txBox="1"/>
          <p:nvPr/>
        </p:nvSpPr>
        <p:spPr>
          <a:xfrm>
            <a:off x="466412" y="5000624"/>
            <a:ext cx="11054629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إجابة حمد هي الصحيحة؛ لأن نواف استعمل الارتفاع بدلًا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khbar MT" pitchFamily="2" charset="-78"/>
              </a:rPr>
              <a:t> من الارتفاع الجانبي.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74A19FC-CA3D-F301-2A84-DFDC3150A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50763" r="26544" b="26250"/>
          <a:stretch/>
        </p:blipFill>
        <p:spPr>
          <a:xfrm>
            <a:off x="1987937" y="123992"/>
            <a:ext cx="8868806" cy="43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46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0398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عدد أوجه هذا المجسّم؟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0451DA02-2BF7-C332-7A0E-BD3262ED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2" y="369000"/>
            <a:ext cx="2993300" cy="306000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00037" y="3798332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3E19E4D-DD6C-75A1-D859-AC87667EC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9289"/>
            <a:ext cx="11996069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54369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عدد أحرف هذا المجسّم؟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0451DA02-2BF7-C332-7A0E-BD3262ED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2" y="369000"/>
            <a:ext cx="2993300" cy="306000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9310687" y="3898345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3E19E4D-DD6C-75A1-D859-AC87667EC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3" y="155001"/>
            <a:ext cx="11996069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77722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عدد رؤوس هذا المجسّم؟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0451DA02-2BF7-C332-7A0E-BD3262ED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2" y="369000"/>
            <a:ext cx="2993300" cy="306000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00037" y="3798332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3E19E4D-DD6C-75A1-D859-AC87667EC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9289"/>
            <a:ext cx="11996069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3" y="4888723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21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23708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المجسّم الممكن تكوينه من الشكل المجاور؟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مخروط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هرم ثلاثي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هرم رباعي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منشور ثلاثي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pic>
        <p:nvPicPr>
          <p:cNvPr id="15" name="صورة 14">
            <a:extLst>
              <a:ext uri="{FF2B5EF4-FFF2-40B4-BE49-F238E27FC236}">
                <a16:creationId xmlns:a16="http://schemas.microsoft.com/office/drawing/2014/main" id="{6F7729E6-CBF5-F9C6-4558-ADCCB67CA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45257" r="33080" b="41864"/>
          <a:stretch/>
        </p:blipFill>
        <p:spPr>
          <a:xfrm>
            <a:off x="1833798" y="4416823"/>
            <a:ext cx="9062106" cy="24288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6095999" y="3798332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FCE3B61-915D-D4B4-7026-F72BFF0B1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8" t="51828" r="44843" b="37734"/>
          <a:stretch/>
        </p:blipFill>
        <p:spPr>
          <a:xfrm>
            <a:off x="4116680" y="963000"/>
            <a:ext cx="324050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3" y="4888723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33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جدول 3">
                <a:extLst>
                  <a:ext uri="{FF2B5EF4-FFF2-40B4-BE49-F238E27FC236}">
                    <a16:creationId xmlns:a16="http://schemas.microsoft.com/office/drawing/2014/main" id="{961CA00E-6855-ABC8-1B11-D5F463868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0034114"/>
                  </p:ext>
                </p:extLst>
              </p:nvPr>
            </p:nvGraphicFramePr>
            <p:xfrm>
              <a:off x="76200" y="169289"/>
              <a:ext cx="12039600" cy="3994976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01980">
                      <a:extLst>
                        <a:ext uri="{9D8B030D-6E8A-4147-A177-3AD203B41FA5}">
                          <a16:colId xmlns:a16="http://schemas.microsoft.com/office/drawing/2014/main" val="2522383482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217613057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3440450660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250549814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276557053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334594939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177120207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043673386"/>
                        </a:ext>
                      </a:extLst>
                    </a:gridCol>
                  </a:tblGrid>
                  <a:tr h="1659790">
                    <a:tc gridSpan="8">
                      <a:txBody>
                        <a:bodyPr/>
                        <a:lstStyle/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  <a:p>
                          <a:pPr algn="ctr" rtl="1"/>
                          <a:r>
                            <a:rPr kumimoji="0" lang="ar-SA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ما القانون المستخدم لإيجاد حجم الهرم؟</a:t>
                          </a:r>
                        </a:p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780268"/>
                      </a:ext>
                    </a:extLst>
                  </a:tr>
                  <a:tr h="7862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أ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3600" b="1" dirty="0">
                              <a:cs typeface="Akhbar MT" pitchFamily="2" charset="-78"/>
                            </a:rPr>
                            <a:t>مساحة القاعدة × الارتفاع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ب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3600" b="1" dirty="0">
                              <a:cs typeface="Akhbar MT" pitchFamily="2" charset="-78"/>
                            </a:rPr>
                            <a:t>محيط القاعدة × الارتفاع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ج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٣</m:t>
                                  </m:r>
                                </m:den>
                              </m:f>
                            </m:oMath>
                          </a14:m>
                          <a:r>
                            <a:rPr lang="ar-SA" sz="3600" b="1" dirty="0">
                              <a:cs typeface="Akhbar MT" pitchFamily="2" charset="-78"/>
                            </a:rPr>
                            <a:t> × مساحة القاعدة × الارتفاع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د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٣</m:t>
                                  </m:r>
                                </m:den>
                              </m:f>
                            </m:oMath>
                          </a14:m>
                          <a:r>
                            <a:rPr lang="ar-SA" sz="3600" b="1" dirty="0">
                              <a:cs typeface="Akhbar MT" pitchFamily="2" charset="-78"/>
                            </a:rPr>
                            <a:t> × محيط القاعدة × الارتفاع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46347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جدول 3">
                <a:extLst>
                  <a:ext uri="{FF2B5EF4-FFF2-40B4-BE49-F238E27FC236}">
                    <a16:creationId xmlns:a16="http://schemas.microsoft.com/office/drawing/2014/main" id="{961CA00E-6855-ABC8-1B11-D5F463868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0034114"/>
                  </p:ext>
                </p:extLst>
              </p:nvPr>
            </p:nvGraphicFramePr>
            <p:xfrm>
              <a:off x="76200" y="169289"/>
              <a:ext cx="12039600" cy="3994976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01980">
                      <a:extLst>
                        <a:ext uri="{9D8B030D-6E8A-4147-A177-3AD203B41FA5}">
                          <a16:colId xmlns:a16="http://schemas.microsoft.com/office/drawing/2014/main" val="2522383482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217613057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3440450660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250549814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276557053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334594939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177120207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043673386"/>
                        </a:ext>
                      </a:extLst>
                    </a:gridCol>
                  </a:tblGrid>
                  <a:tr h="2560320">
                    <a:tc gridSpan="8">
                      <a:txBody>
                        <a:bodyPr/>
                        <a:lstStyle/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  <a:p>
                          <a:pPr algn="ctr" rtl="1"/>
                          <a:r>
                            <a:rPr kumimoji="0" lang="ar-SA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ما القانون المستخدم لإيجاد حجم الهرم؟</a:t>
                          </a:r>
                        </a:p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780268"/>
                      </a:ext>
                    </a:extLst>
                  </a:tr>
                  <a:tr h="143465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أ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3600" b="1" dirty="0">
                              <a:cs typeface="Akhbar MT" pitchFamily="2" charset="-78"/>
                            </a:rPr>
                            <a:t>مساحة القاعدة × الارتفاع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ب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3600" b="1" dirty="0">
                              <a:cs typeface="Akhbar MT" pitchFamily="2" charset="-78"/>
                            </a:rPr>
                            <a:t>محيط القاعدة × الارتفاع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ج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443" t="-178814" r="-125570" b="-15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د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506" t="-178814" r="-506" b="-156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46347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110832" y="3798332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جدول 3">
                <a:extLst>
                  <a:ext uri="{FF2B5EF4-FFF2-40B4-BE49-F238E27FC236}">
                    <a16:creationId xmlns:a16="http://schemas.microsoft.com/office/drawing/2014/main" id="{961CA00E-6855-ABC8-1B11-D5F463868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286153"/>
                  </p:ext>
                </p:extLst>
              </p:nvPr>
            </p:nvGraphicFramePr>
            <p:xfrm>
              <a:off x="76200" y="169289"/>
              <a:ext cx="12039600" cy="35661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01980">
                      <a:extLst>
                        <a:ext uri="{9D8B030D-6E8A-4147-A177-3AD203B41FA5}">
                          <a16:colId xmlns:a16="http://schemas.microsoft.com/office/drawing/2014/main" val="2522383482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217613057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3440450660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250549814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276557053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334594939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177120207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043673386"/>
                        </a:ext>
                      </a:extLst>
                    </a:gridCol>
                  </a:tblGrid>
                  <a:tr h="1659790">
                    <a:tc gridSpan="8">
                      <a:txBody>
                        <a:bodyPr/>
                        <a:lstStyle/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  <a:p>
                          <a:pPr algn="ctr" rtl="1"/>
                          <a:r>
                            <a:rPr kumimoji="0" lang="ar-SA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أيُّ العلاقات الآتية صحيحة لإيجاد حجم الهرم أدناه؟</a:t>
                          </a:r>
                        </a:p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780268"/>
                      </a:ext>
                    </a:extLst>
                  </a:tr>
                  <a:tr h="7862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أ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6000" b="1" dirty="0">
                              <a:cs typeface="Akhbar MT" pitchFamily="2" charset="-78"/>
                            </a:rPr>
                            <a:t>6 × 6 × 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ب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6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6 × 6 × 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ج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40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lang="ku-Arab-IQ" sz="40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lang="ku-Arab-IQ" sz="40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٣</m:t>
                                  </m:r>
                                </m:den>
                              </m:f>
                            </m:oMath>
                          </a14:m>
                          <a:r>
                            <a:rPr lang="ar-SA" sz="4000" b="1" dirty="0">
                              <a:cs typeface="Akhbar MT" pitchFamily="2" charset="-78"/>
                            </a:rPr>
                            <a:t>  × 6 × 6 × 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د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SA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١</m:t>
                                  </m:r>
                                </m:num>
                                <m:den>
                                  <m:r>
                                    <a:rPr lang="ku-Arab-IQ" sz="3600" b="1" i="1" smtClean="0">
                                      <a:latin typeface="Cambria Math" panose="02040503050406030204" pitchFamily="18" charset="0"/>
                                      <a:cs typeface="Akhbar MT" pitchFamily="2" charset="-78"/>
                                    </a:rPr>
                                    <m:t>٣</m:t>
                                  </m:r>
                                </m:den>
                              </m:f>
                            </m:oMath>
                          </a14:m>
                          <a:r>
                            <a:rPr lang="ar-SA" sz="3600" b="1" dirty="0">
                              <a:cs typeface="Akhbar MT" pitchFamily="2" charset="-78"/>
                            </a:rPr>
                            <a:t>  × 6 × 6 × 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46347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جدول 3">
                <a:extLst>
                  <a:ext uri="{FF2B5EF4-FFF2-40B4-BE49-F238E27FC236}">
                    <a16:creationId xmlns:a16="http://schemas.microsoft.com/office/drawing/2014/main" id="{961CA00E-6855-ABC8-1B11-D5F463868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286153"/>
                  </p:ext>
                </p:extLst>
              </p:nvPr>
            </p:nvGraphicFramePr>
            <p:xfrm>
              <a:off x="76200" y="169289"/>
              <a:ext cx="12039600" cy="35661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01980">
                      <a:extLst>
                        <a:ext uri="{9D8B030D-6E8A-4147-A177-3AD203B41FA5}">
                          <a16:colId xmlns:a16="http://schemas.microsoft.com/office/drawing/2014/main" val="2522383482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217613057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3440450660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250549814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276557053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334594939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177120207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043673386"/>
                        </a:ext>
                      </a:extLst>
                    </a:gridCol>
                  </a:tblGrid>
                  <a:tr h="2560320">
                    <a:tc gridSpan="8">
                      <a:txBody>
                        <a:bodyPr/>
                        <a:lstStyle/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  <a:p>
                          <a:pPr algn="ctr" rtl="1"/>
                          <a:r>
                            <a:rPr kumimoji="0" lang="ar-SA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أيُّ العلاقات الآتية صحيحة لإيجاد حجم الهرم أدناه؟</a:t>
                          </a:r>
                        </a:p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780268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أ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6000" b="1" dirty="0">
                              <a:cs typeface="Akhbar MT" pitchFamily="2" charset="-78"/>
                            </a:rPr>
                            <a:t>6 × 6 × 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ب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sz="6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6 × 6 × 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ج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443" t="-255758" r="-125570" b="-4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د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506" t="-255758" r="-506" b="-4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463479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صورة 6">
            <a:extLst>
              <a:ext uri="{FF2B5EF4-FFF2-40B4-BE49-F238E27FC236}">
                <a16:creationId xmlns:a16="http://schemas.microsoft.com/office/drawing/2014/main" id="{EDF06803-197A-989E-3661-ED82A12C64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50798" r="71396" b="38539"/>
          <a:stretch/>
        </p:blipFill>
        <p:spPr>
          <a:xfrm>
            <a:off x="0" y="4016948"/>
            <a:ext cx="3027601" cy="2671763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238125" y="3355228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02999"/>
              </p:ext>
            </p:extLst>
          </p:nvPr>
        </p:nvGraphicFramePr>
        <p:xfrm>
          <a:off x="76200" y="169289"/>
          <a:ext cx="12039600" cy="35661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حجم الهرم في الشكل أدناه؟</a:t>
                      </a: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cs typeface="Akhbar MT" pitchFamily="2" charset="-78"/>
                        </a:rPr>
                        <a:t>180 م</a:t>
                      </a:r>
                      <a:r>
                        <a:rPr lang="ar-SA" sz="6000" b="1" baseline="30000" dirty="0"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cs typeface="Akhbar MT" pitchFamily="2" charset="-78"/>
                        </a:rPr>
                        <a:t>144 م</a:t>
                      </a:r>
                      <a:r>
                        <a:rPr lang="ar-SA" sz="6000" b="1" baseline="30000" dirty="0"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60 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48 م</a:t>
                      </a:r>
                      <a:r>
                        <a:rPr kumimoji="0" lang="ar-SA" sz="6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EDF06803-197A-989E-3661-ED82A12C6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50798" r="71396" b="38539"/>
          <a:stretch/>
        </p:blipFill>
        <p:spPr>
          <a:xfrm>
            <a:off x="0" y="4016948"/>
            <a:ext cx="3027601" cy="2671763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238125" y="3355228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0D262E0-093C-2133-1D2C-F7828C5F0344}"/>
              </a:ext>
            </a:extLst>
          </p:cNvPr>
          <p:cNvSpPr txBox="1"/>
          <p:nvPr/>
        </p:nvSpPr>
        <p:spPr>
          <a:xfrm>
            <a:off x="2699418" y="4245786"/>
            <a:ext cx="9254457" cy="14096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لا</a:t>
            </a:r>
            <a:r>
              <a:rPr lang="ar-SA" sz="8000" b="1" dirty="0">
                <a:solidFill>
                  <a:srgbClr val="7030A0"/>
                </a:solidFill>
                <a:cs typeface="Akhbar MT" pitchFamily="2" charset="-78"/>
              </a:rPr>
              <a:t> تنسي وحدة الحجم: .......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م</a:t>
            </a:r>
            <a:r>
              <a:rPr lang="ar-SA" sz="8000" b="1" baseline="30000" dirty="0">
                <a:solidFill>
                  <a:srgbClr val="FF0000"/>
                </a:solidFill>
                <a:cs typeface="Akhbar MT" pitchFamily="2" charset="-78"/>
              </a:rPr>
              <a:t>3</a:t>
            </a:r>
            <a:endParaRPr lang="en-US" sz="8000" b="1" baseline="30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82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1064</Words>
  <Application>Microsoft Office PowerPoint</Application>
  <PresentationFormat>شاشة عريضة</PresentationFormat>
  <Paragraphs>297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(A) Arslan Wessam B</vt:lpstr>
      <vt:lpstr>Akhbar MT</vt:lpstr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THE PINK DREAM</dc:creator>
  <cp:lastModifiedBy>THE PINK DREAM</cp:lastModifiedBy>
  <cp:revision>71</cp:revision>
  <dcterms:created xsi:type="dcterms:W3CDTF">2023-03-27T18:04:54Z</dcterms:created>
  <dcterms:modified xsi:type="dcterms:W3CDTF">2023-05-06T10:23:05Z</dcterms:modified>
</cp:coreProperties>
</file>