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24"/>
  </p:notesMasterIdLst>
  <p:sldIdLst>
    <p:sldId id="256" r:id="rId2"/>
    <p:sldId id="277" r:id="rId3"/>
    <p:sldId id="268" r:id="rId4"/>
    <p:sldId id="307" r:id="rId5"/>
    <p:sldId id="330" r:id="rId6"/>
    <p:sldId id="273" r:id="rId7"/>
    <p:sldId id="326" r:id="rId8"/>
    <p:sldId id="269" r:id="rId9"/>
    <p:sldId id="320" r:id="rId10"/>
    <p:sldId id="327" r:id="rId11"/>
    <p:sldId id="328" r:id="rId12"/>
    <p:sldId id="334" r:id="rId13"/>
    <p:sldId id="332" r:id="rId14"/>
    <p:sldId id="331" r:id="rId15"/>
    <p:sldId id="329" r:id="rId16"/>
    <p:sldId id="301" r:id="rId17"/>
    <p:sldId id="336" r:id="rId18"/>
    <p:sldId id="337" r:id="rId19"/>
    <p:sldId id="315" r:id="rId20"/>
    <p:sldId id="289" r:id="rId21"/>
    <p:sldId id="296" r:id="rId22"/>
    <p:sldId id="297" r:id="rId2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D7C0"/>
    <a:srgbClr val="FFC000"/>
    <a:srgbClr val="FEF4D9"/>
    <a:srgbClr val="FFFFFF"/>
    <a:srgbClr val="0042A9"/>
    <a:srgbClr val="F5F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3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30711E-31BB-4800-8472-300BBB12135C}" type="datetimeFigureOut">
              <a:rPr lang="ar-SA" smtClean="0"/>
              <a:t>12/11/44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396555-10E8-42B8-BCB4-EB6AC67FAF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658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62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5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3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73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6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0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51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62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9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26.sv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sv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33.png"/><Relationship Id="rId5" Type="http://schemas.openxmlformats.org/officeDocument/2006/relationships/image" Target="../media/image2.sv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41.svg"/><Relationship Id="rId4" Type="http://schemas.openxmlformats.org/officeDocument/2006/relationships/image" Target="../media/image7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2.png"/><Relationship Id="rId17" Type="http://schemas.openxmlformats.org/officeDocument/2006/relationships/hyperlink" Target="https://t.me/fatimahalsubeie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refaheducation.com/a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5" Type="http://schemas.openxmlformats.org/officeDocument/2006/relationships/image" Target="../media/image11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11.svg"/><Relationship Id="rId4" Type="http://schemas.openxmlformats.org/officeDocument/2006/relationships/image" Target="../media/image3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3.wdp"/><Relationship Id="rId18" Type="http://schemas.microsoft.com/office/2017/06/relationships/model3d" Target="../media/model3d3.glb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microsoft.com/office/2017/06/relationships/model3d" Target="../media/model3d2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13.svg"/><Relationship Id="rId15" Type="http://schemas.openxmlformats.org/officeDocument/2006/relationships/image" Target="../media/image15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microsoft.com/office/2017/06/relationships/model3d" Target="../media/model3d1.glb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7990626" y="1227531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74D050B8-4AFB-CC81-3C41-71C27EDF9051}"/>
              </a:ext>
            </a:extLst>
          </p:cNvPr>
          <p:cNvSpPr/>
          <p:nvPr/>
        </p:nvSpPr>
        <p:spPr>
          <a:xfrm>
            <a:off x="3704252" y="1803257"/>
            <a:ext cx="5934529" cy="2902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Mudir MT" pitchFamily="2" charset="-78"/>
              </a:rPr>
              <a:t>9 – 8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Mudir MT" pitchFamily="2" charset="-78"/>
              </a:rPr>
              <a:t>حجم المنشور</a:t>
            </a:r>
            <a:endParaRPr kumimoji="0" lang="ar-SA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59679D6F-C845-34BC-D20C-668F6C8FBA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AB7E901-0CD2-F158-16D8-83829428FC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DABDB5-6649-9883-9AC9-BC9620CDA69C}"/>
              </a:ext>
            </a:extLst>
          </p:cNvPr>
          <p:cNvSpPr/>
          <p:nvPr/>
        </p:nvSpPr>
        <p:spPr>
          <a:xfrm>
            <a:off x="9465393" y="4816752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CA8BA8AD-DD7F-4190-591A-15890A81D5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916" t="31372" r="34750" b="8235"/>
          <a:stretch/>
        </p:blipFill>
        <p:spPr>
          <a:xfrm>
            <a:off x="1477714" y="547298"/>
            <a:ext cx="8316347" cy="575915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04CF7FA6-0EC7-E58E-C81A-F0C3924ECF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780" t="22859" r="15926" b="39382"/>
          <a:stretch/>
        </p:blipFill>
        <p:spPr>
          <a:xfrm>
            <a:off x="9353774" y="1990502"/>
            <a:ext cx="2620998" cy="3419583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4E038668-5523-A8CE-699E-C9FBF06099ED}"/>
              </a:ext>
            </a:extLst>
          </p:cNvPr>
          <p:cNvSpPr/>
          <p:nvPr/>
        </p:nvSpPr>
        <p:spPr>
          <a:xfrm>
            <a:off x="528401" y="3652221"/>
            <a:ext cx="1782774" cy="5380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حوار ومناقشة</a:t>
            </a:r>
          </a:p>
        </p:txBody>
      </p:sp>
    </p:spTree>
    <p:extLst>
      <p:ext uri="{BB962C8B-B14F-4D97-AF65-F5344CB8AC3E}">
        <p14:creationId xmlns:p14="http://schemas.microsoft.com/office/powerpoint/2010/main" val="79127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DABDB5-6649-9883-9AC9-BC9620CDA69C}"/>
              </a:ext>
            </a:extLst>
          </p:cNvPr>
          <p:cNvSpPr/>
          <p:nvPr/>
        </p:nvSpPr>
        <p:spPr>
          <a:xfrm>
            <a:off x="9465393" y="4816752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41CE3758-7816-0E87-98E9-9BD462AAB4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499" t="61255" r="51870" b="24078"/>
          <a:stretch/>
        </p:blipFill>
        <p:spPr>
          <a:xfrm>
            <a:off x="2148115" y="2368782"/>
            <a:ext cx="8364824" cy="2820075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7EFF5C8A-652C-9D8B-04C9-F788FF691A63}"/>
              </a:ext>
            </a:extLst>
          </p:cNvPr>
          <p:cNvSpPr/>
          <p:nvPr/>
        </p:nvSpPr>
        <p:spPr>
          <a:xfrm>
            <a:off x="6096001" y="4500184"/>
            <a:ext cx="19754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91D56E5-791E-134D-6793-29544F5E135E}"/>
              </a:ext>
            </a:extLst>
          </p:cNvPr>
          <p:cNvSpPr/>
          <p:nvPr/>
        </p:nvSpPr>
        <p:spPr>
          <a:xfrm>
            <a:off x="1141529" y="1290323"/>
            <a:ext cx="1903351" cy="5712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54D2E25B-9DB4-E48F-15BE-6EA32994EC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910614">
            <a:off x="8515693" y="502244"/>
            <a:ext cx="645552" cy="1240474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EF04A76B-BCCC-45C8-F497-8FC12E298128}"/>
              </a:ext>
            </a:extLst>
          </p:cNvPr>
          <p:cNvSpPr/>
          <p:nvPr/>
        </p:nvSpPr>
        <p:spPr>
          <a:xfrm>
            <a:off x="6163163" y="954639"/>
            <a:ext cx="2191937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42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DABDB5-6649-9883-9AC9-BC9620CDA69C}"/>
              </a:ext>
            </a:extLst>
          </p:cNvPr>
          <p:cNvSpPr/>
          <p:nvPr/>
        </p:nvSpPr>
        <p:spPr>
          <a:xfrm>
            <a:off x="9465393" y="4816752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EFF5C8A-652C-9D8B-04C9-F788FF691A63}"/>
              </a:ext>
            </a:extLst>
          </p:cNvPr>
          <p:cNvSpPr/>
          <p:nvPr/>
        </p:nvSpPr>
        <p:spPr>
          <a:xfrm>
            <a:off x="6096001" y="4500184"/>
            <a:ext cx="19754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91D56E5-791E-134D-6793-29544F5E135E}"/>
              </a:ext>
            </a:extLst>
          </p:cNvPr>
          <p:cNvSpPr/>
          <p:nvPr/>
        </p:nvSpPr>
        <p:spPr>
          <a:xfrm>
            <a:off x="1141529" y="1290323"/>
            <a:ext cx="1903351" cy="5712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التعاوني</a:t>
            </a: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54D2E25B-9DB4-E48F-15BE-6EA32994EC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910614">
            <a:off x="8515693" y="502244"/>
            <a:ext cx="645552" cy="1240474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EF04A76B-BCCC-45C8-F497-8FC12E298128}"/>
              </a:ext>
            </a:extLst>
          </p:cNvPr>
          <p:cNvSpPr/>
          <p:nvPr/>
        </p:nvSpPr>
        <p:spPr>
          <a:xfrm>
            <a:off x="5312423" y="954639"/>
            <a:ext cx="3042677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2011B153-4B12-55E8-3DB5-345EBA29B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029" y="1887888"/>
            <a:ext cx="1700591" cy="207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0530E9B-644F-4C70-D59C-340E83F7D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690" y="1739302"/>
            <a:ext cx="1930929" cy="220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105">
            <a:extLst>
              <a:ext uri="{FF2B5EF4-FFF2-40B4-BE49-F238E27FC236}">
                <a16:creationId xmlns:a16="http://schemas.microsoft.com/office/drawing/2014/main" id="{E8ACA879-F46C-8096-2B4A-76D35ECF4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5253" y="4150619"/>
            <a:ext cx="17007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حجم المنشور  =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105">
            <a:extLst>
              <a:ext uri="{FF2B5EF4-FFF2-40B4-BE49-F238E27FC236}">
                <a16:creationId xmlns:a16="http://schemas.microsoft.com/office/drawing/2014/main" id="{D5BC0151-7E77-CAE1-FA77-3E7E31E64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3165" y="4154707"/>
            <a:ext cx="90075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الطول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105">
            <a:extLst>
              <a:ext uri="{FF2B5EF4-FFF2-40B4-BE49-F238E27FC236}">
                <a16:creationId xmlns:a16="http://schemas.microsoft.com/office/drawing/2014/main" id="{24094E67-1D9D-597B-FD19-8B01C330D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5133" y="4150619"/>
            <a:ext cx="450379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Box 105">
            <a:extLst>
              <a:ext uri="{FF2B5EF4-FFF2-40B4-BE49-F238E27FC236}">
                <a16:creationId xmlns:a16="http://schemas.microsoft.com/office/drawing/2014/main" id="{82F0011F-2067-99F1-1E63-439AFD2A6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7061" y="4142334"/>
            <a:ext cx="90075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العرض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Box 105">
            <a:extLst>
              <a:ext uri="{FF2B5EF4-FFF2-40B4-BE49-F238E27FC236}">
                <a16:creationId xmlns:a16="http://schemas.microsoft.com/office/drawing/2014/main" id="{71BBE439-37A4-7983-E927-7E755D7BD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9029" y="4150619"/>
            <a:ext cx="450379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105">
            <a:extLst>
              <a:ext uri="{FF2B5EF4-FFF2-40B4-BE49-F238E27FC236}">
                <a16:creationId xmlns:a16="http://schemas.microsoft.com/office/drawing/2014/main" id="{9E72BF29-C5A6-BBA0-EEEC-CCC5151AF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949" y="4134048"/>
            <a:ext cx="90075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الارتفاع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105">
            <a:extLst>
              <a:ext uri="{FF2B5EF4-FFF2-40B4-BE49-F238E27FC236}">
                <a16:creationId xmlns:a16="http://schemas.microsoft.com/office/drawing/2014/main" id="{9E9BDF0B-D1D1-CCB1-257D-5596C62D5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6922" y="4794726"/>
            <a:ext cx="450379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108">
            <a:extLst>
              <a:ext uri="{FF2B5EF4-FFF2-40B4-BE49-F238E27FC236}">
                <a16:creationId xmlns:a16="http://schemas.microsoft.com/office/drawing/2014/main" id="{B27B3650-A42B-2BD0-2823-90E70F50E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2787" y="4814058"/>
            <a:ext cx="13681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٨٦٧ سم</a:t>
            </a:r>
            <a:r>
              <a:rPr lang="ar-SA" sz="2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٣</a:t>
            </a:r>
            <a:endParaRPr lang="en-US" sz="2000" b="1" baseline="30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107">
            <a:extLst>
              <a:ext uri="{FF2B5EF4-FFF2-40B4-BE49-F238E27FC236}">
                <a16:creationId xmlns:a16="http://schemas.microsoft.com/office/drawing/2014/main" id="{1864E989-5138-6E37-D404-B1C883052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1216" y="4165986"/>
            <a:ext cx="710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٨.٥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107">
            <a:extLst>
              <a:ext uri="{FF2B5EF4-FFF2-40B4-BE49-F238E27FC236}">
                <a16:creationId xmlns:a16="http://schemas.microsoft.com/office/drawing/2014/main" id="{B2244170-AD52-4288-DEDF-FB547125A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7177" y="4153529"/>
            <a:ext cx="5394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٨.٥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107">
            <a:extLst>
              <a:ext uri="{FF2B5EF4-FFF2-40B4-BE49-F238E27FC236}">
                <a16:creationId xmlns:a16="http://schemas.microsoft.com/office/drawing/2014/main" id="{6C4C0738-B882-071B-921D-5083DF1D4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973" y="4148291"/>
            <a:ext cx="5394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١٢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Box 105">
            <a:extLst>
              <a:ext uri="{FF2B5EF4-FFF2-40B4-BE49-F238E27FC236}">
                <a16:creationId xmlns:a16="http://schemas.microsoft.com/office/drawing/2014/main" id="{0354B1C3-E45B-65B1-582F-36ABBC578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9726" y="4151472"/>
            <a:ext cx="17465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حجم المنشور  =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 Box 105">
            <a:extLst>
              <a:ext uri="{FF2B5EF4-FFF2-40B4-BE49-F238E27FC236}">
                <a16:creationId xmlns:a16="http://schemas.microsoft.com/office/drawing/2014/main" id="{9F356094-16A2-F2CE-2B29-10C4DE924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322" y="4155560"/>
            <a:ext cx="90075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الطول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 Box 105">
            <a:extLst>
              <a:ext uri="{FF2B5EF4-FFF2-40B4-BE49-F238E27FC236}">
                <a16:creationId xmlns:a16="http://schemas.microsoft.com/office/drawing/2014/main" id="{B458F9E8-1D8D-4489-6576-F7437BCD2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5290" y="4151472"/>
            <a:ext cx="450379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 Box 105">
            <a:extLst>
              <a:ext uri="{FF2B5EF4-FFF2-40B4-BE49-F238E27FC236}">
                <a16:creationId xmlns:a16="http://schemas.microsoft.com/office/drawing/2014/main" id="{2C7ED3E7-2325-797B-7404-E9E5B3660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218" y="4143187"/>
            <a:ext cx="90075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العرض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 Box 105">
            <a:extLst>
              <a:ext uri="{FF2B5EF4-FFF2-40B4-BE49-F238E27FC236}">
                <a16:creationId xmlns:a16="http://schemas.microsoft.com/office/drawing/2014/main" id="{05EEAE29-AACA-71B2-1F8C-09E9A9E47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186" y="4151472"/>
            <a:ext cx="450379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 Box 105">
            <a:extLst>
              <a:ext uri="{FF2B5EF4-FFF2-40B4-BE49-F238E27FC236}">
                <a16:creationId xmlns:a16="http://schemas.microsoft.com/office/drawing/2014/main" id="{1FC442C5-DBF8-1EF2-510A-3E1237EF9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9106" y="4134901"/>
            <a:ext cx="90075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الارتفاع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Box 105">
            <a:extLst>
              <a:ext uri="{FF2B5EF4-FFF2-40B4-BE49-F238E27FC236}">
                <a16:creationId xmlns:a16="http://schemas.microsoft.com/office/drawing/2014/main" id="{396169DA-0868-0050-1BF5-A652DED79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7079" y="4795579"/>
            <a:ext cx="450379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 Box 108">
            <a:extLst>
              <a:ext uri="{FF2B5EF4-FFF2-40B4-BE49-F238E27FC236}">
                <a16:creationId xmlns:a16="http://schemas.microsoft.com/office/drawing/2014/main" id="{2C2D4266-F631-1D4D-7C07-BA1114EBB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944" y="4814911"/>
            <a:ext cx="13681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٩٠٢.٥ سم</a:t>
            </a:r>
            <a:r>
              <a:rPr lang="ar-SA" sz="20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٣</a:t>
            </a:r>
            <a:endParaRPr lang="en-US" sz="2000" b="1" baseline="30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 Box 107">
            <a:extLst>
              <a:ext uri="{FF2B5EF4-FFF2-40B4-BE49-F238E27FC236}">
                <a16:creationId xmlns:a16="http://schemas.microsoft.com/office/drawing/2014/main" id="{632208C9-AEB2-6F63-47ED-9406B9413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1373" y="4166839"/>
            <a:ext cx="710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١٠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 Box 107">
            <a:extLst>
              <a:ext uri="{FF2B5EF4-FFF2-40B4-BE49-F238E27FC236}">
                <a16:creationId xmlns:a16="http://schemas.microsoft.com/office/drawing/2014/main" id="{2ECEB035-994E-D8D0-0CBC-290FAEDA0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7334" y="4154382"/>
            <a:ext cx="5394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٩.٥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 Box 107">
            <a:extLst>
              <a:ext uri="{FF2B5EF4-FFF2-40B4-BE49-F238E27FC236}">
                <a16:creationId xmlns:a16="http://schemas.microsoft.com/office/drawing/2014/main" id="{94CEF51B-CAB9-5FFC-6041-5C8ABD9B3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130" y="4149144"/>
            <a:ext cx="5394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٩.٥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3" name="رابط مستقيم 2">
            <a:extLst>
              <a:ext uri="{FF2B5EF4-FFF2-40B4-BE49-F238E27FC236}">
                <a16:creationId xmlns:a16="http://schemas.microsoft.com/office/drawing/2014/main" id="{6D9909A5-1805-5FE3-F49B-B31D70CBFB51}"/>
              </a:ext>
            </a:extLst>
          </p:cNvPr>
          <p:cNvCxnSpPr/>
          <p:nvPr/>
        </p:nvCxnSpPr>
        <p:spPr>
          <a:xfrm>
            <a:off x="6111058" y="2442502"/>
            <a:ext cx="0" cy="2772519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105">
            <a:extLst>
              <a:ext uri="{FF2B5EF4-FFF2-40B4-BE49-F238E27FC236}">
                <a16:creationId xmlns:a16="http://schemas.microsoft.com/office/drawing/2014/main" id="{38D7C9A5-8F82-724B-9E37-BB699BF6B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9386" y="5502200"/>
            <a:ext cx="3847771" cy="396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المقاس ( ب ) يتسع لكمية أكبر من الفشار .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عنصر نائب لرقم الشريحة 37">
            <a:extLst>
              <a:ext uri="{FF2B5EF4-FFF2-40B4-BE49-F238E27FC236}">
                <a16:creationId xmlns:a16="http://schemas.microsoft.com/office/drawing/2014/main" id="{C1C6A9FD-1E4D-00F4-9556-72DF236E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4403" y="5621262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fld>
            <a:endParaRPr lang="ar-SA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2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000"/>
                            </p:stCondLst>
                            <p:childTnLst>
                              <p:par>
                                <p:cTn id="182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17" grpId="0"/>
      <p:bldP spid="18" grpId="0"/>
      <p:bldP spid="18" grpId="1"/>
      <p:bldP spid="20" grpId="0"/>
      <p:bldP spid="23" grpId="0"/>
      <p:bldP spid="23" grpId="1"/>
      <p:bldP spid="24" grpId="0"/>
      <p:bldP spid="26" grpId="0"/>
      <p:bldP spid="26" grpId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3" grpId="1"/>
      <p:bldP spid="34" grpId="0"/>
      <p:bldP spid="35" grpId="0"/>
      <p:bldP spid="35" grpId="1"/>
      <p:bldP spid="36" grpId="0"/>
      <p:bldP spid="37" grpId="0"/>
      <p:bldP spid="37" grpId="1"/>
      <p:bldP spid="38" grpId="0"/>
      <p:bldP spid="39" grpId="0"/>
      <p:bldP spid="40" grpId="0"/>
      <p:bldP spid="41" grpId="0"/>
      <p:bldP spid="42" grpId="0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69A8D078-D062-939A-68B2-5D20F89DB683}"/>
              </a:ext>
            </a:extLst>
          </p:cNvPr>
          <p:cNvGrpSpPr/>
          <p:nvPr/>
        </p:nvGrpSpPr>
        <p:grpSpPr>
          <a:xfrm>
            <a:off x="1038330" y="724636"/>
            <a:ext cx="1961995" cy="3796246"/>
            <a:chOff x="3851920" y="1879516"/>
            <a:chExt cx="1961995" cy="3796246"/>
          </a:xfrm>
        </p:grpSpPr>
        <p:sp>
          <p:nvSpPr>
            <p:cNvPr id="12" name="مثلث قائم الزاوية 11">
              <a:extLst>
                <a:ext uri="{FF2B5EF4-FFF2-40B4-BE49-F238E27FC236}">
                  <a16:creationId xmlns:a16="http://schemas.microsoft.com/office/drawing/2014/main" id="{D2A649C3-8F0A-1045-85CF-A03AB1966421}"/>
                </a:ext>
              </a:extLst>
            </p:cNvPr>
            <p:cNvSpPr/>
            <p:nvPr/>
          </p:nvSpPr>
          <p:spPr>
            <a:xfrm rot="19258398">
              <a:off x="3941043" y="1879516"/>
              <a:ext cx="1781494" cy="914400"/>
            </a:xfrm>
            <a:prstGeom prst="rtTriangle">
              <a:avLst/>
            </a:prstGeom>
            <a:solidFill>
              <a:schemeClr val="accent2">
                <a:lumMod val="60000"/>
                <a:lumOff val="40000"/>
                <a:alpha val="31000"/>
              </a:scheme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مثلث قائم الزاوية 13">
              <a:extLst>
                <a:ext uri="{FF2B5EF4-FFF2-40B4-BE49-F238E27FC236}">
                  <a16:creationId xmlns:a16="http://schemas.microsoft.com/office/drawing/2014/main" id="{1D366D3D-9597-7D05-995E-32BA27CF38A8}"/>
                </a:ext>
              </a:extLst>
            </p:cNvPr>
            <p:cNvSpPr/>
            <p:nvPr/>
          </p:nvSpPr>
          <p:spPr>
            <a:xfrm rot="19258398">
              <a:off x="3941607" y="4319913"/>
              <a:ext cx="1781494" cy="914400"/>
            </a:xfrm>
            <a:prstGeom prst="rtTriangle">
              <a:avLst/>
            </a:prstGeom>
            <a:solidFill>
              <a:schemeClr val="accent2">
                <a:lumMod val="60000"/>
                <a:lumOff val="40000"/>
                <a:alpha val="31000"/>
              </a:schemeClr>
            </a:solidFill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5" name="رابط مستقيم 3">
              <a:extLst>
                <a:ext uri="{FF2B5EF4-FFF2-40B4-BE49-F238E27FC236}">
                  <a16:creationId xmlns:a16="http://schemas.microsoft.com/office/drawing/2014/main" id="{73CBA823-1F11-CDC4-D207-9AF4EBB6A45F}"/>
                </a:ext>
              </a:extLst>
            </p:cNvPr>
            <p:cNvCxnSpPr>
              <a:stCxn id="12" idx="0"/>
              <a:endCxn id="14" idx="0"/>
            </p:cNvCxnSpPr>
            <p:nvPr/>
          </p:nvCxnSpPr>
          <p:spPr>
            <a:xfrm>
              <a:off x="3851920" y="2542427"/>
              <a:ext cx="564" cy="2440397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رابط مستقيم 41">
              <a:extLst>
                <a:ext uri="{FF2B5EF4-FFF2-40B4-BE49-F238E27FC236}">
                  <a16:creationId xmlns:a16="http://schemas.microsoft.com/office/drawing/2014/main" id="{14A5402C-7BD7-EC4D-0753-B5B2D6428BCF}"/>
                </a:ext>
              </a:extLst>
            </p:cNvPr>
            <p:cNvCxnSpPr/>
            <p:nvPr/>
          </p:nvCxnSpPr>
          <p:spPr>
            <a:xfrm>
              <a:off x="4427984" y="3235365"/>
              <a:ext cx="564" cy="2440397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8" name="رابط مستقيم 42">
              <a:extLst>
                <a:ext uri="{FF2B5EF4-FFF2-40B4-BE49-F238E27FC236}">
                  <a16:creationId xmlns:a16="http://schemas.microsoft.com/office/drawing/2014/main" id="{4C4C253C-0654-6243-AD35-B5C6E1C0D909}"/>
                </a:ext>
              </a:extLst>
            </p:cNvPr>
            <p:cNvCxnSpPr/>
            <p:nvPr/>
          </p:nvCxnSpPr>
          <p:spPr>
            <a:xfrm>
              <a:off x="5813351" y="2132856"/>
              <a:ext cx="564" cy="2440397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sp>
        <p:nvSpPr>
          <p:cNvPr id="19" name="وسيلة شرح مستطيلة مستديرة الزوايا 15">
            <a:extLst>
              <a:ext uri="{FF2B5EF4-FFF2-40B4-BE49-F238E27FC236}">
                <a16:creationId xmlns:a16="http://schemas.microsoft.com/office/drawing/2014/main" id="{A24D4E87-F4A8-4B88-2BD8-A27D7F125482}"/>
              </a:ext>
            </a:extLst>
          </p:cNvPr>
          <p:cNvSpPr/>
          <p:nvPr/>
        </p:nvSpPr>
        <p:spPr>
          <a:xfrm>
            <a:off x="2721862" y="4261677"/>
            <a:ext cx="1742708" cy="810649"/>
          </a:xfrm>
          <a:prstGeom prst="wedgeRoundRectCallout">
            <a:avLst>
              <a:gd name="adj1" fmla="val -69528"/>
              <a:gd name="adj2" fmla="val -9284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chemeClr val="accent6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القاعدة مثلث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4سم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97">
            <a:extLst>
              <a:ext uri="{FF2B5EF4-FFF2-40B4-BE49-F238E27FC236}">
                <a16:creationId xmlns:a16="http://schemas.microsoft.com/office/drawing/2014/main" id="{5131BFB7-8B24-C041-6668-D0B321E99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7858" y="3123037"/>
            <a:ext cx="22187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حجم المنشور  =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Box 97">
            <a:extLst>
              <a:ext uri="{FF2B5EF4-FFF2-40B4-BE49-F238E27FC236}">
                <a16:creationId xmlns:a16="http://schemas.microsoft.com/office/drawing/2014/main" id="{ED97480B-CB09-8656-B57E-A7269FD7D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6321" y="3137226"/>
            <a:ext cx="33964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مساحة القاعدة    ×    الارتفاع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E7955B20-3EC7-AF90-24ED-DB1950E36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761" y="1276091"/>
            <a:ext cx="7965038" cy="91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وسيلة شرح مستطيلة مستديرة الزوايا 19">
            <a:extLst>
              <a:ext uri="{FF2B5EF4-FFF2-40B4-BE49-F238E27FC236}">
                <a16:creationId xmlns:a16="http://schemas.microsoft.com/office/drawing/2014/main" id="{D4C428E5-57C4-D14A-52AB-BDB6FA11932A}"/>
              </a:ext>
            </a:extLst>
          </p:cNvPr>
          <p:cNvSpPr/>
          <p:nvPr/>
        </p:nvSpPr>
        <p:spPr>
          <a:xfrm>
            <a:off x="3714127" y="2169802"/>
            <a:ext cx="1839100" cy="789340"/>
          </a:xfrm>
          <a:prstGeom prst="wedgeRoundRectCallout">
            <a:avLst>
              <a:gd name="adj1" fmla="val -87178"/>
              <a:gd name="adj2" fmla="val -1805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ارتفاع المنشور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5سم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وسيلة شرح مستطيلة مستديرة الزوايا 20">
            <a:extLst>
              <a:ext uri="{FF2B5EF4-FFF2-40B4-BE49-F238E27FC236}">
                <a16:creationId xmlns:a16="http://schemas.microsoft.com/office/drawing/2014/main" id="{E620E818-E263-D413-D7A9-61FAF4489F38}"/>
              </a:ext>
            </a:extLst>
          </p:cNvPr>
          <p:cNvSpPr/>
          <p:nvPr/>
        </p:nvSpPr>
        <p:spPr>
          <a:xfrm>
            <a:off x="531773" y="4760100"/>
            <a:ext cx="1682214" cy="771225"/>
          </a:xfrm>
          <a:prstGeom prst="wedgeRoundRectCallout">
            <a:avLst>
              <a:gd name="adj1" fmla="val -10388"/>
              <a:gd name="adj2" fmla="val -13683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ارتفاع القاعدة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3سم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97">
            <a:extLst>
              <a:ext uri="{FF2B5EF4-FFF2-40B4-BE49-F238E27FC236}">
                <a16:creationId xmlns:a16="http://schemas.microsoft.com/office/drawing/2014/main" id="{325A4027-25AF-431E-B051-B800590FD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915" y="3983765"/>
            <a:ext cx="3496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306390FF-9CAC-49CA-3F6F-425A1034F54E}"/>
              </a:ext>
            </a:extLst>
          </p:cNvPr>
          <p:cNvGrpSpPr/>
          <p:nvPr/>
        </p:nvGrpSpPr>
        <p:grpSpPr>
          <a:xfrm>
            <a:off x="8374991" y="3814230"/>
            <a:ext cx="565734" cy="706652"/>
            <a:chOff x="5901857" y="4197744"/>
            <a:chExt cx="720080" cy="706652"/>
          </a:xfrm>
        </p:grpSpPr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EDF95FA5-68DD-CE6C-12F9-FF5529964875}"/>
                </a:ext>
              </a:extLst>
            </p:cNvPr>
            <p:cNvSpPr txBox="1"/>
            <p:nvPr/>
          </p:nvSpPr>
          <p:spPr>
            <a:xfrm>
              <a:off x="5969438" y="4197744"/>
              <a:ext cx="617299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١</a:t>
              </a:r>
            </a:p>
          </p:txBody>
        </p:sp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D77C76E4-F5BF-8A6D-0EA3-680E37597B20}"/>
                </a:ext>
              </a:extLst>
            </p:cNvPr>
            <p:cNvSpPr txBox="1"/>
            <p:nvPr/>
          </p:nvSpPr>
          <p:spPr>
            <a:xfrm>
              <a:off x="5901857" y="4504286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٢</a:t>
              </a:r>
            </a:p>
          </p:txBody>
        </p:sp>
        <p:cxnSp>
          <p:nvCxnSpPr>
            <p:cNvPr id="30" name="رابط مستقيم 17">
              <a:extLst>
                <a:ext uri="{FF2B5EF4-FFF2-40B4-BE49-F238E27FC236}">
                  <a16:creationId xmlns:a16="http://schemas.microsoft.com/office/drawing/2014/main" id="{5585A87C-3409-D810-AF9B-79D67437EB62}"/>
                </a:ext>
              </a:extLst>
            </p:cNvPr>
            <p:cNvCxnSpPr/>
            <p:nvPr/>
          </p:nvCxnSpPr>
          <p:spPr>
            <a:xfrm flipH="1">
              <a:off x="6139407" y="4567067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1" name="Text Box 97">
            <a:extLst>
              <a:ext uri="{FF2B5EF4-FFF2-40B4-BE49-F238E27FC236}">
                <a16:creationId xmlns:a16="http://schemas.microsoft.com/office/drawing/2014/main" id="{15298306-801A-7515-8DD4-87A69EB36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3121" y="4021847"/>
            <a:ext cx="8817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القاعدة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Box 97">
            <a:extLst>
              <a:ext uri="{FF2B5EF4-FFF2-40B4-BE49-F238E27FC236}">
                <a16:creationId xmlns:a16="http://schemas.microsoft.com/office/drawing/2014/main" id="{40CB6035-55FA-941C-81AB-4E89D9BB4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6091" y="4003898"/>
            <a:ext cx="3496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 Box 97">
            <a:extLst>
              <a:ext uri="{FF2B5EF4-FFF2-40B4-BE49-F238E27FC236}">
                <a16:creationId xmlns:a16="http://schemas.microsoft.com/office/drawing/2014/main" id="{E722EAB6-7CB0-9237-07AB-1113A31A3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9149" y="3998279"/>
            <a:ext cx="8817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الارتفاع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 Box 97">
            <a:extLst>
              <a:ext uri="{FF2B5EF4-FFF2-40B4-BE49-F238E27FC236}">
                <a16:creationId xmlns:a16="http://schemas.microsoft.com/office/drawing/2014/main" id="{83460B91-0C8A-D818-97C8-6494DFB09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1913" y="4875434"/>
            <a:ext cx="4408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=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9" name="Text Box 97">
            <a:extLst>
              <a:ext uri="{FF2B5EF4-FFF2-40B4-BE49-F238E27FC236}">
                <a16:creationId xmlns:a16="http://schemas.microsoft.com/office/drawing/2014/main" id="{A19231F8-3F88-4202-EF84-E54842A24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9290" y="3960956"/>
            <a:ext cx="48372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حجم المنشور  =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                                 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 Box 97">
            <a:extLst>
              <a:ext uri="{FF2B5EF4-FFF2-40B4-BE49-F238E27FC236}">
                <a16:creationId xmlns:a16="http://schemas.microsoft.com/office/drawing/2014/main" id="{68E8825C-64B2-9F12-A796-AF9C6D568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7069" y="3930028"/>
            <a:ext cx="18796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× الارتفاع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FAF216B7-B624-5334-802B-9FAC71D7A09D}"/>
              </a:ext>
            </a:extLst>
          </p:cNvPr>
          <p:cNvGrpSpPr/>
          <p:nvPr/>
        </p:nvGrpSpPr>
        <p:grpSpPr>
          <a:xfrm>
            <a:off x="8330359" y="4718471"/>
            <a:ext cx="654998" cy="706652"/>
            <a:chOff x="5901857" y="4197744"/>
            <a:chExt cx="720080" cy="706652"/>
          </a:xfrm>
        </p:grpSpPr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1E483C63-E394-F35C-7B67-C4A73FBD8C12}"/>
                </a:ext>
              </a:extLst>
            </p:cNvPr>
            <p:cNvSpPr txBox="1"/>
            <p:nvPr/>
          </p:nvSpPr>
          <p:spPr>
            <a:xfrm>
              <a:off x="5969438" y="4197744"/>
              <a:ext cx="617299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١</a:t>
              </a: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05A159D0-D555-D000-3789-FD40A4AA60F9}"/>
                </a:ext>
              </a:extLst>
            </p:cNvPr>
            <p:cNvSpPr txBox="1"/>
            <p:nvPr/>
          </p:nvSpPr>
          <p:spPr>
            <a:xfrm>
              <a:off x="5901857" y="4504286"/>
              <a:ext cx="720080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٢</a:t>
              </a:r>
            </a:p>
          </p:txBody>
        </p:sp>
        <p:cxnSp>
          <p:nvCxnSpPr>
            <p:cNvPr id="46" name="رابط مستقيم 17">
              <a:extLst>
                <a:ext uri="{FF2B5EF4-FFF2-40B4-BE49-F238E27FC236}">
                  <a16:creationId xmlns:a16="http://schemas.microsoft.com/office/drawing/2014/main" id="{BAE011EC-B0E2-D828-7F79-51678057A9E4}"/>
                </a:ext>
              </a:extLst>
            </p:cNvPr>
            <p:cNvCxnSpPr/>
            <p:nvPr/>
          </p:nvCxnSpPr>
          <p:spPr>
            <a:xfrm flipH="1">
              <a:off x="6139407" y="4567067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47" name="Text Box 97">
            <a:extLst>
              <a:ext uri="{FF2B5EF4-FFF2-40B4-BE49-F238E27FC236}">
                <a16:creationId xmlns:a16="http://schemas.microsoft.com/office/drawing/2014/main" id="{2FBDE8F6-3724-F50D-0E40-1FE926581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6321" y="4836632"/>
            <a:ext cx="33195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× ( 4 × 3 ) × 5  = 30 سم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Box 97">
            <a:extLst>
              <a:ext uri="{FF2B5EF4-FFF2-40B4-BE49-F238E27FC236}">
                <a16:creationId xmlns:a16="http://schemas.microsoft.com/office/drawing/2014/main" id="{3A44C59C-B571-EAB3-7209-48D05984C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861" y="4707443"/>
            <a:ext cx="5560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18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/>
      <p:bldP spid="23" grpId="0" animBg="1"/>
      <p:bldP spid="24" grpId="0" animBg="1"/>
      <p:bldP spid="26" grpId="0"/>
      <p:bldP spid="31" grpId="0"/>
      <p:bldP spid="32" grpId="0"/>
      <p:bldP spid="33" grpId="0"/>
      <p:bldP spid="34" grpId="0"/>
      <p:bldP spid="39" grpId="0"/>
      <p:bldP spid="40" grpId="0"/>
      <p:bldP spid="47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DABDB5-6649-9883-9AC9-BC9620CDA69C}"/>
              </a:ext>
            </a:extLst>
          </p:cNvPr>
          <p:cNvSpPr/>
          <p:nvPr/>
        </p:nvSpPr>
        <p:spPr>
          <a:xfrm>
            <a:off x="9465393" y="4816752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9E2A9B7-1ED2-9F0B-6209-293E150426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615" t="51746" r="39489" b="29765"/>
          <a:stretch/>
        </p:blipFill>
        <p:spPr>
          <a:xfrm>
            <a:off x="831481" y="1309446"/>
            <a:ext cx="10600990" cy="443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6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DABDB5-6649-9883-9AC9-BC9620CDA69C}"/>
              </a:ext>
            </a:extLst>
          </p:cNvPr>
          <p:cNvSpPr/>
          <p:nvPr/>
        </p:nvSpPr>
        <p:spPr>
          <a:xfrm>
            <a:off x="9465393" y="4816752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9F0F144C-A797-542A-66C8-292258AE06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475" t="41270" r="39206" b="31958"/>
          <a:stretch/>
        </p:blipFill>
        <p:spPr>
          <a:xfrm>
            <a:off x="1433138" y="1330949"/>
            <a:ext cx="9709812" cy="4775878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BEF7F0D-ACC4-E0A3-E426-A12838993D7E}"/>
              </a:ext>
            </a:extLst>
          </p:cNvPr>
          <p:cNvSpPr txBox="1"/>
          <p:nvPr/>
        </p:nvSpPr>
        <p:spPr>
          <a:xfrm>
            <a:off x="5523137" y="723806"/>
            <a:ext cx="388474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Mudir MT" pitchFamily="2" charset="-78"/>
              </a:rPr>
              <a:t>حساب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Mudir MT" pitchFamily="2" charset="-78"/>
              </a:rPr>
              <a:t> حجم المنشور الثلاثي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C12E0611-56A1-D922-CF32-7DD2A8594C36}"/>
              </a:ext>
            </a:extLst>
          </p:cNvPr>
          <p:cNvSpPr/>
          <p:nvPr/>
        </p:nvSpPr>
        <p:spPr>
          <a:xfrm>
            <a:off x="528401" y="3652221"/>
            <a:ext cx="1782774" cy="5380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الصامتة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4CA0C3B-397F-476A-71F3-46A2224137C9}"/>
              </a:ext>
            </a:extLst>
          </p:cNvPr>
          <p:cNvSpPr/>
          <p:nvPr/>
        </p:nvSpPr>
        <p:spPr>
          <a:xfrm>
            <a:off x="4651546" y="2045562"/>
            <a:ext cx="5944020" cy="3968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C4327E1-41D5-DC49-7A55-73C03EEC3BE1}"/>
              </a:ext>
            </a:extLst>
          </p:cNvPr>
          <p:cNvSpPr/>
          <p:nvPr/>
        </p:nvSpPr>
        <p:spPr>
          <a:xfrm>
            <a:off x="3978116" y="3419666"/>
            <a:ext cx="3050870" cy="1056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809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268491-B45F-E718-2AEC-4D6F9D93BA42}"/>
              </a:ext>
            </a:extLst>
          </p:cNvPr>
          <p:cNvSpPr/>
          <p:nvPr/>
        </p:nvSpPr>
        <p:spPr>
          <a:xfrm>
            <a:off x="866354" y="3184263"/>
            <a:ext cx="1147460" cy="8655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الدقيقة</a:t>
            </a: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الواحدة</a:t>
            </a:r>
          </a:p>
        </p:txBody>
      </p:sp>
      <p:pic>
        <p:nvPicPr>
          <p:cNvPr id="21" name="دقيقة واحدة">
            <a:hlinkClick r:id="" action="ppaction://media"/>
            <a:extLst>
              <a:ext uri="{FF2B5EF4-FFF2-40B4-BE49-F238E27FC236}">
                <a16:creationId xmlns:a16="http://schemas.microsoft.com/office/drawing/2014/main" id="{AC729590-C8FE-58E1-7F3A-E69D500916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0913" y="4410999"/>
            <a:ext cx="1319605" cy="74227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F251B2E2-0F36-3E3A-5022-A2C83C39F81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247" t="71640" r="40807" b="9425"/>
          <a:stretch/>
        </p:blipFill>
        <p:spPr>
          <a:xfrm>
            <a:off x="2542542" y="2114604"/>
            <a:ext cx="8091713" cy="351974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4866BD60-5E2E-EF72-5380-8FEEC244F1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910614">
            <a:off x="8515693" y="502244"/>
            <a:ext cx="645552" cy="1240474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9053EF44-12E3-16E8-349F-D51A52EEE724}"/>
              </a:ext>
            </a:extLst>
          </p:cNvPr>
          <p:cNvSpPr/>
          <p:nvPr/>
        </p:nvSpPr>
        <p:spPr>
          <a:xfrm>
            <a:off x="5903622" y="954639"/>
            <a:ext cx="2451478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F7D86CAF-6FD1-6966-3C2C-8B9A026C865B}"/>
              </a:ext>
            </a:extLst>
          </p:cNvPr>
          <p:cNvSpPr/>
          <p:nvPr/>
        </p:nvSpPr>
        <p:spPr>
          <a:xfrm>
            <a:off x="9826171" y="2796718"/>
            <a:ext cx="719728" cy="6322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442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50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4" grpId="0" animBg="1"/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9637233-2B82-0595-BD43-8C2E657F28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5573" y="2796718"/>
            <a:ext cx="4801815" cy="3328333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EE7E9AB3-EA8E-9542-B571-DA228D2D08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7942" y="1858409"/>
            <a:ext cx="5411693" cy="4101114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1947FA94-D406-BCAC-E8A4-F7C7B36B4ACF}"/>
              </a:ext>
            </a:extLst>
          </p:cNvPr>
          <p:cNvSpPr/>
          <p:nvPr/>
        </p:nvSpPr>
        <p:spPr>
          <a:xfrm>
            <a:off x="6972396" y="920561"/>
            <a:ext cx="3756206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ماذا تعرفين عن الصور التي أمامك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؟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EBE8A4D4-8F12-4B10-59BF-A05954E9BD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7329" y="1043974"/>
            <a:ext cx="4022955" cy="162886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0354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C543C22-8BB0-E6F9-5168-68ABEE8715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3631" y="353928"/>
            <a:ext cx="5812176" cy="612206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3F72AB0-77AB-4E9C-C65B-63CEE09944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7820" y="671396"/>
            <a:ext cx="3091362" cy="4245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10B80954-916F-9CB9-675C-238D14389EF9}"/>
              </a:ext>
            </a:extLst>
          </p:cNvPr>
          <p:cNvSpPr/>
          <p:nvPr/>
        </p:nvSpPr>
        <p:spPr>
          <a:xfrm>
            <a:off x="7816877" y="5121422"/>
            <a:ext cx="3216722" cy="9288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بإمكانك إيجاد حجم مشروع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المكعب ؟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91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268491-B45F-E718-2AEC-4D6F9D93BA42}"/>
              </a:ext>
            </a:extLst>
          </p:cNvPr>
          <p:cNvSpPr/>
          <p:nvPr/>
        </p:nvSpPr>
        <p:spPr>
          <a:xfrm>
            <a:off x="978251" y="1074354"/>
            <a:ext cx="1903351" cy="5712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الثنائي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22080C13-AAB0-B138-6AFA-F7F782259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10614">
            <a:off x="9106892" y="341361"/>
            <a:ext cx="645552" cy="124047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8BC5E1E-1539-5034-4C71-AA3E732B13E5}"/>
              </a:ext>
            </a:extLst>
          </p:cNvPr>
          <p:cNvSpPr/>
          <p:nvPr/>
        </p:nvSpPr>
        <p:spPr>
          <a:xfrm>
            <a:off x="5903622" y="780892"/>
            <a:ext cx="3042677" cy="5565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  - تدرب وحل المسائل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A682C5E3-56E2-5172-301B-B06050E271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277" t="16956" r="32551" b="78901"/>
          <a:stretch/>
        </p:blipFill>
        <p:spPr>
          <a:xfrm>
            <a:off x="3402418" y="1838691"/>
            <a:ext cx="7253136" cy="71115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4715D817-077E-3D39-C92D-B0836AEB6B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804" t="64687" r="44684" b="21047"/>
          <a:stretch/>
        </p:blipFill>
        <p:spPr>
          <a:xfrm>
            <a:off x="4035477" y="2729439"/>
            <a:ext cx="3514889" cy="307303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6F05AF2F-B212-5057-42EE-F100B4C0B0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130" t="21099" r="30796" b="67513"/>
          <a:stretch/>
        </p:blipFill>
        <p:spPr>
          <a:xfrm>
            <a:off x="6933523" y="3528912"/>
            <a:ext cx="4363707" cy="2196973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13EEC1EE-4B3E-A9A9-8E19-07FBCD8EE3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698" t="76209" r="31634" b="6278"/>
          <a:stretch/>
        </p:blipFill>
        <p:spPr>
          <a:xfrm>
            <a:off x="662132" y="2727770"/>
            <a:ext cx="3388256" cy="336108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5262000B-C2AB-912E-5A48-01365DEBCD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9684681">
            <a:off x="1128345" y="2252422"/>
            <a:ext cx="1232666" cy="9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6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483061" y="767016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766815" y="1836595"/>
            <a:ext cx="3722739" cy="2041538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6140163" y="2461241"/>
            <a:ext cx="30307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الاستراتيجيات المستخدمة في درسنا الجميل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556">
            <a:off x="518618" y="1839496"/>
            <a:ext cx="4907293" cy="526418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2651024" y="1139269"/>
            <a:ext cx="2669247" cy="1842129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784725" y="859256"/>
            <a:ext cx="786391" cy="112439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EE0F0A4-B356-78E2-9159-DD837D845189}"/>
              </a:ext>
            </a:extLst>
          </p:cNvPr>
          <p:cNvSpPr txBox="1"/>
          <p:nvPr/>
        </p:nvSpPr>
        <p:spPr>
          <a:xfrm>
            <a:off x="1566645" y="2749656"/>
            <a:ext cx="376148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شجرة الذكريات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التعلم باللعب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التعلم الفردي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التعلم التعاوني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/>
                <a:cs typeface="Mudir MT" pitchFamily="2" charset="-78"/>
              </a:rPr>
              <a:t>الدقيقة الواحدة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7DF025A0-35E4-03D6-61A4-5662DCA433D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CCBEE8-DBD9-1CA7-5284-654E6A41EE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04114" y="5036191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256437" y="540500"/>
            <a:ext cx="739128" cy="13909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394" y="554629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1822434B-F9D1-D212-F088-CAAF8A63A8DB}"/>
              </a:ext>
            </a:extLst>
          </p:cNvPr>
          <p:cNvSpPr/>
          <p:nvPr/>
        </p:nvSpPr>
        <p:spPr>
          <a:xfrm>
            <a:off x="5741935" y="1397217"/>
            <a:ext cx="3597825" cy="62424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مسائل مهارات التفكير العليا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2B027222-458D-2841-8E4F-EF73A96A749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564" t="48863" r="32082" b="43843"/>
          <a:stretch/>
        </p:blipFill>
        <p:spPr>
          <a:xfrm>
            <a:off x="4206240" y="2786907"/>
            <a:ext cx="4765638" cy="126269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343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74851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48855" y="5193497"/>
            <a:ext cx="997291" cy="11727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10097613" y="262160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9541" y="150740"/>
            <a:ext cx="1014055" cy="1192502"/>
          </a:xfrm>
          <a:prstGeom prst="rect">
            <a:avLst/>
          </a:prstGeom>
        </p:spPr>
      </p:pic>
      <p:pic>
        <p:nvPicPr>
          <p:cNvPr id="12" name="Picture 35" descr="Picture 35">
            <a:extLst>
              <a:ext uri="{FF2B5EF4-FFF2-40B4-BE49-F238E27FC236}">
                <a16:creationId xmlns:a16="http://schemas.microsoft.com/office/drawing/2014/main" id="{A77EAA57-8A1C-B613-022E-DE8E57D442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D3873EC-225B-7A93-12FE-5A485DBCB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4E658CD-D9B0-F2A9-9D9B-FBB613C470E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027" t="42667" r="20842" b="20482"/>
          <a:stretch/>
        </p:blipFill>
        <p:spPr>
          <a:xfrm>
            <a:off x="1348432" y="1341280"/>
            <a:ext cx="8935598" cy="4211050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E792D619-223B-3568-9054-D7400E0CE155}"/>
              </a:ext>
            </a:extLst>
          </p:cNvPr>
          <p:cNvSpPr/>
          <p:nvPr/>
        </p:nvSpPr>
        <p:spPr>
          <a:xfrm>
            <a:off x="6544693" y="4928981"/>
            <a:ext cx="1299693" cy="3879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0B9E196B-930A-4DBA-606B-730FD874DB1F}"/>
              </a:ext>
            </a:extLst>
          </p:cNvPr>
          <p:cNvSpPr/>
          <p:nvPr/>
        </p:nvSpPr>
        <p:spPr>
          <a:xfrm>
            <a:off x="4105049" y="4502074"/>
            <a:ext cx="1299693" cy="42690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8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78308" y="4353760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749904" y="1674272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8432" y="1069320"/>
            <a:ext cx="1014055" cy="11925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D170325-AC1A-8B99-1A8D-A1C043CB65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6" name="Picture 35" descr="Picture 35">
            <a:extLst>
              <a:ext uri="{FF2B5EF4-FFF2-40B4-BE49-F238E27FC236}">
                <a16:creationId xmlns:a16="http://schemas.microsoft.com/office/drawing/2014/main" id="{EC9B7E7B-B703-FB46-DB43-6B334B9628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72994" y="409351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0899427-592C-4AA2-D092-745FF5BEA0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13629" b="21148"/>
          <a:stretch/>
        </p:blipFill>
        <p:spPr>
          <a:xfrm rot="2590557">
            <a:off x="7470109" y="2238130"/>
            <a:ext cx="2528526" cy="2549195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D834DCCF-2627-5EF6-EE95-B95C647DF394}"/>
              </a:ext>
            </a:extLst>
          </p:cNvPr>
          <p:cNvSpPr txBox="1"/>
          <p:nvPr/>
        </p:nvSpPr>
        <p:spPr>
          <a:xfrm>
            <a:off x="7075227" y="2891220"/>
            <a:ext cx="33151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الواجب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منصة مدرستي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E36365F1-B8F4-7236-4770-0FF2D8B105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3443618" y="906786"/>
            <a:ext cx="4111153" cy="2613701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79750785-CB86-C072-1DC2-A37DD32F307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7681" b="22948"/>
          <a:stretch/>
        </p:blipFill>
        <p:spPr>
          <a:xfrm rot="360556">
            <a:off x="974714" y="3534513"/>
            <a:ext cx="4111153" cy="2626978"/>
          </a:xfrm>
          <a:prstGeom prst="rect">
            <a:avLst/>
          </a:prstGeom>
        </p:spPr>
      </p:pic>
      <p:sp>
        <p:nvSpPr>
          <p:cNvPr id="21" name="مخطط انسيابي: تخزين داخلي 20">
            <a:hlinkClick r:id="rId16"/>
            <a:extLst>
              <a:ext uri="{FF2B5EF4-FFF2-40B4-BE49-F238E27FC236}">
                <a16:creationId xmlns:a16="http://schemas.microsoft.com/office/drawing/2014/main" id="{64EBC4B3-64E4-4A24-381A-1D8E50140498}"/>
              </a:ext>
            </a:extLst>
          </p:cNvPr>
          <p:cNvSpPr/>
          <p:nvPr/>
        </p:nvSpPr>
        <p:spPr>
          <a:xfrm>
            <a:off x="3127925" y="698771"/>
            <a:ext cx="4205632" cy="2730229"/>
          </a:xfrm>
          <a:custGeom>
            <a:avLst/>
            <a:gdLst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  <a:gd name="connsiteX0" fmla="*/ 525704 w 4205632"/>
              <a:gd name="connsiteY0" fmla="*/ 0 h 2730229"/>
              <a:gd name="connsiteX1" fmla="*/ 525704 w 4205632"/>
              <a:gd name="connsiteY1" fmla="*/ 2730229 h 2730229"/>
              <a:gd name="connsiteX2" fmla="*/ 0 w 4205632"/>
              <a:gd name="connsiteY2" fmla="*/ 341278 h 2730229"/>
              <a:gd name="connsiteX3" fmla="*/ 4205632 w 4205632"/>
              <a:gd name="connsiteY3" fmla="*/ 341278 h 2730229"/>
              <a:gd name="connsiteX0" fmla="*/ 0 w 4205632"/>
              <a:gd name="connsiteY0" fmla="*/ 0 h 2730229"/>
              <a:gd name="connsiteX1" fmla="*/ 4205632 w 4205632"/>
              <a:gd name="connsiteY1" fmla="*/ 0 h 2730229"/>
              <a:gd name="connsiteX2" fmla="*/ 4205632 w 4205632"/>
              <a:gd name="connsiteY2" fmla="*/ 2730229 h 2730229"/>
              <a:gd name="connsiteX3" fmla="*/ 0 w 4205632"/>
              <a:gd name="connsiteY3" fmla="*/ 2730229 h 2730229"/>
              <a:gd name="connsiteX4" fmla="*/ 0 w 4205632"/>
              <a:gd name="connsiteY4" fmla="*/ 0 h 273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2730229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318444" y="904580"/>
                  <a:pt x="4151656" y="2419137"/>
                  <a:pt x="4205632" y="2730229"/>
                </a:cubicBezTo>
                <a:cubicBezTo>
                  <a:pt x="2358687" y="2773118"/>
                  <a:pt x="466340" y="2625223"/>
                  <a:pt x="0" y="2730229"/>
                </a:cubicBezTo>
                <a:cubicBezTo>
                  <a:pt x="-49572" y="1625022"/>
                  <a:pt x="-52360" y="1085831"/>
                  <a:pt x="0" y="0"/>
                </a:cubicBezTo>
                <a:close/>
              </a:path>
              <a:path w="4205632" h="2730229" fill="none" extrusionOk="0">
                <a:moveTo>
                  <a:pt x="525704" y="0"/>
                </a:moveTo>
                <a:cubicBezTo>
                  <a:pt x="445598" y="423318"/>
                  <a:pt x="421702" y="2443416"/>
                  <a:pt x="525704" y="2730229"/>
                </a:cubicBezTo>
                <a:moveTo>
                  <a:pt x="0" y="341278"/>
                </a:moveTo>
                <a:cubicBezTo>
                  <a:pt x="2080532" y="226207"/>
                  <a:pt x="3343794" y="338187"/>
                  <a:pt x="4205632" y="341278"/>
                </a:cubicBezTo>
              </a:path>
              <a:path w="4205632" h="2730229" fill="none" extrusionOk="0">
                <a:moveTo>
                  <a:pt x="0" y="0"/>
                </a:moveTo>
                <a:cubicBezTo>
                  <a:pt x="1814247" y="-15507"/>
                  <a:pt x="3219014" y="18295"/>
                  <a:pt x="4205632" y="0"/>
                </a:cubicBezTo>
                <a:cubicBezTo>
                  <a:pt x="4314920" y="887886"/>
                  <a:pt x="4257595" y="1929679"/>
                  <a:pt x="4205632" y="2730229"/>
                </a:cubicBezTo>
                <a:cubicBezTo>
                  <a:pt x="3261166" y="2777099"/>
                  <a:pt x="1788927" y="2721520"/>
                  <a:pt x="0" y="2730229"/>
                </a:cubicBezTo>
                <a:cubicBezTo>
                  <a:pt x="-54748" y="1769864"/>
                  <a:pt x="100903" y="49325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مخطط انسيابي: تخزين داخلي 21">
            <a:hlinkClick r:id="rId17"/>
            <a:extLst>
              <a:ext uri="{FF2B5EF4-FFF2-40B4-BE49-F238E27FC236}">
                <a16:creationId xmlns:a16="http://schemas.microsoft.com/office/drawing/2014/main" id="{168AE6FA-2D05-BBE4-F7F8-6BA073EF9AB4}"/>
              </a:ext>
            </a:extLst>
          </p:cNvPr>
          <p:cNvSpPr/>
          <p:nvPr/>
        </p:nvSpPr>
        <p:spPr>
          <a:xfrm>
            <a:off x="705034" y="3543681"/>
            <a:ext cx="4069779" cy="2326544"/>
          </a:xfrm>
          <a:custGeom>
            <a:avLst/>
            <a:gdLst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  <a:gd name="connsiteX0" fmla="*/ 508722 w 4069779"/>
              <a:gd name="connsiteY0" fmla="*/ 0 h 2326544"/>
              <a:gd name="connsiteX1" fmla="*/ 508722 w 4069779"/>
              <a:gd name="connsiteY1" fmla="*/ 2326544 h 2326544"/>
              <a:gd name="connsiteX2" fmla="*/ 0 w 4069779"/>
              <a:gd name="connsiteY2" fmla="*/ 290818 h 2326544"/>
              <a:gd name="connsiteX3" fmla="*/ 4069779 w 4069779"/>
              <a:gd name="connsiteY3" fmla="*/ 290818 h 2326544"/>
              <a:gd name="connsiteX0" fmla="*/ 0 w 4069779"/>
              <a:gd name="connsiteY0" fmla="*/ 0 h 2326544"/>
              <a:gd name="connsiteX1" fmla="*/ 4069779 w 4069779"/>
              <a:gd name="connsiteY1" fmla="*/ 0 h 2326544"/>
              <a:gd name="connsiteX2" fmla="*/ 4069779 w 4069779"/>
              <a:gd name="connsiteY2" fmla="*/ 2326544 h 2326544"/>
              <a:gd name="connsiteX3" fmla="*/ 0 w 4069779"/>
              <a:gd name="connsiteY3" fmla="*/ 2326544 h 2326544"/>
              <a:gd name="connsiteX4" fmla="*/ 0 w 4069779"/>
              <a:gd name="connsiteY4" fmla="*/ 0 h 232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9779" h="2326544" stroke="0" extrusionOk="0">
                <a:moveTo>
                  <a:pt x="0" y="0"/>
                </a:moveTo>
                <a:cubicBezTo>
                  <a:pt x="480191" y="131919"/>
                  <a:pt x="3103072" y="-79974"/>
                  <a:pt x="4069779" y="0"/>
                </a:cubicBezTo>
                <a:cubicBezTo>
                  <a:pt x="4182591" y="678854"/>
                  <a:pt x="4015803" y="2001745"/>
                  <a:pt x="4069779" y="2326544"/>
                </a:cubicBezTo>
                <a:cubicBezTo>
                  <a:pt x="2172267" y="2369433"/>
                  <a:pt x="918592" y="2221538"/>
                  <a:pt x="0" y="2326544"/>
                </a:cubicBezTo>
                <a:cubicBezTo>
                  <a:pt x="-49572" y="1598131"/>
                  <a:pt x="-52360" y="1143964"/>
                  <a:pt x="0" y="0"/>
                </a:cubicBezTo>
                <a:close/>
              </a:path>
              <a:path w="4069779" h="2326544" fill="none" extrusionOk="0">
                <a:moveTo>
                  <a:pt x="508722" y="0"/>
                </a:moveTo>
                <a:cubicBezTo>
                  <a:pt x="428616" y="562163"/>
                  <a:pt x="404720" y="2002948"/>
                  <a:pt x="508722" y="2326544"/>
                </a:cubicBezTo>
                <a:moveTo>
                  <a:pt x="0" y="290818"/>
                </a:moveTo>
                <a:cubicBezTo>
                  <a:pt x="1476681" y="175747"/>
                  <a:pt x="2414798" y="287727"/>
                  <a:pt x="4069779" y="290818"/>
                </a:cubicBezTo>
              </a:path>
              <a:path w="4069779" h="2326544" fill="none" extrusionOk="0">
                <a:moveTo>
                  <a:pt x="0" y="0"/>
                </a:moveTo>
                <a:cubicBezTo>
                  <a:pt x="1085450" y="-15507"/>
                  <a:pt x="3363420" y="18295"/>
                  <a:pt x="4069779" y="0"/>
                </a:cubicBezTo>
                <a:cubicBezTo>
                  <a:pt x="4179067" y="761093"/>
                  <a:pt x="4121742" y="1830436"/>
                  <a:pt x="4069779" y="2326544"/>
                </a:cubicBezTo>
                <a:cubicBezTo>
                  <a:pt x="2878292" y="2373414"/>
                  <a:pt x="1291820" y="2317835"/>
                  <a:pt x="0" y="2326544"/>
                </a:cubicBezTo>
                <a:cubicBezTo>
                  <a:pt x="-54748" y="1615088"/>
                  <a:pt x="100903" y="96372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1" grpId="0"/>
      <p:bldP spid="2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10986" y="4805582"/>
            <a:ext cx="1070954" cy="12594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26499">
            <a:off x="9589920" y="1029623"/>
            <a:ext cx="882033" cy="16599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0504" y="597321"/>
            <a:ext cx="1014055" cy="1192502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51D893AC-BC93-9B94-BE01-1FF5B557A525}"/>
              </a:ext>
            </a:extLst>
          </p:cNvPr>
          <p:cNvSpPr/>
          <p:nvPr/>
        </p:nvSpPr>
        <p:spPr>
          <a:xfrm>
            <a:off x="5366856" y="2147418"/>
            <a:ext cx="4557073" cy="2421969"/>
          </a:xfrm>
          <a:custGeom>
            <a:avLst/>
            <a:gdLst/>
            <a:ahLst/>
            <a:cxnLst/>
            <a:rect l="l" t="t" r="r" b="b"/>
            <a:pathLst>
              <a:path w="19050000" h="19050000">
                <a:moveTo>
                  <a:pt x="0" y="0"/>
                </a:moveTo>
                <a:lnTo>
                  <a:pt x="19050000" y="0"/>
                </a:lnTo>
                <a:lnTo>
                  <a:pt x="19050000" y="19050000"/>
                </a:lnTo>
                <a:lnTo>
                  <a:pt x="0" y="190500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40A0389-22FA-334A-4268-84885A4AC6EF}"/>
              </a:ext>
            </a:extLst>
          </p:cNvPr>
          <p:cNvSpPr txBox="1"/>
          <p:nvPr/>
        </p:nvSpPr>
        <p:spPr>
          <a:xfrm>
            <a:off x="5790433" y="2474958"/>
            <a:ext cx="376282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فكرة الدرس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latin typeface="Calibri"/>
                <a:cs typeface="Mudir MT" pitchFamily="2" charset="-78"/>
              </a:rPr>
              <a:t>أجد حجم متوازي المستطيلات والمنشور الثلاثي . 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7AD4CFCD-3E15-6F85-A921-98BC8A2F0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65220">
            <a:off x="906327" y="2166595"/>
            <a:ext cx="4278468" cy="370773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47EC3E-1CB5-F3C7-7B98-C259E36CB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590557">
            <a:off x="3153224" y="1715720"/>
            <a:ext cx="1614946" cy="1849926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90DB49A8-DCDF-47A7-20CA-9D228C032E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19644">
            <a:off x="4617834" y="1439606"/>
            <a:ext cx="786391" cy="1124392"/>
          </a:xfrm>
          <a:prstGeom prst="rect">
            <a:avLst/>
          </a:prstGeom>
        </p:spPr>
      </p:pic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BD23E9D7-68F0-76CA-C74B-8BBB4DCC3058}"/>
              </a:ext>
            </a:extLst>
          </p:cNvPr>
          <p:cNvSpPr txBox="1"/>
          <p:nvPr/>
        </p:nvSpPr>
        <p:spPr>
          <a:xfrm>
            <a:off x="6298472" y="908633"/>
            <a:ext cx="2395182" cy="461665"/>
          </a:xfrm>
          <a:custGeom>
            <a:avLst/>
            <a:gdLst>
              <a:gd name="connsiteX0" fmla="*/ 0 w 2395182"/>
              <a:gd name="connsiteY0" fmla="*/ 0 h 461665"/>
              <a:gd name="connsiteX1" fmla="*/ 2395182 w 2395182"/>
              <a:gd name="connsiteY1" fmla="*/ 0 h 461665"/>
              <a:gd name="connsiteX2" fmla="*/ 2395182 w 2395182"/>
              <a:gd name="connsiteY2" fmla="*/ 461665 h 461665"/>
              <a:gd name="connsiteX3" fmla="*/ 0 w 2395182"/>
              <a:gd name="connsiteY3" fmla="*/ 461665 h 461665"/>
              <a:gd name="connsiteX4" fmla="*/ 0 w 2395182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5182" h="461665" fill="none" extrusionOk="0">
                <a:moveTo>
                  <a:pt x="0" y="0"/>
                </a:moveTo>
                <a:cubicBezTo>
                  <a:pt x="1031107" y="-90815"/>
                  <a:pt x="1371966" y="73971"/>
                  <a:pt x="2395182" y="0"/>
                </a:cubicBezTo>
                <a:cubicBezTo>
                  <a:pt x="2434108" y="89873"/>
                  <a:pt x="2433948" y="274878"/>
                  <a:pt x="2395182" y="461665"/>
                </a:cubicBezTo>
                <a:cubicBezTo>
                  <a:pt x="1481497" y="356034"/>
                  <a:pt x="587886" y="609160"/>
                  <a:pt x="0" y="461665"/>
                </a:cubicBezTo>
                <a:cubicBezTo>
                  <a:pt x="13213" y="367335"/>
                  <a:pt x="-11092" y="86954"/>
                  <a:pt x="0" y="0"/>
                </a:cubicBezTo>
                <a:close/>
              </a:path>
              <a:path w="2395182" h="461665" stroke="0" extrusionOk="0">
                <a:moveTo>
                  <a:pt x="0" y="0"/>
                </a:moveTo>
                <a:cubicBezTo>
                  <a:pt x="1011123" y="164815"/>
                  <a:pt x="1558267" y="-1581"/>
                  <a:pt x="2395182" y="0"/>
                </a:cubicBezTo>
                <a:cubicBezTo>
                  <a:pt x="2411357" y="219763"/>
                  <a:pt x="2436088" y="397006"/>
                  <a:pt x="2395182" y="461665"/>
                </a:cubicBezTo>
                <a:cubicBezTo>
                  <a:pt x="1976619" y="512348"/>
                  <a:pt x="1124889" y="613604"/>
                  <a:pt x="0" y="461665"/>
                </a:cubicBezTo>
                <a:cubicBezTo>
                  <a:pt x="29374" y="340008"/>
                  <a:pt x="-2668" y="184445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063536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استراتيجية التصفح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6E8B997-24F5-F25B-9E7C-A70D821D13C6}"/>
              </a:ext>
            </a:extLst>
          </p:cNvPr>
          <p:cNvSpPr txBox="1"/>
          <p:nvPr/>
        </p:nvSpPr>
        <p:spPr>
          <a:xfrm>
            <a:off x="1715737" y="3317065"/>
            <a:ext cx="33103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الحجم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Mudir MT" pitchFamily="2" charset="-78"/>
              </a:rPr>
              <a:t>المنشور الرباعي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المنشور الثلاثي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714AE7A-089E-D3F7-4D1F-8E6DAFDF05DE}"/>
              </a:ext>
            </a:extLst>
          </p:cNvPr>
          <p:cNvSpPr txBox="1"/>
          <p:nvPr/>
        </p:nvSpPr>
        <p:spPr>
          <a:xfrm>
            <a:off x="3309696" y="2322612"/>
            <a:ext cx="1811704" cy="461665"/>
          </a:xfrm>
          <a:custGeom>
            <a:avLst/>
            <a:gdLst>
              <a:gd name="connsiteX0" fmla="*/ 0 w 1811704"/>
              <a:gd name="connsiteY0" fmla="*/ 0 h 461665"/>
              <a:gd name="connsiteX1" fmla="*/ 1811704 w 1811704"/>
              <a:gd name="connsiteY1" fmla="*/ 0 h 461665"/>
              <a:gd name="connsiteX2" fmla="*/ 1811704 w 1811704"/>
              <a:gd name="connsiteY2" fmla="*/ 461665 h 461665"/>
              <a:gd name="connsiteX3" fmla="*/ 0 w 1811704"/>
              <a:gd name="connsiteY3" fmla="*/ 461665 h 461665"/>
              <a:gd name="connsiteX4" fmla="*/ 0 w 1811704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704" h="461665" extrusionOk="0">
                <a:moveTo>
                  <a:pt x="0" y="0"/>
                </a:moveTo>
                <a:cubicBezTo>
                  <a:pt x="884689" y="-121823"/>
                  <a:pt x="1300339" y="123742"/>
                  <a:pt x="1811704" y="0"/>
                </a:cubicBezTo>
                <a:cubicBezTo>
                  <a:pt x="1827879" y="219763"/>
                  <a:pt x="1852610" y="397006"/>
                  <a:pt x="1811704" y="461665"/>
                </a:cubicBezTo>
                <a:cubicBezTo>
                  <a:pt x="1224824" y="357240"/>
                  <a:pt x="898370" y="327646"/>
                  <a:pt x="0" y="461665"/>
                </a:cubicBezTo>
                <a:cubicBezTo>
                  <a:pt x="29374" y="340008"/>
                  <a:pt x="-2668" y="18444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063536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المفردات</a:t>
            </a:r>
          </a:p>
        </p:txBody>
      </p:sp>
    </p:spTree>
    <p:extLst>
      <p:ext uri="{BB962C8B-B14F-4D97-AF65-F5344CB8AC3E}">
        <p14:creationId xmlns:p14="http://schemas.microsoft.com/office/powerpoint/2010/main" val="108693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 animBg="1"/>
      <p:bldP spid="19" grpId="0" build="p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9" name="Picture 2">
            <a:extLst>
              <a:ext uri="{FF2B5EF4-FFF2-40B4-BE49-F238E27FC236}">
                <a16:creationId xmlns:a16="http://schemas.microsoft.com/office/drawing/2014/main" id="{220794B5-7DDC-64B4-C938-FFEB92E2C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85861">
            <a:off x="186739" y="1571414"/>
            <a:ext cx="2435512" cy="2099954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600386D7-7670-C4C1-6A5F-ECBB7BE8E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70295">
            <a:off x="2466909" y="1222833"/>
            <a:ext cx="610328" cy="112439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F7A95A7-BA95-59DD-85B8-CCD759E01A57}"/>
              </a:ext>
            </a:extLst>
          </p:cNvPr>
          <p:cNvSpPr txBox="1"/>
          <p:nvPr/>
        </p:nvSpPr>
        <p:spPr>
          <a:xfrm>
            <a:off x="441471" y="1931262"/>
            <a:ext cx="24734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شجرة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الذكريات</a:t>
            </a: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C8BFE61D-5DA9-D895-BB14-76EF3B0686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432" y="3425603"/>
            <a:ext cx="1885674" cy="2139373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F6D45B-8BEA-878C-DF93-47F4560AE845}"/>
              </a:ext>
            </a:extLst>
          </p:cNvPr>
          <p:cNvSpPr txBox="1"/>
          <p:nvPr/>
        </p:nvSpPr>
        <p:spPr>
          <a:xfrm>
            <a:off x="5321285" y="973689"/>
            <a:ext cx="4475858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bg2">
                <a:lumMod val="5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صنف الأشكال الثلاثية التي أمامك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baseline="0" dirty="0">
                <a:solidFill>
                  <a:srgbClr val="1F497D"/>
                </a:solidFill>
                <a:latin typeface="Calibri"/>
                <a:cs typeface="Mudir MT" pitchFamily="2" charset="-78"/>
              </a:rPr>
              <a:t>واذكر اسم القاعدة لكل شكل .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6564A92-72C2-E147-AA06-4E31DC3DDB40}"/>
              </a:ext>
            </a:extLst>
          </p:cNvPr>
          <p:cNvSpPr/>
          <p:nvPr/>
        </p:nvSpPr>
        <p:spPr>
          <a:xfrm>
            <a:off x="10325320" y="5332376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نموذج ثلاثي الأبعاد 25" descr="Domes And Pinacoid Blue">
                <a:extLst>
                  <a:ext uri="{FF2B5EF4-FFF2-40B4-BE49-F238E27FC236}">
                    <a16:creationId xmlns:a16="http://schemas.microsoft.com/office/drawing/2014/main" id="{46E73E55-1DD5-43B8-4125-EE6F0D30D3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18768076"/>
                  </p:ext>
                </p:extLst>
              </p:nvPr>
            </p:nvGraphicFramePr>
            <p:xfrm>
              <a:off x="3259259" y="2422775"/>
              <a:ext cx="2405387" cy="1743551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2405387" cy="1743551"/>
                    </a:xfrm>
                    <a:prstGeom prst="rect">
                      <a:avLst/>
                    </a:prstGeom>
                  </am3d:spPr>
                  <am3d:camera>
                    <am3d:pos x="0" y="0" z="616345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404" d="1000000"/>
                    <am3d:preTrans dx="-38771" dy="-62029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530401" ay="1238074" az="572621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24357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نموذج ثلاثي الأبعاد 25" descr="Domes And Pinacoid Blue">
                <a:extLst>
                  <a:ext uri="{FF2B5EF4-FFF2-40B4-BE49-F238E27FC236}">
                    <a16:creationId xmlns:a16="http://schemas.microsoft.com/office/drawing/2014/main" id="{46E73E55-1DD5-43B8-4125-EE6F0D30D3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59259" y="2422775"/>
                <a:ext cx="2405387" cy="1743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نموذج ثلاثي الأبعاد 26" descr="Triangular Prism">
                <a:extLst>
                  <a:ext uri="{FF2B5EF4-FFF2-40B4-BE49-F238E27FC236}">
                    <a16:creationId xmlns:a16="http://schemas.microsoft.com/office/drawing/2014/main" id="{327F6037-6231-0465-7822-D9AF712F8DD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3730901"/>
                  </p:ext>
                </p:extLst>
              </p:nvPr>
            </p:nvGraphicFramePr>
            <p:xfrm>
              <a:off x="9473358" y="2546752"/>
              <a:ext cx="2394222" cy="1757702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2394222" cy="1757702"/>
                    </a:xfrm>
                    <a:prstGeom prst="rect">
                      <a:avLst/>
                    </a:prstGeom>
                  </am3d:spPr>
                  <am3d:camera>
                    <am3d:pos x="0" y="0" z="68508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84259" d="1000000"/>
                    <am3d:preTrans dx="-103008" dy="-11011706" dz="-5212029"/>
                    <am3d:scale>
                      <am3d:sx n="1000000" d="1000000"/>
                      <am3d:sy n="1000000" d="1000000"/>
                      <am3d:sz n="1000000" d="1000000"/>
                    </am3d:scale>
                    <am3d:rot ax="2691592" ay="1935983" az="1678768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25702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نموذج ثلاثي الأبعاد 26" descr="Triangular Prism">
                <a:extLst>
                  <a:ext uri="{FF2B5EF4-FFF2-40B4-BE49-F238E27FC236}">
                    <a16:creationId xmlns:a16="http://schemas.microsoft.com/office/drawing/2014/main" id="{327F6037-6231-0465-7822-D9AF712F8DD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473358" y="2546752"/>
                <a:ext cx="2394222" cy="17577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نموذج ثلاثي الأبعاد 28" descr="Rhombohedra 1 Blue">
                <a:extLst>
                  <a:ext uri="{FF2B5EF4-FFF2-40B4-BE49-F238E27FC236}">
                    <a16:creationId xmlns:a16="http://schemas.microsoft.com/office/drawing/2014/main" id="{B2A7C35F-C5EB-872E-0FA6-0C1CA10E27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83496688"/>
                  </p:ext>
                </p:extLst>
              </p:nvPr>
            </p:nvGraphicFramePr>
            <p:xfrm>
              <a:off x="6616467" y="2529949"/>
              <a:ext cx="1711356" cy="1815469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1711356" cy="1815469"/>
                    </a:xfrm>
                    <a:prstGeom prst="rect">
                      <a:avLst/>
                    </a:prstGeom>
                  </am3d:spPr>
                  <am3d:camera>
                    <am3d:pos x="0" y="0" z="752757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38" d="1000000"/>
                    <am3d:preTrans dx="-4521" dy="-1800000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2669902" ay="1432177" az="-1300917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33511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نموذج ثلاثي الأبعاد 28" descr="Rhombohedra 1 Blue">
                <a:extLst>
                  <a:ext uri="{FF2B5EF4-FFF2-40B4-BE49-F238E27FC236}">
                    <a16:creationId xmlns:a16="http://schemas.microsoft.com/office/drawing/2014/main" id="{B2A7C35F-C5EB-872E-0FA6-0C1CA10E27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16467" y="2529949"/>
                <a:ext cx="1711356" cy="1815469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مربع نص 29">
            <a:extLst>
              <a:ext uri="{FF2B5EF4-FFF2-40B4-BE49-F238E27FC236}">
                <a16:creationId xmlns:a16="http://schemas.microsoft.com/office/drawing/2014/main" id="{8B134E72-263D-D662-F954-8A9A7ED22F78}"/>
              </a:ext>
            </a:extLst>
          </p:cNvPr>
          <p:cNvSpPr txBox="1"/>
          <p:nvPr/>
        </p:nvSpPr>
        <p:spPr>
          <a:xfrm>
            <a:off x="9621004" y="4751974"/>
            <a:ext cx="1696084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منشور ثلاثي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1F497D"/>
                </a:solidFill>
                <a:latin typeface="Calibri"/>
                <a:cs typeface="Mudir MT" pitchFamily="2" charset="-78"/>
              </a:rPr>
              <a:t>قاعدة مثلث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3F17AA1E-F3CA-D812-2744-83C464C11723}"/>
              </a:ext>
            </a:extLst>
          </p:cNvPr>
          <p:cNvSpPr txBox="1"/>
          <p:nvPr/>
        </p:nvSpPr>
        <p:spPr>
          <a:xfrm>
            <a:off x="6761520" y="4620668"/>
            <a:ext cx="1885675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منشور مربع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 " مكعب "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noProof="0" dirty="0">
                <a:solidFill>
                  <a:srgbClr val="1F497D"/>
                </a:solidFill>
                <a:latin typeface="Calibri"/>
                <a:cs typeface="Mudir MT" pitchFamily="2" charset="-78"/>
              </a:rPr>
              <a:t>قاعدة مربع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E640694-64A4-4D96-86DC-FEA968BABD04}"/>
              </a:ext>
            </a:extLst>
          </p:cNvPr>
          <p:cNvSpPr txBox="1"/>
          <p:nvPr/>
        </p:nvSpPr>
        <p:spPr>
          <a:xfrm>
            <a:off x="3272404" y="4495289"/>
            <a:ext cx="224640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6">
                <a:lumMod val="20000"/>
                <a:lumOff val="8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منشور مستطيلي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متوازي مستطيلات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1F497D"/>
                </a:solidFill>
                <a:latin typeface="Calibri"/>
                <a:cs typeface="Mudir MT" pitchFamily="2" charset="-78"/>
              </a:rPr>
              <a:t>قاعدة مستطيل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Mudi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962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accel="10000" decel="1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7" presetClass="emph" presetSubtype="128" accel="10000" decel="1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750"/>
                            </p:stCondLst>
                            <p:childTnLst>
                              <p:par>
                                <p:cTn id="12" presetID="37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7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2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7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4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6BD649F-11A4-82C6-E6EB-2F9F225ADA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41" t="32471" r="39246" b="13555"/>
          <a:stretch/>
        </p:blipFill>
        <p:spPr>
          <a:xfrm>
            <a:off x="1347306" y="877365"/>
            <a:ext cx="9656231" cy="5411721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B486F63-B003-DE41-8B84-598EBF194E1A}"/>
              </a:ext>
            </a:extLst>
          </p:cNvPr>
          <p:cNvSpPr txBox="1"/>
          <p:nvPr/>
        </p:nvSpPr>
        <p:spPr>
          <a:xfrm>
            <a:off x="6308582" y="206956"/>
            <a:ext cx="1559923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نشاط</a:t>
            </a: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A0587822-EC4A-B9C3-06F5-0A1D506E7CAF}"/>
              </a:ext>
            </a:extLst>
          </p:cNvPr>
          <p:cNvSpPr/>
          <p:nvPr/>
        </p:nvSpPr>
        <p:spPr>
          <a:xfrm>
            <a:off x="3399418" y="1372078"/>
            <a:ext cx="96818" cy="763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64D09B91-AA34-A2C8-D9CD-98B3E48529CC}"/>
              </a:ext>
            </a:extLst>
          </p:cNvPr>
          <p:cNvSpPr/>
          <p:nvPr/>
        </p:nvSpPr>
        <p:spPr>
          <a:xfrm>
            <a:off x="3210397" y="1372078"/>
            <a:ext cx="96818" cy="763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9272318E-B6F2-12A5-6535-26B5B1C0D62D}"/>
              </a:ext>
            </a:extLst>
          </p:cNvPr>
          <p:cNvSpPr/>
          <p:nvPr/>
        </p:nvSpPr>
        <p:spPr>
          <a:xfrm>
            <a:off x="3064939" y="1372078"/>
            <a:ext cx="96818" cy="763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CFB84764-51EF-D834-FAAF-6A919A4DD227}"/>
              </a:ext>
            </a:extLst>
          </p:cNvPr>
          <p:cNvSpPr/>
          <p:nvPr/>
        </p:nvSpPr>
        <p:spPr>
          <a:xfrm>
            <a:off x="2875918" y="1372078"/>
            <a:ext cx="96818" cy="763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0B0DBBB4-3B6E-2F27-C150-9A045137ECBB}"/>
              </a:ext>
            </a:extLst>
          </p:cNvPr>
          <p:cNvSpPr/>
          <p:nvPr/>
        </p:nvSpPr>
        <p:spPr>
          <a:xfrm>
            <a:off x="2716243" y="1372078"/>
            <a:ext cx="96818" cy="763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B3ED5097-BCE4-DE89-6324-52F6AF4DE6BD}"/>
              </a:ext>
            </a:extLst>
          </p:cNvPr>
          <p:cNvSpPr/>
          <p:nvPr/>
        </p:nvSpPr>
        <p:spPr>
          <a:xfrm>
            <a:off x="2527222" y="1372078"/>
            <a:ext cx="96818" cy="763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13B159CA-9E33-3382-B2C9-A5A3C38086A5}"/>
              </a:ext>
            </a:extLst>
          </p:cNvPr>
          <p:cNvSpPr/>
          <p:nvPr/>
        </p:nvSpPr>
        <p:spPr>
          <a:xfrm>
            <a:off x="2357675" y="1372078"/>
            <a:ext cx="96818" cy="763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403F993B-467A-2167-298A-2D8CD1A1C746}"/>
              </a:ext>
            </a:extLst>
          </p:cNvPr>
          <p:cNvSpPr/>
          <p:nvPr/>
        </p:nvSpPr>
        <p:spPr>
          <a:xfrm>
            <a:off x="2168654" y="1372078"/>
            <a:ext cx="96818" cy="7635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44C8E70-3E1B-87FF-B291-3545D56CE3D2}"/>
              </a:ext>
            </a:extLst>
          </p:cNvPr>
          <p:cNvSpPr txBox="1"/>
          <p:nvPr/>
        </p:nvSpPr>
        <p:spPr>
          <a:xfrm>
            <a:off x="4188314" y="3269084"/>
            <a:ext cx="1104901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srgbClr val="C00000"/>
                </a:solidFill>
                <a:latin typeface="Calibri"/>
                <a:cs typeface="Mudir MT" pitchFamily="2" charset="-78"/>
              </a:rPr>
              <a:t>64 سم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Mudir MT" pitchFamily="2" charset="-78"/>
              </a:rPr>
              <a:t>1</a:t>
            </a:r>
            <a:r>
              <a:rPr kumimoji="0" lang="ar-SA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Mudir MT" pitchFamily="2" charset="-78"/>
              </a:rPr>
              <a:t> سم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504682B-CEF8-6B2E-2DCD-B03754D8FC97}"/>
              </a:ext>
            </a:extLst>
          </p:cNvPr>
          <p:cNvSpPr txBox="1"/>
          <p:nvPr/>
        </p:nvSpPr>
        <p:spPr>
          <a:xfrm>
            <a:off x="4113714" y="3244777"/>
            <a:ext cx="4231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Mudir MT" pitchFamily="2" charset="-78"/>
              </a:rPr>
              <a:t>2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DBFD951-ED85-DB5C-C362-7502CF793D57}"/>
              </a:ext>
            </a:extLst>
          </p:cNvPr>
          <p:cNvSpPr txBox="1"/>
          <p:nvPr/>
        </p:nvSpPr>
        <p:spPr>
          <a:xfrm>
            <a:off x="6720525" y="4625027"/>
            <a:ext cx="75604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dirty="0">
                <a:solidFill>
                  <a:srgbClr val="C00000"/>
                </a:solidFill>
                <a:latin typeface="Calibri"/>
                <a:cs typeface="Mudir MT" pitchFamily="2" charset="-78"/>
              </a:rPr>
              <a:t>64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56D03879-8EA4-222B-D2D3-A3E62888100D}"/>
              </a:ext>
            </a:extLst>
          </p:cNvPr>
          <p:cNvSpPr txBox="1"/>
          <p:nvPr/>
        </p:nvSpPr>
        <p:spPr>
          <a:xfrm>
            <a:off x="3258806" y="5759166"/>
            <a:ext cx="5460850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حاصل الضرب يساوي عدد المكعبات اللازم لملء الصندوق .</a:t>
            </a:r>
          </a:p>
        </p:txBody>
      </p:sp>
    </p:spTree>
    <p:extLst>
      <p:ext uri="{BB962C8B-B14F-4D97-AF65-F5344CB8AC3E}">
        <p14:creationId xmlns:p14="http://schemas.microsoft.com/office/powerpoint/2010/main" val="392827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11" grpId="0" animBg="1"/>
      <p:bldP spid="15" grpId="0"/>
      <p:bldP spid="17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sp>
        <p:nvSpPr>
          <p:cNvPr id="12" name="Google Shape;312;p25">
            <a:extLst>
              <a:ext uri="{FF2B5EF4-FFF2-40B4-BE49-F238E27FC236}">
                <a16:creationId xmlns:a16="http://schemas.microsoft.com/office/drawing/2014/main" id="{1F7AF73A-79AA-131B-9596-30EE963C07E0}"/>
              </a:ext>
            </a:extLst>
          </p:cNvPr>
          <p:cNvSpPr/>
          <p:nvPr/>
        </p:nvSpPr>
        <p:spPr>
          <a:xfrm>
            <a:off x="9133596" y="359066"/>
            <a:ext cx="1511952" cy="913585"/>
          </a:xfrm>
          <a:custGeom>
            <a:avLst/>
            <a:gdLst/>
            <a:ahLst/>
            <a:cxnLst/>
            <a:rect l="l" t="t" r="r" b="b"/>
            <a:pathLst>
              <a:path w="3116580" h="3118484" extrusionOk="0">
                <a:moveTo>
                  <a:pt x="1558290" y="3118485"/>
                </a:moveTo>
                <a:cubicBezTo>
                  <a:pt x="1436370" y="3118485"/>
                  <a:pt x="1321118" y="3064193"/>
                  <a:pt x="1225868" y="2962275"/>
                </a:cubicBezTo>
                <a:cubicBezTo>
                  <a:pt x="1165860" y="2898458"/>
                  <a:pt x="1115378" y="2818448"/>
                  <a:pt x="1076325" y="2723198"/>
                </a:cubicBezTo>
                <a:cubicBezTo>
                  <a:pt x="973455" y="2765108"/>
                  <a:pt x="874395" y="2787015"/>
                  <a:pt x="782955" y="2787015"/>
                </a:cubicBezTo>
                <a:cubicBezTo>
                  <a:pt x="610553" y="2787015"/>
                  <a:pt x="468630" y="2710815"/>
                  <a:pt x="391478" y="2576513"/>
                </a:cubicBezTo>
                <a:cubicBezTo>
                  <a:pt x="309563" y="2433638"/>
                  <a:pt x="312420" y="2244090"/>
                  <a:pt x="395288" y="2041208"/>
                </a:cubicBezTo>
                <a:cubicBezTo>
                  <a:pt x="300038" y="2001203"/>
                  <a:pt x="220027" y="1951673"/>
                  <a:pt x="156210" y="1891665"/>
                </a:cubicBezTo>
                <a:cubicBezTo>
                  <a:pt x="54293" y="1795463"/>
                  <a:pt x="0" y="1681163"/>
                  <a:pt x="0" y="1559243"/>
                </a:cubicBezTo>
                <a:cubicBezTo>
                  <a:pt x="0" y="1437323"/>
                  <a:pt x="54293" y="1322070"/>
                  <a:pt x="156210" y="1226820"/>
                </a:cubicBezTo>
                <a:cubicBezTo>
                  <a:pt x="220027" y="1166813"/>
                  <a:pt x="300038" y="1116330"/>
                  <a:pt x="395288" y="1077278"/>
                </a:cubicBezTo>
                <a:cubicBezTo>
                  <a:pt x="312420" y="874395"/>
                  <a:pt x="309563" y="684848"/>
                  <a:pt x="391478" y="541973"/>
                </a:cubicBezTo>
                <a:cubicBezTo>
                  <a:pt x="467678" y="408623"/>
                  <a:pt x="610553" y="331470"/>
                  <a:pt x="782955" y="331470"/>
                </a:cubicBezTo>
                <a:cubicBezTo>
                  <a:pt x="874395" y="331470"/>
                  <a:pt x="974408" y="353378"/>
                  <a:pt x="1076325" y="395288"/>
                </a:cubicBezTo>
                <a:cubicBezTo>
                  <a:pt x="1116330" y="300038"/>
                  <a:pt x="1165860" y="220028"/>
                  <a:pt x="1225868" y="156210"/>
                </a:cubicBezTo>
                <a:cubicBezTo>
                  <a:pt x="1322070" y="54293"/>
                  <a:pt x="1436370" y="0"/>
                  <a:pt x="1558290" y="0"/>
                </a:cubicBezTo>
                <a:cubicBezTo>
                  <a:pt x="1680210" y="0"/>
                  <a:pt x="1795463" y="54293"/>
                  <a:pt x="1890713" y="156210"/>
                </a:cubicBezTo>
                <a:cubicBezTo>
                  <a:pt x="1950720" y="220028"/>
                  <a:pt x="2001203" y="300038"/>
                  <a:pt x="2040255" y="395288"/>
                </a:cubicBezTo>
                <a:cubicBezTo>
                  <a:pt x="2143125" y="353378"/>
                  <a:pt x="2242185" y="331470"/>
                  <a:pt x="2333625" y="331470"/>
                </a:cubicBezTo>
                <a:cubicBezTo>
                  <a:pt x="2506028" y="331470"/>
                  <a:pt x="2647950" y="407670"/>
                  <a:pt x="2725103" y="541973"/>
                </a:cubicBezTo>
                <a:cubicBezTo>
                  <a:pt x="2807018" y="684848"/>
                  <a:pt x="2804160" y="874395"/>
                  <a:pt x="2721293" y="1077278"/>
                </a:cubicBezTo>
                <a:cubicBezTo>
                  <a:pt x="2816543" y="1117283"/>
                  <a:pt x="2896553" y="1166813"/>
                  <a:pt x="2960370" y="1226820"/>
                </a:cubicBezTo>
                <a:cubicBezTo>
                  <a:pt x="3062288" y="1323023"/>
                  <a:pt x="3116580" y="1437323"/>
                  <a:pt x="3116580" y="1559243"/>
                </a:cubicBezTo>
                <a:cubicBezTo>
                  <a:pt x="3116580" y="1681163"/>
                  <a:pt x="3062288" y="1796415"/>
                  <a:pt x="2960370" y="1891665"/>
                </a:cubicBezTo>
                <a:cubicBezTo>
                  <a:pt x="2896553" y="1951673"/>
                  <a:pt x="2816543" y="2002155"/>
                  <a:pt x="2721293" y="2041208"/>
                </a:cubicBezTo>
                <a:cubicBezTo>
                  <a:pt x="2804160" y="2244090"/>
                  <a:pt x="2807018" y="2433638"/>
                  <a:pt x="2725103" y="2576513"/>
                </a:cubicBezTo>
                <a:cubicBezTo>
                  <a:pt x="2648903" y="2709863"/>
                  <a:pt x="2506028" y="2787015"/>
                  <a:pt x="2333625" y="2787015"/>
                </a:cubicBezTo>
                <a:lnTo>
                  <a:pt x="2333625" y="2787015"/>
                </a:lnTo>
                <a:cubicBezTo>
                  <a:pt x="2242185" y="2787015"/>
                  <a:pt x="2142173" y="2765108"/>
                  <a:pt x="2040255" y="2723198"/>
                </a:cubicBezTo>
                <a:cubicBezTo>
                  <a:pt x="2000250" y="2818448"/>
                  <a:pt x="1950720" y="2898458"/>
                  <a:pt x="1890713" y="2962275"/>
                </a:cubicBezTo>
                <a:cubicBezTo>
                  <a:pt x="1795463" y="3064193"/>
                  <a:pt x="1680210" y="3118485"/>
                  <a:pt x="1558290" y="311848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0">
              <a:buClr>
                <a:srgbClr val="000000"/>
              </a:buClr>
              <a:buFont typeface="Arial"/>
              <a:buNone/>
            </a:pPr>
            <a:r>
              <a:rPr lang="ar-SA" sz="2800" b="1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تدريس</a:t>
            </a:r>
            <a:endParaRPr sz="2800" b="1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53D45A31-C988-F61B-E6C1-C4CA1611A3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09B49DA-A5FA-049B-9EE8-FE6B16D8FE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11" name="Text Box 139">
            <a:extLst>
              <a:ext uri="{FF2B5EF4-FFF2-40B4-BE49-F238E27FC236}">
                <a16:creationId xmlns:a16="http://schemas.microsoft.com/office/drawing/2014/main" id="{8A6773BB-9B5E-10FB-2E64-EE5CEE9A5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551" y="682703"/>
            <a:ext cx="782820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كون ثلاثة أشكال للمنشور الرباعي حجم كل منها ٨ وحدة مكعبة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 253">
            <a:extLst>
              <a:ext uri="{FF2B5EF4-FFF2-40B4-BE49-F238E27FC236}">
                <a16:creationId xmlns:a16="http://schemas.microsoft.com/office/drawing/2014/main" id="{0268F011-1E04-D2BD-2953-EE46B2837854}"/>
              </a:ext>
            </a:extLst>
          </p:cNvPr>
          <p:cNvGrpSpPr>
            <a:grpSpLocks/>
          </p:cNvGrpSpPr>
          <p:nvPr/>
        </p:nvGrpSpPr>
        <p:grpSpPr bwMode="auto">
          <a:xfrm>
            <a:off x="7738956" y="1940775"/>
            <a:ext cx="3082925" cy="3746500"/>
            <a:chOff x="3737" y="867"/>
            <a:chExt cx="1942" cy="236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0" name="AutoShape 176">
              <a:extLst>
                <a:ext uri="{FF2B5EF4-FFF2-40B4-BE49-F238E27FC236}">
                  <a16:creationId xmlns:a16="http://schemas.microsoft.com/office/drawing/2014/main" id="{C6220C4C-EAF3-F7F8-C7E2-0384123B6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7" y="867"/>
              <a:ext cx="1942" cy="772"/>
            </a:xfrm>
            <a:prstGeom prst="flowChartInputOutput">
              <a:avLst/>
            </a:prstGeom>
            <a:grpFill/>
            <a:ln w="9525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ectangle 177">
              <a:extLst>
                <a:ext uri="{FF2B5EF4-FFF2-40B4-BE49-F238E27FC236}">
                  <a16:creationId xmlns:a16="http://schemas.microsoft.com/office/drawing/2014/main" id="{FB13E046-3489-9A70-76D5-6884C26D2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2" y="1639"/>
              <a:ext cx="1542" cy="1588"/>
            </a:xfrm>
            <a:prstGeom prst="rect">
              <a:avLst/>
            </a:prstGeom>
            <a:grpFill/>
            <a:ln w="9525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الطول =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العرض =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الارتفاع =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الحجم = 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4">
            <a:extLst>
              <a:ext uri="{FF2B5EF4-FFF2-40B4-BE49-F238E27FC236}">
                <a16:creationId xmlns:a16="http://schemas.microsoft.com/office/drawing/2014/main" id="{0AA5C88B-A3A8-AA30-D588-2713B3D804DB}"/>
              </a:ext>
            </a:extLst>
          </p:cNvPr>
          <p:cNvGrpSpPr>
            <a:grpSpLocks/>
          </p:cNvGrpSpPr>
          <p:nvPr/>
        </p:nvGrpSpPr>
        <p:grpSpPr bwMode="auto">
          <a:xfrm>
            <a:off x="4916381" y="1942362"/>
            <a:ext cx="3082925" cy="3746500"/>
            <a:chOff x="1959" y="868"/>
            <a:chExt cx="1942" cy="236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" name="AutoShape 178">
              <a:extLst>
                <a:ext uri="{FF2B5EF4-FFF2-40B4-BE49-F238E27FC236}">
                  <a16:creationId xmlns:a16="http://schemas.microsoft.com/office/drawing/2014/main" id="{F1B664B3-BE5B-A0F3-13B0-4355BFF35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9" y="868"/>
              <a:ext cx="1942" cy="772"/>
            </a:xfrm>
            <a:prstGeom prst="flowChartInputOutput">
              <a:avLst/>
            </a:prstGeom>
            <a:grpFill/>
            <a:ln w="9525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Rectangle 179">
              <a:extLst>
                <a:ext uri="{FF2B5EF4-FFF2-40B4-BE49-F238E27FC236}">
                  <a16:creationId xmlns:a16="http://schemas.microsoft.com/office/drawing/2014/main" id="{9955333D-99E4-48E4-1CB2-226839392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4" y="1640"/>
              <a:ext cx="1542" cy="1588"/>
            </a:xfrm>
            <a:prstGeom prst="rect">
              <a:avLst/>
            </a:prstGeom>
            <a:grpFill/>
            <a:ln w="9525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الطول =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العرض =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الارتفاع =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الحجم =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255">
            <a:extLst>
              <a:ext uri="{FF2B5EF4-FFF2-40B4-BE49-F238E27FC236}">
                <a16:creationId xmlns:a16="http://schemas.microsoft.com/office/drawing/2014/main" id="{31DBBBE1-2C0B-A5C6-F318-F671896DD9B3}"/>
              </a:ext>
            </a:extLst>
          </p:cNvPr>
          <p:cNvGrpSpPr>
            <a:grpSpLocks/>
          </p:cNvGrpSpPr>
          <p:nvPr/>
        </p:nvGrpSpPr>
        <p:grpSpPr bwMode="auto">
          <a:xfrm>
            <a:off x="2108093" y="1940775"/>
            <a:ext cx="3082925" cy="3746500"/>
            <a:chOff x="190" y="867"/>
            <a:chExt cx="1942" cy="236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7" name="AutoShape 180">
              <a:extLst>
                <a:ext uri="{FF2B5EF4-FFF2-40B4-BE49-F238E27FC236}">
                  <a16:creationId xmlns:a16="http://schemas.microsoft.com/office/drawing/2014/main" id="{868938DA-90CB-0CA4-93C8-A99C6ACA1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" y="867"/>
              <a:ext cx="1942" cy="772"/>
            </a:xfrm>
            <a:prstGeom prst="flowChartInputOutput">
              <a:avLst/>
            </a:prstGeom>
            <a:grpFill/>
            <a:ln w="9525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 181">
              <a:extLst>
                <a:ext uri="{FF2B5EF4-FFF2-40B4-BE49-F238E27FC236}">
                  <a16:creationId xmlns:a16="http://schemas.microsoft.com/office/drawing/2014/main" id="{6CAB5F37-0CC5-E81D-0898-3A40B74EC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" y="1639"/>
              <a:ext cx="1542" cy="1588"/>
            </a:xfrm>
            <a:prstGeom prst="rect">
              <a:avLst/>
            </a:prstGeom>
            <a:grpFill/>
            <a:ln w="9525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الطول =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العرض =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الارتفاع =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الحجم = 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250">
            <a:extLst>
              <a:ext uri="{FF2B5EF4-FFF2-40B4-BE49-F238E27FC236}">
                <a16:creationId xmlns:a16="http://schemas.microsoft.com/office/drawing/2014/main" id="{2E28D775-8F21-5D11-098C-C5DBBCEBDDD9}"/>
              </a:ext>
            </a:extLst>
          </p:cNvPr>
          <p:cNvGrpSpPr>
            <a:grpSpLocks/>
          </p:cNvGrpSpPr>
          <p:nvPr/>
        </p:nvGrpSpPr>
        <p:grpSpPr bwMode="auto">
          <a:xfrm>
            <a:off x="8070743" y="1942362"/>
            <a:ext cx="2447925" cy="1152525"/>
            <a:chOff x="3946" y="868"/>
            <a:chExt cx="1542" cy="726"/>
          </a:xfrm>
        </p:grpSpPr>
        <p:sp>
          <p:nvSpPr>
            <p:cNvPr id="40" name="AutoShape 182">
              <a:extLst>
                <a:ext uri="{FF2B5EF4-FFF2-40B4-BE49-F238E27FC236}">
                  <a16:creationId xmlns:a16="http://schemas.microsoft.com/office/drawing/2014/main" id="{906287BD-D7DF-2531-BA01-B2CEBA4EF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" y="1254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AutoShape 183">
              <a:extLst>
                <a:ext uri="{FF2B5EF4-FFF2-40B4-BE49-F238E27FC236}">
                  <a16:creationId xmlns:a16="http://schemas.microsoft.com/office/drawing/2014/main" id="{B2B3C1BF-FCF8-8807-6E8A-F5EF2FF62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5" y="890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AutoShape 184">
              <a:extLst>
                <a:ext uri="{FF2B5EF4-FFF2-40B4-BE49-F238E27FC236}">
                  <a16:creationId xmlns:a16="http://schemas.microsoft.com/office/drawing/2014/main" id="{0EB5E786-D2DB-BBCD-C931-E684A47E4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6" y="1276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AutoShape 185">
              <a:extLst>
                <a:ext uri="{FF2B5EF4-FFF2-40B4-BE49-F238E27FC236}">
                  <a16:creationId xmlns:a16="http://schemas.microsoft.com/office/drawing/2014/main" id="{87ED6550-EF15-DCCB-C8DE-0399589BA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" y="868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AutoShape 186">
              <a:extLst>
                <a:ext uri="{FF2B5EF4-FFF2-40B4-BE49-F238E27FC236}">
                  <a16:creationId xmlns:a16="http://schemas.microsoft.com/office/drawing/2014/main" id="{A278F4E1-DEF1-A969-C72A-3C6A5CE61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" y="1253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AutoShape 187">
              <a:extLst>
                <a:ext uri="{FF2B5EF4-FFF2-40B4-BE49-F238E27FC236}">
                  <a16:creationId xmlns:a16="http://schemas.microsoft.com/office/drawing/2014/main" id="{F642289D-AFC5-657B-29B7-8D6BC0C60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3" y="890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AutoShape 188">
              <a:extLst>
                <a:ext uri="{FF2B5EF4-FFF2-40B4-BE49-F238E27FC236}">
                  <a16:creationId xmlns:a16="http://schemas.microsoft.com/office/drawing/2014/main" id="{2936E7FA-4FE9-FE23-B81D-8CD63ABFF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2" y="891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AutoShape 189">
              <a:extLst>
                <a:ext uri="{FF2B5EF4-FFF2-40B4-BE49-F238E27FC236}">
                  <a16:creationId xmlns:a16="http://schemas.microsoft.com/office/drawing/2014/main" id="{FA2E2043-3F35-8164-490B-61B37F672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" y="1276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251">
            <a:extLst>
              <a:ext uri="{FF2B5EF4-FFF2-40B4-BE49-F238E27FC236}">
                <a16:creationId xmlns:a16="http://schemas.microsoft.com/office/drawing/2014/main" id="{63E7BE28-3412-D8B7-DA72-9602D0319984}"/>
              </a:ext>
            </a:extLst>
          </p:cNvPr>
          <p:cNvGrpSpPr>
            <a:grpSpLocks/>
          </p:cNvGrpSpPr>
          <p:nvPr/>
        </p:nvGrpSpPr>
        <p:grpSpPr bwMode="auto">
          <a:xfrm>
            <a:off x="5225943" y="1942362"/>
            <a:ext cx="2447925" cy="1152525"/>
            <a:chOff x="2154" y="868"/>
            <a:chExt cx="1542" cy="726"/>
          </a:xfrm>
        </p:grpSpPr>
        <p:sp>
          <p:nvSpPr>
            <p:cNvPr id="49" name="AutoShape 190">
              <a:extLst>
                <a:ext uri="{FF2B5EF4-FFF2-40B4-BE49-F238E27FC236}">
                  <a16:creationId xmlns:a16="http://schemas.microsoft.com/office/drawing/2014/main" id="{EC6F8D6C-F039-8548-8CE9-557DFB6E2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254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AutoShape 191">
              <a:extLst>
                <a:ext uri="{FF2B5EF4-FFF2-40B4-BE49-F238E27FC236}">
                  <a16:creationId xmlns:a16="http://schemas.microsoft.com/office/drawing/2014/main" id="{1CA3A54C-D002-9191-7483-92AD2A1A5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890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AutoShape 192">
              <a:extLst>
                <a:ext uri="{FF2B5EF4-FFF2-40B4-BE49-F238E27FC236}">
                  <a16:creationId xmlns:a16="http://schemas.microsoft.com/office/drawing/2014/main" id="{05E2FEF6-D772-560F-6EC2-BF243136E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1276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AutoShape 193">
              <a:extLst>
                <a:ext uri="{FF2B5EF4-FFF2-40B4-BE49-F238E27FC236}">
                  <a16:creationId xmlns:a16="http://schemas.microsoft.com/office/drawing/2014/main" id="{3F02A8C4-4498-7969-3544-F6C1C39F9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6" y="868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AutoShape 194">
              <a:extLst>
                <a:ext uri="{FF2B5EF4-FFF2-40B4-BE49-F238E27FC236}">
                  <a16:creationId xmlns:a16="http://schemas.microsoft.com/office/drawing/2014/main" id="{2DC6A80C-EE96-AB1F-9B20-348681648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1253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AutoShape 195">
              <a:extLst>
                <a:ext uri="{FF2B5EF4-FFF2-40B4-BE49-F238E27FC236}">
                  <a16:creationId xmlns:a16="http://schemas.microsoft.com/office/drawing/2014/main" id="{9B2CE69E-4766-E346-9655-19F1910522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1" y="890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AutoShape 196">
              <a:extLst>
                <a:ext uri="{FF2B5EF4-FFF2-40B4-BE49-F238E27FC236}">
                  <a16:creationId xmlns:a16="http://schemas.microsoft.com/office/drawing/2014/main" id="{5BA47BB6-FD84-F122-9A4D-4FAB195EB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" y="891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AutoShape 197">
              <a:extLst>
                <a:ext uri="{FF2B5EF4-FFF2-40B4-BE49-F238E27FC236}">
                  <a16:creationId xmlns:a16="http://schemas.microsoft.com/office/drawing/2014/main" id="{A71ACAE1-069E-514D-9729-1BAC82D4A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" y="1276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252">
            <a:extLst>
              <a:ext uri="{FF2B5EF4-FFF2-40B4-BE49-F238E27FC236}">
                <a16:creationId xmlns:a16="http://schemas.microsoft.com/office/drawing/2014/main" id="{2B858B65-A527-3D30-BD4F-6A6F34CD226C}"/>
              </a:ext>
            </a:extLst>
          </p:cNvPr>
          <p:cNvGrpSpPr>
            <a:grpSpLocks/>
          </p:cNvGrpSpPr>
          <p:nvPr/>
        </p:nvGrpSpPr>
        <p:grpSpPr bwMode="auto">
          <a:xfrm>
            <a:off x="2417656" y="1942362"/>
            <a:ext cx="2447925" cy="1152525"/>
            <a:chOff x="385" y="868"/>
            <a:chExt cx="1542" cy="726"/>
          </a:xfrm>
        </p:grpSpPr>
        <p:sp>
          <p:nvSpPr>
            <p:cNvPr id="58" name="AutoShape 198">
              <a:extLst>
                <a:ext uri="{FF2B5EF4-FFF2-40B4-BE49-F238E27FC236}">
                  <a16:creationId xmlns:a16="http://schemas.microsoft.com/office/drawing/2014/main" id="{EAB7D74A-C3B6-7547-73B3-8A048A914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" y="1254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AutoShape 199">
              <a:extLst>
                <a:ext uri="{FF2B5EF4-FFF2-40B4-BE49-F238E27FC236}">
                  <a16:creationId xmlns:a16="http://schemas.microsoft.com/office/drawing/2014/main" id="{F36CA31E-599D-E836-A739-2FE128349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" y="890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AutoShape 200">
              <a:extLst>
                <a:ext uri="{FF2B5EF4-FFF2-40B4-BE49-F238E27FC236}">
                  <a16:creationId xmlns:a16="http://schemas.microsoft.com/office/drawing/2014/main" id="{04730EB0-4760-A235-0E65-3793E357B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" y="1276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AutoShape 201">
              <a:extLst>
                <a:ext uri="{FF2B5EF4-FFF2-40B4-BE49-F238E27FC236}">
                  <a16:creationId xmlns:a16="http://schemas.microsoft.com/office/drawing/2014/main" id="{B1E4D4CE-A2F9-49D5-958B-ADD1AA606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868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AutoShape 202">
              <a:extLst>
                <a:ext uri="{FF2B5EF4-FFF2-40B4-BE49-F238E27FC236}">
                  <a16:creationId xmlns:a16="http://schemas.microsoft.com/office/drawing/2014/main" id="{54D4E235-2185-EBAC-0A6B-D16C15153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1253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AutoShape 203">
              <a:extLst>
                <a:ext uri="{FF2B5EF4-FFF2-40B4-BE49-F238E27FC236}">
                  <a16:creationId xmlns:a16="http://schemas.microsoft.com/office/drawing/2014/main" id="{16614AFA-4554-BF4A-F074-E974D6B22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890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AutoShape 204">
              <a:extLst>
                <a:ext uri="{FF2B5EF4-FFF2-40B4-BE49-F238E27FC236}">
                  <a16:creationId xmlns:a16="http://schemas.microsoft.com/office/drawing/2014/main" id="{4D06314D-32BD-1317-79CB-BA2EC93FA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" y="891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AutoShape 205">
              <a:extLst>
                <a:ext uri="{FF2B5EF4-FFF2-40B4-BE49-F238E27FC236}">
                  <a16:creationId xmlns:a16="http://schemas.microsoft.com/office/drawing/2014/main" id="{FDA263C5-C87C-79B7-65D6-D74BDF5C8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1276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>
                <a:alpha val="53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roup 256">
            <a:extLst>
              <a:ext uri="{FF2B5EF4-FFF2-40B4-BE49-F238E27FC236}">
                <a16:creationId xmlns:a16="http://schemas.microsoft.com/office/drawing/2014/main" id="{2B759307-5AEA-FA4D-A80F-A07D97314114}"/>
              </a:ext>
            </a:extLst>
          </p:cNvPr>
          <p:cNvGrpSpPr>
            <a:grpSpLocks/>
          </p:cNvGrpSpPr>
          <p:nvPr/>
        </p:nvGrpSpPr>
        <p:grpSpPr bwMode="auto">
          <a:xfrm>
            <a:off x="8791468" y="1329587"/>
            <a:ext cx="793750" cy="1589088"/>
            <a:chOff x="2041" y="0"/>
            <a:chExt cx="500" cy="1001"/>
          </a:xfrm>
        </p:grpSpPr>
        <p:sp>
          <p:nvSpPr>
            <p:cNvPr id="67" name="AutoShape 206">
              <a:extLst>
                <a:ext uri="{FF2B5EF4-FFF2-40B4-BE49-F238E27FC236}">
                  <a16:creationId xmlns:a16="http://schemas.microsoft.com/office/drawing/2014/main" id="{25FCAE4B-81FC-1EAF-654E-60FC1F729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2" y="683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AutoShape 207">
              <a:extLst>
                <a:ext uri="{FF2B5EF4-FFF2-40B4-BE49-F238E27FC236}">
                  <a16:creationId xmlns:a16="http://schemas.microsoft.com/office/drawing/2014/main" id="{96184C6D-9263-B036-ACBF-5039B5EA29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6" y="683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AutoShape 208">
              <a:extLst>
                <a:ext uri="{FF2B5EF4-FFF2-40B4-BE49-F238E27FC236}">
                  <a16:creationId xmlns:a16="http://schemas.microsoft.com/office/drawing/2014/main" id="{B1295FD4-86F0-9192-EE85-A860731FD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2" y="457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AutoShape 209">
              <a:extLst>
                <a:ext uri="{FF2B5EF4-FFF2-40B4-BE49-F238E27FC236}">
                  <a16:creationId xmlns:a16="http://schemas.microsoft.com/office/drawing/2014/main" id="{10017304-5949-7A1F-E0BB-F4672C63F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6" y="457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AutoShape 210">
              <a:extLst>
                <a:ext uri="{FF2B5EF4-FFF2-40B4-BE49-F238E27FC236}">
                  <a16:creationId xmlns:a16="http://schemas.microsoft.com/office/drawing/2014/main" id="{1BA15CF5-C359-8142-F053-CE8804864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1" y="226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AutoShape 211">
              <a:extLst>
                <a:ext uri="{FF2B5EF4-FFF2-40B4-BE49-F238E27FC236}">
                  <a16:creationId xmlns:a16="http://schemas.microsoft.com/office/drawing/2014/main" id="{4D3C1E26-93B6-EB82-AB0B-249BE4A91F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226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AutoShape 212">
              <a:extLst>
                <a:ext uri="{FF2B5EF4-FFF2-40B4-BE49-F238E27FC236}">
                  <a16:creationId xmlns:a16="http://schemas.microsoft.com/office/drawing/2014/main" id="{75B85A3D-F6C3-9CA2-2037-80257E830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1" y="0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AutoShape 213">
              <a:extLst>
                <a:ext uri="{FF2B5EF4-FFF2-40B4-BE49-F238E27FC236}">
                  <a16:creationId xmlns:a16="http://schemas.microsoft.com/office/drawing/2014/main" id="{59ABC498-A617-0132-D525-DAB2B38E9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0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257">
            <a:extLst>
              <a:ext uri="{FF2B5EF4-FFF2-40B4-BE49-F238E27FC236}">
                <a16:creationId xmlns:a16="http://schemas.microsoft.com/office/drawing/2014/main" id="{A25775CF-970F-46C2-D0D5-4BBADE4D9E19}"/>
              </a:ext>
            </a:extLst>
          </p:cNvPr>
          <p:cNvGrpSpPr>
            <a:grpSpLocks/>
          </p:cNvGrpSpPr>
          <p:nvPr/>
        </p:nvGrpSpPr>
        <p:grpSpPr bwMode="auto">
          <a:xfrm>
            <a:off x="5657743" y="1977287"/>
            <a:ext cx="1439863" cy="863600"/>
            <a:chOff x="907" y="278"/>
            <a:chExt cx="907" cy="544"/>
          </a:xfrm>
        </p:grpSpPr>
        <p:sp>
          <p:nvSpPr>
            <p:cNvPr id="76" name="AutoShape 214">
              <a:extLst>
                <a:ext uri="{FF2B5EF4-FFF2-40B4-BE49-F238E27FC236}">
                  <a16:creationId xmlns:a16="http://schemas.microsoft.com/office/drawing/2014/main" id="{BAC60B28-716F-4A84-6319-15467D341D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" y="504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AutoShape 215">
              <a:extLst>
                <a:ext uri="{FF2B5EF4-FFF2-40B4-BE49-F238E27FC236}">
                  <a16:creationId xmlns:a16="http://schemas.microsoft.com/office/drawing/2014/main" id="{1FDA3ADC-404E-F5FC-4238-1CF80B386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" y="504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AutoShape 216">
              <a:extLst>
                <a:ext uri="{FF2B5EF4-FFF2-40B4-BE49-F238E27FC236}">
                  <a16:creationId xmlns:a16="http://schemas.microsoft.com/office/drawing/2014/main" id="{DBC44CA2-43F4-035A-A6D5-90B7AF391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" y="278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AutoShape 217">
              <a:extLst>
                <a:ext uri="{FF2B5EF4-FFF2-40B4-BE49-F238E27FC236}">
                  <a16:creationId xmlns:a16="http://schemas.microsoft.com/office/drawing/2014/main" id="{D8BAACC9-91AC-6D10-2543-3A12CAB13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" y="278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AutoShape 218">
              <a:extLst>
                <a:ext uri="{FF2B5EF4-FFF2-40B4-BE49-F238E27FC236}">
                  <a16:creationId xmlns:a16="http://schemas.microsoft.com/office/drawing/2014/main" id="{589FCABB-4B56-E94B-61FC-62D844944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5" y="504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AutoShape 219">
              <a:extLst>
                <a:ext uri="{FF2B5EF4-FFF2-40B4-BE49-F238E27FC236}">
                  <a16:creationId xmlns:a16="http://schemas.microsoft.com/office/drawing/2014/main" id="{E11E3323-0607-7DDC-2768-6B9C84804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504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AutoShape 220">
              <a:extLst>
                <a:ext uri="{FF2B5EF4-FFF2-40B4-BE49-F238E27FC236}">
                  <a16:creationId xmlns:a16="http://schemas.microsoft.com/office/drawing/2014/main" id="{876B622A-11AB-8C1C-4AAE-D44CD670B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5" y="278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AutoShape 221">
              <a:extLst>
                <a:ext uri="{FF2B5EF4-FFF2-40B4-BE49-F238E27FC236}">
                  <a16:creationId xmlns:a16="http://schemas.microsoft.com/office/drawing/2014/main" id="{E47F8D54-4721-D2B8-5EF1-3DB6133A8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78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258">
            <a:extLst>
              <a:ext uri="{FF2B5EF4-FFF2-40B4-BE49-F238E27FC236}">
                <a16:creationId xmlns:a16="http://schemas.microsoft.com/office/drawing/2014/main" id="{39A88F57-C598-7932-2734-371D21DBDEEB}"/>
              </a:ext>
            </a:extLst>
          </p:cNvPr>
          <p:cNvGrpSpPr>
            <a:grpSpLocks/>
          </p:cNvGrpSpPr>
          <p:nvPr/>
        </p:nvGrpSpPr>
        <p:grpSpPr bwMode="auto">
          <a:xfrm>
            <a:off x="3101868" y="1869337"/>
            <a:ext cx="922338" cy="1008063"/>
            <a:chOff x="181" y="232"/>
            <a:chExt cx="581" cy="635"/>
          </a:xfrm>
        </p:grpSpPr>
        <p:sp>
          <p:nvSpPr>
            <p:cNvPr id="85" name="AutoShape 222">
              <a:extLst>
                <a:ext uri="{FF2B5EF4-FFF2-40B4-BE49-F238E27FC236}">
                  <a16:creationId xmlns:a16="http://schemas.microsoft.com/office/drawing/2014/main" id="{2E4BB053-0C7E-DC76-31CA-FD5759715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" y="458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AutoShape 223">
              <a:extLst>
                <a:ext uri="{FF2B5EF4-FFF2-40B4-BE49-F238E27FC236}">
                  <a16:creationId xmlns:a16="http://schemas.microsoft.com/office/drawing/2014/main" id="{CEE5FE53-60A8-D1BA-62A8-33829543D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" y="458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AutoShape 224">
              <a:extLst>
                <a:ext uri="{FF2B5EF4-FFF2-40B4-BE49-F238E27FC236}">
                  <a16:creationId xmlns:a16="http://schemas.microsoft.com/office/drawing/2014/main" id="{BBF35769-D7F6-32F1-DE6F-23CFB30AA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" y="232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AutoShape 225">
              <a:extLst>
                <a:ext uri="{FF2B5EF4-FFF2-40B4-BE49-F238E27FC236}">
                  <a16:creationId xmlns:a16="http://schemas.microsoft.com/office/drawing/2014/main" id="{9BF861CC-8CE0-6B1A-3954-EA99350BB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" y="232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AutoShape 226">
              <a:extLst>
                <a:ext uri="{FF2B5EF4-FFF2-40B4-BE49-F238E27FC236}">
                  <a16:creationId xmlns:a16="http://schemas.microsoft.com/office/drawing/2014/main" id="{51B91806-FBA4-3C15-8C5E-7E34D6962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549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AutoShape 227">
              <a:extLst>
                <a:ext uri="{FF2B5EF4-FFF2-40B4-BE49-F238E27FC236}">
                  <a16:creationId xmlns:a16="http://schemas.microsoft.com/office/drawing/2014/main" id="{44FF3B82-1D9C-C8E1-2088-6641F3CDC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549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AutoShape 228">
              <a:extLst>
                <a:ext uri="{FF2B5EF4-FFF2-40B4-BE49-F238E27FC236}">
                  <a16:creationId xmlns:a16="http://schemas.microsoft.com/office/drawing/2014/main" id="{A0FBCDD9-05F8-22F8-B1EF-F4243FDD1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323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AutoShape 229">
              <a:extLst>
                <a:ext uri="{FF2B5EF4-FFF2-40B4-BE49-F238E27FC236}">
                  <a16:creationId xmlns:a16="http://schemas.microsoft.com/office/drawing/2014/main" id="{EEDD475A-9E20-4257-EDFD-E4B301AD1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323"/>
              <a:ext cx="295" cy="318"/>
            </a:xfrm>
            <a:prstGeom prst="cube">
              <a:avLst>
                <a:gd name="adj" fmla="val 28134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3" name="Text Box 230">
            <a:extLst>
              <a:ext uri="{FF2B5EF4-FFF2-40B4-BE49-F238E27FC236}">
                <a16:creationId xmlns:a16="http://schemas.microsoft.com/office/drawing/2014/main" id="{4D6286E7-50EA-28B9-2F4E-C4B74B203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8806" y="3315550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٢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Text Box 231">
            <a:extLst>
              <a:ext uri="{FF2B5EF4-FFF2-40B4-BE49-F238E27FC236}">
                <a16:creationId xmlns:a16="http://schemas.microsoft.com/office/drawing/2014/main" id="{0A8A439A-161B-CA2E-1877-F4DD372FB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856" y="3956900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١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Text Box 232">
            <a:extLst>
              <a:ext uri="{FF2B5EF4-FFF2-40B4-BE49-F238E27FC236}">
                <a16:creationId xmlns:a16="http://schemas.microsoft.com/office/drawing/2014/main" id="{170DF51A-7400-27FF-E323-B68C0D7CD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418" y="4553800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٤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ext Box 233">
            <a:extLst>
              <a:ext uri="{FF2B5EF4-FFF2-40B4-BE49-F238E27FC236}">
                <a16:creationId xmlns:a16="http://schemas.microsoft.com/office/drawing/2014/main" id="{D4DB726C-B13E-B455-FA84-C863EC2B3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518" y="3323487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٤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Text Box 234">
            <a:extLst>
              <a:ext uri="{FF2B5EF4-FFF2-40B4-BE49-F238E27FC236}">
                <a16:creationId xmlns:a16="http://schemas.microsoft.com/office/drawing/2014/main" id="{7F216EE2-EFE5-55DB-BF45-CEF417FD8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2568" y="3964837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١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Text Box 235">
            <a:extLst>
              <a:ext uri="{FF2B5EF4-FFF2-40B4-BE49-F238E27FC236}">
                <a16:creationId xmlns:a16="http://schemas.microsoft.com/office/drawing/2014/main" id="{8CE86BC7-D143-2B7D-609E-5B27AD544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131" y="4561737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٢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Text Box 236">
            <a:extLst>
              <a:ext uri="{FF2B5EF4-FFF2-40B4-BE49-F238E27FC236}">
                <a16:creationId xmlns:a16="http://schemas.microsoft.com/office/drawing/2014/main" id="{537EAD48-864F-2F06-5094-DF1C387E2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9206" y="3315550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٢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Text Box 237">
            <a:extLst>
              <a:ext uri="{FF2B5EF4-FFF2-40B4-BE49-F238E27FC236}">
                <a16:creationId xmlns:a16="http://schemas.microsoft.com/office/drawing/2014/main" id="{0F55D6D1-DE37-65A5-A1E9-A623B5C25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1256" y="3956900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٢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Text Box 238">
            <a:extLst>
              <a:ext uri="{FF2B5EF4-FFF2-40B4-BE49-F238E27FC236}">
                <a16:creationId xmlns:a16="http://schemas.microsoft.com/office/drawing/2014/main" id="{BAB0E104-34F0-A5FC-4F73-1989FC430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818" y="4553800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٢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 Box 239">
            <a:extLst>
              <a:ext uri="{FF2B5EF4-FFF2-40B4-BE49-F238E27FC236}">
                <a16:creationId xmlns:a16="http://schemas.microsoft.com/office/drawing/2014/main" id="{B8D15C41-51E4-845E-81E0-077795025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206" y="5180862"/>
            <a:ext cx="1512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٢ × ١ × ٤ =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 Box 240">
            <a:extLst>
              <a:ext uri="{FF2B5EF4-FFF2-40B4-BE49-F238E27FC236}">
                <a16:creationId xmlns:a16="http://schemas.microsoft.com/office/drawing/2014/main" id="{61EA9DF8-2B46-BA23-7C3B-56FB9655A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3406" y="5203087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Text Box 241">
            <a:extLst>
              <a:ext uri="{FF2B5EF4-FFF2-40B4-BE49-F238E27FC236}">
                <a16:creationId xmlns:a16="http://schemas.microsoft.com/office/drawing/2014/main" id="{184CE879-77C3-64D7-C352-4D415B1C6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1331" y="5180862"/>
            <a:ext cx="1512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٤ × ١ × ٢ =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Text Box 242">
            <a:extLst>
              <a:ext uri="{FF2B5EF4-FFF2-40B4-BE49-F238E27FC236}">
                <a16:creationId xmlns:a16="http://schemas.microsoft.com/office/drawing/2014/main" id="{0E80C301-35FF-1925-9010-E3D1B6718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3531" y="5203087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٨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Text Box 243">
            <a:extLst>
              <a:ext uri="{FF2B5EF4-FFF2-40B4-BE49-F238E27FC236}">
                <a16:creationId xmlns:a16="http://schemas.microsoft.com/office/drawing/2014/main" id="{23C18C41-5045-9D9E-7840-0A55D9B00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043" y="5180862"/>
            <a:ext cx="15128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٢ × ٢ × ٢ =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Text Box 244">
            <a:extLst>
              <a:ext uri="{FF2B5EF4-FFF2-40B4-BE49-F238E27FC236}">
                <a16:creationId xmlns:a16="http://schemas.microsoft.com/office/drawing/2014/main" id="{E5543703-DE2A-2EF9-2DBE-DFA7E527F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243" y="5203087"/>
            <a:ext cx="323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٨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AutoShape 245">
            <a:extLst>
              <a:ext uri="{FF2B5EF4-FFF2-40B4-BE49-F238E27FC236}">
                <a16:creationId xmlns:a16="http://schemas.microsoft.com/office/drawing/2014/main" id="{0F593FF5-BFB1-256A-396E-29A6E2626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4675" y="5850258"/>
            <a:ext cx="1575681" cy="503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نستنتج أن 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Rectangle 246">
            <a:extLst>
              <a:ext uri="{FF2B5EF4-FFF2-40B4-BE49-F238E27FC236}">
                <a16:creationId xmlns:a16="http://schemas.microsoft.com/office/drawing/2014/main" id="{0E37B7C7-A18A-C525-32D9-98344BF29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219" y="5850258"/>
            <a:ext cx="5221287" cy="537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0" name="Text Box 247">
            <a:extLst>
              <a:ext uri="{FF2B5EF4-FFF2-40B4-BE49-F238E27FC236}">
                <a16:creationId xmlns:a16="http://schemas.microsoft.com/office/drawing/2014/main" id="{A82A87FF-4864-0580-C4A8-7F22EEA32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144" y="5855351"/>
            <a:ext cx="1873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حجم المنشور =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Text Box 248">
            <a:extLst>
              <a:ext uri="{FF2B5EF4-FFF2-40B4-BE49-F238E27FC236}">
                <a16:creationId xmlns:a16="http://schemas.microsoft.com/office/drawing/2014/main" id="{8E345971-AF3C-B1CA-00C3-AB4C3A273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356" y="5855351"/>
            <a:ext cx="1873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الطول × العرض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" name="Text Box 249">
            <a:extLst>
              <a:ext uri="{FF2B5EF4-FFF2-40B4-BE49-F238E27FC236}">
                <a16:creationId xmlns:a16="http://schemas.microsoft.com/office/drawing/2014/main" id="{209B946F-3D06-6D3D-BE14-11E68AE0E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344" y="5863288"/>
            <a:ext cx="1262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 الارتفاع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عنصر نائب لرقم الشريحة 96">
            <a:extLst>
              <a:ext uri="{FF2B5EF4-FFF2-40B4-BE49-F238E27FC236}">
                <a16:creationId xmlns:a16="http://schemas.microsoft.com/office/drawing/2014/main" id="{A6607C27-4BDB-BE28-62D8-06F81CDA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0506" y="6814043"/>
            <a:ext cx="2743200" cy="365125"/>
          </a:xfrm>
        </p:spPr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E913D-58CC-DA49-B719-410520E0AD7E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7" name="مستطيل 116">
            <a:extLst>
              <a:ext uri="{FF2B5EF4-FFF2-40B4-BE49-F238E27FC236}">
                <a16:creationId xmlns:a16="http://schemas.microsoft.com/office/drawing/2014/main" id="{48E15F08-8BD7-2C0A-D4D6-D5E7FC883E8C}"/>
              </a:ext>
            </a:extLst>
          </p:cNvPr>
          <p:cNvSpPr/>
          <p:nvPr/>
        </p:nvSpPr>
        <p:spPr>
          <a:xfrm>
            <a:off x="8802779" y="3315550"/>
            <a:ext cx="1392040" cy="10715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8" name="مستطيل 117">
            <a:extLst>
              <a:ext uri="{FF2B5EF4-FFF2-40B4-BE49-F238E27FC236}">
                <a16:creationId xmlns:a16="http://schemas.microsoft.com/office/drawing/2014/main" id="{8B3A13FA-6CE5-5837-2F26-4513B1FF12D9}"/>
              </a:ext>
            </a:extLst>
          </p:cNvPr>
          <p:cNvSpPr/>
          <p:nvPr/>
        </p:nvSpPr>
        <p:spPr>
          <a:xfrm>
            <a:off x="5981593" y="3315550"/>
            <a:ext cx="1392040" cy="10715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9" name="مستطيل 118">
            <a:extLst>
              <a:ext uri="{FF2B5EF4-FFF2-40B4-BE49-F238E27FC236}">
                <a16:creationId xmlns:a16="http://schemas.microsoft.com/office/drawing/2014/main" id="{366871DB-EB17-F4F0-34A7-5FBC638B8581}"/>
              </a:ext>
            </a:extLst>
          </p:cNvPr>
          <p:cNvSpPr/>
          <p:nvPr/>
        </p:nvSpPr>
        <p:spPr>
          <a:xfrm>
            <a:off x="3159911" y="3305691"/>
            <a:ext cx="1392040" cy="10715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2F292B64-0087-526D-9625-7F019FE7A45C}"/>
              </a:ext>
            </a:extLst>
          </p:cNvPr>
          <p:cNvSpPr/>
          <p:nvPr/>
        </p:nvSpPr>
        <p:spPr>
          <a:xfrm>
            <a:off x="7752560" y="3602888"/>
            <a:ext cx="1470707" cy="396875"/>
          </a:xfrm>
          <a:prstGeom prst="roundRect">
            <a:avLst/>
          </a:prstGeom>
          <a:solidFill>
            <a:srgbClr val="C7D7C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مساحة القاعدة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957C2851-92D5-2988-2AAE-8DE6070A66AC}"/>
              </a:ext>
            </a:extLst>
          </p:cNvPr>
          <p:cNvSpPr/>
          <p:nvPr/>
        </p:nvSpPr>
        <p:spPr>
          <a:xfrm>
            <a:off x="4908786" y="3602623"/>
            <a:ext cx="1470707" cy="396875"/>
          </a:xfrm>
          <a:prstGeom prst="roundRect">
            <a:avLst/>
          </a:prstGeom>
          <a:solidFill>
            <a:srgbClr val="C7D7C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مساحة القاعدة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17E46B2A-9C99-9270-2DFC-6FFCFD85E3F0}"/>
              </a:ext>
            </a:extLst>
          </p:cNvPr>
          <p:cNvSpPr/>
          <p:nvPr/>
        </p:nvSpPr>
        <p:spPr>
          <a:xfrm>
            <a:off x="2108093" y="3609050"/>
            <a:ext cx="1470707" cy="396875"/>
          </a:xfrm>
          <a:prstGeom prst="roundRect">
            <a:avLst/>
          </a:prstGeom>
          <a:solidFill>
            <a:srgbClr val="C7D7C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مساحة القاعدة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4E428B59-C685-78DF-139C-49D97DB56940}"/>
              </a:ext>
            </a:extLst>
          </p:cNvPr>
          <p:cNvSpPr/>
          <p:nvPr/>
        </p:nvSpPr>
        <p:spPr>
          <a:xfrm>
            <a:off x="4613979" y="5845825"/>
            <a:ext cx="1764490" cy="5119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9D0A508D-A7D6-F4EE-8702-A81645BC10B2}"/>
              </a:ext>
            </a:extLst>
          </p:cNvPr>
          <p:cNvSpPr/>
          <p:nvPr/>
        </p:nvSpPr>
        <p:spPr>
          <a:xfrm>
            <a:off x="4679156" y="5898029"/>
            <a:ext cx="1599683" cy="396875"/>
          </a:xfrm>
          <a:prstGeom prst="roundRect">
            <a:avLst/>
          </a:prstGeom>
          <a:solidFill>
            <a:srgbClr val="C7D7C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مساحة القاعدة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8F55FBA1-DA15-A39B-081F-B2B6666AA3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448" b="8458"/>
          <a:stretch/>
        </p:blipFill>
        <p:spPr>
          <a:xfrm>
            <a:off x="416496" y="4302975"/>
            <a:ext cx="1540645" cy="12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800" decel="100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800" decel="100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800" decel="100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800" decel="100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800" decel="100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8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8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800" decel="100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800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800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800" decel="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 animBg="1"/>
      <p:bldP spid="109" grpId="0" animBg="1"/>
      <p:bldP spid="110" grpId="0"/>
      <p:bldP spid="111" grpId="0"/>
      <p:bldP spid="112" grpId="0"/>
      <p:bldP spid="117" grpId="0" animBg="1"/>
      <p:bldP spid="118" grpId="0" animBg="1"/>
      <p:bldP spid="119" grpId="0" animBg="1"/>
      <p:bldP spid="14" grpId="0" animBg="1"/>
      <p:bldP spid="15" grpId="0" animBg="1"/>
      <p:bldP spid="17" grpId="0" animBg="1"/>
      <p:bldP spid="18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DABDB5-6649-9883-9AC9-BC9620CDA69C}"/>
              </a:ext>
            </a:extLst>
          </p:cNvPr>
          <p:cNvSpPr/>
          <p:nvPr/>
        </p:nvSpPr>
        <p:spPr>
          <a:xfrm>
            <a:off x="9465393" y="4816752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490F20E2-CF76-EA74-DD8C-FF3535FA78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127" t="53490" r="36946" b="12392"/>
          <a:stretch/>
        </p:blipFill>
        <p:spPr>
          <a:xfrm>
            <a:off x="1332680" y="581417"/>
            <a:ext cx="9685482" cy="580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8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1E54930C-CBBD-7EAA-95C2-69C84DEA56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F2C6F6C-D671-4BAE-EA1B-23DC1B706C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" y="5781422"/>
            <a:ext cx="1266043" cy="113782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55C8A20-D691-61EE-5C3E-2B47BC5B5E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724" t="58319" r="26391" b="9436"/>
          <a:stretch/>
        </p:blipFill>
        <p:spPr>
          <a:xfrm>
            <a:off x="1364206" y="502428"/>
            <a:ext cx="9597855" cy="588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1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8537" y="-564362"/>
            <a:ext cx="13829073" cy="7986724"/>
            <a:chOff x="0" y="0"/>
            <a:chExt cx="27658147" cy="1597344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18615233" y="8448407"/>
              <a:ext cx="13222916" cy="182716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4435232" y="12985476"/>
              <a:ext cx="13222916" cy="182716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4249990" y="5793279"/>
              <a:ext cx="13444318" cy="185776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180241"/>
              <a:ext cx="13444318" cy="185776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8680824" y="613757"/>
              <a:ext cx="8294766" cy="185776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7400281" y="12970180"/>
              <a:ext cx="8294766" cy="185776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 rot="-10800000">
              <a:off x="2700621" y="14115688"/>
              <a:ext cx="8294766" cy="185776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8302"/>
            <a:stretch>
              <a:fillRect/>
            </a:stretch>
          </p:blipFill>
          <p:spPr>
            <a:xfrm>
              <a:off x="15720447" y="38100"/>
              <a:ext cx="8294766" cy="1857760"/>
            </a:xfrm>
            <a:prstGeom prst="rect">
              <a:avLst/>
            </a:prstGeom>
          </p:spPr>
        </p:pic>
      </p:grpSp>
      <p:pic>
        <p:nvPicPr>
          <p:cNvPr id="13" name="Picture 35" descr="Picture 35">
            <a:extLst>
              <a:ext uri="{FF2B5EF4-FFF2-40B4-BE49-F238E27FC236}">
                <a16:creationId xmlns:a16="http://schemas.microsoft.com/office/drawing/2014/main" id="{CC8DC0B3-FA87-2A1F-7F79-B93C9B1FA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953" t="18377" r="25002" b="33135"/>
          <a:stretch/>
        </p:blipFill>
        <p:spPr>
          <a:xfrm>
            <a:off x="11153610" y="402069"/>
            <a:ext cx="972050" cy="92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D33D1BC-CA50-E178-52A8-B484E26BC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" y="5720172"/>
            <a:ext cx="1266043" cy="1137828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57DABDB5-6649-9883-9AC9-BC9620CDA69C}"/>
              </a:ext>
            </a:extLst>
          </p:cNvPr>
          <p:cNvSpPr/>
          <p:nvPr/>
        </p:nvSpPr>
        <p:spPr>
          <a:xfrm>
            <a:off x="9465393" y="4816752"/>
            <a:ext cx="2095091" cy="47357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81185AC-E93F-139A-1C14-225559EC38F9}"/>
              </a:ext>
            </a:extLst>
          </p:cNvPr>
          <p:cNvSpPr txBox="1"/>
          <p:nvPr/>
        </p:nvSpPr>
        <p:spPr>
          <a:xfrm>
            <a:off x="5523137" y="723806"/>
            <a:ext cx="388474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Mudir MT" pitchFamily="2" charset="-78"/>
              </a:rPr>
              <a:t>حساب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cs typeface="Mudir MT" pitchFamily="2" charset="-78"/>
              </a:rPr>
              <a:t> حجم متوازي المستطيلات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cs typeface="Mudir MT" pitchFamily="2" charset="-78"/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D4ED6600-ADB7-6FB5-3172-56BC920465C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053" t="43608" r="34174" b="27922"/>
          <a:stretch/>
        </p:blipFill>
        <p:spPr>
          <a:xfrm>
            <a:off x="1532838" y="1438565"/>
            <a:ext cx="9927054" cy="476854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5CE40C27-B8D9-E689-FE1F-DA4AF32EA920}"/>
              </a:ext>
            </a:extLst>
          </p:cNvPr>
          <p:cNvSpPr/>
          <p:nvPr/>
        </p:nvSpPr>
        <p:spPr>
          <a:xfrm>
            <a:off x="5045336" y="2009636"/>
            <a:ext cx="5712311" cy="16425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8BF13B74-B13E-95EE-96E0-6E49436B6DE4}"/>
              </a:ext>
            </a:extLst>
          </p:cNvPr>
          <p:cNvSpPr/>
          <p:nvPr/>
        </p:nvSpPr>
        <p:spPr>
          <a:xfrm>
            <a:off x="528401" y="3652221"/>
            <a:ext cx="1782774" cy="5380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الفردي</a:t>
            </a:r>
          </a:p>
        </p:txBody>
      </p:sp>
    </p:spTree>
    <p:extLst>
      <p:ext uri="{BB962C8B-B14F-4D97-AF65-F5344CB8AC3E}">
        <p14:creationId xmlns:p14="http://schemas.microsoft.com/office/powerpoint/2010/main" val="145888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</Words>
  <Application>Microsoft Office PowerPoint</Application>
  <PresentationFormat>شاشة عريضة</PresentationFormat>
  <Paragraphs>152</Paragraphs>
  <Slides>22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51</cp:revision>
  <dcterms:created xsi:type="dcterms:W3CDTF">2023-03-22T18:02:01Z</dcterms:created>
  <dcterms:modified xsi:type="dcterms:W3CDTF">2023-05-31T04:14:09Z</dcterms:modified>
</cp:coreProperties>
</file>