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6"/>
  </p:notesMasterIdLst>
  <p:sldIdLst>
    <p:sldId id="256" r:id="rId2"/>
    <p:sldId id="277" r:id="rId3"/>
    <p:sldId id="268" r:id="rId4"/>
    <p:sldId id="307" r:id="rId5"/>
    <p:sldId id="278" r:id="rId6"/>
    <p:sldId id="302" r:id="rId7"/>
    <p:sldId id="269" r:id="rId8"/>
    <p:sldId id="273" r:id="rId9"/>
    <p:sldId id="301" r:id="rId10"/>
    <p:sldId id="281" r:id="rId11"/>
    <p:sldId id="304" r:id="rId12"/>
    <p:sldId id="313" r:id="rId13"/>
    <p:sldId id="305" r:id="rId14"/>
    <p:sldId id="308" r:id="rId15"/>
    <p:sldId id="309" r:id="rId16"/>
    <p:sldId id="310" r:id="rId17"/>
    <p:sldId id="306" r:id="rId18"/>
    <p:sldId id="311" r:id="rId19"/>
    <p:sldId id="280" r:id="rId20"/>
    <p:sldId id="312" r:id="rId21"/>
    <p:sldId id="283" r:id="rId22"/>
    <p:sldId id="289" r:id="rId23"/>
    <p:sldId id="296" r:id="rId24"/>
    <p:sldId id="297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A9"/>
    <a:srgbClr val="FEF4D9"/>
    <a:srgbClr val="F5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>
        <p:scale>
          <a:sx n="89" d="100"/>
          <a:sy n="89" d="100"/>
        </p:scale>
        <p:origin x="63" y="-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30711E-31BB-4800-8472-300BBB12135C}" type="datetimeFigureOut">
              <a:rPr lang="ar-SA" smtClean="0"/>
              <a:t>18/10/44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396555-10E8-42B8-BCB4-EB6AC67FAF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65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5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svg"/><Relationship Id="rId1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0.png"/><Relationship Id="rId5" Type="http://schemas.openxmlformats.org/officeDocument/2006/relationships/image" Target="../media/image6.sv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image" Target="../media/image4.sv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2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0.svg"/><Relationship Id="rId5" Type="http://schemas.openxmlformats.org/officeDocument/2006/relationships/image" Target="../media/image4.sv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hyperlink" Target="https://t.me/fatimahalsubeie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8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11.svg"/><Relationship Id="rId1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3.sv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6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7914536" y="1013304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D050B8-4AFB-CC81-3C41-71C27EDF9051}"/>
              </a:ext>
            </a:extLst>
          </p:cNvPr>
          <p:cNvSpPr/>
          <p:nvPr/>
        </p:nvSpPr>
        <p:spPr>
          <a:xfrm>
            <a:off x="3810870" y="2000756"/>
            <a:ext cx="5934529" cy="2028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Mudir MT" pitchFamily="2" charset="-78"/>
              </a:rPr>
              <a:t>9 - 1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مساحة المثلث وشبة المنحرف</a:t>
            </a: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59679D6F-C845-34BC-D20C-668F6C8FBA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B7E901-0CD2-F158-16D8-83829428F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0614">
            <a:off x="9278270" y="449084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727982" y="764070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870438" y="2924742"/>
            <a:ext cx="2125311" cy="58463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6296322C-E28C-E7A6-7D9E-9E96829C8D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8823" y="3688854"/>
            <a:ext cx="1820091" cy="8256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421C8AE-FBD0-F456-67B6-C691F37A326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1884" t="52384" r="39694" b="44942"/>
          <a:stretch/>
        </p:blipFill>
        <p:spPr>
          <a:xfrm>
            <a:off x="2464526" y="1979527"/>
            <a:ext cx="8961120" cy="66125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0FC782EA-46E4-6096-F82F-B4A2D7C6C67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1131" t="55144" r="38910" b="34172"/>
          <a:stretch/>
        </p:blipFill>
        <p:spPr>
          <a:xfrm>
            <a:off x="6899437" y="2907264"/>
            <a:ext cx="2805371" cy="200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9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50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67062" y="5167224"/>
            <a:ext cx="1070954" cy="12320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0645" y="548469"/>
            <a:ext cx="1014055" cy="1192502"/>
          </a:xfrm>
          <a:prstGeom prst="rect">
            <a:avLst/>
          </a:prstGeom>
        </p:spPr>
      </p:pic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6F7A9A8E-3E54-34B5-7663-7EE2C83DC9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07C2D1-BE37-86BC-BD52-21FC554DD1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7" name="شبه منحرف">
            <a:extLst>
              <a:ext uri="{FF2B5EF4-FFF2-40B4-BE49-F238E27FC236}">
                <a16:creationId xmlns:a16="http://schemas.microsoft.com/office/drawing/2014/main" id="{B922EAA0-259C-E20B-8059-17AEA33E19E8}"/>
              </a:ext>
            </a:extLst>
          </p:cNvPr>
          <p:cNvSpPr/>
          <p:nvPr/>
        </p:nvSpPr>
        <p:spPr>
          <a:xfrm>
            <a:off x="4113750" y="2376767"/>
            <a:ext cx="4169292" cy="1719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7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627" y="0"/>
                </a:lnTo>
                <a:lnTo>
                  <a:pt x="2972" y="0"/>
                </a:lnTo>
                <a:close/>
              </a:path>
            </a:pathLst>
          </a:custGeom>
          <a:solidFill>
            <a:srgbClr val="F5E4A7"/>
          </a:solidFill>
          <a:ln w="25400">
            <a:solidFill>
              <a:srgbClr val="E2BCC9"/>
            </a:solidFill>
          </a:ln>
        </p:spPr>
        <p:txBody>
          <a:bodyPr lIns="50800" tIns="50800" rIns="50800" bIns="50800"/>
          <a:lstStyle/>
          <a:p>
            <a:pPr algn="l" rtl="0" hangingPunct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خط">
            <a:extLst>
              <a:ext uri="{FF2B5EF4-FFF2-40B4-BE49-F238E27FC236}">
                <a16:creationId xmlns:a16="http://schemas.microsoft.com/office/drawing/2014/main" id="{BF47C71C-7713-55D9-9242-CBF69C615648}"/>
              </a:ext>
            </a:extLst>
          </p:cNvPr>
          <p:cNvSpPr/>
          <p:nvPr/>
        </p:nvSpPr>
        <p:spPr>
          <a:xfrm flipV="1">
            <a:off x="4589417" y="2383100"/>
            <a:ext cx="112716" cy="1713548"/>
          </a:xfrm>
          <a:prstGeom prst="line">
            <a:avLst/>
          </a:prstGeom>
          <a:ln w="25400">
            <a:solidFill>
              <a:srgbClr val="791A3D"/>
            </a:solidFill>
            <a:custDash>
              <a:ds d="200000" sp="200000"/>
            </a:custDash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algn="ctr" defTabSz="2438337" hangingPunct="0"/>
            <a:endParaRPr sz="1600" kern="0">
              <a:solidFill>
                <a:srgbClr val="5E5E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0" name="ق١">
            <a:extLst>
              <a:ext uri="{FF2B5EF4-FFF2-40B4-BE49-F238E27FC236}">
                <a16:creationId xmlns:a16="http://schemas.microsoft.com/office/drawing/2014/main" id="{5FCDF2F9-4104-4995-DA77-3580E5493AD9}"/>
              </a:ext>
            </a:extLst>
          </p:cNvPr>
          <p:cNvSpPr txBox="1"/>
          <p:nvPr/>
        </p:nvSpPr>
        <p:spPr>
          <a:xfrm>
            <a:off x="6080670" y="1740595"/>
            <a:ext cx="78475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rtl="0" hangingPunct="0">
              <a:defRPr sz="5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ق</a:t>
            </a:r>
            <a:r>
              <a:rPr sz="2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١</a:t>
            </a:r>
          </a:p>
        </p:txBody>
      </p:sp>
      <p:sp>
        <p:nvSpPr>
          <p:cNvPr id="21" name="ع">
            <a:extLst>
              <a:ext uri="{FF2B5EF4-FFF2-40B4-BE49-F238E27FC236}">
                <a16:creationId xmlns:a16="http://schemas.microsoft.com/office/drawing/2014/main" id="{1C0E75A9-E55D-3C16-A90D-D9C57B996B24}"/>
              </a:ext>
            </a:extLst>
          </p:cNvPr>
          <p:cNvSpPr txBox="1"/>
          <p:nvPr/>
        </p:nvSpPr>
        <p:spPr>
          <a:xfrm>
            <a:off x="4488220" y="2322045"/>
            <a:ext cx="913871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defRPr sz="5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ع</a:t>
            </a:r>
          </a:p>
        </p:txBody>
      </p:sp>
      <p:sp>
        <p:nvSpPr>
          <p:cNvPr id="24" name="الارتفاع هو البعد العمودي بين القاعدتين">
            <a:extLst>
              <a:ext uri="{FF2B5EF4-FFF2-40B4-BE49-F238E27FC236}">
                <a16:creationId xmlns:a16="http://schemas.microsoft.com/office/drawing/2014/main" id="{646F9C58-743B-DB83-352F-B2AEFBA58A0D}"/>
              </a:ext>
            </a:extLst>
          </p:cNvPr>
          <p:cNvSpPr txBox="1"/>
          <p:nvPr/>
        </p:nvSpPr>
        <p:spPr>
          <a:xfrm>
            <a:off x="1212209" y="2373966"/>
            <a:ext cx="2869917" cy="861774"/>
          </a:xfrm>
          <a:prstGeom prst="wedgeRectCallout">
            <a:avLst>
              <a:gd name="adj1" fmla="val 64435"/>
              <a:gd name="adj2" fmla="val -17670"/>
            </a:avLst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rgbClr val="FFC000"/>
            </a:solidFill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defTabSz="914400">
              <a:defRPr sz="3000" b="1">
                <a:solidFill>
                  <a:srgbClr val="5510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الارتفاع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هو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البعد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العمودي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بين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القاعدتين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5" name="تجميع">
            <a:extLst>
              <a:ext uri="{FF2B5EF4-FFF2-40B4-BE49-F238E27FC236}">
                <a16:creationId xmlns:a16="http://schemas.microsoft.com/office/drawing/2014/main" id="{66BCD91B-1731-2AAA-02CD-C9F955EF094E}"/>
              </a:ext>
            </a:extLst>
          </p:cNvPr>
          <p:cNvGrpSpPr/>
          <p:nvPr/>
        </p:nvGrpSpPr>
        <p:grpSpPr>
          <a:xfrm>
            <a:off x="6817914" y="2022820"/>
            <a:ext cx="2039660" cy="2440272"/>
            <a:chOff x="-151477" y="891257"/>
            <a:chExt cx="2506310" cy="3049501"/>
          </a:xfrm>
        </p:grpSpPr>
        <p:sp>
          <p:nvSpPr>
            <p:cNvPr id="26" name="خط">
              <a:extLst>
                <a:ext uri="{FF2B5EF4-FFF2-40B4-BE49-F238E27FC236}">
                  <a16:creationId xmlns:a16="http://schemas.microsoft.com/office/drawing/2014/main" id="{0903B345-B6DF-0328-1046-4EA52CD96099}"/>
                </a:ext>
              </a:extLst>
            </p:cNvPr>
            <p:cNvSpPr/>
            <p:nvPr/>
          </p:nvSpPr>
          <p:spPr>
            <a:xfrm flipV="1">
              <a:off x="1" y="2256157"/>
              <a:ext cx="2354832" cy="1684601"/>
            </a:xfrm>
            <a:prstGeom prst="line">
              <a:avLst/>
            </a:prstGeom>
            <a:noFill/>
            <a:ln w="25400" cap="flat">
              <a:solidFill>
                <a:srgbClr val="004D65"/>
              </a:solidFill>
              <a:prstDash val="solid"/>
              <a:round/>
              <a:head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2438337" hangingPunct="0"/>
              <a:endParaRPr sz="2400" kern="0" dirty="0">
                <a:solidFill>
                  <a:srgbClr val="5E5E5E"/>
                </a:solidFill>
                <a:latin typeface="Helvetica Neue"/>
                <a:sym typeface="Helvetica Neue"/>
              </a:endParaRPr>
            </a:p>
          </p:txBody>
        </p:sp>
        <p:sp>
          <p:nvSpPr>
            <p:cNvPr id="27" name="خط">
              <a:extLst>
                <a:ext uri="{FF2B5EF4-FFF2-40B4-BE49-F238E27FC236}">
                  <a16:creationId xmlns:a16="http://schemas.microsoft.com/office/drawing/2014/main" id="{376AEACC-ACE9-F24C-BA20-B51EABD9A9AD}"/>
                </a:ext>
              </a:extLst>
            </p:cNvPr>
            <p:cNvSpPr/>
            <p:nvPr/>
          </p:nvSpPr>
          <p:spPr>
            <a:xfrm>
              <a:off x="-151477" y="891257"/>
              <a:ext cx="2354832" cy="814402"/>
            </a:xfrm>
            <a:prstGeom prst="line">
              <a:avLst/>
            </a:prstGeom>
            <a:noFill/>
            <a:ln w="25400" cap="flat">
              <a:solidFill>
                <a:srgbClr val="004D65"/>
              </a:solidFill>
              <a:prstDash val="solid"/>
              <a:round/>
              <a:head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2438337" hangingPunct="0"/>
              <a:endParaRPr sz="2400" kern="0" dirty="0">
                <a:solidFill>
                  <a:srgbClr val="5E5E5E"/>
                </a:solidFill>
                <a:latin typeface="Helvetica Neue"/>
                <a:sym typeface="Helvetica Neue"/>
              </a:endParaRPr>
            </a:p>
          </p:txBody>
        </p:sp>
      </p:grpSp>
      <p:sp>
        <p:nvSpPr>
          <p:cNvPr id="30" name="القاعدتان هما الضلعان المتوازيان…">
            <a:extLst>
              <a:ext uri="{FF2B5EF4-FFF2-40B4-BE49-F238E27FC236}">
                <a16:creationId xmlns:a16="http://schemas.microsoft.com/office/drawing/2014/main" id="{57AD7C07-BD45-051A-8A79-37CDFB5569D7}"/>
              </a:ext>
            </a:extLst>
          </p:cNvPr>
          <p:cNvSpPr txBox="1"/>
          <p:nvPr/>
        </p:nvSpPr>
        <p:spPr>
          <a:xfrm>
            <a:off x="9041979" y="2105050"/>
            <a:ext cx="2091282" cy="1107996"/>
          </a:xfrm>
          <a:prstGeom prst="wedgeRectCallout">
            <a:avLst>
              <a:gd name="adj1" fmla="val -67889"/>
              <a:gd name="adj2" fmla="val 25559"/>
            </a:avLst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rgbClr val="FFC000"/>
            </a:solidFill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algn="ctr" rtl="0" hangingPunct="0">
              <a:defRPr sz="2300" b="1">
                <a:solidFill>
                  <a:srgbClr val="00374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القاعدتان</a:t>
            </a:r>
            <a:r>
              <a:rPr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هما</a:t>
            </a:r>
            <a:r>
              <a:rPr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الضلعان</a:t>
            </a:r>
            <a:r>
              <a:rPr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المتوازيان</a:t>
            </a:r>
            <a:endParaRPr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rtl="0" hangingPunct="0">
              <a:defRPr sz="2300" b="1">
                <a:solidFill>
                  <a:srgbClr val="00374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في</a:t>
            </a:r>
            <a:r>
              <a:rPr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شبة</a:t>
            </a:r>
            <a:r>
              <a:rPr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sz="2400" b="1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المنحرف</a:t>
            </a:r>
            <a:endParaRPr sz="2300" b="1" kern="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ق٢">
            <a:extLst>
              <a:ext uri="{FF2B5EF4-FFF2-40B4-BE49-F238E27FC236}">
                <a16:creationId xmlns:a16="http://schemas.microsoft.com/office/drawing/2014/main" id="{3286EFF0-67C3-1ABB-2044-1DD79238BB80}"/>
              </a:ext>
            </a:extLst>
          </p:cNvPr>
          <p:cNvSpPr txBox="1"/>
          <p:nvPr/>
        </p:nvSpPr>
        <p:spPr>
          <a:xfrm>
            <a:off x="6156437" y="4139544"/>
            <a:ext cx="784751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rtl="0" hangingPunct="0">
              <a:defRPr sz="5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ق</a:t>
            </a:r>
            <a:r>
              <a:rPr sz="28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٢</a:t>
            </a:r>
          </a:p>
        </p:txBody>
      </p:sp>
      <p:pic>
        <p:nvPicPr>
          <p:cNvPr id="32" name="IMG_4647.png" descr="IMG_4647.png">
            <a:extLst>
              <a:ext uri="{FF2B5EF4-FFF2-40B4-BE49-F238E27FC236}">
                <a16:creationId xmlns:a16="http://schemas.microsoft.com/office/drawing/2014/main" id="{18709A30-8712-865E-C8BB-9CE32C5137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0822" y="4701025"/>
            <a:ext cx="8337315" cy="1494316"/>
          </a:xfrm>
          <a:prstGeom prst="rect">
            <a:avLst/>
          </a:prstGeom>
          <a:ln w="12700">
            <a:solidFill>
              <a:srgbClr val="FFC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1C7E2F3B-6E75-3013-6A37-E5F7C2AAC9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267538">
            <a:off x="9304769" y="50044"/>
            <a:ext cx="635623" cy="1464083"/>
          </a:xfrm>
          <a:prstGeom prst="rect">
            <a:avLst/>
          </a:prstGeom>
        </p:spPr>
      </p:pic>
      <p:sp>
        <p:nvSpPr>
          <p:cNvPr id="34" name="Google Shape;312;p25">
            <a:extLst>
              <a:ext uri="{FF2B5EF4-FFF2-40B4-BE49-F238E27FC236}">
                <a16:creationId xmlns:a16="http://schemas.microsoft.com/office/drawing/2014/main" id="{774258D2-22A0-59DC-3011-8684A03BCCC0}"/>
              </a:ext>
            </a:extLst>
          </p:cNvPr>
          <p:cNvSpPr/>
          <p:nvPr/>
        </p:nvSpPr>
        <p:spPr>
          <a:xfrm>
            <a:off x="4972723" y="415226"/>
            <a:ext cx="4572288" cy="1085447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قانون مساحة شبة المنحرف</a:t>
            </a:r>
            <a:endParaRPr sz="28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0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5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4" grpId="0" animBg="1"/>
      <p:bldP spid="30" grpId="0" animBg="1"/>
      <p:bldP spid="31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36705" y="5063313"/>
            <a:ext cx="1158172" cy="13619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299423">
            <a:off x="9278047" y="147870"/>
            <a:ext cx="635623" cy="14640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5191019" y="810904"/>
            <a:ext cx="4513790" cy="128247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قانون مساحة </a:t>
            </a: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شبة المنحرف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3C8D62B-B8C2-F865-5747-C47B8B076F6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780" t="40571" r="35954" b="40941"/>
          <a:stretch/>
        </p:blipFill>
        <p:spPr>
          <a:xfrm>
            <a:off x="925127" y="2232885"/>
            <a:ext cx="9529172" cy="317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7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E235974-9024-99AA-C336-A8AD619F14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753" t="39304" r="39382" b="36285"/>
          <a:stretch/>
        </p:blipFill>
        <p:spPr>
          <a:xfrm>
            <a:off x="1859151" y="1039300"/>
            <a:ext cx="9281638" cy="4826581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0F8783FC-19E1-7946-E893-BC90129EFA55}"/>
              </a:ext>
            </a:extLst>
          </p:cNvPr>
          <p:cNvSpPr/>
          <p:nvPr/>
        </p:nvSpPr>
        <p:spPr>
          <a:xfrm>
            <a:off x="541480" y="3051499"/>
            <a:ext cx="1147460" cy="11378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21D282A-90B0-CC7F-0542-A8E9B1873F18}"/>
              </a:ext>
            </a:extLst>
          </p:cNvPr>
          <p:cNvSpPr/>
          <p:nvPr/>
        </p:nvSpPr>
        <p:spPr>
          <a:xfrm>
            <a:off x="3698356" y="2755358"/>
            <a:ext cx="4356847" cy="2978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494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9278270" y="449084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727982" y="764070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870438" y="2924742"/>
            <a:ext cx="2125311" cy="58463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41AFA8B-19D1-7D48-0AA7-08C8F624DF7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737" t="59084" r="41840" b="37059"/>
          <a:stretch/>
        </p:blipFill>
        <p:spPr>
          <a:xfrm>
            <a:off x="2856935" y="1935941"/>
            <a:ext cx="8274108" cy="85461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F7D4B31F-E712-5920-3692-BBD88B4DB50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568" t="63091" r="63072" b="22969"/>
          <a:stretch/>
        </p:blipFill>
        <p:spPr>
          <a:xfrm>
            <a:off x="5874088" y="2998671"/>
            <a:ext cx="3719557" cy="2112855"/>
          </a:xfrm>
          <a:prstGeom prst="rect">
            <a:avLst/>
          </a:prstGeom>
        </p:spPr>
      </p:pic>
      <p:pic>
        <p:nvPicPr>
          <p:cNvPr id="23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095B1BE3-4FB3-BE9C-7F41-8E11DBC0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91" y="3664303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13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0F8783FC-19E1-7946-E893-BC90129EFA55}"/>
              </a:ext>
            </a:extLst>
          </p:cNvPr>
          <p:cNvSpPr/>
          <p:nvPr/>
        </p:nvSpPr>
        <p:spPr>
          <a:xfrm>
            <a:off x="1208271" y="1256169"/>
            <a:ext cx="1147460" cy="11378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C3879E7-8B5D-045B-80AE-3990DB696C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037" t="26921" r="27143" b="61432"/>
          <a:stretch/>
        </p:blipFill>
        <p:spPr>
          <a:xfrm>
            <a:off x="2682014" y="1015692"/>
            <a:ext cx="8365111" cy="1725024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CABC8B5-2B71-CE87-5C02-D2CB53432B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813" t="24502" r="47611" b="46902"/>
          <a:stretch/>
        </p:blipFill>
        <p:spPr>
          <a:xfrm>
            <a:off x="627676" y="2838219"/>
            <a:ext cx="4864104" cy="276361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3CEC278-8103-A2AC-8988-C0AC14B38F1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479" t="53726" r="39320" b="16591"/>
          <a:stretch/>
        </p:blipFill>
        <p:spPr>
          <a:xfrm>
            <a:off x="5647477" y="3059613"/>
            <a:ext cx="5545094" cy="2810228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87A274C4-3B23-FBBE-540D-EEE3AD1BE446}"/>
              </a:ext>
            </a:extLst>
          </p:cNvPr>
          <p:cNvSpPr/>
          <p:nvPr/>
        </p:nvSpPr>
        <p:spPr>
          <a:xfrm>
            <a:off x="5470198" y="5335793"/>
            <a:ext cx="928881" cy="710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813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178885">
            <a:off x="10527475" y="509661"/>
            <a:ext cx="585887" cy="1201168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5725408" y="463512"/>
            <a:ext cx="4878727" cy="125941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بماذا تشتهر منطقة نجران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700F6E1-0B9D-1B3D-5289-BC090C8C3D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219" y="925737"/>
            <a:ext cx="4386799" cy="330795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977188F-3BFD-2C24-8841-AB8C27F2D8C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748" t="15825" r="17705"/>
          <a:stretch/>
        </p:blipFill>
        <p:spPr>
          <a:xfrm>
            <a:off x="3217038" y="4278286"/>
            <a:ext cx="2121537" cy="2219384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12EAEBB-8A60-D593-4570-F40709459B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04287" y="1897831"/>
            <a:ext cx="6400866" cy="4313787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B83A4B4-BDE6-AACF-4597-0E7C242E4A5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55732"/>
          <a:stretch/>
        </p:blipFill>
        <p:spPr>
          <a:xfrm>
            <a:off x="651699" y="4622236"/>
            <a:ext cx="2397621" cy="9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9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1DF2A87-60EE-FBA8-58F7-E408D3AEAD49}"/>
              </a:ext>
            </a:extLst>
          </p:cNvPr>
          <p:cNvSpPr txBox="1"/>
          <p:nvPr/>
        </p:nvSpPr>
        <p:spPr>
          <a:xfrm>
            <a:off x="7190632" y="4088262"/>
            <a:ext cx="4147384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قال تعالى‏:‏ ‏{‏قُتِلَ أَصْحَابُ الأُخْدُودِ، النَّارِ ذَاتِ الْوَقُودِ، إِذْ هُمْ عَلَيْهَا قُعُودٌ، وَهُمْ عَلَى مَا يَفْعَلُونَ بِالْمُؤْمِنِينَ شُهُودٌ‏}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‏ ‏[‏سورة البروج‏:‏ الآيات 4-7‏]‏ 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FC808E7-3634-DE3B-B890-D6628C06E7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51" r="5658" b="19608"/>
          <a:stretch/>
        </p:blipFill>
        <p:spPr>
          <a:xfrm>
            <a:off x="464114" y="800648"/>
            <a:ext cx="6611458" cy="4842118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5329D47-F405-1633-BAA5-75DAF69634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0632" y="1006264"/>
            <a:ext cx="3862113" cy="274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5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94F4BEF4-0657-91F5-2963-72F4F611B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1" name="Picture 35" descr="Picture 35">
            <a:extLst>
              <a:ext uri="{FF2B5EF4-FFF2-40B4-BE49-F238E27FC236}">
                <a16:creationId xmlns:a16="http://schemas.microsoft.com/office/drawing/2014/main" id="{F4587841-909E-7CB9-F3F1-BF3AD927AD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F40D7A3D-D466-B328-F548-60ABDBD46F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300" y="973689"/>
            <a:ext cx="6480548" cy="5241746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6E4E8542-4D68-857D-E3FA-0BA6BAB15C55}"/>
              </a:ext>
            </a:extLst>
          </p:cNvPr>
          <p:cNvSpPr/>
          <p:nvPr/>
        </p:nvSpPr>
        <p:spPr>
          <a:xfrm>
            <a:off x="7468792" y="1493624"/>
            <a:ext cx="3869224" cy="10122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كم عدد المناطق الإدارية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المملكة العربية السعودية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560DB09-4C3A-CAC5-0171-792B61D73F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028" r="18205"/>
          <a:stretch/>
        </p:blipFill>
        <p:spPr>
          <a:xfrm>
            <a:off x="7843114" y="3075922"/>
            <a:ext cx="3345955" cy="26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1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94F4BEF4-0657-91F5-2963-72F4F611B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1" name="Picture 35" descr="Picture 35">
            <a:extLst>
              <a:ext uri="{FF2B5EF4-FFF2-40B4-BE49-F238E27FC236}">
                <a16:creationId xmlns:a16="http://schemas.microsoft.com/office/drawing/2014/main" id="{F4587841-909E-7CB9-F3F1-BF3AD927AD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7899AE5-1A79-2A9A-14F9-A32958FD0B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34" r="18364"/>
          <a:stretch/>
        </p:blipFill>
        <p:spPr>
          <a:xfrm>
            <a:off x="1649543" y="433526"/>
            <a:ext cx="9128849" cy="5876811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6E4E8542-4D68-857D-E3FA-0BA6BAB15C55}"/>
              </a:ext>
            </a:extLst>
          </p:cNvPr>
          <p:cNvSpPr/>
          <p:nvPr/>
        </p:nvSpPr>
        <p:spPr>
          <a:xfrm>
            <a:off x="7685414" y="975363"/>
            <a:ext cx="3342256" cy="10122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المناطق الإدارية في المملكة العربية السعودية </a:t>
            </a:r>
          </a:p>
        </p:txBody>
      </p:sp>
    </p:spTree>
    <p:extLst>
      <p:ext uri="{BB962C8B-B14F-4D97-AF65-F5344CB8AC3E}">
        <p14:creationId xmlns:p14="http://schemas.microsoft.com/office/powerpoint/2010/main" val="83654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1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766815" y="1836595"/>
            <a:ext cx="3722739" cy="2041538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40163" y="2461241"/>
            <a:ext cx="3030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الاستراتيجيات المستخدمة في درسنا الجميل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-80643" y="1816673"/>
            <a:ext cx="5653992" cy="56111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24039" y="1078108"/>
            <a:ext cx="2669247" cy="1842129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5" y="859256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429537" y="2658442"/>
            <a:ext cx="376148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شجرة الذكريات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جدول التعلم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القراءة المبصرة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فردي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تعاوني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noProof="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الدقيقة الواحدة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7DF025A0-35E4-03D6-61A4-5662DCA433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CCBEE8-DBD9-1CA7-5284-654E6A41E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9278270" y="449084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727982" y="764070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095B1BE3-4FB3-BE9C-7F41-8E11DBC0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30" y="4340265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7EF80974-5CE7-9103-41AE-417007D02C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691" t="51180" r="42219" b="41074"/>
          <a:stretch/>
        </p:blipFill>
        <p:spPr>
          <a:xfrm>
            <a:off x="5360467" y="2899119"/>
            <a:ext cx="6322815" cy="164600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65CBB90-7767-C5D1-4983-4232088A8CC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866" t="41145" r="62762" b="41201"/>
          <a:stretch/>
        </p:blipFill>
        <p:spPr>
          <a:xfrm>
            <a:off x="2491280" y="2079053"/>
            <a:ext cx="2824119" cy="2922589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591338" y="3865348"/>
            <a:ext cx="1773703" cy="58463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6604" y="342700"/>
            <a:ext cx="1014055" cy="1192502"/>
          </a:xfrm>
          <a:prstGeom prst="rect">
            <a:avLst/>
          </a:prstGeom>
        </p:spPr>
      </p:pic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7D28D906-EB5B-74CA-C17B-CCA1286B48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E7B5C4-77F8-43E6-E01E-381C7510B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7733B4CB-EB2B-EEF5-3963-42BF9E4105B8}"/>
              </a:ext>
            </a:extLst>
          </p:cNvPr>
          <p:cNvSpPr/>
          <p:nvPr/>
        </p:nvSpPr>
        <p:spPr>
          <a:xfrm>
            <a:off x="5498889" y="802530"/>
            <a:ext cx="1941600" cy="5557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 – تدرب 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BDB8C678-6980-CC57-1E84-98550D7506B6}"/>
              </a:ext>
            </a:extLst>
          </p:cNvPr>
          <p:cNvSpPr/>
          <p:nvPr/>
        </p:nvSpPr>
        <p:spPr>
          <a:xfrm>
            <a:off x="1367281" y="2815958"/>
            <a:ext cx="2075996" cy="4293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126499">
            <a:off x="7556362" y="245357"/>
            <a:ext cx="488006" cy="91840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0C59FF0-66FD-4026-D849-16EB78B361A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47" t="59735" r="33654" b="33071"/>
          <a:stretch/>
        </p:blipFill>
        <p:spPr>
          <a:xfrm>
            <a:off x="2748895" y="4437568"/>
            <a:ext cx="7420401" cy="1452512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19EE69A0-48EE-571E-279E-06687CE2142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133" t="35536" r="35784" b="52540"/>
          <a:stretch/>
        </p:blipFill>
        <p:spPr>
          <a:xfrm>
            <a:off x="6628467" y="2410115"/>
            <a:ext cx="3383702" cy="2086620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013B27D4-AB85-1EB6-5DAD-14F1F0D9A1C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728" t="23068" r="24772" b="69702"/>
          <a:stretch/>
        </p:blipFill>
        <p:spPr>
          <a:xfrm>
            <a:off x="4967635" y="1678810"/>
            <a:ext cx="6532278" cy="49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51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04114" y="5036191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22000" y="358053"/>
            <a:ext cx="739128" cy="13909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394" y="554629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5659340" y="1182021"/>
            <a:ext cx="3597825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F02B4945-EDB7-89B0-8693-DA6BD10B9DC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016" t="38938" r="30575" b="50470"/>
          <a:stretch/>
        </p:blipFill>
        <p:spPr>
          <a:xfrm>
            <a:off x="1640925" y="2446211"/>
            <a:ext cx="9185148" cy="1674095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4F0D4BD-EED4-9774-B47B-3D2184752D47}"/>
              </a:ext>
            </a:extLst>
          </p:cNvPr>
          <p:cNvSpPr txBox="1"/>
          <p:nvPr/>
        </p:nvSpPr>
        <p:spPr>
          <a:xfrm>
            <a:off x="2166902" y="4082286"/>
            <a:ext cx="762466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مساحة المثلث </a:t>
            </a:r>
            <a:r>
              <a:rPr lang="ar-SA" sz="3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تساوي نصف مساحة متوازي الأضلاع الذي له نفس طول القاعدة والارتفاع .</a:t>
            </a:r>
          </a:p>
        </p:txBody>
      </p:sp>
    </p:spTree>
    <p:extLst>
      <p:ext uri="{BB962C8B-B14F-4D97-AF65-F5344CB8AC3E}">
        <p14:creationId xmlns:p14="http://schemas.microsoft.com/office/powerpoint/2010/main" val="33034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48889" y="5013008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743149" y="69651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1566" y="406176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A174F0B-0B65-92B1-3B50-F9329F8F010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000" t="47746" r="14164" b="6412"/>
          <a:stretch/>
        </p:blipFill>
        <p:spPr>
          <a:xfrm>
            <a:off x="2647286" y="906987"/>
            <a:ext cx="7090007" cy="4821967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2BB61E02-72C1-734C-5758-36BB3C937DCC}"/>
              </a:ext>
            </a:extLst>
          </p:cNvPr>
          <p:cNvSpPr/>
          <p:nvPr/>
        </p:nvSpPr>
        <p:spPr>
          <a:xfrm>
            <a:off x="6740435" y="4612695"/>
            <a:ext cx="2055616" cy="5511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749904" y="167427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170325-AC1A-8B99-1A8D-A1C043CB6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Picture 35" descr="Picture 35">
            <a:extLst>
              <a:ext uri="{FF2B5EF4-FFF2-40B4-BE49-F238E27FC236}">
                <a16:creationId xmlns:a16="http://schemas.microsoft.com/office/drawing/2014/main" id="{EC9B7E7B-B703-FB46-DB43-6B334B962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72994" y="409351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0899427-592C-4AA2-D092-745FF5BEA0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3629" b="21148"/>
          <a:stretch/>
        </p:blipFill>
        <p:spPr>
          <a:xfrm rot="2590557">
            <a:off x="7470109" y="2238130"/>
            <a:ext cx="2528526" cy="254919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4DCCF-2627-5EF6-EE95-B95C647DF394}"/>
              </a:ext>
            </a:extLst>
          </p:cNvPr>
          <p:cNvSpPr txBox="1"/>
          <p:nvPr/>
        </p:nvSpPr>
        <p:spPr>
          <a:xfrm>
            <a:off x="7075227" y="2891220"/>
            <a:ext cx="3315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منصة مدرستي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36365F1-B8F4-7236-4770-0FF2D8B10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3443618" y="906786"/>
            <a:ext cx="4111153" cy="261370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750785-CB86-C072-1DC2-A37DD32F30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974714" y="3534513"/>
            <a:ext cx="4111153" cy="2626978"/>
          </a:xfrm>
          <a:prstGeom prst="rect">
            <a:avLst/>
          </a:prstGeom>
        </p:spPr>
      </p:pic>
      <p:sp>
        <p:nvSpPr>
          <p:cNvPr id="21" name="مخطط انسيابي: تخزين داخلي 20">
            <a:hlinkClick r:id="rId16"/>
            <a:extLst>
              <a:ext uri="{FF2B5EF4-FFF2-40B4-BE49-F238E27FC236}">
                <a16:creationId xmlns:a16="http://schemas.microsoft.com/office/drawing/2014/main" id="{64EBC4B3-64E4-4A24-381A-1D8E50140498}"/>
              </a:ext>
            </a:extLst>
          </p:cNvPr>
          <p:cNvSpPr/>
          <p:nvPr/>
        </p:nvSpPr>
        <p:spPr>
          <a:xfrm>
            <a:off x="3127925" y="698771"/>
            <a:ext cx="4205632" cy="2730229"/>
          </a:xfrm>
          <a:custGeom>
            <a:avLst/>
            <a:gdLst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  <a:gd name="connsiteX0" fmla="*/ 525704 w 4205632"/>
              <a:gd name="connsiteY0" fmla="*/ 0 h 2730229"/>
              <a:gd name="connsiteX1" fmla="*/ 525704 w 4205632"/>
              <a:gd name="connsiteY1" fmla="*/ 2730229 h 2730229"/>
              <a:gd name="connsiteX2" fmla="*/ 0 w 4205632"/>
              <a:gd name="connsiteY2" fmla="*/ 341278 h 2730229"/>
              <a:gd name="connsiteX3" fmla="*/ 4205632 w 4205632"/>
              <a:gd name="connsiteY3" fmla="*/ 341278 h 2730229"/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2730229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318444" y="904580"/>
                  <a:pt x="4151656" y="2419137"/>
                  <a:pt x="4205632" y="2730229"/>
                </a:cubicBezTo>
                <a:cubicBezTo>
                  <a:pt x="2358687" y="2773118"/>
                  <a:pt x="466340" y="2625223"/>
                  <a:pt x="0" y="2730229"/>
                </a:cubicBezTo>
                <a:cubicBezTo>
                  <a:pt x="-49572" y="1625022"/>
                  <a:pt x="-52360" y="1085831"/>
                  <a:pt x="0" y="0"/>
                </a:cubicBezTo>
                <a:close/>
              </a:path>
              <a:path w="4205632" h="2730229" fill="none" extrusionOk="0">
                <a:moveTo>
                  <a:pt x="525704" y="0"/>
                </a:moveTo>
                <a:cubicBezTo>
                  <a:pt x="445598" y="423318"/>
                  <a:pt x="421702" y="2443416"/>
                  <a:pt x="525704" y="2730229"/>
                </a:cubicBezTo>
                <a:moveTo>
                  <a:pt x="0" y="341278"/>
                </a:moveTo>
                <a:cubicBezTo>
                  <a:pt x="2080532" y="226207"/>
                  <a:pt x="3343794" y="338187"/>
                  <a:pt x="4205632" y="341278"/>
                </a:cubicBezTo>
              </a:path>
              <a:path w="4205632" h="2730229" fill="none" extrusionOk="0">
                <a:moveTo>
                  <a:pt x="0" y="0"/>
                </a:moveTo>
                <a:cubicBezTo>
                  <a:pt x="1814247" y="-15507"/>
                  <a:pt x="3219014" y="18295"/>
                  <a:pt x="4205632" y="0"/>
                </a:cubicBezTo>
                <a:cubicBezTo>
                  <a:pt x="4314920" y="887886"/>
                  <a:pt x="4257595" y="1929679"/>
                  <a:pt x="4205632" y="2730229"/>
                </a:cubicBezTo>
                <a:cubicBezTo>
                  <a:pt x="3261166" y="2777099"/>
                  <a:pt x="1788927" y="2721520"/>
                  <a:pt x="0" y="2730229"/>
                </a:cubicBezTo>
                <a:cubicBezTo>
                  <a:pt x="-54748" y="1769864"/>
                  <a:pt x="100903" y="493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خطط انسيابي: تخزين داخلي 21">
            <a:hlinkClick r:id="rId17"/>
            <a:extLst>
              <a:ext uri="{FF2B5EF4-FFF2-40B4-BE49-F238E27FC236}">
                <a16:creationId xmlns:a16="http://schemas.microsoft.com/office/drawing/2014/main" id="{168AE6FA-2D05-BBE4-F7F8-6BA073EF9AB4}"/>
              </a:ext>
            </a:extLst>
          </p:cNvPr>
          <p:cNvSpPr/>
          <p:nvPr/>
        </p:nvSpPr>
        <p:spPr>
          <a:xfrm>
            <a:off x="705034" y="3543681"/>
            <a:ext cx="4069779" cy="2326544"/>
          </a:xfrm>
          <a:custGeom>
            <a:avLst/>
            <a:gdLst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  <a:gd name="connsiteX0" fmla="*/ 508722 w 4069779"/>
              <a:gd name="connsiteY0" fmla="*/ 0 h 2326544"/>
              <a:gd name="connsiteX1" fmla="*/ 508722 w 4069779"/>
              <a:gd name="connsiteY1" fmla="*/ 2326544 h 2326544"/>
              <a:gd name="connsiteX2" fmla="*/ 0 w 4069779"/>
              <a:gd name="connsiteY2" fmla="*/ 290818 h 2326544"/>
              <a:gd name="connsiteX3" fmla="*/ 4069779 w 4069779"/>
              <a:gd name="connsiteY3" fmla="*/ 290818 h 2326544"/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779" h="2326544" stroke="0" extrusionOk="0">
                <a:moveTo>
                  <a:pt x="0" y="0"/>
                </a:moveTo>
                <a:cubicBezTo>
                  <a:pt x="480191" y="131919"/>
                  <a:pt x="3103072" y="-79974"/>
                  <a:pt x="4069779" y="0"/>
                </a:cubicBezTo>
                <a:cubicBezTo>
                  <a:pt x="4182591" y="678854"/>
                  <a:pt x="4015803" y="2001745"/>
                  <a:pt x="4069779" y="2326544"/>
                </a:cubicBezTo>
                <a:cubicBezTo>
                  <a:pt x="2172267" y="2369433"/>
                  <a:pt x="918592" y="2221538"/>
                  <a:pt x="0" y="2326544"/>
                </a:cubicBezTo>
                <a:cubicBezTo>
                  <a:pt x="-49572" y="1598131"/>
                  <a:pt x="-52360" y="1143964"/>
                  <a:pt x="0" y="0"/>
                </a:cubicBezTo>
                <a:close/>
              </a:path>
              <a:path w="4069779" h="2326544" fill="none" extrusionOk="0">
                <a:moveTo>
                  <a:pt x="508722" y="0"/>
                </a:moveTo>
                <a:cubicBezTo>
                  <a:pt x="428616" y="562163"/>
                  <a:pt x="404720" y="2002948"/>
                  <a:pt x="508722" y="2326544"/>
                </a:cubicBezTo>
                <a:moveTo>
                  <a:pt x="0" y="290818"/>
                </a:moveTo>
                <a:cubicBezTo>
                  <a:pt x="1476681" y="175747"/>
                  <a:pt x="2414798" y="287727"/>
                  <a:pt x="4069779" y="290818"/>
                </a:cubicBezTo>
              </a:path>
              <a:path w="4069779" h="2326544" fill="none" extrusionOk="0">
                <a:moveTo>
                  <a:pt x="0" y="0"/>
                </a:moveTo>
                <a:cubicBezTo>
                  <a:pt x="1085450" y="-15507"/>
                  <a:pt x="3363420" y="18295"/>
                  <a:pt x="4069779" y="0"/>
                </a:cubicBezTo>
                <a:cubicBezTo>
                  <a:pt x="4179067" y="761093"/>
                  <a:pt x="4121742" y="1830436"/>
                  <a:pt x="4069779" y="2326544"/>
                </a:cubicBezTo>
                <a:cubicBezTo>
                  <a:pt x="2878292" y="2373414"/>
                  <a:pt x="1291820" y="2317835"/>
                  <a:pt x="0" y="2326544"/>
                </a:cubicBezTo>
                <a:cubicBezTo>
                  <a:pt x="-54748" y="1615088"/>
                  <a:pt x="100903" y="9637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1" grpId="0"/>
      <p:bldP spid="2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8901658" y="949898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459739" y="2078823"/>
            <a:ext cx="3611136" cy="2517165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5701370" y="2573595"/>
            <a:ext cx="30307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فكرة الدرس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أجد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مساحة المثلث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baseline="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وشبة</a:t>
            </a:r>
            <a:r>
              <a:rPr lang="ar-SA" sz="2400" b="1" dirty="0">
                <a:solidFill>
                  <a:prstClr val="black"/>
                </a:solidFill>
                <a:latin typeface="Calibri"/>
                <a:cs typeface="Mudir MT" pitchFamily="2" charset="-78"/>
              </a:rPr>
              <a:t> المنحرف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1145824" y="3353212"/>
            <a:ext cx="3056190" cy="2738769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179114" y="2841273"/>
            <a:ext cx="1800966" cy="1735633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3786842" y="2623290"/>
            <a:ext cx="786391" cy="1124392"/>
          </a:xfrm>
          <a:prstGeom prst="rect">
            <a:avLst/>
          </a:prstGeom>
        </p:spPr>
      </p:pic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D23E9D7-68F0-76CA-C74B-8BBB4DCC3058}"/>
              </a:ext>
            </a:extLst>
          </p:cNvPr>
          <p:cNvSpPr txBox="1"/>
          <p:nvPr/>
        </p:nvSpPr>
        <p:spPr>
          <a:xfrm>
            <a:off x="1875116" y="4318110"/>
            <a:ext cx="2012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استراتيجية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</a:p>
        </p:txBody>
      </p:sp>
    </p:spTree>
    <p:extLst>
      <p:ext uri="{BB962C8B-B14F-4D97-AF65-F5344CB8AC3E}">
        <p14:creationId xmlns:p14="http://schemas.microsoft.com/office/powerpoint/2010/main" val="1086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77177" y="5189008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1988" y="415243"/>
            <a:ext cx="1014055" cy="119250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20794B5-7DDC-64B4-C938-FFEB92E2C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90557">
            <a:off x="5461202" y="-55377"/>
            <a:ext cx="2603245" cy="2508807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00386D7-7670-C4C1-6A5F-ECBB7BE8E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70295">
            <a:off x="7825792" y="-97743"/>
            <a:ext cx="610328" cy="112439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F7A95A7-BA95-59DD-85B8-CCD759E01A57}"/>
              </a:ext>
            </a:extLst>
          </p:cNvPr>
          <p:cNvSpPr txBox="1"/>
          <p:nvPr/>
        </p:nvSpPr>
        <p:spPr>
          <a:xfrm>
            <a:off x="6103342" y="660417"/>
            <a:ext cx="2018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شجرة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الذكريات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8BFE61D-5DA9-D895-BB14-76EF3B0686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928" y="1828320"/>
            <a:ext cx="3177918" cy="3605475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F6D45B-8BEA-878C-DF93-47F4560AE845}"/>
              </a:ext>
            </a:extLst>
          </p:cNvPr>
          <p:cNvSpPr txBox="1"/>
          <p:nvPr/>
        </p:nvSpPr>
        <p:spPr>
          <a:xfrm>
            <a:off x="4402788" y="2381689"/>
            <a:ext cx="555139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2">
                <a:lumMod val="5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ماذا تعلمنا بالفصل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السابق له علاقة بدرسنا اليوم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55F60EC3-1476-5EB1-60EE-14FB785151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60556">
            <a:off x="7636432" y="3450197"/>
            <a:ext cx="3056190" cy="2249402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AEEE304-7713-0768-3995-E49C32688DE2}"/>
              </a:ext>
            </a:extLst>
          </p:cNvPr>
          <p:cNvSpPr txBox="1"/>
          <p:nvPr/>
        </p:nvSpPr>
        <p:spPr>
          <a:xfrm>
            <a:off x="8377759" y="4174985"/>
            <a:ext cx="20129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المثلثات</a:t>
            </a: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E5E1FF27-3F08-8A51-5DB0-D153C3A34A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60556">
            <a:off x="3753809" y="3479173"/>
            <a:ext cx="3637669" cy="2781561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AF83416-A7F7-3BD5-EBC2-1C00BFF87D7A}"/>
              </a:ext>
            </a:extLst>
          </p:cNvPr>
          <p:cNvSpPr txBox="1"/>
          <p:nvPr/>
        </p:nvSpPr>
        <p:spPr>
          <a:xfrm>
            <a:off x="4567641" y="4218121"/>
            <a:ext cx="26719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الأشكال الرباعية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Mudir MT" pitchFamily="2" charset="-78"/>
              </a:rPr>
              <a:t>" </a:t>
            </a:r>
            <a:r>
              <a:rPr lang="ar-SA" sz="3200" b="1" dirty="0">
                <a:solidFill>
                  <a:srgbClr val="FF0000"/>
                </a:solidFill>
                <a:latin typeface="Calibri"/>
                <a:cs typeface="Mudir MT" pitchFamily="2" charset="-78"/>
              </a:rPr>
              <a:t>شبة المنحرف </a:t>
            </a: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Mudir MT" pitchFamily="2" charset="-78"/>
              </a:rPr>
              <a:t>"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962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25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8" name="Picture 3">
            <a:extLst>
              <a:ext uri="{FF2B5EF4-FFF2-40B4-BE49-F238E27FC236}">
                <a16:creationId xmlns:a16="http://schemas.microsoft.com/office/drawing/2014/main" id="{BD5E9D18-3F10-38DB-CEAE-FB358D03D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0556">
            <a:off x="6954136" y="1697010"/>
            <a:ext cx="4458059" cy="46030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54620" y="4693403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6210" y="605083"/>
            <a:ext cx="1014055" cy="119250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A79C888-80FF-2B3B-DAB6-2310BCC668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0557">
            <a:off x="8864699" y="768148"/>
            <a:ext cx="2400148" cy="2058876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EBB3520A-5113-94BA-2518-96209CC04E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19644">
            <a:off x="10919764" y="567918"/>
            <a:ext cx="786391" cy="112439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7E31CC6-9B16-DD8A-AD3E-6CCB703073EB}"/>
              </a:ext>
            </a:extLst>
          </p:cNvPr>
          <p:cNvSpPr txBox="1"/>
          <p:nvPr/>
        </p:nvSpPr>
        <p:spPr>
          <a:xfrm>
            <a:off x="9383008" y="1535976"/>
            <a:ext cx="1897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ماذا أعرف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3ECCA3B-2A25-25CB-5F53-CCD638058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0556">
            <a:off x="3285336" y="1819696"/>
            <a:ext cx="4458059" cy="460308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F397424-7602-8916-3B4D-5FCFE4EE0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0557">
            <a:off x="5102559" y="850206"/>
            <a:ext cx="2400148" cy="2058876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722F526D-DEA0-EA17-1AC5-1F6A3A00AE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19644">
            <a:off x="7158647" y="731777"/>
            <a:ext cx="786391" cy="1124392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529F0FD-A7E7-C7B4-95BC-5119400DE84B}"/>
              </a:ext>
            </a:extLst>
          </p:cNvPr>
          <p:cNvSpPr txBox="1"/>
          <p:nvPr/>
        </p:nvSpPr>
        <p:spPr>
          <a:xfrm>
            <a:off x="5640965" y="1457907"/>
            <a:ext cx="18977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ماذا أريد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أن أعرف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CC6C8B2F-6A6E-FE72-DA73-5E88A0994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0556">
            <a:off x="-412559" y="2018293"/>
            <a:ext cx="4458059" cy="4603089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ED1670D1-678E-257C-B8CA-6ADD0326CB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0557">
            <a:off x="1677270" y="1232384"/>
            <a:ext cx="2400148" cy="2058876"/>
          </a:xfrm>
          <a:prstGeom prst="rect">
            <a:avLst/>
          </a:prstGeom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3B26414A-DCCC-0E03-28E3-D237ED36BF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19644">
            <a:off x="3840126" y="1147410"/>
            <a:ext cx="786391" cy="1124392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EF3BE89-9AD6-4C81-BE40-25801AC6F0CA}"/>
              </a:ext>
            </a:extLst>
          </p:cNvPr>
          <p:cNvSpPr txBox="1"/>
          <p:nvPr/>
        </p:nvSpPr>
        <p:spPr>
          <a:xfrm>
            <a:off x="2209544" y="1947952"/>
            <a:ext cx="1897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ماذا تعلمت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5C8BE3-63EF-C5ED-83FC-A44F170D2919}"/>
              </a:ext>
            </a:extLst>
          </p:cNvPr>
          <p:cNvSpPr txBox="1"/>
          <p:nvPr/>
        </p:nvSpPr>
        <p:spPr>
          <a:xfrm>
            <a:off x="5888173" y="180001"/>
            <a:ext cx="202802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جدول التعلم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617D58A-25CC-048D-86DA-BEBCB39F82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698260C-0A69-DC59-11A4-D5FFF741F9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49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126499">
            <a:off x="10375670" y="383658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6394" y="617375"/>
            <a:ext cx="1014055" cy="1192502"/>
          </a:xfrm>
          <a:prstGeom prst="rect">
            <a:avLst/>
          </a:prstGeom>
        </p:spPr>
      </p:pic>
      <p:pic>
        <p:nvPicPr>
          <p:cNvPr id="29" name="Picture 35" descr="Picture 35">
            <a:extLst>
              <a:ext uri="{FF2B5EF4-FFF2-40B4-BE49-F238E27FC236}">
                <a16:creationId xmlns:a16="http://schemas.microsoft.com/office/drawing/2014/main" id="{184937E7-5616-7E8F-362D-BF9D55E983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BC1CA255-D3EC-3F25-BC4E-7177E1F5A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C202515-0DB8-D7C2-F335-C9F4AB0A8F4C}"/>
              </a:ext>
            </a:extLst>
          </p:cNvPr>
          <p:cNvSpPr txBox="1"/>
          <p:nvPr/>
        </p:nvSpPr>
        <p:spPr>
          <a:xfrm>
            <a:off x="7493962" y="671396"/>
            <a:ext cx="162141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نشاط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879E62AB-1D1C-FDE9-2FC3-87CDC31457C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185" t="40435" r="28109" b="27369"/>
          <a:stretch/>
        </p:blipFill>
        <p:spPr>
          <a:xfrm>
            <a:off x="2449201" y="1242467"/>
            <a:ext cx="8066060" cy="4716628"/>
          </a:xfrm>
          <a:prstGeom prst="rect">
            <a:avLst/>
          </a:prstGeom>
        </p:spPr>
      </p:pic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3997168E-C732-3A7C-DCF5-136D5FB5E3C7}"/>
              </a:ext>
            </a:extLst>
          </p:cNvPr>
          <p:cNvCxnSpPr/>
          <p:nvPr/>
        </p:nvCxnSpPr>
        <p:spPr>
          <a:xfrm flipH="1" flipV="1">
            <a:off x="4566621" y="1793366"/>
            <a:ext cx="583850" cy="1121956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رابط مستقيم 34">
            <a:extLst>
              <a:ext uri="{FF2B5EF4-FFF2-40B4-BE49-F238E27FC236}">
                <a16:creationId xmlns:a16="http://schemas.microsoft.com/office/drawing/2014/main" id="{2FA2D630-BC75-3437-E2ED-5F5837851E3C}"/>
              </a:ext>
            </a:extLst>
          </p:cNvPr>
          <p:cNvCxnSpPr>
            <a:cxnSpLocks/>
          </p:cNvCxnSpPr>
          <p:nvPr/>
        </p:nvCxnSpPr>
        <p:spPr>
          <a:xfrm flipH="1" flipV="1">
            <a:off x="2841984" y="1793366"/>
            <a:ext cx="1773047" cy="16511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رابط مستقيم 40">
            <a:extLst>
              <a:ext uri="{FF2B5EF4-FFF2-40B4-BE49-F238E27FC236}">
                <a16:creationId xmlns:a16="http://schemas.microsoft.com/office/drawing/2014/main" id="{A2132811-3ED2-85DF-E1BB-54C3617AD9F5}"/>
              </a:ext>
            </a:extLst>
          </p:cNvPr>
          <p:cNvCxnSpPr>
            <a:cxnSpLocks/>
          </p:cNvCxnSpPr>
          <p:nvPr/>
        </p:nvCxnSpPr>
        <p:spPr>
          <a:xfrm>
            <a:off x="2881602" y="1793366"/>
            <a:ext cx="589326" cy="1176894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رابط مستقيم 48">
            <a:extLst>
              <a:ext uri="{FF2B5EF4-FFF2-40B4-BE49-F238E27FC236}">
                <a16:creationId xmlns:a16="http://schemas.microsoft.com/office/drawing/2014/main" id="{2410B9E8-C649-E90A-D807-5D1340A01162}"/>
              </a:ext>
            </a:extLst>
          </p:cNvPr>
          <p:cNvCxnSpPr>
            <a:cxnSpLocks/>
          </p:cNvCxnSpPr>
          <p:nvPr/>
        </p:nvCxnSpPr>
        <p:spPr>
          <a:xfrm>
            <a:off x="3470928" y="2915322"/>
            <a:ext cx="1719637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رابط مستقيم 51">
            <a:extLst>
              <a:ext uri="{FF2B5EF4-FFF2-40B4-BE49-F238E27FC236}">
                <a16:creationId xmlns:a16="http://schemas.microsoft.com/office/drawing/2014/main" id="{ADB395E6-AC1C-0853-2F2D-5DD132AFAE5A}"/>
              </a:ext>
            </a:extLst>
          </p:cNvPr>
          <p:cNvCxnSpPr/>
          <p:nvPr/>
        </p:nvCxnSpPr>
        <p:spPr>
          <a:xfrm flipH="1">
            <a:off x="3470928" y="1829090"/>
            <a:ext cx="1095693" cy="1121956"/>
          </a:xfrm>
          <a:prstGeom prst="line">
            <a:avLst/>
          </a:prstGeom>
          <a:ln w="7620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8FE9EEB4-7AF2-C614-F853-B83A61136DE8}"/>
              </a:ext>
            </a:extLst>
          </p:cNvPr>
          <p:cNvSpPr/>
          <p:nvPr/>
        </p:nvSpPr>
        <p:spPr>
          <a:xfrm>
            <a:off x="5249732" y="3266244"/>
            <a:ext cx="1721223" cy="473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4BF07744-7120-5363-D5DE-3260D7C7C10F}"/>
              </a:ext>
            </a:extLst>
          </p:cNvPr>
          <p:cNvSpPr/>
          <p:nvPr/>
        </p:nvSpPr>
        <p:spPr>
          <a:xfrm>
            <a:off x="2318273" y="3708020"/>
            <a:ext cx="1107693" cy="473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CA99157A-0231-C59D-90BB-9B4CB195E877}"/>
              </a:ext>
            </a:extLst>
          </p:cNvPr>
          <p:cNvSpPr/>
          <p:nvPr/>
        </p:nvSpPr>
        <p:spPr>
          <a:xfrm>
            <a:off x="4482353" y="4273968"/>
            <a:ext cx="1721223" cy="473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3F9BA6EA-FED1-03B3-9ADF-C15A1E01396D}"/>
              </a:ext>
            </a:extLst>
          </p:cNvPr>
          <p:cNvSpPr/>
          <p:nvPr/>
        </p:nvSpPr>
        <p:spPr>
          <a:xfrm>
            <a:off x="2893808" y="5354780"/>
            <a:ext cx="1721223" cy="473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565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1988" y="415243"/>
            <a:ext cx="1014055" cy="119250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20794B5-7DDC-64B4-C938-FFEB92E2C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90557">
            <a:off x="5723446" y="-110152"/>
            <a:ext cx="2170129" cy="2091403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00386D7-7670-C4C1-6A5F-ECBB7BE8E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70295">
            <a:off x="7825792" y="-97743"/>
            <a:ext cx="610328" cy="112439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F7A95A7-BA95-59DD-85B8-CCD759E01A57}"/>
              </a:ext>
            </a:extLst>
          </p:cNvPr>
          <p:cNvSpPr txBox="1"/>
          <p:nvPr/>
        </p:nvSpPr>
        <p:spPr>
          <a:xfrm>
            <a:off x="5723491" y="411652"/>
            <a:ext cx="28134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مساحة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المثلث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" y="5781422"/>
            <a:ext cx="1266043" cy="1137828"/>
          </a:xfrm>
          <a:prstGeom prst="rect">
            <a:avLst/>
          </a:prstGeom>
        </p:spPr>
      </p:pic>
      <p:sp>
        <p:nvSpPr>
          <p:cNvPr id="24" name="الارتفاع هو البعد العمودي بين الراس والمستقيم الذي يحتوي القاعدة المقابلة له">
            <a:extLst>
              <a:ext uri="{FF2B5EF4-FFF2-40B4-BE49-F238E27FC236}">
                <a16:creationId xmlns:a16="http://schemas.microsoft.com/office/drawing/2014/main" id="{C9283D2E-BE7E-CEDD-6A86-5EC17B177D41}"/>
              </a:ext>
            </a:extLst>
          </p:cNvPr>
          <p:cNvSpPr txBox="1"/>
          <p:nvPr/>
        </p:nvSpPr>
        <p:spPr>
          <a:xfrm>
            <a:off x="1332249" y="5630750"/>
            <a:ext cx="10100596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ap="flat">
            <a:solidFill>
              <a:srgbClr val="FFC000"/>
            </a:solidFill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algn="ctr" rtl="0" hangingPunct="0">
              <a:defRPr sz="4000" b="1">
                <a:solidFill>
                  <a:srgbClr val="791A3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800" b="1" kern="0" dirty="0" err="1">
                <a:solidFill>
                  <a:srgbClr val="791A3D"/>
                </a:solidFill>
                <a:ea typeface="Calibri"/>
                <a:cs typeface="Calibri"/>
                <a:sym typeface="Calibri"/>
              </a:rPr>
              <a:t>الارتفاع</a:t>
            </a:r>
            <a:r>
              <a:rPr lang="ar-SA" sz="2800" b="1" kern="0" dirty="0">
                <a:solidFill>
                  <a:srgbClr val="791A3D"/>
                </a:solidFill>
                <a:ea typeface="Calibri"/>
                <a:cs typeface="Calibri"/>
                <a:sym typeface="Calibri"/>
              </a:rPr>
              <a:t> :</a:t>
            </a:r>
            <a:r>
              <a:rPr sz="2800" b="1" kern="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</a:t>
            </a:r>
            <a:r>
              <a:rPr sz="2800" b="1" kern="0" dirty="0" err="1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هو</a:t>
            </a:r>
            <a:r>
              <a:rPr sz="2800" b="1" kern="0" dirty="0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 </a:t>
            </a:r>
            <a:r>
              <a:rPr sz="2800" b="1" kern="0" dirty="0" err="1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البعد</a:t>
            </a:r>
            <a:r>
              <a:rPr sz="2800" b="1" kern="0" dirty="0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 </a:t>
            </a:r>
            <a:r>
              <a:rPr sz="2800" b="1" kern="0" dirty="0" err="1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العمودي</a:t>
            </a:r>
            <a:r>
              <a:rPr sz="2800" b="1" kern="0" dirty="0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 </a:t>
            </a:r>
            <a:r>
              <a:rPr sz="2800" b="1" kern="0" dirty="0" err="1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بين</a:t>
            </a:r>
            <a:r>
              <a:rPr sz="2800" b="1" kern="0" dirty="0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 </a:t>
            </a:r>
            <a:r>
              <a:rPr sz="2800" b="1" kern="0" dirty="0" err="1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الر</a:t>
            </a:r>
            <a:r>
              <a:rPr lang="ar-SA" sz="2800" b="1" kern="0" dirty="0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أ</a:t>
            </a:r>
            <a:r>
              <a:rPr sz="2800" b="1" kern="0" dirty="0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س </a:t>
            </a:r>
            <a:r>
              <a:rPr sz="2800" b="1" kern="0" dirty="0" err="1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والمستقي</a:t>
            </a:r>
            <a:r>
              <a:rPr lang="ar-SA" sz="2800" b="1" kern="0" dirty="0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م</a:t>
            </a:r>
            <a:r>
              <a:rPr sz="2800" b="1" kern="0" dirty="0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 </a:t>
            </a:r>
            <a:r>
              <a:rPr sz="2800" b="1" kern="0" dirty="0" err="1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الذ</a:t>
            </a:r>
            <a:r>
              <a:rPr lang="ar-SA" sz="2800" b="1" kern="0" dirty="0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ي</a:t>
            </a:r>
            <a:r>
              <a:rPr sz="2800" b="1" kern="0" dirty="0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 </a:t>
            </a:r>
            <a:r>
              <a:rPr sz="2800" b="1" kern="0" dirty="0" err="1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يحتوي</a:t>
            </a:r>
            <a:r>
              <a:rPr sz="2800" b="1" kern="0" dirty="0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 </a:t>
            </a:r>
            <a:r>
              <a:rPr sz="2800" b="1" kern="0" dirty="0" err="1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القاعدة</a:t>
            </a:r>
            <a:r>
              <a:rPr sz="2800" b="1" kern="0" dirty="0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 </a:t>
            </a:r>
            <a:r>
              <a:rPr sz="2800" b="1" kern="0" dirty="0" err="1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المقابلة</a:t>
            </a:r>
            <a:r>
              <a:rPr sz="2800" b="1" kern="0" dirty="0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 </a:t>
            </a:r>
            <a:r>
              <a:rPr sz="2800" b="1" kern="0" dirty="0" err="1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له</a:t>
            </a:r>
            <a:r>
              <a:rPr sz="2800" b="1" kern="0" dirty="0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9" name="المثلث">
            <a:extLst>
              <a:ext uri="{FF2B5EF4-FFF2-40B4-BE49-F238E27FC236}">
                <a16:creationId xmlns:a16="http://schemas.microsoft.com/office/drawing/2014/main" id="{A5EC7AE2-56ED-0145-6C17-13ED02E95241}"/>
              </a:ext>
            </a:extLst>
          </p:cNvPr>
          <p:cNvSpPr/>
          <p:nvPr/>
        </p:nvSpPr>
        <p:spPr>
          <a:xfrm>
            <a:off x="9241192" y="2741645"/>
            <a:ext cx="2181846" cy="1685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57150">
            <a:solidFill>
              <a:srgbClr val="FFC000"/>
            </a:solidFill>
          </a:ln>
        </p:spPr>
        <p:txBody>
          <a:bodyPr lIns="50800" tIns="50800" rIns="50800" bIns="50800"/>
          <a:lstStyle/>
          <a:p>
            <a:pPr algn="l" rtl="0" hangingPunct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المثلث">
            <a:extLst>
              <a:ext uri="{FF2B5EF4-FFF2-40B4-BE49-F238E27FC236}">
                <a16:creationId xmlns:a16="http://schemas.microsoft.com/office/drawing/2014/main" id="{2C548B48-62F2-18DB-263A-03DE84A9A3F3}"/>
              </a:ext>
            </a:extLst>
          </p:cNvPr>
          <p:cNvSpPr/>
          <p:nvPr/>
        </p:nvSpPr>
        <p:spPr>
          <a:xfrm>
            <a:off x="5792412" y="2732763"/>
            <a:ext cx="2553995" cy="1610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57150">
            <a:solidFill>
              <a:srgbClr val="FFC000"/>
            </a:solidFill>
          </a:ln>
        </p:spPr>
        <p:txBody>
          <a:bodyPr lIns="50800" tIns="50800" rIns="50800" bIns="50800"/>
          <a:lstStyle/>
          <a:p>
            <a:pPr algn="l" rtl="0" hangingPunct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ker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4" name="تجميع">
            <a:extLst>
              <a:ext uri="{FF2B5EF4-FFF2-40B4-BE49-F238E27FC236}">
                <a16:creationId xmlns:a16="http://schemas.microsoft.com/office/drawing/2014/main" id="{1DF5BFA5-7B2F-AA6C-7D48-76138AF6FB4D}"/>
              </a:ext>
            </a:extLst>
          </p:cNvPr>
          <p:cNvGrpSpPr/>
          <p:nvPr/>
        </p:nvGrpSpPr>
        <p:grpSpPr>
          <a:xfrm>
            <a:off x="803905" y="2744556"/>
            <a:ext cx="3047595" cy="1530105"/>
            <a:chOff x="0" y="0"/>
            <a:chExt cx="3047593" cy="1530103"/>
          </a:xfrm>
        </p:grpSpPr>
        <p:sp>
          <p:nvSpPr>
            <p:cNvPr id="45" name="رابط مستقيم 53">
              <a:extLst>
                <a:ext uri="{FF2B5EF4-FFF2-40B4-BE49-F238E27FC236}">
                  <a16:creationId xmlns:a16="http://schemas.microsoft.com/office/drawing/2014/main" id="{8E3C8B5C-CC0C-6E42-EF71-DA1F2A3FD7A7}"/>
                </a:ext>
              </a:extLst>
            </p:cNvPr>
            <p:cNvSpPr/>
            <p:nvPr/>
          </p:nvSpPr>
          <p:spPr>
            <a:xfrm>
              <a:off x="-1" y="1526927"/>
              <a:ext cx="2032063" cy="3"/>
            </a:xfrm>
            <a:prstGeom prst="line">
              <a:avLst/>
            </a:prstGeom>
            <a:noFill/>
            <a:ln w="57150" cap="flat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2438337" hangingPunct="0"/>
              <a:endParaRPr sz="2400" kern="0" dirty="0">
                <a:solidFill>
                  <a:srgbClr val="5E5E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46" name="رابط مستقيم 55">
              <a:extLst>
                <a:ext uri="{FF2B5EF4-FFF2-40B4-BE49-F238E27FC236}">
                  <a16:creationId xmlns:a16="http://schemas.microsoft.com/office/drawing/2014/main" id="{EE93F91F-059E-B5B6-7AE6-E8DAACB9E835}"/>
                </a:ext>
              </a:extLst>
            </p:cNvPr>
            <p:cNvSpPr/>
            <p:nvPr/>
          </p:nvSpPr>
          <p:spPr>
            <a:xfrm flipH="1">
              <a:off x="1966949" y="0"/>
              <a:ext cx="1080645" cy="1530104"/>
            </a:xfrm>
            <a:prstGeom prst="line">
              <a:avLst/>
            </a:prstGeom>
            <a:noFill/>
            <a:ln w="57150" cap="flat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2438337" hangingPunct="0"/>
              <a:endParaRPr sz="2400" kern="0" dirty="0">
                <a:solidFill>
                  <a:srgbClr val="5E5E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47" name="رابط مستقيم 56">
              <a:extLst>
                <a:ext uri="{FF2B5EF4-FFF2-40B4-BE49-F238E27FC236}">
                  <a16:creationId xmlns:a16="http://schemas.microsoft.com/office/drawing/2014/main" id="{F1AF348E-0841-6127-EE93-BE807A7973C7}"/>
                </a:ext>
              </a:extLst>
            </p:cNvPr>
            <p:cNvSpPr/>
            <p:nvPr/>
          </p:nvSpPr>
          <p:spPr>
            <a:xfrm flipV="1">
              <a:off x="34082" y="2"/>
              <a:ext cx="3007480" cy="1504094"/>
            </a:xfrm>
            <a:prstGeom prst="line">
              <a:avLst/>
            </a:prstGeom>
            <a:noFill/>
            <a:ln w="57150" cap="flat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2438337" hangingPunct="0"/>
              <a:endParaRPr sz="2400" kern="0" dirty="0">
                <a:solidFill>
                  <a:srgbClr val="5E5E5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</p:grpSp>
      <p:sp>
        <p:nvSpPr>
          <p:cNvPr id="48" name="خط">
            <a:extLst>
              <a:ext uri="{FF2B5EF4-FFF2-40B4-BE49-F238E27FC236}">
                <a16:creationId xmlns:a16="http://schemas.microsoft.com/office/drawing/2014/main" id="{6FA9C10E-0853-5114-43DB-1292F4B314F6}"/>
              </a:ext>
            </a:extLst>
          </p:cNvPr>
          <p:cNvSpPr/>
          <p:nvPr/>
        </p:nvSpPr>
        <p:spPr>
          <a:xfrm flipV="1">
            <a:off x="10338147" y="2786511"/>
            <a:ext cx="2" cy="1609003"/>
          </a:xfrm>
          <a:prstGeom prst="line">
            <a:avLst/>
          </a:prstGeom>
          <a:ln w="50800">
            <a:solidFill>
              <a:srgbClr val="791A3D"/>
            </a:solidFill>
            <a:custDash>
              <a:ds d="200000" sp="200000"/>
            </a:custDash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algn="ctr" defTabSz="2438337" hangingPunct="0"/>
            <a:endParaRPr sz="2400" kern="0">
              <a:solidFill>
                <a:srgbClr val="5E5E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49" name="خط">
            <a:extLst>
              <a:ext uri="{FF2B5EF4-FFF2-40B4-BE49-F238E27FC236}">
                <a16:creationId xmlns:a16="http://schemas.microsoft.com/office/drawing/2014/main" id="{1704D33E-9B01-45F7-3735-D6CC6EFAB83A}"/>
              </a:ext>
            </a:extLst>
          </p:cNvPr>
          <p:cNvSpPr/>
          <p:nvPr/>
        </p:nvSpPr>
        <p:spPr>
          <a:xfrm flipV="1">
            <a:off x="5690812" y="2656562"/>
            <a:ext cx="2" cy="1709163"/>
          </a:xfrm>
          <a:prstGeom prst="line">
            <a:avLst/>
          </a:prstGeom>
          <a:ln w="50800">
            <a:solidFill>
              <a:srgbClr val="791A3D"/>
            </a:solidFill>
            <a:custDash>
              <a:ds d="200000" sp="200000"/>
            </a:custDash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algn="ctr" defTabSz="2438337" hangingPunct="0"/>
            <a:endParaRPr sz="2400" kern="0">
              <a:solidFill>
                <a:srgbClr val="5E5E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50" name="خط">
            <a:extLst>
              <a:ext uri="{FF2B5EF4-FFF2-40B4-BE49-F238E27FC236}">
                <a16:creationId xmlns:a16="http://schemas.microsoft.com/office/drawing/2014/main" id="{E512B202-2AED-2A7A-44FF-C1DF78E1907C}"/>
              </a:ext>
            </a:extLst>
          </p:cNvPr>
          <p:cNvSpPr/>
          <p:nvPr/>
        </p:nvSpPr>
        <p:spPr>
          <a:xfrm flipV="1">
            <a:off x="3851500" y="2654765"/>
            <a:ext cx="2" cy="1592016"/>
          </a:xfrm>
          <a:prstGeom prst="line">
            <a:avLst/>
          </a:prstGeom>
          <a:ln w="50800">
            <a:solidFill>
              <a:srgbClr val="791A3D"/>
            </a:solidFill>
            <a:custDash>
              <a:ds d="200000" sp="200000"/>
            </a:custDash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algn="ctr" defTabSz="2438337" hangingPunct="0"/>
            <a:endParaRPr sz="2400" kern="0">
              <a:solidFill>
                <a:srgbClr val="5E5E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51" name="خط">
            <a:extLst>
              <a:ext uri="{FF2B5EF4-FFF2-40B4-BE49-F238E27FC236}">
                <a16:creationId xmlns:a16="http://schemas.microsoft.com/office/drawing/2014/main" id="{A32C9F41-1D80-B106-8BD1-2B858A97C137}"/>
              </a:ext>
            </a:extLst>
          </p:cNvPr>
          <p:cNvSpPr/>
          <p:nvPr/>
        </p:nvSpPr>
        <p:spPr>
          <a:xfrm flipH="1">
            <a:off x="2766135" y="4300139"/>
            <a:ext cx="999486" cy="2"/>
          </a:xfrm>
          <a:prstGeom prst="line">
            <a:avLst/>
          </a:prstGeom>
          <a:ln w="50800">
            <a:solidFill>
              <a:srgbClr val="791A3D"/>
            </a:solidFill>
            <a:custDash>
              <a:ds d="200000" sp="200000"/>
            </a:custDash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algn="ctr" defTabSz="2438337" hangingPunct="0"/>
            <a:endParaRPr sz="2400" kern="0">
              <a:solidFill>
                <a:srgbClr val="5E5E5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52" name="مستطيل">
            <a:extLst>
              <a:ext uri="{FF2B5EF4-FFF2-40B4-BE49-F238E27FC236}">
                <a16:creationId xmlns:a16="http://schemas.microsoft.com/office/drawing/2014/main" id="{2F695033-2AD8-FC38-7C1D-84F2909C4C9E}"/>
              </a:ext>
            </a:extLst>
          </p:cNvPr>
          <p:cNvSpPr/>
          <p:nvPr/>
        </p:nvSpPr>
        <p:spPr>
          <a:xfrm>
            <a:off x="10105658" y="4211053"/>
            <a:ext cx="218658" cy="197162"/>
          </a:xfrm>
          <a:prstGeom prst="rect">
            <a:avLst/>
          </a:prstGeom>
          <a:solidFill>
            <a:srgbClr val="474747"/>
          </a:solidFill>
          <a:ln w="25400">
            <a:solidFill>
              <a:srgbClr val="E2BCC9"/>
            </a:solidFill>
          </a:ln>
        </p:spPr>
        <p:txBody>
          <a:bodyPr lIns="50800" tIns="50800" rIns="50800" bIns="50800"/>
          <a:lstStyle/>
          <a:p>
            <a:pPr algn="l" rtl="0" hangingPunct="0">
              <a:defRPr sz="14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kern="0">
              <a:solidFill>
                <a:srgbClr val="53535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مربع">
            <a:extLst>
              <a:ext uri="{FF2B5EF4-FFF2-40B4-BE49-F238E27FC236}">
                <a16:creationId xmlns:a16="http://schemas.microsoft.com/office/drawing/2014/main" id="{174A8E76-08D0-22B6-6FF7-C5A959A4254E}"/>
              </a:ext>
            </a:extLst>
          </p:cNvPr>
          <p:cNvSpPr/>
          <p:nvPr/>
        </p:nvSpPr>
        <p:spPr>
          <a:xfrm>
            <a:off x="5828744" y="4127457"/>
            <a:ext cx="197162" cy="197162"/>
          </a:xfrm>
          <a:prstGeom prst="rect">
            <a:avLst/>
          </a:prstGeom>
          <a:solidFill>
            <a:srgbClr val="474747"/>
          </a:solidFill>
          <a:ln w="25400">
            <a:solidFill>
              <a:srgbClr val="E2BCC9"/>
            </a:solidFill>
          </a:ln>
        </p:spPr>
        <p:txBody>
          <a:bodyPr lIns="50800" tIns="50800" rIns="50800" bIns="50800"/>
          <a:lstStyle/>
          <a:p>
            <a:pPr algn="l" rtl="0" hangingPunct="0">
              <a:defRPr sz="14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kern="0">
              <a:solidFill>
                <a:srgbClr val="53535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4" name="مربع">
            <a:extLst>
              <a:ext uri="{FF2B5EF4-FFF2-40B4-BE49-F238E27FC236}">
                <a16:creationId xmlns:a16="http://schemas.microsoft.com/office/drawing/2014/main" id="{1EEF128D-3707-0123-6AD6-0217B2A1F68D}"/>
              </a:ext>
            </a:extLst>
          </p:cNvPr>
          <p:cNvSpPr/>
          <p:nvPr/>
        </p:nvSpPr>
        <p:spPr>
          <a:xfrm>
            <a:off x="3616240" y="4090278"/>
            <a:ext cx="197162" cy="197162"/>
          </a:xfrm>
          <a:prstGeom prst="rect">
            <a:avLst/>
          </a:prstGeom>
          <a:solidFill>
            <a:srgbClr val="474747"/>
          </a:solidFill>
          <a:ln w="25400">
            <a:solidFill>
              <a:srgbClr val="E2BCC9"/>
            </a:solidFill>
          </a:ln>
        </p:spPr>
        <p:txBody>
          <a:bodyPr lIns="50800" tIns="50800" rIns="50800" bIns="50800"/>
          <a:lstStyle/>
          <a:p>
            <a:pPr algn="l" rtl="0" hangingPunct="0">
              <a:defRPr sz="14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400" kern="0">
              <a:solidFill>
                <a:srgbClr val="53535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5" name="Google Shape;363;p18">
            <a:extLst>
              <a:ext uri="{FF2B5EF4-FFF2-40B4-BE49-F238E27FC236}">
                <a16:creationId xmlns:a16="http://schemas.microsoft.com/office/drawing/2014/main" id="{969899C5-FDFE-36B2-6267-4569178B08D8}"/>
              </a:ext>
            </a:extLst>
          </p:cNvPr>
          <p:cNvGrpSpPr/>
          <p:nvPr/>
        </p:nvGrpSpPr>
        <p:grpSpPr>
          <a:xfrm>
            <a:off x="9052962" y="1730443"/>
            <a:ext cx="2553994" cy="670415"/>
            <a:chOff x="0" y="0"/>
            <a:chExt cx="4127296" cy="949331"/>
          </a:xfrm>
        </p:grpSpPr>
        <p:sp>
          <p:nvSpPr>
            <p:cNvPr id="56" name="مستطيل">
              <a:extLst>
                <a:ext uri="{FF2B5EF4-FFF2-40B4-BE49-F238E27FC236}">
                  <a16:creationId xmlns:a16="http://schemas.microsoft.com/office/drawing/2014/main" id="{CCC170E6-EC4B-49B4-309A-1950555BEA54}"/>
                </a:ext>
              </a:extLst>
            </p:cNvPr>
            <p:cNvSpPr/>
            <p:nvPr/>
          </p:nvSpPr>
          <p:spPr>
            <a:xfrm>
              <a:off x="0" y="0"/>
              <a:ext cx="4127297" cy="94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5400" cap="flat">
              <a:solidFill>
                <a:srgbClr val="FFC000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0" marR="0" lvl="0" indent="0" algn="ctr" defTabSz="73151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مثلث حاد الزوايا">
              <a:extLst>
                <a:ext uri="{FF2B5EF4-FFF2-40B4-BE49-F238E27FC236}">
                  <a16:creationId xmlns:a16="http://schemas.microsoft.com/office/drawing/2014/main" id="{194A4C2C-AAC3-F45D-3175-9DC817982204}"/>
                </a:ext>
              </a:extLst>
            </p:cNvPr>
            <p:cNvSpPr txBox="1"/>
            <p:nvPr/>
          </p:nvSpPr>
          <p:spPr>
            <a:xfrm>
              <a:off x="12700" y="12700"/>
              <a:ext cx="4101897" cy="9239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Autofit/>
            </a:bodyPr>
            <a:lstStyle>
              <a:lvl1pPr defTabSz="731519">
                <a:defRPr sz="4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0" marR="0" lvl="0" indent="0" algn="ctr" defTabSz="73151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مثلث حاد الزوايا </a:t>
              </a:r>
            </a:p>
          </p:txBody>
        </p:sp>
      </p:grpSp>
      <p:grpSp>
        <p:nvGrpSpPr>
          <p:cNvPr id="58" name="Google Shape;363;p18">
            <a:extLst>
              <a:ext uri="{FF2B5EF4-FFF2-40B4-BE49-F238E27FC236}">
                <a16:creationId xmlns:a16="http://schemas.microsoft.com/office/drawing/2014/main" id="{DAFFB7F7-DB63-569F-D6D0-453D052685AE}"/>
              </a:ext>
            </a:extLst>
          </p:cNvPr>
          <p:cNvGrpSpPr/>
          <p:nvPr/>
        </p:nvGrpSpPr>
        <p:grpSpPr>
          <a:xfrm>
            <a:off x="5218042" y="1752744"/>
            <a:ext cx="2553994" cy="670415"/>
            <a:chOff x="0" y="0"/>
            <a:chExt cx="4127298" cy="94933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59" name="مستطيل">
              <a:extLst>
                <a:ext uri="{FF2B5EF4-FFF2-40B4-BE49-F238E27FC236}">
                  <a16:creationId xmlns:a16="http://schemas.microsoft.com/office/drawing/2014/main" id="{04BF8CF5-BA7E-8985-2555-2BE8175D8C03}"/>
                </a:ext>
              </a:extLst>
            </p:cNvPr>
            <p:cNvSpPr/>
            <p:nvPr/>
          </p:nvSpPr>
          <p:spPr>
            <a:xfrm>
              <a:off x="-1" y="0"/>
              <a:ext cx="4127300" cy="949332"/>
            </a:xfrm>
            <a:prstGeom prst="rect">
              <a:avLst/>
            </a:prstGeom>
            <a:grpFill/>
            <a:ln w="25400" cap="flat">
              <a:solidFill>
                <a:srgbClr val="FFC000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0" marR="0" lvl="0" indent="0" algn="ctr" defTabSz="73151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مثلث قائم الزاوية">
              <a:extLst>
                <a:ext uri="{FF2B5EF4-FFF2-40B4-BE49-F238E27FC236}">
                  <a16:creationId xmlns:a16="http://schemas.microsoft.com/office/drawing/2014/main" id="{2F43BB22-EE09-5E6F-F89F-60CD16F828E3}"/>
                </a:ext>
              </a:extLst>
            </p:cNvPr>
            <p:cNvSpPr txBox="1"/>
            <p:nvPr/>
          </p:nvSpPr>
          <p:spPr>
            <a:xfrm>
              <a:off x="12699" y="12700"/>
              <a:ext cx="4101900" cy="923932"/>
            </a:xfrm>
            <a:prstGeom prst="rect">
              <a:avLst/>
            </a:prstGeom>
            <a:grpFill/>
            <a:ln w="12700" cap="flat">
              <a:solidFill>
                <a:srgbClr val="FFC000"/>
              </a:solidFill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/>
            </a:bodyPr>
            <a:lstStyle>
              <a:lvl1pPr defTabSz="731519">
                <a:defRPr sz="4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0" marR="0" lvl="0" indent="0" algn="ctr" defTabSz="73151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مثلث قائم الزاوية </a:t>
              </a:r>
            </a:p>
          </p:txBody>
        </p:sp>
      </p:grpSp>
      <p:grpSp>
        <p:nvGrpSpPr>
          <p:cNvPr id="61" name="Google Shape;363;p18">
            <a:extLst>
              <a:ext uri="{FF2B5EF4-FFF2-40B4-BE49-F238E27FC236}">
                <a16:creationId xmlns:a16="http://schemas.microsoft.com/office/drawing/2014/main" id="{C150B658-C764-265C-1297-6823A6AF8DA9}"/>
              </a:ext>
            </a:extLst>
          </p:cNvPr>
          <p:cNvGrpSpPr/>
          <p:nvPr/>
        </p:nvGrpSpPr>
        <p:grpSpPr>
          <a:xfrm>
            <a:off x="1386759" y="1739412"/>
            <a:ext cx="2553993" cy="670415"/>
            <a:chOff x="0" y="0"/>
            <a:chExt cx="4127296" cy="949331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62" name="مستطيل">
              <a:extLst>
                <a:ext uri="{FF2B5EF4-FFF2-40B4-BE49-F238E27FC236}">
                  <a16:creationId xmlns:a16="http://schemas.microsoft.com/office/drawing/2014/main" id="{06F47C6D-4CB5-A2DD-C795-D74AF5F147C8}"/>
                </a:ext>
              </a:extLst>
            </p:cNvPr>
            <p:cNvSpPr/>
            <p:nvPr/>
          </p:nvSpPr>
          <p:spPr>
            <a:xfrm>
              <a:off x="0" y="0"/>
              <a:ext cx="4127297" cy="949332"/>
            </a:xfrm>
            <a:prstGeom prst="rect">
              <a:avLst/>
            </a:prstGeom>
            <a:grpFill/>
            <a:ln w="25400" cap="flat">
              <a:solidFill>
                <a:srgbClr val="FFC000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مثلث منفرج  الزاوية">
              <a:extLst>
                <a:ext uri="{FF2B5EF4-FFF2-40B4-BE49-F238E27FC236}">
                  <a16:creationId xmlns:a16="http://schemas.microsoft.com/office/drawing/2014/main" id="{5BD80775-635F-D04F-0B6C-80ED3DEDCED3}"/>
                </a:ext>
              </a:extLst>
            </p:cNvPr>
            <p:cNvSpPr txBox="1"/>
            <p:nvPr/>
          </p:nvSpPr>
          <p:spPr>
            <a:xfrm>
              <a:off x="12700" y="12700"/>
              <a:ext cx="4101897" cy="923932"/>
            </a:xfrm>
            <a:prstGeom prst="rect">
              <a:avLst/>
            </a:prstGeom>
            <a:grpFill/>
            <a:ln w="12700" cap="flat">
              <a:solidFill>
                <a:srgbClr val="FFC000"/>
              </a:solidFill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/>
            </a:bodyPr>
            <a:lstStyle>
              <a:lvl1pPr defTabSz="685800">
                <a:defRPr sz="4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0" marR="0" lvl="0" indent="0" algn="ctr" defTabSz="685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مثلث منفرج  الزاوية </a:t>
              </a:r>
            </a:p>
          </p:txBody>
        </p:sp>
      </p:grpSp>
      <p:sp>
        <p:nvSpPr>
          <p:cNvPr id="64" name="Google Shape;363;p18">
            <a:extLst>
              <a:ext uri="{FF2B5EF4-FFF2-40B4-BE49-F238E27FC236}">
                <a16:creationId xmlns:a16="http://schemas.microsoft.com/office/drawing/2014/main" id="{CF7ADBD4-AADC-B80A-32E5-FE69397D6F7F}"/>
              </a:ext>
            </a:extLst>
          </p:cNvPr>
          <p:cNvSpPr txBox="1"/>
          <p:nvPr/>
        </p:nvSpPr>
        <p:spPr>
          <a:xfrm>
            <a:off x="9166237" y="4387716"/>
            <a:ext cx="2347356" cy="72552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9" tIns="121899" rIns="121899" bIns="121899">
            <a:normAutofit lnSpcReduction="10000"/>
          </a:bodyPr>
          <a:lstStyle>
            <a:lvl1pPr defTabSz="521208">
              <a:defRPr sz="3400" b="1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52120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400" b="1" i="0" u="none" strike="noStrike" kern="0" cap="none" spc="0" normalizeH="0" baseline="0" noProof="0" dirty="0" err="1">
                <a:ln>
                  <a:noFill/>
                </a:ln>
                <a:solidFill>
                  <a:srgbClr val="B51A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القاعدة</a:t>
            </a:r>
            <a:r>
              <a:rPr kumimoji="0" sz="3400" b="1" i="0" u="none" strike="noStrike" kern="0" cap="none" spc="0" normalizeH="0" baseline="0" noProof="0" dirty="0">
                <a:ln>
                  <a:noFill/>
                </a:ln>
                <a:solidFill>
                  <a:srgbClr val="B51A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  <p:sp>
        <p:nvSpPr>
          <p:cNvPr id="65" name="Google Shape;363;p18">
            <a:extLst>
              <a:ext uri="{FF2B5EF4-FFF2-40B4-BE49-F238E27FC236}">
                <a16:creationId xmlns:a16="http://schemas.microsoft.com/office/drawing/2014/main" id="{05DBA9CF-B526-64BE-613A-3796BA2638E8}"/>
              </a:ext>
            </a:extLst>
          </p:cNvPr>
          <p:cNvSpPr txBox="1"/>
          <p:nvPr/>
        </p:nvSpPr>
        <p:spPr>
          <a:xfrm rot="16200000">
            <a:off x="8881729" y="3366333"/>
            <a:ext cx="2347356" cy="68914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9" tIns="121899" rIns="121899" bIns="121899">
            <a:normAutofit/>
          </a:bodyPr>
          <a:lstStyle>
            <a:lvl1pPr defTabSz="475487">
              <a:defRPr sz="3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4754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الارتفاع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  <p:sp>
        <p:nvSpPr>
          <p:cNvPr id="66" name="Google Shape;363;p18">
            <a:extLst>
              <a:ext uri="{FF2B5EF4-FFF2-40B4-BE49-F238E27FC236}">
                <a16:creationId xmlns:a16="http://schemas.microsoft.com/office/drawing/2014/main" id="{640A1E04-3606-3ACF-FFBC-9BCE87768DBD}"/>
              </a:ext>
            </a:extLst>
          </p:cNvPr>
          <p:cNvSpPr txBox="1"/>
          <p:nvPr/>
        </p:nvSpPr>
        <p:spPr>
          <a:xfrm>
            <a:off x="5583009" y="4298165"/>
            <a:ext cx="2347355" cy="72552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9" tIns="121899" rIns="121899" bIns="121899">
            <a:normAutofit lnSpcReduction="10000"/>
          </a:bodyPr>
          <a:lstStyle>
            <a:lvl1pPr defTabSz="521208">
              <a:defRPr sz="3400" b="1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52120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400" b="1" i="0" u="none" strike="noStrike" kern="0" cap="none" spc="0" normalizeH="0" baseline="0" noProof="0">
                <a:ln>
                  <a:noFill/>
                </a:ln>
                <a:solidFill>
                  <a:srgbClr val="B51A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القاعدة </a:t>
            </a:r>
          </a:p>
        </p:txBody>
      </p:sp>
      <p:sp>
        <p:nvSpPr>
          <p:cNvPr id="67" name="Google Shape;363;p18">
            <a:extLst>
              <a:ext uri="{FF2B5EF4-FFF2-40B4-BE49-F238E27FC236}">
                <a16:creationId xmlns:a16="http://schemas.microsoft.com/office/drawing/2014/main" id="{BAE2422A-3055-F047-F279-7F758F0589E5}"/>
              </a:ext>
            </a:extLst>
          </p:cNvPr>
          <p:cNvSpPr txBox="1"/>
          <p:nvPr/>
        </p:nvSpPr>
        <p:spPr>
          <a:xfrm rot="16200000">
            <a:off x="4202691" y="3170892"/>
            <a:ext cx="2347356" cy="68914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9" tIns="121899" rIns="121899" bIns="121899">
            <a:normAutofit/>
          </a:bodyPr>
          <a:lstStyle>
            <a:lvl1pPr defTabSz="475487">
              <a:defRPr sz="3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4754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الارتفاع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  <p:sp>
        <p:nvSpPr>
          <p:cNvPr id="68" name="Google Shape;363;p18">
            <a:extLst>
              <a:ext uri="{FF2B5EF4-FFF2-40B4-BE49-F238E27FC236}">
                <a16:creationId xmlns:a16="http://schemas.microsoft.com/office/drawing/2014/main" id="{E5EB517D-925E-7E59-97BF-97D4CF66DA93}"/>
              </a:ext>
            </a:extLst>
          </p:cNvPr>
          <p:cNvSpPr txBox="1"/>
          <p:nvPr/>
        </p:nvSpPr>
        <p:spPr>
          <a:xfrm>
            <a:off x="613049" y="4274661"/>
            <a:ext cx="2347356" cy="69165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9" tIns="121899" rIns="121899" bIns="121899">
            <a:normAutofit lnSpcReduction="10000"/>
          </a:bodyPr>
          <a:lstStyle>
            <a:lvl1pPr defTabSz="475487">
              <a:defRPr sz="3100" b="1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4754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1" i="0" u="none" strike="noStrike" kern="0" cap="none" spc="0" normalizeH="0" baseline="0" noProof="0" dirty="0" err="1">
                <a:ln>
                  <a:noFill/>
                </a:ln>
                <a:solidFill>
                  <a:srgbClr val="B51A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القاعدة</a:t>
            </a:r>
            <a:r>
              <a:rPr kumimoji="0" sz="3100" b="1" i="0" u="none" strike="noStrike" kern="0" cap="none" spc="0" normalizeH="0" baseline="0" noProof="0" dirty="0">
                <a:ln>
                  <a:noFill/>
                </a:ln>
                <a:solidFill>
                  <a:srgbClr val="B51A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  <p:sp>
        <p:nvSpPr>
          <p:cNvPr id="69" name="Google Shape;363;p18">
            <a:extLst>
              <a:ext uri="{FF2B5EF4-FFF2-40B4-BE49-F238E27FC236}">
                <a16:creationId xmlns:a16="http://schemas.microsoft.com/office/drawing/2014/main" id="{F4BBE713-100E-E178-6A7F-63EA06D27852}"/>
              </a:ext>
            </a:extLst>
          </p:cNvPr>
          <p:cNvSpPr txBox="1"/>
          <p:nvPr/>
        </p:nvSpPr>
        <p:spPr>
          <a:xfrm rot="5400000">
            <a:off x="2936514" y="3106201"/>
            <a:ext cx="2347355" cy="68914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9" tIns="121899" rIns="121899" bIns="121899">
            <a:normAutofit/>
          </a:bodyPr>
          <a:lstStyle>
            <a:lvl1pPr defTabSz="475487">
              <a:defRPr sz="31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4754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الارتفاع</a:t>
            </a: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  <p:sp>
        <p:nvSpPr>
          <p:cNvPr id="70" name="الارتفاع هو البعد العمودي بين الراس والمستقيم الذي يحتوي القاعدة المقابلة له">
            <a:extLst>
              <a:ext uri="{FF2B5EF4-FFF2-40B4-BE49-F238E27FC236}">
                <a16:creationId xmlns:a16="http://schemas.microsoft.com/office/drawing/2014/main" id="{E4967B9D-5D57-1BBB-08E5-0667ACE63FBC}"/>
              </a:ext>
            </a:extLst>
          </p:cNvPr>
          <p:cNvSpPr txBox="1"/>
          <p:nvPr/>
        </p:nvSpPr>
        <p:spPr>
          <a:xfrm>
            <a:off x="2105955" y="5059786"/>
            <a:ext cx="8489611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cap="flat">
            <a:solidFill>
              <a:srgbClr val="FFC000"/>
            </a:solidFill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algn="ctr" rtl="0" hangingPunct="0">
              <a:defRPr sz="4000" b="1">
                <a:solidFill>
                  <a:srgbClr val="791A3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ar-SA" sz="2800" b="1" kern="0" dirty="0">
                <a:solidFill>
                  <a:srgbClr val="791A3D"/>
                </a:solidFill>
                <a:ea typeface="Calibri"/>
                <a:cs typeface="Calibri"/>
                <a:sym typeface="Calibri"/>
              </a:rPr>
              <a:t>القاعدة :  </a:t>
            </a:r>
            <a:r>
              <a:rPr lang="ar-SA" sz="2800" b="1" kern="0" dirty="0">
                <a:solidFill>
                  <a:srgbClr val="0042A9"/>
                </a:solidFill>
                <a:ea typeface="Calibri"/>
                <a:cs typeface="Calibri"/>
                <a:sym typeface="Calibri"/>
              </a:rPr>
              <a:t>يمكن أن تكون القاعدة أي ضلع من أضلاع المثلث</a:t>
            </a:r>
            <a:endParaRPr sz="2800" b="1" kern="0" dirty="0">
              <a:solidFill>
                <a:srgbClr val="0042A9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4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50"/>
                            </p:stCondLst>
                            <p:childTnLst>
                              <p:par>
                                <p:cTn id="4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7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750"/>
                            </p:stCondLst>
                            <p:childTnLst>
                              <p:par>
                                <p:cTn id="5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75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750"/>
                            </p:stCondLst>
                            <p:childTnLst>
                              <p:par>
                                <p:cTn id="5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750"/>
                            </p:stCondLst>
                            <p:childTnLst>
                              <p:par>
                                <p:cTn id="6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75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750"/>
                            </p:stCondLst>
                            <p:childTnLst>
                              <p:par>
                                <p:cTn id="7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37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75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75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75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75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75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9" grpId="0" animBg="1" advAuto="0"/>
      <p:bldP spid="43" grpId="0" animBg="1" advAuto="0"/>
      <p:bldP spid="44" grpId="0" animBg="1" advAuto="0"/>
      <p:bldP spid="48" grpId="0" animBg="1" advAuto="0"/>
      <p:bldP spid="49" grpId="0" animBg="1" advAuto="0"/>
      <p:bldP spid="50" grpId="0" animBg="1" advAuto="0"/>
      <p:bldP spid="51" grpId="0" animBg="1" advAuto="0"/>
      <p:bldP spid="52" grpId="0" animBg="1" advAuto="0"/>
      <p:bldP spid="53" grpId="0" animBg="1" advAuto="0"/>
      <p:bldP spid="54" grpId="0" animBg="1" advAuto="0"/>
      <p:bldP spid="55" grpId="0" animBg="1" advAuto="0"/>
      <p:bldP spid="58" grpId="0" animBg="1" advAuto="0"/>
      <p:bldP spid="61" grpId="0" animBg="1" advAuto="0"/>
      <p:bldP spid="64" grpId="0" animBg="1" advAuto="0"/>
      <p:bldP spid="65" grpId="0" animBg="1" advAuto="0"/>
      <p:bldP spid="66" grpId="0" animBg="1" advAuto="0"/>
      <p:bldP spid="67" grpId="0" animBg="1" advAuto="0"/>
      <p:bldP spid="68" grpId="0" animBg="1" advAuto="0"/>
      <p:bldP spid="69" grpId="0" animBg="1" advAuto="0"/>
      <p:bldP spid="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79844" y="4987899"/>
            <a:ext cx="1158172" cy="13619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299423">
            <a:off x="9278047" y="147870"/>
            <a:ext cx="635623" cy="14640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5712053" y="810904"/>
            <a:ext cx="3992755" cy="128247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قانون مساحة المثلث</a:t>
            </a:r>
            <a:endParaRPr sz="28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4EA487F-0041-8B4C-A304-3E2F5C8FF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736" t="34286" r="36963" b="43492"/>
          <a:stretch/>
        </p:blipFill>
        <p:spPr>
          <a:xfrm>
            <a:off x="949235" y="2351313"/>
            <a:ext cx="9727474" cy="278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454E1C1-6D84-11D0-86B6-27B0863A66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127" t="46349" r="28920" b="17752"/>
          <a:stretch/>
        </p:blipFill>
        <p:spPr>
          <a:xfrm>
            <a:off x="1950064" y="973689"/>
            <a:ext cx="9077606" cy="490053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268491-B45F-E718-2AEC-4D6F9D93BA42}"/>
              </a:ext>
            </a:extLst>
          </p:cNvPr>
          <p:cNvSpPr/>
          <p:nvPr/>
        </p:nvSpPr>
        <p:spPr>
          <a:xfrm>
            <a:off x="640833" y="2912162"/>
            <a:ext cx="1147460" cy="11378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E490BFC-C838-1CBF-3F98-461C3FE18A35}"/>
              </a:ext>
            </a:extLst>
          </p:cNvPr>
          <p:cNvSpPr/>
          <p:nvPr/>
        </p:nvSpPr>
        <p:spPr>
          <a:xfrm>
            <a:off x="4867813" y="2278911"/>
            <a:ext cx="5346069" cy="3441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442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Office PowerPoint</Application>
  <PresentationFormat>شاشة عريضة</PresentationFormat>
  <Paragraphs>77</Paragraphs>
  <Slides>24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8" baseType="lpstr">
      <vt:lpstr>Arial</vt:lpstr>
      <vt:lpstr>Calibri</vt:lpstr>
      <vt:lpstr>Helvetica Neue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24</cp:revision>
  <dcterms:created xsi:type="dcterms:W3CDTF">2023-03-22T18:02:01Z</dcterms:created>
  <dcterms:modified xsi:type="dcterms:W3CDTF">2023-05-08T05:21:15Z</dcterms:modified>
</cp:coreProperties>
</file>