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287" r:id="rId4"/>
    <p:sldId id="289" r:id="rId5"/>
    <p:sldId id="290" r:id="rId6"/>
    <p:sldId id="281" r:id="rId7"/>
    <p:sldId id="284" r:id="rId8"/>
    <p:sldId id="291" r:id="rId9"/>
    <p:sldId id="292" r:id="rId10"/>
    <p:sldId id="293" r:id="rId11"/>
    <p:sldId id="294" r:id="rId12"/>
    <p:sldId id="295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E4F0"/>
    <a:srgbClr val="FFA605"/>
    <a:srgbClr val="ADDB7B"/>
    <a:srgbClr val="C2EEF4"/>
    <a:srgbClr val="FFE4B3"/>
    <a:srgbClr val="FF66FF"/>
    <a:srgbClr val="3B3838"/>
    <a:srgbClr val="AFABAB"/>
    <a:srgbClr val="DAD8D8"/>
    <a:srgbClr val="17C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25/10/44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25/10/44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25/10/44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25/10/44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25/10/44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25/10/44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25/10/44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25/10/44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25/10/44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25/10/44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25/10/44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25/10/44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25/10/44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5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microsoft.com/office/2007/relationships/hdphoto" Target="../media/hdphoto1.wdp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microsoft.com/office/2007/relationships/hdphoto" Target="../media/hdphoto1.wdp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5.wdp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6.wdp"/><Relationship Id="rId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2.png"/><Relationship Id="rId10" Type="http://schemas.openxmlformats.org/officeDocument/2006/relationships/image" Target="../media/image9.emf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audio" Target="../media/audio3.wav"/><Relationship Id="rId7" Type="http://schemas.microsoft.com/office/2007/relationships/hdphoto" Target="../media/hdphoto2.wdp"/><Relationship Id="rId12" Type="http://schemas.microsoft.com/office/2007/relationships/hdphoto" Target="../media/hdphoto7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.png"/><Relationship Id="rId7" Type="http://schemas.openxmlformats.org/officeDocument/2006/relationships/image" Target="../media/image3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1.wdp"/><Relationship Id="rId7" Type="http://schemas.openxmlformats.org/officeDocument/2006/relationships/image" Target="../media/image1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microsoft.com/office/2007/relationships/hdphoto" Target="../media/hdphoto1.wdp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مستطيل مستدير الزوايا 36"/>
          <p:cNvSpPr/>
          <p:nvPr/>
        </p:nvSpPr>
        <p:spPr>
          <a:xfrm>
            <a:off x="4345577" y="2466593"/>
            <a:ext cx="3705703" cy="767871"/>
          </a:xfrm>
          <a:prstGeom prst="round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8882187" y="846820"/>
            <a:ext cx="2057550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خطة حل المسألة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14378" y="158830"/>
            <a:ext cx="1088795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3B3838"/>
                </a:solidFill>
              </a:rPr>
              <a:t>١١ - ٤</a:t>
            </a:r>
            <a:endParaRPr lang="ar-SA" sz="2000" b="1" dirty="0">
              <a:solidFill>
                <a:srgbClr val="3B3838"/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2813" b="77656" l="0" r="99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4" t="29864" r="6451" b="30085"/>
          <a:stretch/>
        </p:blipFill>
        <p:spPr>
          <a:xfrm>
            <a:off x="8865048" y="2308292"/>
            <a:ext cx="2327565" cy="1045030"/>
          </a:xfrm>
          <a:prstGeom prst="rect">
            <a:avLst/>
          </a:prstGeom>
        </p:spPr>
      </p:pic>
      <p:sp>
        <p:nvSpPr>
          <p:cNvPr id="31" name="مخطط انسيابي: محطة طرفية 30"/>
          <p:cNvSpPr/>
          <p:nvPr/>
        </p:nvSpPr>
        <p:spPr>
          <a:xfrm>
            <a:off x="8882187" y="2503823"/>
            <a:ext cx="1767581" cy="512534"/>
          </a:xfrm>
          <a:prstGeom prst="flowChartTerminator">
            <a:avLst/>
          </a:prstGeom>
          <a:ln>
            <a:solidFill>
              <a:srgbClr val="FF9F4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فـكـرة الدرس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4290678" y="2588918"/>
            <a:ext cx="359468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أرسـم صورة لأحل المسـألة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6" name="صورة 25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2813" b="77656" l="0" r="99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4" t="29864" r="6451" b="30085"/>
          <a:stretch/>
        </p:blipFill>
        <p:spPr>
          <a:xfrm>
            <a:off x="8987686" y="3963009"/>
            <a:ext cx="2327565" cy="1045030"/>
          </a:xfrm>
          <a:prstGeom prst="rect">
            <a:avLst/>
          </a:prstGeom>
        </p:spPr>
      </p:pic>
      <p:sp>
        <p:nvSpPr>
          <p:cNvPr id="27" name="مخطط انسيابي: محطة طرفية 26"/>
          <p:cNvSpPr/>
          <p:nvPr/>
        </p:nvSpPr>
        <p:spPr>
          <a:xfrm>
            <a:off x="8314058" y="4162731"/>
            <a:ext cx="2322388" cy="490785"/>
          </a:xfrm>
          <a:prstGeom prst="flowChartTerminator">
            <a:avLst/>
          </a:prstGeom>
          <a:ln>
            <a:solidFill>
              <a:srgbClr val="FFA60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>
                <a:solidFill>
                  <a:schemeClr val="bg2">
                    <a:lumMod val="25000"/>
                  </a:schemeClr>
                </a:solidFill>
              </a:rPr>
              <a:t>خطوات حل المسألة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مستطيل مستدير الزوايا 31"/>
          <p:cNvSpPr/>
          <p:nvPr/>
        </p:nvSpPr>
        <p:spPr>
          <a:xfrm>
            <a:off x="6419278" y="5826445"/>
            <a:ext cx="1111451" cy="512641"/>
          </a:xfrm>
          <a:prstGeom prst="roundRect">
            <a:avLst/>
          </a:prstGeom>
          <a:solidFill>
            <a:srgbClr val="FFE4B3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 مستدير الزوايا 33"/>
          <p:cNvSpPr/>
          <p:nvPr/>
        </p:nvSpPr>
        <p:spPr>
          <a:xfrm>
            <a:off x="6434753" y="4465359"/>
            <a:ext cx="1080497" cy="512641"/>
          </a:xfrm>
          <a:prstGeom prst="roundRect">
            <a:avLst/>
          </a:prstGeom>
          <a:solidFill>
            <a:srgbClr val="FFE4B3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مستطيل مستدير الزوايا 37"/>
          <p:cNvSpPr/>
          <p:nvPr/>
        </p:nvSpPr>
        <p:spPr>
          <a:xfrm>
            <a:off x="6421795" y="5163276"/>
            <a:ext cx="1108934" cy="512641"/>
          </a:xfrm>
          <a:prstGeom prst="roundRect">
            <a:avLst/>
          </a:prstGeom>
          <a:solidFill>
            <a:srgbClr val="FFE4B3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ستطيل مستدير الزوايا 38"/>
          <p:cNvSpPr/>
          <p:nvPr/>
        </p:nvSpPr>
        <p:spPr>
          <a:xfrm>
            <a:off x="6461375" y="3810254"/>
            <a:ext cx="1058204" cy="512641"/>
          </a:xfrm>
          <a:prstGeom prst="roundRect">
            <a:avLst/>
          </a:prstGeom>
          <a:solidFill>
            <a:srgbClr val="FFE4B3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ربع نص 40"/>
          <p:cNvSpPr txBox="1"/>
          <p:nvPr/>
        </p:nvSpPr>
        <p:spPr>
          <a:xfrm>
            <a:off x="6510091" y="3824164"/>
            <a:ext cx="9607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افـهـم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6447241" y="5187765"/>
            <a:ext cx="10555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أحــل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6397532" y="4481475"/>
            <a:ext cx="11373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أخـطـطـ 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6425947" y="5826445"/>
            <a:ext cx="109811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أتـحـقق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5" r="13362" b="7556"/>
          <a:stretch/>
        </p:blipFill>
        <p:spPr>
          <a:xfrm>
            <a:off x="3960713" y="3572670"/>
            <a:ext cx="1593624" cy="306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1" grpId="0" animBg="1"/>
      <p:bldP spid="35" grpId="0"/>
      <p:bldP spid="27" grpId="0" animBg="1"/>
      <p:bldP spid="32" grpId="0" animBg="1"/>
      <p:bldP spid="34" grpId="0" animBg="1"/>
      <p:bldP spid="38" grpId="0" animBg="1"/>
      <p:bldP spid="39" grpId="0" animBg="1"/>
      <p:bldP spid="41" grpId="0"/>
      <p:bldP spid="42" grpId="0"/>
      <p:bldP spid="43" grpId="0"/>
      <p:bldP spid="4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114378" y="158830"/>
            <a:ext cx="1088795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3B3838"/>
                </a:solidFill>
              </a:rPr>
              <a:t>١١ - </a:t>
            </a:r>
            <a:r>
              <a:rPr lang="ku-Arab-IQ" sz="2000" b="1" dirty="0" smtClean="0">
                <a:solidFill>
                  <a:srgbClr val="3B3838"/>
                </a:solidFill>
              </a:rPr>
              <a:t>٤</a:t>
            </a:r>
            <a:endParaRPr lang="ar-SA" sz="2000" b="1" dirty="0">
              <a:solidFill>
                <a:srgbClr val="3B3838"/>
              </a:solidFill>
            </a:endParaRPr>
          </a:p>
        </p:txBody>
      </p:sp>
      <p:sp>
        <p:nvSpPr>
          <p:cNvPr id="34" name="مستطيل مستدير الزوايا 33"/>
          <p:cNvSpPr/>
          <p:nvPr/>
        </p:nvSpPr>
        <p:spPr>
          <a:xfrm>
            <a:off x="8882187" y="846820"/>
            <a:ext cx="2057550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خطة حل المسألة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4839286" y="1433535"/>
            <a:ext cx="54396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أستعمل الخطة ( أرسم صورة ) لأحل كلًا من المسائل الآتية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6" name="صورة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0"/>
          <a:stretch/>
        </p:blipFill>
        <p:spPr>
          <a:xfrm>
            <a:off x="1886314" y="974682"/>
            <a:ext cx="1971113" cy="2415339"/>
          </a:xfrm>
          <a:prstGeom prst="rect">
            <a:avLst/>
          </a:prstGeom>
        </p:spPr>
      </p:pic>
      <p:sp>
        <p:nvSpPr>
          <p:cNvPr id="27" name="مخطط انسيابي: محطة طرفية 26"/>
          <p:cNvSpPr/>
          <p:nvPr/>
        </p:nvSpPr>
        <p:spPr>
          <a:xfrm>
            <a:off x="3436026" y="836424"/>
            <a:ext cx="2310617" cy="497781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A605"/>
                </a:solidFill>
              </a:rPr>
              <a:t>أتدرب على الـخطـة </a:t>
            </a:r>
            <a:endParaRPr lang="ar-SA" sz="2400" b="1" dirty="0">
              <a:solidFill>
                <a:srgbClr val="FFA605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7772" y="2049136"/>
            <a:ext cx="5830801" cy="254786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5718" y="3446396"/>
            <a:ext cx="3497250" cy="1206330"/>
          </a:xfrm>
          <a:prstGeom prst="rect">
            <a:avLst/>
          </a:prstGeom>
        </p:spPr>
      </p:pic>
      <p:cxnSp>
        <p:nvCxnSpPr>
          <p:cNvPr id="28" name="رابط مستقيم 27"/>
          <p:cNvCxnSpPr/>
          <p:nvPr/>
        </p:nvCxnSpPr>
        <p:spPr>
          <a:xfrm flipH="1" flipV="1">
            <a:off x="9106149" y="2606600"/>
            <a:ext cx="126778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مستطيل 28"/>
          <p:cNvSpPr/>
          <p:nvPr/>
        </p:nvSpPr>
        <p:spPr>
          <a:xfrm>
            <a:off x="6801394" y="3939656"/>
            <a:ext cx="4263540" cy="58607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394814"/>
              </p:ext>
            </p:extLst>
          </p:nvPr>
        </p:nvGraphicFramePr>
        <p:xfrm>
          <a:off x="2028112" y="5002772"/>
          <a:ext cx="4538151" cy="14630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04239">
                  <a:extLst>
                    <a:ext uri="{9D8B030D-6E8A-4147-A177-3AD203B41FA5}">
                      <a16:colId xmlns:a16="http://schemas.microsoft.com/office/drawing/2014/main" val="47276793"/>
                    </a:ext>
                  </a:extLst>
                </a:gridCol>
                <a:gridCol w="504239">
                  <a:extLst>
                    <a:ext uri="{9D8B030D-6E8A-4147-A177-3AD203B41FA5}">
                      <a16:colId xmlns:a16="http://schemas.microsoft.com/office/drawing/2014/main" val="1591212795"/>
                    </a:ext>
                  </a:extLst>
                </a:gridCol>
                <a:gridCol w="504239">
                  <a:extLst>
                    <a:ext uri="{9D8B030D-6E8A-4147-A177-3AD203B41FA5}">
                      <a16:colId xmlns:a16="http://schemas.microsoft.com/office/drawing/2014/main" val="2897084398"/>
                    </a:ext>
                  </a:extLst>
                </a:gridCol>
                <a:gridCol w="504239">
                  <a:extLst>
                    <a:ext uri="{9D8B030D-6E8A-4147-A177-3AD203B41FA5}">
                      <a16:colId xmlns:a16="http://schemas.microsoft.com/office/drawing/2014/main" val="1920621992"/>
                    </a:ext>
                  </a:extLst>
                </a:gridCol>
                <a:gridCol w="504239">
                  <a:extLst>
                    <a:ext uri="{9D8B030D-6E8A-4147-A177-3AD203B41FA5}">
                      <a16:colId xmlns:a16="http://schemas.microsoft.com/office/drawing/2014/main" val="2053138508"/>
                    </a:ext>
                  </a:extLst>
                </a:gridCol>
                <a:gridCol w="504239">
                  <a:extLst>
                    <a:ext uri="{9D8B030D-6E8A-4147-A177-3AD203B41FA5}">
                      <a16:colId xmlns:a16="http://schemas.microsoft.com/office/drawing/2014/main" val="460855004"/>
                    </a:ext>
                  </a:extLst>
                </a:gridCol>
                <a:gridCol w="504239">
                  <a:extLst>
                    <a:ext uri="{9D8B030D-6E8A-4147-A177-3AD203B41FA5}">
                      <a16:colId xmlns:a16="http://schemas.microsoft.com/office/drawing/2014/main" val="3258713860"/>
                    </a:ext>
                  </a:extLst>
                </a:gridCol>
                <a:gridCol w="504239">
                  <a:extLst>
                    <a:ext uri="{9D8B030D-6E8A-4147-A177-3AD203B41FA5}">
                      <a16:colId xmlns:a16="http://schemas.microsoft.com/office/drawing/2014/main" val="3469115237"/>
                    </a:ext>
                  </a:extLst>
                </a:gridCol>
                <a:gridCol w="504239">
                  <a:extLst>
                    <a:ext uri="{9D8B030D-6E8A-4147-A177-3AD203B41FA5}">
                      <a16:colId xmlns:a16="http://schemas.microsoft.com/office/drawing/2014/main" val="3582785916"/>
                    </a:ext>
                  </a:extLst>
                </a:gridCol>
              </a:tblGrid>
              <a:tr h="35343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206766"/>
                  </a:ext>
                </a:extLst>
              </a:tr>
              <a:tr h="35343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210821"/>
                  </a:ext>
                </a:extLst>
              </a:tr>
              <a:tr h="35343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14012"/>
                  </a:ext>
                </a:extLst>
              </a:tr>
              <a:tr h="35343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880626"/>
                  </a:ext>
                </a:extLst>
              </a:tr>
            </a:tbl>
          </a:graphicData>
        </a:graphic>
      </p:graphicFrame>
      <p:sp>
        <p:nvSpPr>
          <p:cNvPr id="31" name="مستطيل 30"/>
          <p:cNvSpPr/>
          <p:nvPr/>
        </p:nvSpPr>
        <p:spPr>
          <a:xfrm>
            <a:off x="2028112" y="5011480"/>
            <a:ext cx="4541888" cy="107581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ربع نص 31"/>
          <p:cNvSpPr txBox="1"/>
          <p:nvPr/>
        </p:nvSpPr>
        <p:spPr>
          <a:xfrm>
            <a:off x="6512918" y="5258801"/>
            <a:ext cx="493147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عدد العائلات التي لديها أطفال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٢٧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عائلة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48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114378" y="158830"/>
            <a:ext cx="1088795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3B3838"/>
                </a:solidFill>
              </a:rPr>
              <a:t>١١ - </a:t>
            </a:r>
            <a:r>
              <a:rPr lang="ku-Arab-IQ" sz="2000" b="1" dirty="0" smtClean="0">
                <a:solidFill>
                  <a:srgbClr val="3B3838"/>
                </a:solidFill>
              </a:rPr>
              <a:t>٤</a:t>
            </a:r>
            <a:endParaRPr lang="ar-SA" sz="2000" b="1" dirty="0">
              <a:solidFill>
                <a:srgbClr val="3B3838"/>
              </a:solidFill>
            </a:endParaRPr>
          </a:p>
        </p:txBody>
      </p:sp>
      <p:sp>
        <p:nvSpPr>
          <p:cNvPr id="34" name="مستطيل مستدير الزوايا 33"/>
          <p:cNvSpPr/>
          <p:nvPr/>
        </p:nvSpPr>
        <p:spPr>
          <a:xfrm>
            <a:off x="8882187" y="846820"/>
            <a:ext cx="2057550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خطة حل المسألة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4839286" y="1433535"/>
            <a:ext cx="54396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أستعمل الخطة ( أرسم صورة ) لأحل كلًا من المسائل الآتية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6" name="صورة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0"/>
          <a:stretch/>
        </p:blipFill>
        <p:spPr>
          <a:xfrm>
            <a:off x="1886314" y="974682"/>
            <a:ext cx="1971113" cy="2415339"/>
          </a:xfrm>
          <a:prstGeom prst="rect">
            <a:avLst/>
          </a:prstGeom>
        </p:spPr>
      </p:pic>
      <p:sp>
        <p:nvSpPr>
          <p:cNvPr id="27" name="مخطط انسيابي: محطة طرفية 26"/>
          <p:cNvSpPr/>
          <p:nvPr/>
        </p:nvSpPr>
        <p:spPr>
          <a:xfrm>
            <a:off x="3436026" y="836424"/>
            <a:ext cx="2310617" cy="497781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A605"/>
                </a:solidFill>
              </a:rPr>
              <a:t>أتدرب على الـخطـة </a:t>
            </a:r>
            <a:endParaRPr lang="ar-SA" sz="2400" b="1" dirty="0">
              <a:solidFill>
                <a:srgbClr val="FFA605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8"/>
          <a:srcRect l="-1" r="229"/>
          <a:stretch/>
        </p:blipFill>
        <p:spPr>
          <a:xfrm>
            <a:off x="5867889" y="2032764"/>
            <a:ext cx="5714511" cy="2554334"/>
          </a:xfrm>
          <a:prstGeom prst="rect">
            <a:avLst/>
          </a:prstGeom>
        </p:spPr>
      </p:pic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664204"/>
              </p:ext>
            </p:extLst>
          </p:nvPr>
        </p:nvGraphicFramePr>
        <p:xfrm>
          <a:off x="3284507" y="5108879"/>
          <a:ext cx="2462136" cy="5691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62136">
                  <a:extLst>
                    <a:ext uri="{9D8B030D-6E8A-4147-A177-3AD203B41FA5}">
                      <a16:colId xmlns:a16="http://schemas.microsoft.com/office/drawing/2014/main" val="1509492341"/>
                    </a:ext>
                  </a:extLst>
                </a:gridCol>
              </a:tblGrid>
              <a:tr h="56911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453003"/>
                  </a:ext>
                </a:extLst>
              </a:tr>
            </a:tbl>
          </a:graphicData>
        </a:graphic>
      </p:graphicFrame>
      <p:graphicFrame>
        <p:nvGraphicFramePr>
          <p:cNvPr id="28" name="جدول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366004"/>
              </p:ext>
            </p:extLst>
          </p:nvPr>
        </p:nvGraphicFramePr>
        <p:xfrm>
          <a:off x="3284507" y="4325849"/>
          <a:ext cx="2462136" cy="5671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31068">
                  <a:extLst>
                    <a:ext uri="{9D8B030D-6E8A-4147-A177-3AD203B41FA5}">
                      <a16:colId xmlns:a16="http://schemas.microsoft.com/office/drawing/2014/main" val="1509492341"/>
                    </a:ext>
                  </a:extLst>
                </a:gridCol>
                <a:gridCol w="1231068">
                  <a:extLst>
                    <a:ext uri="{9D8B030D-6E8A-4147-A177-3AD203B41FA5}">
                      <a16:colId xmlns:a16="http://schemas.microsoft.com/office/drawing/2014/main" val="884165278"/>
                    </a:ext>
                  </a:extLst>
                </a:gridCol>
              </a:tblGrid>
              <a:tr h="56718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453003"/>
                  </a:ext>
                </a:extLst>
              </a:tr>
            </a:tbl>
          </a:graphicData>
        </a:graphic>
      </p:graphicFrame>
      <p:cxnSp>
        <p:nvCxnSpPr>
          <p:cNvPr id="29" name="رابط مستقيم 28"/>
          <p:cNvCxnSpPr/>
          <p:nvPr/>
        </p:nvCxnSpPr>
        <p:spPr>
          <a:xfrm flipH="1">
            <a:off x="6047953" y="2608074"/>
            <a:ext cx="37011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مستقيم 31"/>
          <p:cNvCxnSpPr/>
          <p:nvPr/>
        </p:nvCxnSpPr>
        <p:spPr>
          <a:xfrm flipH="1" flipV="1">
            <a:off x="9576038" y="3286542"/>
            <a:ext cx="126778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مستقيم 34"/>
          <p:cNvCxnSpPr/>
          <p:nvPr/>
        </p:nvCxnSpPr>
        <p:spPr>
          <a:xfrm flipH="1" flipV="1">
            <a:off x="5958171" y="3261901"/>
            <a:ext cx="2945638" cy="79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مستطيل 36"/>
          <p:cNvSpPr/>
          <p:nvPr/>
        </p:nvSpPr>
        <p:spPr>
          <a:xfrm>
            <a:off x="4502331" y="4325849"/>
            <a:ext cx="1244312" cy="56718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0" name="رابط مستقيم 39"/>
          <p:cNvCxnSpPr/>
          <p:nvPr/>
        </p:nvCxnSpPr>
        <p:spPr>
          <a:xfrm flipH="1">
            <a:off x="6056770" y="3866463"/>
            <a:ext cx="37011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مستطيل 40"/>
          <p:cNvSpPr/>
          <p:nvPr/>
        </p:nvSpPr>
        <p:spPr>
          <a:xfrm>
            <a:off x="3284507" y="5119488"/>
            <a:ext cx="2462136" cy="56718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/>
          <p:cNvSpPr txBox="1"/>
          <p:nvPr/>
        </p:nvSpPr>
        <p:spPr>
          <a:xfrm>
            <a:off x="2151017" y="4378606"/>
            <a:ext cx="8708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فيصل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42" name="مربع نص 41"/>
          <p:cNvSpPr txBox="1"/>
          <p:nvPr/>
        </p:nvSpPr>
        <p:spPr>
          <a:xfrm>
            <a:off x="2151017" y="5180451"/>
            <a:ext cx="8708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خـالـد</a:t>
            </a:r>
            <a:endParaRPr lang="ar-SA" dirty="0"/>
          </a:p>
        </p:txBody>
      </p:sp>
      <p:sp>
        <p:nvSpPr>
          <p:cNvPr id="43" name="مستطيل 42"/>
          <p:cNvSpPr/>
          <p:nvPr/>
        </p:nvSpPr>
        <p:spPr>
          <a:xfrm>
            <a:off x="8834603" y="3940649"/>
            <a:ext cx="2144291" cy="58607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مربع نص 43"/>
          <p:cNvSpPr txBox="1"/>
          <p:nvPr/>
        </p:nvSpPr>
        <p:spPr>
          <a:xfrm>
            <a:off x="7053418" y="4979314"/>
            <a:ext cx="29877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خالد أكل أكثر من فيصل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13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1" grpId="0" animBg="1"/>
      <p:bldP spid="11" grpId="0"/>
      <p:bldP spid="42" grpId="0"/>
      <p:bldP spid="43" grpId="0" animBg="1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114378" y="158830"/>
            <a:ext cx="1088795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3B3838"/>
                </a:solidFill>
              </a:rPr>
              <a:t>١١ - </a:t>
            </a:r>
            <a:r>
              <a:rPr lang="ku-Arab-IQ" sz="2000" b="1" dirty="0" smtClean="0">
                <a:solidFill>
                  <a:srgbClr val="3B3838"/>
                </a:solidFill>
              </a:rPr>
              <a:t>٤</a:t>
            </a:r>
            <a:endParaRPr lang="ar-SA" sz="2000" b="1" dirty="0">
              <a:solidFill>
                <a:srgbClr val="3B3838"/>
              </a:solidFill>
            </a:endParaRPr>
          </a:p>
        </p:txBody>
      </p:sp>
      <p:sp>
        <p:nvSpPr>
          <p:cNvPr id="34" name="مستطيل مستدير الزوايا 33"/>
          <p:cNvSpPr/>
          <p:nvPr/>
        </p:nvSpPr>
        <p:spPr>
          <a:xfrm>
            <a:off x="8882187" y="846820"/>
            <a:ext cx="2057550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خطة حل المسألة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4839286" y="1433535"/>
            <a:ext cx="54396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أستعمل الخطة ( أرسم صورة ) لأحل كلًا من المسائل الآتية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6" name="صورة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0"/>
          <a:stretch/>
        </p:blipFill>
        <p:spPr>
          <a:xfrm>
            <a:off x="1886314" y="974682"/>
            <a:ext cx="1971113" cy="2415339"/>
          </a:xfrm>
          <a:prstGeom prst="rect">
            <a:avLst/>
          </a:prstGeom>
        </p:spPr>
      </p:pic>
      <p:sp>
        <p:nvSpPr>
          <p:cNvPr id="27" name="مخطط انسيابي: محطة طرفية 26"/>
          <p:cNvSpPr/>
          <p:nvPr/>
        </p:nvSpPr>
        <p:spPr>
          <a:xfrm>
            <a:off x="3436026" y="836424"/>
            <a:ext cx="2310617" cy="497781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A605"/>
                </a:solidFill>
              </a:rPr>
              <a:t>أتدرب على الـخطـة </a:t>
            </a:r>
            <a:endParaRPr lang="ar-SA" sz="2400" b="1" dirty="0">
              <a:solidFill>
                <a:srgbClr val="FFA605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98"/>
          <a:stretch/>
        </p:blipFill>
        <p:spPr>
          <a:xfrm>
            <a:off x="5134282" y="2102024"/>
            <a:ext cx="6248428" cy="2201505"/>
          </a:xfrm>
          <a:prstGeom prst="rect">
            <a:avLst/>
          </a:prstGeom>
        </p:spPr>
      </p:pic>
      <p:sp>
        <p:nvSpPr>
          <p:cNvPr id="28" name="مربع نص 27"/>
          <p:cNvSpPr txBox="1"/>
          <p:nvPr/>
        </p:nvSpPr>
        <p:spPr>
          <a:xfrm>
            <a:off x="3231347" y="4624562"/>
            <a:ext cx="667961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إن رسم الصورة لحل المسألة يساعد في تحديد المعطيات وفهم المسألة وبالتالي يسهل حلها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6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4676611" y="1539938"/>
            <a:ext cx="5956863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جمع أحمد وأخوه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٨ </a:t>
            </a:r>
            <a:r>
              <a:rPr lang="ar-SA" sz="2800" b="1" dirty="0" err="1" smtClean="0">
                <a:solidFill>
                  <a:schemeClr val="bg2">
                    <a:lumMod val="25000"/>
                  </a:schemeClr>
                </a:solidFill>
              </a:rPr>
              <a:t>وردات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، ثم وضعاها في زهرية ، إذا كان نصف الورد الذي جمعوه لونه أحمر ، وواحدة فقط منه لونها أصفر ، والباقي لونه أبيض ، فما عدد الورد الأبيض الذي جمعوه ؟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114378" y="158830"/>
            <a:ext cx="1088795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3B3838"/>
                </a:solidFill>
              </a:rPr>
              <a:t>١١ - </a:t>
            </a:r>
            <a:r>
              <a:rPr lang="ku-Arab-IQ" sz="2000" b="1" dirty="0" smtClean="0">
                <a:solidFill>
                  <a:srgbClr val="3B3838"/>
                </a:solidFill>
              </a:rPr>
              <a:t>٤</a:t>
            </a:r>
            <a:endParaRPr lang="ar-SA" sz="2000" b="1" dirty="0">
              <a:solidFill>
                <a:srgbClr val="3B3838"/>
              </a:solidFill>
            </a:endParaRPr>
          </a:p>
        </p:txBody>
      </p:sp>
      <p:sp>
        <p:nvSpPr>
          <p:cNvPr id="26" name="مخطط انسيابي: معالجة متعاقبة 25"/>
          <p:cNvSpPr/>
          <p:nvPr/>
        </p:nvSpPr>
        <p:spPr>
          <a:xfrm>
            <a:off x="10939737" y="1948889"/>
            <a:ext cx="945310" cy="409303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 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أفـهم  </a:t>
            </a:r>
            <a:r>
              <a:rPr lang="ar-S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ar-S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شارة رتبة 26"/>
          <p:cNvSpPr/>
          <p:nvPr/>
        </p:nvSpPr>
        <p:spPr>
          <a:xfrm rot="10800000">
            <a:off x="11669557" y="1948176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8882187" y="846820"/>
            <a:ext cx="2057550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خطة حل المسألة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9" b="998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808"/>
          <a:stretch/>
        </p:blipFill>
        <p:spPr>
          <a:xfrm>
            <a:off x="1169284" y="1718880"/>
            <a:ext cx="3267132" cy="2232638"/>
          </a:xfrm>
          <a:prstGeom prst="rect">
            <a:avLst/>
          </a:prstGeom>
        </p:spPr>
      </p:pic>
      <p:cxnSp>
        <p:nvCxnSpPr>
          <p:cNvPr id="31" name="رابط مستقيم 30"/>
          <p:cNvCxnSpPr/>
          <p:nvPr/>
        </p:nvCxnSpPr>
        <p:spPr>
          <a:xfrm flipH="1" flipV="1">
            <a:off x="6992982" y="1983904"/>
            <a:ext cx="3211900" cy="189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مربع نص 33"/>
          <p:cNvSpPr txBox="1"/>
          <p:nvPr/>
        </p:nvSpPr>
        <p:spPr>
          <a:xfrm>
            <a:off x="7723712" y="3400900"/>
            <a:ext cx="28101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ماذا اعرف من المسألة ؟ </a:t>
            </a:r>
            <a:endParaRPr lang="ar-S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112" l="10000" r="902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16" t="633" r="16364" b="-1"/>
          <a:stretch/>
        </p:blipFill>
        <p:spPr>
          <a:xfrm>
            <a:off x="10552953" y="3532187"/>
            <a:ext cx="1313635" cy="1559792"/>
          </a:xfrm>
          <a:prstGeom prst="rect">
            <a:avLst/>
          </a:prstGeom>
        </p:spPr>
      </p:pic>
      <p:sp>
        <p:nvSpPr>
          <p:cNvPr id="38" name="مربع نص 37"/>
          <p:cNvSpPr txBox="1"/>
          <p:nvPr/>
        </p:nvSpPr>
        <p:spPr>
          <a:xfrm>
            <a:off x="7796401" y="3799786"/>
            <a:ext cx="210747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يوجد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400" b="1" dirty="0" err="1" smtClean="0">
                <a:solidFill>
                  <a:schemeClr val="accent1">
                    <a:lumMod val="75000"/>
                  </a:schemeClr>
                </a:solidFill>
              </a:rPr>
              <a:t>وردات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7058521" y="4243459"/>
            <a:ext cx="28605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نصف الورد لونه أحمر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0" name="رابط مستقيم 39"/>
          <p:cNvCxnSpPr/>
          <p:nvPr/>
        </p:nvCxnSpPr>
        <p:spPr>
          <a:xfrm flipH="1" flipV="1">
            <a:off x="5066443" y="2411971"/>
            <a:ext cx="4218730" cy="94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مستقيم 41"/>
          <p:cNvCxnSpPr/>
          <p:nvPr/>
        </p:nvCxnSpPr>
        <p:spPr>
          <a:xfrm flipH="1">
            <a:off x="9466473" y="2820568"/>
            <a:ext cx="10118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مستقيم 42"/>
          <p:cNvCxnSpPr/>
          <p:nvPr/>
        </p:nvCxnSpPr>
        <p:spPr>
          <a:xfrm flipH="1" flipV="1">
            <a:off x="6088020" y="2845030"/>
            <a:ext cx="3211900" cy="189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مستقيم 45"/>
          <p:cNvCxnSpPr/>
          <p:nvPr/>
        </p:nvCxnSpPr>
        <p:spPr>
          <a:xfrm flipH="1" flipV="1">
            <a:off x="9285173" y="3274071"/>
            <a:ext cx="126778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مستطيل 46"/>
          <p:cNvSpPr/>
          <p:nvPr/>
        </p:nvSpPr>
        <p:spPr>
          <a:xfrm>
            <a:off x="4765372" y="2896241"/>
            <a:ext cx="4431041" cy="41369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مربع نص 47"/>
          <p:cNvSpPr txBox="1"/>
          <p:nvPr/>
        </p:nvSpPr>
        <p:spPr>
          <a:xfrm>
            <a:off x="7058521" y="4678609"/>
            <a:ext cx="28605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وردة واحدة صفراء اللون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7836600" y="5113759"/>
            <a:ext cx="208246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الباقي أبيض اللون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8943211" y="5627599"/>
            <a:ext cx="16097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ما المطلوب ؟ </a:t>
            </a:r>
            <a:endParaRPr lang="ar-S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6925443" y="6159384"/>
            <a:ext cx="29784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أن أجد عدد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الورد الأبيض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6" name="رابط مستقيم 55"/>
          <p:cNvCxnSpPr/>
          <p:nvPr/>
        </p:nvCxnSpPr>
        <p:spPr>
          <a:xfrm flipH="1">
            <a:off x="4968240" y="2841716"/>
            <a:ext cx="10118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22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4" grpId="0"/>
      <p:bldP spid="38" grpId="0"/>
      <p:bldP spid="39" grpId="0"/>
      <p:bldP spid="47" grpId="0" animBg="1"/>
      <p:bldP spid="48" grpId="0"/>
      <p:bldP spid="49" grpId="0"/>
      <p:bldP spid="50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4676611" y="1539938"/>
            <a:ext cx="5956863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جمع أحمد وأخوه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٨ </a:t>
            </a:r>
            <a:r>
              <a:rPr lang="ar-SA" sz="2800" b="1" dirty="0" err="1" smtClean="0">
                <a:solidFill>
                  <a:schemeClr val="bg2">
                    <a:lumMod val="25000"/>
                  </a:schemeClr>
                </a:solidFill>
              </a:rPr>
              <a:t>وردات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، ثم وضعاها في زهرية ، إذا كان نصف الورد الذي جمعوه لونه أحمر ، وواحدة فقط منه لونها أصفر ، والباقي لونه أبيض ، فما عدد الورد الأبيض الذي جمعوه ؟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114378" y="158830"/>
            <a:ext cx="1088795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3B3838"/>
                </a:solidFill>
              </a:rPr>
              <a:t>١١ - </a:t>
            </a:r>
            <a:r>
              <a:rPr lang="ku-Arab-IQ" sz="2000" b="1" dirty="0" smtClean="0">
                <a:solidFill>
                  <a:srgbClr val="3B3838"/>
                </a:solidFill>
              </a:rPr>
              <a:t>٤</a:t>
            </a:r>
            <a:endParaRPr lang="ar-SA" sz="2000" b="1" dirty="0">
              <a:solidFill>
                <a:srgbClr val="3B3838"/>
              </a:solidFill>
            </a:endParaRPr>
          </a:p>
        </p:txBody>
      </p:sp>
      <p:sp>
        <p:nvSpPr>
          <p:cNvPr id="26" name="مخطط انسيابي: معالجة متعاقبة 25"/>
          <p:cNvSpPr/>
          <p:nvPr/>
        </p:nvSpPr>
        <p:spPr>
          <a:xfrm>
            <a:off x="10939737" y="1948889"/>
            <a:ext cx="945310" cy="409303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 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أخطط </a:t>
            </a:r>
            <a:r>
              <a:rPr lang="ar-S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ar-S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شارة رتبة 26"/>
          <p:cNvSpPr/>
          <p:nvPr/>
        </p:nvSpPr>
        <p:spPr>
          <a:xfrm rot="10800000">
            <a:off x="11669557" y="1948176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8882187" y="846820"/>
            <a:ext cx="2057550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خطة حل المسألة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9" b="998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808"/>
          <a:stretch/>
        </p:blipFill>
        <p:spPr>
          <a:xfrm>
            <a:off x="1169284" y="1718880"/>
            <a:ext cx="3267132" cy="2232638"/>
          </a:xfrm>
          <a:prstGeom prst="rect">
            <a:avLst/>
          </a:prstGeom>
        </p:spPr>
      </p:pic>
      <p:cxnSp>
        <p:nvCxnSpPr>
          <p:cNvPr id="31" name="رابط مستقيم 30"/>
          <p:cNvCxnSpPr/>
          <p:nvPr/>
        </p:nvCxnSpPr>
        <p:spPr>
          <a:xfrm flipH="1" flipV="1">
            <a:off x="6992982" y="1983904"/>
            <a:ext cx="3211900" cy="189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مستقيم 39"/>
          <p:cNvCxnSpPr/>
          <p:nvPr/>
        </p:nvCxnSpPr>
        <p:spPr>
          <a:xfrm flipH="1" flipV="1">
            <a:off x="5066443" y="2411971"/>
            <a:ext cx="4218730" cy="94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مستقيم 41"/>
          <p:cNvCxnSpPr/>
          <p:nvPr/>
        </p:nvCxnSpPr>
        <p:spPr>
          <a:xfrm flipH="1">
            <a:off x="9466473" y="2820568"/>
            <a:ext cx="10118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مستقيم 42"/>
          <p:cNvCxnSpPr/>
          <p:nvPr/>
        </p:nvCxnSpPr>
        <p:spPr>
          <a:xfrm flipH="1" flipV="1">
            <a:off x="6088020" y="2845030"/>
            <a:ext cx="3211900" cy="189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مستقيم 45"/>
          <p:cNvCxnSpPr/>
          <p:nvPr/>
        </p:nvCxnSpPr>
        <p:spPr>
          <a:xfrm flipH="1" flipV="1">
            <a:off x="9285173" y="3274071"/>
            <a:ext cx="126778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مستطيل 46"/>
          <p:cNvSpPr/>
          <p:nvPr/>
        </p:nvSpPr>
        <p:spPr>
          <a:xfrm>
            <a:off x="4765372" y="2896241"/>
            <a:ext cx="4431041" cy="41369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56" name="رابط مستقيم 55"/>
          <p:cNvCxnSpPr/>
          <p:nvPr/>
        </p:nvCxnSpPr>
        <p:spPr>
          <a:xfrm flipH="1">
            <a:off x="4968240" y="2841716"/>
            <a:ext cx="10118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صورة 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0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56676" y="3684151"/>
            <a:ext cx="1819593" cy="2532354"/>
          </a:xfrm>
          <a:prstGeom prst="rect">
            <a:avLst/>
          </a:prstGeom>
        </p:spPr>
      </p:pic>
      <p:sp>
        <p:nvSpPr>
          <p:cNvPr id="44" name="مربع نص 43"/>
          <p:cNvSpPr txBox="1"/>
          <p:nvPr/>
        </p:nvSpPr>
        <p:spPr>
          <a:xfrm>
            <a:off x="3954834" y="4993139"/>
            <a:ext cx="510628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يمكنني أن أرسم صورة كي تساعدني على حل المسألة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12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4676611" y="1539938"/>
            <a:ext cx="5956863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جمع أحمد وأخوه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٨ </a:t>
            </a:r>
            <a:r>
              <a:rPr lang="ar-SA" sz="2800" b="1" dirty="0" err="1" smtClean="0">
                <a:solidFill>
                  <a:schemeClr val="bg2">
                    <a:lumMod val="25000"/>
                  </a:schemeClr>
                </a:solidFill>
              </a:rPr>
              <a:t>وردات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، ثم وضعاها في زهرية ، إذا كان نصف الورد الذي جمعوه لونه أحمر ، وواحدة فقط منه لونها أصفر ، والباقي لونه أبيض ، فما عدد الورد الأبيض الذي جمعوه ؟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114378" y="158830"/>
            <a:ext cx="1088795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3B3838"/>
                </a:solidFill>
              </a:rPr>
              <a:t>١١ - </a:t>
            </a:r>
            <a:r>
              <a:rPr lang="ku-Arab-IQ" sz="2000" b="1" dirty="0" smtClean="0">
                <a:solidFill>
                  <a:srgbClr val="3B3838"/>
                </a:solidFill>
              </a:rPr>
              <a:t>٤</a:t>
            </a:r>
            <a:endParaRPr lang="ar-SA" sz="2000" b="1" dirty="0">
              <a:solidFill>
                <a:srgbClr val="3B3838"/>
              </a:solidFill>
            </a:endParaRPr>
          </a:p>
        </p:txBody>
      </p:sp>
      <p:sp>
        <p:nvSpPr>
          <p:cNvPr id="26" name="مخطط انسيابي: معالجة متعاقبة 25"/>
          <p:cNvSpPr/>
          <p:nvPr/>
        </p:nvSpPr>
        <p:spPr>
          <a:xfrm>
            <a:off x="10939737" y="1948889"/>
            <a:ext cx="945310" cy="409303"/>
          </a:xfrm>
          <a:prstGeom prst="flowChartAlternateProcess">
            <a:avLst/>
          </a:prstGeom>
          <a:solidFill>
            <a:srgbClr val="ADD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 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أحــل </a:t>
            </a:r>
            <a:r>
              <a:rPr lang="ar-S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ar-S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شارة رتبة 26"/>
          <p:cNvSpPr/>
          <p:nvPr/>
        </p:nvSpPr>
        <p:spPr>
          <a:xfrm rot="10800000">
            <a:off x="11669557" y="1948176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8882187" y="846820"/>
            <a:ext cx="2057550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خطة حل المسألة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9" b="998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808"/>
          <a:stretch/>
        </p:blipFill>
        <p:spPr>
          <a:xfrm>
            <a:off x="1170334" y="1575049"/>
            <a:ext cx="3267132" cy="2232638"/>
          </a:xfrm>
          <a:prstGeom prst="rect">
            <a:avLst/>
          </a:prstGeom>
        </p:spPr>
      </p:pic>
      <p:cxnSp>
        <p:nvCxnSpPr>
          <p:cNvPr id="31" name="رابط مستقيم 30"/>
          <p:cNvCxnSpPr/>
          <p:nvPr/>
        </p:nvCxnSpPr>
        <p:spPr>
          <a:xfrm flipH="1" flipV="1">
            <a:off x="6992982" y="1983904"/>
            <a:ext cx="3211900" cy="189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مستقيم 39"/>
          <p:cNvCxnSpPr/>
          <p:nvPr/>
        </p:nvCxnSpPr>
        <p:spPr>
          <a:xfrm flipH="1" flipV="1">
            <a:off x="5066443" y="2411971"/>
            <a:ext cx="4218730" cy="94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مستقيم 41"/>
          <p:cNvCxnSpPr/>
          <p:nvPr/>
        </p:nvCxnSpPr>
        <p:spPr>
          <a:xfrm flipH="1">
            <a:off x="9466473" y="2820568"/>
            <a:ext cx="10118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مستقيم 42"/>
          <p:cNvCxnSpPr/>
          <p:nvPr/>
        </p:nvCxnSpPr>
        <p:spPr>
          <a:xfrm flipH="1" flipV="1">
            <a:off x="6088020" y="2845030"/>
            <a:ext cx="3211900" cy="189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مستقيم 45"/>
          <p:cNvCxnSpPr/>
          <p:nvPr/>
        </p:nvCxnSpPr>
        <p:spPr>
          <a:xfrm flipH="1" flipV="1">
            <a:off x="9285173" y="3274071"/>
            <a:ext cx="126778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مستطيل 46"/>
          <p:cNvSpPr/>
          <p:nvPr/>
        </p:nvSpPr>
        <p:spPr>
          <a:xfrm>
            <a:off x="4765372" y="2896241"/>
            <a:ext cx="4431041" cy="41369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56" name="رابط مستقيم 55"/>
          <p:cNvCxnSpPr/>
          <p:nvPr/>
        </p:nvCxnSpPr>
        <p:spPr>
          <a:xfrm flipH="1">
            <a:off x="4968240" y="2841716"/>
            <a:ext cx="10118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صورة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86446" y="4205613"/>
            <a:ext cx="2188994" cy="1329809"/>
          </a:xfrm>
          <a:prstGeom prst="rect">
            <a:avLst/>
          </a:prstGeom>
        </p:spPr>
      </p:pic>
      <p:sp>
        <p:nvSpPr>
          <p:cNvPr id="35" name="مربع نص 34"/>
          <p:cNvSpPr txBox="1"/>
          <p:nvPr/>
        </p:nvSpPr>
        <p:spPr>
          <a:xfrm>
            <a:off x="5054903" y="3636172"/>
            <a:ext cx="64485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أرسم شكلًا مقسمًا إلى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أجزاء متطابقة ليمثل </a:t>
            </a:r>
            <a:r>
              <a:rPr lang="ar-SA" sz="2400" b="1" dirty="0" err="1" smtClean="0">
                <a:solidFill>
                  <a:schemeClr val="accent1">
                    <a:lumMod val="75000"/>
                  </a:schemeClr>
                </a:solidFill>
              </a:rPr>
              <a:t>الوردات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الثمانية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مربع نص 36"/>
              <p:cNvSpPr txBox="1"/>
              <p:nvPr/>
            </p:nvSpPr>
            <p:spPr>
              <a:xfrm>
                <a:off x="6262647" y="4146981"/>
                <a:ext cx="4104540" cy="7027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ألون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١</m:t>
                        </m:r>
                      </m:num>
                      <m:den>
                        <m:r>
                          <a:rPr lang="ku-Arab-IQ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٢</m:t>
                        </m:r>
                      </m:den>
                    </m:f>
                  </m:oMath>
                </a14:m>
                <a:r>
                  <a:rPr lang="ku-Arab-IQ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ar-SA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الشكل ليمثل الورد الأحمر اللون </a:t>
                </a:r>
                <a:endParaRPr lang="ar-SA" sz="24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7" name="مربع نص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647" y="4146981"/>
                <a:ext cx="4104540" cy="702756"/>
              </a:xfrm>
              <a:prstGeom prst="rect">
                <a:avLst/>
              </a:prstGeom>
              <a:blipFill>
                <a:blip r:embed="rId11"/>
                <a:stretch>
                  <a:fillRect l="-2226" r="-2226" b="-517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مربع نص 37"/>
          <p:cNvSpPr txBox="1"/>
          <p:nvPr/>
        </p:nvSpPr>
        <p:spPr>
          <a:xfrm>
            <a:off x="5758097" y="4901234"/>
            <a:ext cx="4658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وألون جزءًا واحدًا ليمثل الوردة الصفراء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5354327" y="5507066"/>
            <a:ext cx="54660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ألاحظ أن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أجزاء لم تلون ، وهو عدد الورد الأبيض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6146053" y="6115510"/>
            <a:ext cx="388259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إذن عدد الورد الأبيض هو </a:t>
            </a:r>
            <a:r>
              <a:rPr lang="ku-Arab-IQ" sz="2400" b="1" dirty="0" smtClean="0">
                <a:solidFill>
                  <a:srgbClr val="C00000"/>
                </a:solidFill>
              </a:rPr>
              <a:t>٣ </a:t>
            </a:r>
            <a:r>
              <a:rPr lang="ar-SA" sz="2400" b="1" dirty="0" err="1" smtClean="0">
                <a:solidFill>
                  <a:srgbClr val="C00000"/>
                </a:solidFill>
              </a:rPr>
              <a:t>وردات</a:t>
            </a:r>
            <a:r>
              <a:rPr lang="ar-SA" sz="2400" b="1" dirty="0" smtClean="0">
                <a:solidFill>
                  <a:srgbClr val="C00000"/>
                </a:solidFill>
              </a:rPr>
              <a:t>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689652" y="4233183"/>
            <a:ext cx="1035382" cy="12657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مستطيل 43"/>
          <p:cNvSpPr/>
          <p:nvPr/>
        </p:nvSpPr>
        <p:spPr>
          <a:xfrm>
            <a:off x="2628599" y="4241892"/>
            <a:ext cx="505096" cy="6165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369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5" grpId="0"/>
      <p:bldP spid="37" grpId="0"/>
      <p:bldP spid="38" grpId="0"/>
      <p:bldP spid="39" grpId="0"/>
      <p:bldP spid="48" grpId="0"/>
      <p:bldP spid="4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4676611" y="1539938"/>
            <a:ext cx="5956863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جمع أحمد وأخوه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٨ </a:t>
            </a:r>
            <a:r>
              <a:rPr lang="ar-SA" sz="2800" b="1" dirty="0" err="1" smtClean="0">
                <a:solidFill>
                  <a:schemeClr val="bg2">
                    <a:lumMod val="25000"/>
                  </a:schemeClr>
                </a:solidFill>
              </a:rPr>
              <a:t>وردات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، ثم وضعاها في زهرية ، إذا كان نصف الورد الذي جمعوه لونه أحمر ، وواحدة فقط منه لونها أصفر ، والباقي لونه أبيض ، فما عدد الورد الأبيض الذي جمعوه ؟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114378" y="158830"/>
            <a:ext cx="1088795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3B3838"/>
                </a:solidFill>
              </a:rPr>
              <a:t>١١ - </a:t>
            </a:r>
            <a:r>
              <a:rPr lang="ku-Arab-IQ" sz="2000" b="1" dirty="0" smtClean="0">
                <a:solidFill>
                  <a:srgbClr val="3B3838"/>
                </a:solidFill>
              </a:rPr>
              <a:t>٤</a:t>
            </a:r>
            <a:endParaRPr lang="ar-SA" sz="2000" b="1" dirty="0">
              <a:solidFill>
                <a:srgbClr val="3B3838"/>
              </a:solidFill>
            </a:endParaRPr>
          </a:p>
        </p:txBody>
      </p:sp>
      <p:sp>
        <p:nvSpPr>
          <p:cNvPr id="26" name="مخطط انسيابي: معالجة متعاقبة 25"/>
          <p:cNvSpPr/>
          <p:nvPr/>
        </p:nvSpPr>
        <p:spPr>
          <a:xfrm>
            <a:off x="10872619" y="1948889"/>
            <a:ext cx="1012428" cy="409303"/>
          </a:xfrm>
          <a:prstGeom prst="flowChartAlternateProcess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 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أتحقق </a:t>
            </a:r>
            <a:r>
              <a:rPr lang="ar-S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ar-S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شارة رتبة 26"/>
          <p:cNvSpPr/>
          <p:nvPr/>
        </p:nvSpPr>
        <p:spPr>
          <a:xfrm rot="10800000">
            <a:off x="11669557" y="1948176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8882187" y="846820"/>
            <a:ext cx="2057550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خطة حل المسألة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99" b="998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808"/>
          <a:stretch/>
        </p:blipFill>
        <p:spPr>
          <a:xfrm>
            <a:off x="1170334" y="1575049"/>
            <a:ext cx="3267132" cy="2232638"/>
          </a:xfrm>
          <a:prstGeom prst="rect">
            <a:avLst/>
          </a:prstGeom>
        </p:spPr>
      </p:pic>
      <p:cxnSp>
        <p:nvCxnSpPr>
          <p:cNvPr id="31" name="رابط مستقيم 30"/>
          <p:cNvCxnSpPr/>
          <p:nvPr/>
        </p:nvCxnSpPr>
        <p:spPr>
          <a:xfrm flipH="1" flipV="1">
            <a:off x="6992982" y="1983904"/>
            <a:ext cx="3211900" cy="189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مستقيم 39"/>
          <p:cNvCxnSpPr/>
          <p:nvPr/>
        </p:nvCxnSpPr>
        <p:spPr>
          <a:xfrm flipH="1" flipV="1">
            <a:off x="5066443" y="2411971"/>
            <a:ext cx="4218730" cy="94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مستقيم 41"/>
          <p:cNvCxnSpPr/>
          <p:nvPr/>
        </p:nvCxnSpPr>
        <p:spPr>
          <a:xfrm flipH="1">
            <a:off x="9466473" y="2820568"/>
            <a:ext cx="10118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مستقيم 42"/>
          <p:cNvCxnSpPr/>
          <p:nvPr/>
        </p:nvCxnSpPr>
        <p:spPr>
          <a:xfrm flipH="1" flipV="1">
            <a:off x="6088020" y="2845030"/>
            <a:ext cx="3211900" cy="189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مستقيم 45"/>
          <p:cNvCxnSpPr/>
          <p:nvPr/>
        </p:nvCxnSpPr>
        <p:spPr>
          <a:xfrm flipH="1" flipV="1">
            <a:off x="9285173" y="3274071"/>
            <a:ext cx="126778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مستطيل 46"/>
          <p:cNvSpPr/>
          <p:nvPr/>
        </p:nvSpPr>
        <p:spPr>
          <a:xfrm>
            <a:off x="4765372" y="2896241"/>
            <a:ext cx="4431041" cy="41369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56" name="رابط مستقيم 55"/>
          <p:cNvCxnSpPr/>
          <p:nvPr/>
        </p:nvCxnSpPr>
        <p:spPr>
          <a:xfrm flipH="1">
            <a:off x="4968240" y="2841716"/>
            <a:ext cx="10118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مربع نص 34"/>
          <p:cNvSpPr txBox="1"/>
          <p:nvPr/>
        </p:nvSpPr>
        <p:spPr>
          <a:xfrm>
            <a:off x="7352170" y="3870235"/>
            <a:ext cx="202430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أراجع الحل :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1531043" y="4541357"/>
            <a:ext cx="78986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800" b="1" dirty="0" err="1" smtClean="0">
                <a:solidFill>
                  <a:schemeClr val="accent1">
                    <a:lumMod val="75000"/>
                  </a:schemeClr>
                </a:solidFill>
              </a:rPr>
              <a:t>وردات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حمراء + وردة صفراء +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800" b="1" dirty="0" err="1" smtClean="0">
                <a:solidFill>
                  <a:schemeClr val="accent1">
                    <a:lumMod val="75000"/>
                  </a:schemeClr>
                </a:solidFill>
              </a:rPr>
              <a:t>وردات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بيضاء 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800" b="1" dirty="0" err="1" smtClean="0">
                <a:solidFill>
                  <a:schemeClr val="accent1">
                    <a:lumMod val="75000"/>
                  </a:schemeClr>
                </a:solidFill>
              </a:rPr>
              <a:t>وردات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4586874" y="5275027"/>
            <a:ext cx="24439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إذن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الحل صحيح </a:t>
            </a:r>
            <a:r>
              <a:rPr lang="ar-SA" sz="28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</a:t>
            </a:r>
            <a:endParaRPr lang="ar-SA" sz="2800" b="1" dirty="0">
              <a:solidFill>
                <a:srgbClr val="C00000"/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24261" y="3661160"/>
            <a:ext cx="1913985" cy="2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6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5" grpId="0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21855" y="89265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114378" y="158830"/>
            <a:ext cx="1088795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3B3838"/>
                </a:solidFill>
              </a:rPr>
              <a:t>١١ - </a:t>
            </a:r>
            <a:r>
              <a:rPr lang="ku-Arab-IQ" sz="2000" b="1" dirty="0" smtClean="0">
                <a:solidFill>
                  <a:srgbClr val="3B3838"/>
                </a:solidFill>
              </a:rPr>
              <a:t>٤</a:t>
            </a:r>
            <a:endParaRPr lang="ar-SA" sz="2000" b="1" dirty="0">
              <a:solidFill>
                <a:srgbClr val="3B3838"/>
              </a:solidFill>
            </a:endParaRPr>
          </a:p>
        </p:txBody>
      </p:sp>
      <p:sp>
        <p:nvSpPr>
          <p:cNvPr id="32" name="مستطيل مستدير الزوايا 31"/>
          <p:cNvSpPr/>
          <p:nvPr/>
        </p:nvSpPr>
        <p:spPr>
          <a:xfrm>
            <a:off x="8882187" y="846820"/>
            <a:ext cx="2057550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خطة حل المسألة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4" name="صورة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41" y="1159025"/>
            <a:ext cx="1336470" cy="1336470"/>
          </a:xfrm>
          <a:prstGeom prst="rect">
            <a:avLst/>
          </a:prstGeom>
        </p:spPr>
      </p:pic>
      <p:sp>
        <p:nvSpPr>
          <p:cNvPr id="37" name="مخطط انسيابي: محطة طرفية 36"/>
          <p:cNvSpPr/>
          <p:nvPr/>
        </p:nvSpPr>
        <p:spPr>
          <a:xfrm>
            <a:off x="2996825" y="1616342"/>
            <a:ext cx="1701804" cy="455324"/>
          </a:xfrm>
          <a:prstGeom prst="flowChartTerminator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00B050"/>
                </a:solidFill>
              </a:rPr>
              <a:t>أحــلل الـخطـة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4469588" y="1358052"/>
            <a:ext cx="59997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بالرجوع إلى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المسألة في الصفحة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السابقة ، أجيب عن الأسئلة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التالية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6078583" y="2016452"/>
            <a:ext cx="54036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١ </a:t>
            </a:r>
            <a:r>
              <a:rPr lang="ar-SA" sz="2400" b="1" dirty="0" smtClean="0">
                <a:solidFill>
                  <a:srgbClr val="00B050"/>
                </a:solidFill>
              </a:rPr>
              <a:t>– </a:t>
            </a:r>
            <a:r>
              <a:rPr lang="ar-SA" sz="2400" b="1" dirty="0" smtClean="0">
                <a:solidFill>
                  <a:srgbClr val="00B050"/>
                </a:solidFill>
              </a:rPr>
              <a:t>أفسر لماذا قسمت الشكل إلى </a:t>
            </a:r>
            <a:r>
              <a:rPr lang="ku-Arab-IQ" sz="2400" b="1" dirty="0" smtClean="0">
                <a:solidFill>
                  <a:srgbClr val="00B050"/>
                </a:solidFill>
              </a:rPr>
              <a:t>٨ </a:t>
            </a:r>
            <a:r>
              <a:rPr lang="ar-SA" sz="2400" b="1" dirty="0" smtClean="0">
                <a:solidFill>
                  <a:srgbClr val="00B050"/>
                </a:solidFill>
              </a:rPr>
              <a:t>أجزاء متطابقة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5854447" y="2505574"/>
            <a:ext cx="46974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لأنه توجد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400" b="1" dirty="0" err="1" smtClean="0">
                <a:solidFill>
                  <a:schemeClr val="accent1">
                    <a:lumMod val="75000"/>
                  </a:schemeClr>
                </a:solidFill>
              </a:rPr>
              <a:t>وردات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مع أحمد وأخوه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5294811" y="3097881"/>
            <a:ext cx="60984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٢ </a:t>
            </a:r>
            <a:r>
              <a:rPr lang="ar-SA" sz="2400" b="1" dirty="0" smtClean="0">
                <a:solidFill>
                  <a:srgbClr val="00B050"/>
                </a:solidFill>
              </a:rPr>
              <a:t>– أشرح </a:t>
            </a:r>
            <a:r>
              <a:rPr lang="ar-SA" sz="2400" b="1" dirty="0" smtClean="0">
                <a:solidFill>
                  <a:srgbClr val="00B050"/>
                </a:solidFill>
              </a:rPr>
              <a:t>لماذا لونت </a:t>
            </a:r>
            <a:r>
              <a:rPr lang="ku-Arab-IQ" sz="2400" b="1" dirty="0" smtClean="0">
                <a:solidFill>
                  <a:srgbClr val="00B050"/>
                </a:solidFill>
              </a:rPr>
              <a:t>٤ </a:t>
            </a:r>
            <a:r>
              <a:rPr lang="ar-SA" sz="2400" b="1" dirty="0" smtClean="0">
                <a:solidFill>
                  <a:srgbClr val="00B050"/>
                </a:solidFill>
              </a:rPr>
              <a:t>أجزاء من </a:t>
            </a:r>
            <a:r>
              <a:rPr lang="ku-Arab-IQ" sz="2400" b="1" dirty="0" smtClean="0">
                <a:solidFill>
                  <a:srgbClr val="00B050"/>
                </a:solidFill>
              </a:rPr>
              <a:t>٨ ‌</a:t>
            </a:r>
            <a:r>
              <a:rPr lang="ar-SA" sz="2400" b="1" dirty="0" smtClean="0">
                <a:solidFill>
                  <a:srgbClr val="00B050"/>
                </a:solidFill>
              </a:rPr>
              <a:t>أجزاء باللون الأحمر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7332617" y="3690188"/>
            <a:ext cx="32192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لتمثل عدد </a:t>
            </a:r>
            <a:r>
              <a:rPr lang="ar-SA" sz="2400" b="1" dirty="0" err="1" smtClean="0">
                <a:solidFill>
                  <a:schemeClr val="accent1">
                    <a:lumMod val="75000"/>
                  </a:schemeClr>
                </a:solidFill>
              </a:rPr>
              <a:t>الوردات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الحمراء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3091544" y="4299192"/>
            <a:ext cx="83017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٣ </a:t>
            </a:r>
            <a:r>
              <a:rPr lang="ar-SA" sz="2400" b="1" dirty="0" smtClean="0">
                <a:solidFill>
                  <a:srgbClr val="00B050"/>
                </a:solidFill>
              </a:rPr>
              <a:t>– </a:t>
            </a:r>
            <a:r>
              <a:rPr lang="ar-SA" sz="2400" b="1" dirty="0" smtClean="0">
                <a:solidFill>
                  <a:srgbClr val="00B050"/>
                </a:solidFill>
              </a:rPr>
              <a:t>أفترض أنه لدى أحمد وأخيه </a:t>
            </a:r>
            <a:r>
              <a:rPr lang="ku-Arab-IQ" sz="2400" b="1" dirty="0" smtClean="0">
                <a:solidFill>
                  <a:srgbClr val="00B050"/>
                </a:solidFill>
              </a:rPr>
              <a:t>١٠ </a:t>
            </a:r>
            <a:r>
              <a:rPr lang="ar-SA" sz="2400" b="1" dirty="0" err="1" smtClean="0">
                <a:solidFill>
                  <a:srgbClr val="00B050"/>
                </a:solidFill>
              </a:rPr>
              <a:t>وردات</a:t>
            </a:r>
            <a:r>
              <a:rPr lang="ar-SA" sz="2400" b="1" dirty="0" smtClean="0">
                <a:solidFill>
                  <a:srgbClr val="00B050"/>
                </a:solidFill>
              </a:rPr>
              <a:t> ، فكم سيكون عدد الورد الأبيض ؟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032093"/>
              </p:ext>
            </p:extLst>
          </p:nvPr>
        </p:nvGraphicFramePr>
        <p:xfrm>
          <a:off x="939966" y="4299192"/>
          <a:ext cx="2398525" cy="7315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79705">
                  <a:extLst>
                    <a:ext uri="{9D8B030D-6E8A-4147-A177-3AD203B41FA5}">
                      <a16:colId xmlns:a16="http://schemas.microsoft.com/office/drawing/2014/main" val="1662850440"/>
                    </a:ext>
                  </a:extLst>
                </a:gridCol>
                <a:gridCol w="479705">
                  <a:extLst>
                    <a:ext uri="{9D8B030D-6E8A-4147-A177-3AD203B41FA5}">
                      <a16:colId xmlns:a16="http://schemas.microsoft.com/office/drawing/2014/main" val="3479452270"/>
                    </a:ext>
                  </a:extLst>
                </a:gridCol>
                <a:gridCol w="479705">
                  <a:extLst>
                    <a:ext uri="{9D8B030D-6E8A-4147-A177-3AD203B41FA5}">
                      <a16:colId xmlns:a16="http://schemas.microsoft.com/office/drawing/2014/main" val="3571841070"/>
                    </a:ext>
                  </a:extLst>
                </a:gridCol>
                <a:gridCol w="479705">
                  <a:extLst>
                    <a:ext uri="{9D8B030D-6E8A-4147-A177-3AD203B41FA5}">
                      <a16:colId xmlns:a16="http://schemas.microsoft.com/office/drawing/2014/main" val="1107827709"/>
                    </a:ext>
                  </a:extLst>
                </a:gridCol>
                <a:gridCol w="479705">
                  <a:extLst>
                    <a:ext uri="{9D8B030D-6E8A-4147-A177-3AD203B41FA5}">
                      <a16:colId xmlns:a16="http://schemas.microsoft.com/office/drawing/2014/main" val="1781498979"/>
                    </a:ext>
                  </a:extLst>
                </a:gridCol>
              </a:tblGrid>
              <a:tr h="36129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934611"/>
                  </a:ext>
                </a:extLst>
              </a:tr>
              <a:tr h="36129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334716"/>
                  </a:ext>
                </a:extLst>
              </a:tr>
            </a:tbl>
          </a:graphicData>
        </a:graphic>
      </p:graphicFrame>
      <p:sp>
        <p:nvSpPr>
          <p:cNvPr id="50" name="مربع نص 49"/>
          <p:cNvSpPr txBox="1"/>
          <p:nvPr/>
        </p:nvSpPr>
        <p:spPr>
          <a:xfrm>
            <a:off x="7272546" y="4821261"/>
            <a:ext cx="32192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عدد الورد الأبيض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5765074" y="5324319"/>
            <a:ext cx="56281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٤ </a:t>
            </a:r>
            <a:r>
              <a:rPr lang="ar-SA" sz="2400" b="1" dirty="0" smtClean="0">
                <a:solidFill>
                  <a:srgbClr val="00B050"/>
                </a:solidFill>
              </a:rPr>
              <a:t>– </a:t>
            </a:r>
            <a:r>
              <a:rPr lang="ar-SA" sz="2400" b="1" dirty="0" smtClean="0">
                <a:solidFill>
                  <a:srgbClr val="00B050"/>
                </a:solidFill>
              </a:rPr>
              <a:t>أرجع إلى السؤال </a:t>
            </a:r>
            <a:r>
              <a:rPr lang="ku-Arab-IQ" sz="2400" b="1" dirty="0" smtClean="0">
                <a:solidFill>
                  <a:srgbClr val="00B050"/>
                </a:solidFill>
              </a:rPr>
              <a:t>٣ </a:t>
            </a:r>
            <a:r>
              <a:rPr lang="ar-SA" sz="2400" b="1" dirty="0" smtClean="0">
                <a:solidFill>
                  <a:srgbClr val="00B050"/>
                </a:solidFill>
              </a:rPr>
              <a:t>، ثم أتحقق من صحة إجابتي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56" name="مربع نص 55"/>
          <p:cNvSpPr txBox="1"/>
          <p:nvPr/>
        </p:nvSpPr>
        <p:spPr>
          <a:xfrm>
            <a:off x="1906721" y="5972928"/>
            <a:ext cx="86373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err="1" smtClean="0">
                <a:solidFill>
                  <a:schemeClr val="accent1">
                    <a:lumMod val="75000"/>
                  </a:schemeClr>
                </a:solidFill>
              </a:rPr>
              <a:t>وردات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حمراء + وردة صفراء 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err="1" smtClean="0">
                <a:solidFill>
                  <a:schemeClr val="accent1">
                    <a:lumMod val="75000"/>
                  </a:schemeClr>
                </a:solidFill>
              </a:rPr>
              <a:t>وردات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بيضاء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r>
              <a:rPr lang="ar-SA" sz="2400" b="1" dirty="0" err="1" smtClean="0">
                <a:solidFill>
                  <a:schemeClr val="accent1">
                    <a:lumMod val="75000"/>
                  </a:schemeClr>
                </a:solidFill>
              </a:rPr>
              <a:t>وردات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، إذا الحل صحيح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7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7" grpId="0"/>
      <p:bldP spid="48" grpId="0"/>
      <p:bldP spid="49" grpId="0"/>
      <p:bldP spid="50" grpId="0"/>
      <p:bldP spid="54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0"/>
          <a:stretch/>
        </p:blipFill>
        <p:spPr>
          <a:xfrm>
            <a:off x="1886314" y="974682"/>
            <a:ext cx="1971113" cy="2415339"/>
          </a:xfrm>
          <a:prstGeom prst="rect">
            <a:avLst/>
          </a:prstGeom>
        </p:spPr>
      </p:pic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114378" y="158830"/>
            <a:ext cx="1088795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3B3838"/>
                </a:solidFill>
              </a:rPr>
              <a:t>١١ - </a:t>
            </a:r>
            <a:r>
              <a:rPr lang="ku-Arab-IQ" sz="2000" b="1" dirty="0" smtClean="0">
                <a:solidFill>
                  <a:srgbClr val="3B3838"/>
                </a:solidFill>
              </a:rPr>
              <a:t>٤</a:t>
            </a:r>
            <a:endParaRPr lang="ar-SA" sz="2000" b="1" dirty="0">
              <a:solidFill>
                <a:srgbClr val="3B3838"/>
              </a:solidFill>
            </a:endParaRPr>
          </a:p>
        </p:txBody>
      </p:sp>
      <p:sp>
        <p:nvSpPr>
          <p:cNvPr id="34" name="مستطيل مستدير الزوايا 33"/>
          <p:cNvSpPr/>
          <p:nvPr/>
        </p:nvSpPr>
        <p:spPr>
          <a:xfrm>
            <a:off x="8882187" y="846820"/>
            <a:ext cx="2057550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خطة حل المسألة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مخطط انسيابي: محطة طرفية 36"/>
          <p:cNvSpPr/>
          <p:nvPr/>
        </p:nvSpPr>
        <p:spPr>
          <a:xfrm>
            <a:off x="3436026" y="836424"/>
            <a:ext cx="2310617" cy="497781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A605"/>
                </a:solidFill>
              </a:rPr>
              <a:t>أتدرب على الـخطـة </a:t>
            </a:r>
            <a:endParaRPr lang="ar-SA" sz="2400" b="1" dirty="0">
              <a:solidFill>
                <a:srgbClr val="FFA605"/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4839286" y="1433535"/>
            <a:ext cx="54396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أستعمل الخطة ( أرسم صورة ) لأحل كلًا من المسائل الآتية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4450" y="2087655"/>
            <a:ext cx="5830801" cy="2677200"/>
          </a:xfrm>
          <a:prstGeom prst="rect">
            <a:avLst/>
          </a:prstGeom>
        </p:spPr>
      </p:pic>
      <p:graphicFrame>
        <p:nvGraphicFramePr>
          <p:cNvPr id="11" name="جدول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592509"/>
              </p:ext>
            </p:extLst>
          </p:nvPr>
        </p:nvGraphicFramePr>
        <p:xfrm>
          <a:off x="1827754" y="4789242"/>
          <a:ext cx="4176840" cy="108607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96140">
                  <a:extLst>
                    <a:ext uri="{9D8B030D-6E8A-4147-A177-3AD203B41FA5}">
                      <a16:colId xmlns:a16="http://schemas.microsoft.com/office/drawing/2014/main" val="2136665547"/>
                    </a:ext>
                  </a:extLst>
                </a:gridCol>
                <a:gridCol w="696140">
                  <a:extLst>
                    <a:ext uri="{9D8B030D-6E8A-4147-A177-3AD203B41FA5}">
                      <a16:colId xmlns:a16="http://schemas.microsoft.com/office/drawing/2014/main" val="906134633"/>
                    </a:ext>
                  </a:extLst>
                </a:gridCol>
                <a:gridCol w="696140">
                  <a:extLst>
                    <a:ext uri="{9D8B030D-6E8A-4147-A177-3AD203B41FA5}">
                      <a16:colId xmlns:a16="http://schemas.microsoft.com/office/drawing/2014/main" val="1602153221"/>
                    </a:ext>
                  </a:extLst>
                </a:gridCol>
                <a:gridCol w="696140">
                  <a:extLst>
                    <a:ext uri="{9D8B030D-6E8A-4147-A177-3AD203B41FA5}">
                      <a16:colId xmlns:a16="http://schemas.microsoft.com/office/drawing/2014/main" val="2792397111"/>
                    </a:ext>
                  </a:extLst>
                </a:gridCol>
                <a:gridCol w="696140">
                  <a:extLst>
                    <a:ext uri="{9D8B030D-6E8A-4147-A177-3AD203B41FA5}">
                      <a16:colId xmlns:a16="http://schemas.microsoft.com/office/drawing/2014/main" val="3096103281"/>
                    </a:ext>
                  </a:extLst>
                </a:gridCol>
                <a:gridCol w="696140">
                  <a:extLst>
                    <a:ext uri="{9D8B030D-6E8A-4147-A177-3AD203B41FA5}">
                      <a16:colId xmlns:a16="http://schemas.microsoft.com/office/drawing/2014/main" val="1922718290"/>
                    </a:ext>
                  </a:extLst>
                </a:gridCol>
              </a:tblGrid>
              <a:tr h="54303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055232"/>
                  </a:ext>
                </a:extLst>
              </a:tr>
              <a:tr h="543037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647082"/>
                  </a:ext>
                </a:extLst>
              </a:tr>
            </a:tbl>
          </a:graphicData>
        </a:graphic>
      </p:graphicFrame>
      <p:cxnSp>
        <p:nvCxnSpPr>
          <p:cNvPr id="40" name="رابط مستقيم 39"/>
          <p:cNvCxnSpPr/>
          <p:nvPr/>
        </p:nvCxnSpPr>
        <p:spPr>
          <a:xfrm flipH="1">
            <a:off x="5730495" y="2681231"/>
            <a:ext cx="10118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رابط مستقيم 40"/>
          <p:cNvCxnSpPr/>
          <p:nvPr/>
        </p:nvCxnSpPr>
        <p:spPr>
          <a:xfrm flipH="1" flipV="1">
            <a:off x="7306767" y="3426255"/>
            <a:ext cx="3211900" cy="189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مستقيم 42"/>
          <p:cNvCxnSpPr/>
          <p:nvPr/>
        </p:nvCxnSpPr>
        <p:spPr>
          <a:xfrm flipH="1" flipV="1">
            <a:off x="5670287" y="3996227"/>
            <a:ext cx="3211900" cy="189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مستقيم 43"/>
          <p:cNvCxnSpPr/>
          <p:nvPr/>
        </p:nvCxnSpPr>
        <p:spPr>
          <a:xfrm flipH="1">
            <a:off x="5709782" y="3338729"/>
            <a:ext cx="10118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مستقيم 45"/>
          <p:cNvCxnSpPr/>
          <p:nvPr/>
        </p:nvCxnSpPr>
        <p:spPr>
          <a:xfrm flipH="1">
            <a:off x="9627580" y="4061539"/>
            <a:ext cx="10118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مستطيل 46"/>
          <p:cNvSpPr/>
          <p:nvPr/>
        </p:nvSpPr>
        <p:spPr>
          <a:xfrm>
            <a:off x="6608817" y="4146851"/>
            <a:ext cx="3970814" cy="54325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مستطيل 47"/>
          <p:cNvSpPr/>
          <p:nvPr/>
        </p:nvSpPr>
        <p:spPr>
          <a:xfrm>
            <a:off x="4606835" y="4789242"/>
            <a:ext cx="1397760" cy="10860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ستطيل 48"/>
          <p:cNvSpPr/>
          <p:nvPr/>
        </p:nvSpPr>
        <p:spPr>
          <a:xfrm>
            <a:off x="3918857" y="4789242"/>
            <a:ext cx="680504" cy="108607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مربع نص 49"/>
          <p:cNvSpPr txBox="1"/>
          <p:nvPr/>
        </p:nvSpPr>
        <p:spPr>
          <a:xfrm>
            <a:off x="7464308" y="5157491"/>
            <a:ext cx="22598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أخذ ياسر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كتب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0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114378" y="158830"/>
            <a:ext cx="1088795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3B3838"/>
                </a:solidFill>
              </a:rPr>
              <a:t>١١ - </a:t>
            </a:r>
            <a:r>
              <a:rPr lang="ku-Arab-IQ" sz="2000" b="1" dirty="0" smtClean="0">
                <a:solidFill>
                  <a:srgbClr val="3B3838"/>
                </a:solidFill>
              </a:rPr>
              <a:t>٤</a:t>
            </a:r>
            <a:endParaRPr lang="ar-SA" sz="2000" b="1" dirty="0">
              <a:solidFill>
                <a:srgbClr val="3B3838"/>
              </a:solidFill>
            </a:endParaRPr>
          </a:p>
        </p:txBody>
      </p:sp>
      <p:sp>
        <p:nvSpPr>
          <p:cNvPr id="34" name="مستطيل مستدير الزوايا 33"/>
          <p:cNvSpPr/>
          <p:nvPr/>
        </p:nvSpPr>
        <p:spPr>
          <a:xfrm>
            <a:off x="8882187" y="846820"/>
            <a:ext cx="2057550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خطة حل المسألة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4839286" y="1433535"/>
            <a:ext cx="54396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أستعمل الخطة ( أرسم صورة ) لأحل كلًا من المسائل الآتية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1320" y="2033474"/>
            <a:ext cx="5753401" cy="2541400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0"/>
          <a:stretch/>
        </p:blipFill>
        <p:spPr>
          <a:xfrm>
            <a:off x="1886314" y="974682"/>
            <a:ext cx="1971113" cy="2415339"/>
          </a:xfrm>
          <a:prstGeom prst="rect">
            <a:avLst/>
          </a:prstGeom>
        </p:spPr>
      </p:pic>
      <p:sp>
        <p:nvSpPr>
          <p:cNvPr id="27" name="مخطط انسيابي: محطة طرفية 26"/>
          <p:cNvSpPr/>
          <p:nvPr/>
        </p:nvSpPr>
        <p:spPr>
          <a:xfrm>
            <a:off x="3436026" y="836424"/>
            <a:ext cx="2310617" cy="497781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A605"/>
                </a:solidFill>
              </a:rPr>
              <a:t>أتدرب على الـخطـة </a:t>
            </a:r>
            <a:endParaRPr lang="ar-SA" sz="2400" b="1" dirty="0">
              <a:solidFill>
                <a:srgbClr val="FFA605"/>
              </a:solidFill>
            </a:endParaRPr>
          </a:p>
        </p:txBody>
      </p:sp>
      <p:cxnSp>
        <p:nvCxnSpPr>
          <p:cNvPr id="31" name="رابط مستقيم 30"/>
          <p:cNvCxnSpPr/>
          <p:nvPr/>
        </p:nvCxnSpPr>
        <p:spPr>
          <a:xfrm flipH="1" flipV="1">
            <a:off x="8882187" y="2615309"/>
            <a:ext cx="126778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مستقيم 31"/>
          <p:cNvCxnSpPr/>
          <p:nvPr/>
        </p:nvCxnSpPr>
        <p:spPr>
          <a:xfrm flipH="1" flipV="1">
            <a:off x="7631918" y="3282933"/>
            <a:ext cx="3211900" cy="189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مستقيم 34"/>
          <p:cNvCxnSpPr/>
          <p:nvPr/>
        </p:nvCxnSpPr>
        <p:spPr>
          <a:xfrm flipH="1" flipV="1">
            <a:off x="6087483" y="3300449"/>
            <a:ext cx="126778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38"/>
          <p:cNvCxnSpPr/>
          <p:nvPr/>
        </p:nvCxnSpPr>
        <p:spPr>
          <a:xfrm flipH="1" flipV="1">
            <a:off x="9577645" y="3890994"/>
            <a:ext cx="126778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مستقيم 39"/>
          <p:cNvCxnSpPr/>
          <p:nvPr/>
        </p:nvCxnSpPr>
        <p:spPr>
          <a:xfrm flipH="1" flipV="1">
            <a:off x="6444343" y="3892731"/>
            <a:ext cx="2994670" cy="149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مستطيل 40"/>
          <p:cNvSpPr/>
          <p:nvPr/>
        </p:nvSpPr>
        <p:spPr>
          <a:xfrm>
            <a:off x="6287337" y="3940899"/>
            <a:ext cx="4643136" cy="60079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مستطيل 41"/>
          <p:cNvSpPr/>
          <p:nvPr/>
        </p:nvSpPr>
        <p:spPr>
          <a:xfrm>
            <a:off x="5965370" y="3350353"/>
            <a:ext cx="478973" cy="53203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2</a:t>
            </a:r>
            <a:endParaRPr lang="ar-SA" dirty="0"/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1" r="26159"/>
          <a:stretch/>
        </p:blipFill>
        <p:spPr>
          <a:xfrm>
            <a:off x="4708303" y="4023361"/>
            <a:ext cx="661380" cy="1397670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1" r="26159"/>
          <a:stretch/>
        </p:blipFill>
        <p:spPr>
          <a:xfrm>
            <a:off x="3929954" y="4023361"/>
            <a:ext cx="661380" cy="1397670"/>
          </a:xfrm>
          <a:prstGeom prst="rect">
            <a:avLst/>
          </a:prstGeom>
        </p:spPr>
      </p:pic>
      <p:pic>
        <p:nvPicPr>
          <p:cNvPr id="44" name="صورة 4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1" r="26159"/>
          <a:stretch/>
        </p:blipFill>
        <p:spPr>
          <a:xfrm>
            <a:off x="3183139" y="4023361"/>
            <a:ext cx="661380" cy="1397670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1" r="26159"/>
          <a:stretch/>
        </p:blipFill>
        <p:spPr>
          <a:xfrm>
            <a:off x="2404790" y="4023361"/>
            <a:ext cx="661380" cy="1397670"/>
          </a:xfrm>
          <a:prstGeom prst="rect">
            <a:avLst/>
          </a:prstGeom>
        </p:spPr>
      </p:pic>
      <p:sp>
        <p:nvSpPr>
          <p:cNvPr id="14" name="وسيلة شرح مستطيلة 13"/>
          <p:cNvSpPr/>
          <p:nvPr/>
        </p:nvSpPr>
        <p:spPr>
          <a:xfrm>
            <a:off x="4708303" y="5670341"/>
            <a:ext cx="661380" cy="510978"/>
          </a:xfrm>
          <a:prstGeom prst="wedgeRectCallout">
            <a:avLst>
              <a:gd name="adj1" fmla="val 19704"/>
              <a:gd name="adj2" fmla="val -74945"/>
            </a:avLst>
          </a:prstGeom>
          <a:solidFill>
            <a:srgbClr val="ADD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ماجد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47" name="وسيلة شرح مستطيلة 46"/>
          <p:cNvSpPr/>
          <p:nvPr/>
        </p:nvSpPr>
        <p:spPr>
          <a:xfrm>
            <a:off x="3857427" y="5695739"/>
            <a:ext cx="733907" cy="510978"/>
          </a:xfrm>
          <a:prstGeom prst="wedgeRectCallout">
            <a:avLst>
              <a:gd name="adj1" fmla="val 19704"/>
              <a:gd name="adj2" fmla="val -74945"/>
            </a:avLst>
          </a:prstGeom>
          <a:solidFill>
            <a:srgbClr val="FFA6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طارق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48" name="وسيلة شرح مستطيلة 47"/>
          <p:cNvSpPr/>
          <p:nvPr/>
        </p:nvSpPr>
        <p:spPr>
          <a:xfrm>
            <a:off x="2266273" y="5695739"/>
            <a:ext cx="661380" cy="510978"/>
          </a:xfrm>
          <a:prstGeom prst="wedgeRectCallout">
            <a:avLst>
              <a:gd name="adj1" fmla="val 19704"/>
              <a:gd name="adj2" fmla="val -749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خالد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49" name="وسيلة شرح مستطيلة 48"/>
          <p:cNvSpPr/>
          <p:nvPr/>
        </p:nvSpPr>
        <p:spPr>
          <a:xfrm>
            <a:off x="3022401" y="5695739"/>
            <a:ext cx="748203" cy="510978"/>
          </a:xfrm>
          <a:prstGeom prst="wedgeRectCallout">
            <a:avLst>
              <a:gd name="adj1" fmla="val 19704"/>
              <a:gd name="adj2" fmla="val -74945"/>
            </a:avLst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سمير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5995385" y="5147121"/>
            <a:ext cx="52535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ترتيب الطلاب : ماجد ، طارق ، سمير ، خالد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5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14" grpId="0" animBg="1"/>
      <p:bldP spid="47" grpId="0" animBg="1"/>
      <p:bldP spid="48" grpId="0" animBg="1"/>
      <p:bldP spid="49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114378" y="158830"/>
            <a:ext cx="1088795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3B3838"/>
                </a:solidFill>
              </a:rPr>
              <a:t>١١ - </a:t>
            </a:r>
            <a:r>
              <a:rPr lang="ku-Arab-IQ" sz="2000" b="1" dirty="0" smtClean="0">
                <a:solidFill>
                  <a:srgbClr val="3B3838"/>
                </a:solidFill>
              </a:rPr>
              <a:t>٤</a:t>
            </a:r>
            <a:endParaRPr lang="ar-SA" sz="2000" b="1" dirty="0">
              <a:solidFill>
                <a:srgbClr val="3B3838"/>
              </a:solidFill>
            </a:endParaRPr>
          </a:p>
        </p:txBody>
      </p:sp>
      <p:sp>
        <p:nvSpPr>
          <p:cNvPr id="34" name="مستطيل مستدير الزوايا 33"/>
          <p:cNvSpPr/>
          <p:nvPr/>
        </p:nvSpPr>
        <p:spPr>
          <a:xfrm>
            <a:off x="8882187" y="846820"/>
            <a:ext cx="2057550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خطة حل المسألة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4839286" y="1433535"/>
            <a:ext cx="54396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أستعمل الخطة ( أرسم صورة ) لأحل كلًا من المسائل الآتية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6" name="صورة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0"/>
          <a:stretch/>
        </p:blipFill>
        <p:spPr>
          <a:xfrm>
            <a:off x="1886314" y="974682"/>
            <a:ext cx="1971113" cy="2415339"/>
          </a:xfrm>
          <a:prstGeom prst="rect">
            <a:avLst/>
          </a:prstGeom>
        </p:spPr>
      </p:pic>
      <p:sp>
        <p:nvSpPr>
          <p:cNvPr id="27" name="مخطط انسيابي: محطة طرفية 26"/>
          <p:cNvSpPr/>
          <p:nvPr/>
        </p:nvSpPr>
        <p:spPr>
          <a:xfrm>
            <a:off x="3436026" y="836424"/>
            <a:ext cx="2310617" cy="497781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A605"/>
                </a:solidFill>
              </a:rPr>
              <a:t>أتدرب على الـخطـة </a:t>
            </a:r>
            <a:endParaRPr lang="ar-SA" sz="2400" b="1" dirty="0">
              <a:solidFill>
                <a:srgbClr val="FFA605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9981" y="2033474"/>
            <a:ext cx="6136754" cy="29345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8" name="مستطيل 27"/>
              <p:cNvSpPr/>
              <p:nvPr/>
            </p:nvSpPr>
            <p:spPr>
              <a:xfrm>
                <a:off x="8606159" y="5098650"/>
                <a:ext cx="1359668" cy="801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ar-SA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٢</m:t>
                        </m:r>
                      </m:num>
                      <m:den>
                        <m:r>
                          <a:rPr lang="ku-Arab-IQ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٥</m:t>
                        </m:r>
                      </m:den>
                    </m:f>
                  </m:oMath>
                </a14:m>
                <a:r>
                  <a:rPr lang="ku-Arab-IQ" sz="2800" b="1" dirty="0">
                    <a:solidFill>
                      <a:schemeClr val="accent1">
                        <a:lumMod val="75000"/>
                      </a:schemeClr>
                    </a:solidFill>
                  </a:rPr>
                  <a:t>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٤</m:t>
                        </m:r>
                      </m:num>
                      <m:den>
                        <m:r>
                          <a:rPr lang="ku-Arab-IQ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١٠</m:t>
                        </m:r>
                      </m:den>
                    </m:f>
                  </m:oMath>
                </a14:m>
                <a:endParaRPr lang="ar-SA" sz="2800" dirty="0"/>
              </a:p>
            </p:txBody>
          </p:sp>
        </mc:Choice>
        <mc:Fallback>
          <p:sp>
            <p:nvSpPr>
              <p:cNvPr id="28" name="مستطيل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6159" y="5098650"/>
                <a:ext cx="1359668" cy="801053"/>
              </a:xfrm>
              <a:prstGeom prst="rect">
                <a:avLst/>
              </a:prstGeom>
              <a:blipFill>
                <a:blip r:embed="rId9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مستطيل مستدير الزوايا 5"/>
          <p:cNvSpPr/>
          <p:nvPr/>
        </p:nvSpPr>
        <p:spPr>
          <a:xfrm rot="19548393">
            <a:off x="5272349" y="2938170"/>
            <a:ext cx="1309346" cy="83758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ربع نص 28"/>
          <p:cNvSpPr txBox="1"/>
          <p:nvPr/>
        </p:nvSpPr>
        <p:spPr>
          <a:xfrm>
            <a:off x="3150084" y="6017699"/>
            <a:ext cx="36424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بقي على الأرض :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كرات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1" name="رابط مستقيم 30"/>
          <p:cNvCxnSpPr/>
          <p:nvPr/>
        </p:nvCxnSpPr>
        <p:spPr>
          <a:xfrm flipH="1" flipV="1">
            <a:off x="7114378" y="2642642"/>
            <a:ext cx="126778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مستقيم 31"/>
          <p:cNvCxnSpPr/>
          <p:nvPr/>
        </p:nvCxnSpPr>
        <p:spPr>
          <a:xfrm flipH="1" flipV="1">
            <a:off x="8606159" y="4166961"/>
            <a:ext cx="1915559" cy="149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مستطيل 34"/>
          <p:cNvSpPr/>
          <p:nvPr/>
        </p:nvSpPr>
        <p:spPr>
          <a:xfrm>
            <a:off x="8064138" y="4227039"/>
            <a:ext cx="2614044" cy="58607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7053927" y="3489180"/>
            <a:ext cx="1289341" cy="58607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670489"/>
              </p:ext>
            </p:extLst>
          </p:nvPr>
        </p:nvGraphicFramePr>
        <p:xfrm>
          <a:off x="2158795" y="5329961"/>
          <a:ext cx="5499980" cy="42977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49998">
                  <a:extLst>
                    <a:ext uri="{9D8B030D-6E8A-4147-A177-3AD203B41FA5}">
                      <a16:colId xmlns:a16="http://schemas.microsoft.com/office/drawing/2014/main" val="2945286977"/>
                    </a:ext>
                  </a:extLst>
                </a:gridCol>
                <a:gridCol w="549998">
                  <a:extLst>
                    <a:ext uri="{9D8B030D-6E8A-4147-A177-3AD203B41FA5}">
                      <a16:colId xmlns:a16="http://schemas.microsoft.com/office/drawing/2014/main" val="1545749176"/>
                    </a:ext>
                  </a:extLst>
                </a:gridCol>
                <a:gridCol w="549998">
                  <a:extLst>
                    <a:ext uri="{9D8B030D-6E8A-4147-A177-3AD203B41FA5}">
                      <a16:colId xmlns:a16="http://schemas.microsoft.com/office/drawing/2014/main" val="880615708"/>
                    </a:ext>
                  </a:extLst>
                </a:gridCol>
                <a:gridCol w="549998">
                  <a:extLst>
                    <a:ext uri="{9D8B030D-6E8A-4147-A177-3AD203B41FA5}">
                      <a16:colId xmlns:a16="http://schemas.microsoft.com/office/drawing/2014/main" val="3808409195"/>
                    </a:ext>
                  </a:extLst>
                </a:gridCol>
                <a:gridCol w="549998">
                  <a:extLst>
                    <a:ext uri="{9D8B030D-6E8A-4147-A177-3AD203B41FA5}">
                      <a16:colId xmlns:a16="http://schemas.microsoft.com/office/drawing/2014/main" val="3800226650"/>
                    </a:ext>
                  </a:extLst>
                </a:gridCol>
                <a:gridCol w="549998">
                  <a:extLst>
                    <a:ext uri="{9D8B030D-6E8A-4147-A177-3AD203B41FA5}">
                      <a16:colId xmlns:a16="http://schemas.microsoft.com/office/drawing/2014/main" val="2452080000"/>
                    </a:ext>
                  </a:extLst>
                </a:gridCol>
                <a:gridCol w="549998">
                  <a:extLst>
                    <a:ext uri="{9D8B030D-6E8A-4147-A177-3AD203B41FA5}">
                      <a16:colId xmlns:a16="http://schemas.microsoft.com/office/drawing/2014/main" val="3920376304"/>
                    </a:ext>
                  </a:extLst>
                </a:gridCol>
                <a:gridCol w="549998">
                  <a:extLst>
                    <a:ext uri="{9D8B030D-6E8A-4147-A177-3AD203B41FA5}">
                      <a16:colId xmlns:a16="http://schemas.microsoft.com/office/drawing/2014/main" val="3132001333"/>
                    </a:ext>
                  </a:extLst>
                </a:gridCol>
                <a:gridCol w="549998">
                  <a:extLst>
                    <a:ext uri="{9D8B030D-6E8A-4147-A177-3AD203B41FA5}">
                      <a16:colId xmlns:a16="http://schemas.microsoft.com/office/drawing/2014/main" val="3069826117"/>
                    </a:ext>
                  </a:extLst>
                </a:gridCol>
                <a:gridCol w="549998">
                  <a:extLst>
                    <a:ext uri="{9D8B030D-6E8A-4147-A177-3AD203B41FA5}">
                      <a16:colId xmlns:a16="http://schemas.microsoft.com/office/drawing/2014/main" val="3180238026"/>
                    </a:ext>
                  </a:extLst>
                </a:gridCol>
              </a:tblGrid>
              <a:tr h="42977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076720"/>
                  </a:ext>
                </a:extLst>
              </a:tr>
            </a:tbl>
          </a:graphicData>
        </a:graphic>
      </p:graphicFrame>
      <p:sp>
        <p:nvSpPr>
          <p:cNvPr id="39" name="مستطيل 38"/>
          <p:cNvSpPr/>
          <p:nvPr/>
        </p:nvSpPr>
        <p:spPr>
          <a:xfrm>
            <a:off x="5460274" y="5329962"/>
            <a:ext cx="2202238" cy="42545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001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6" grpId="0" animBg="1"/>
      <p:bldP spid="29" grpId="0"/>
      <p:bldP spid="35" grpId="0" animBg="1"/>
      <p:bldP spid="37" grpId="0" animBg="1"/>
      <p:bldP spid="39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4881</TotalTime>
  <Words>657</Words>
  <Application>Microsoft Office PowerPoint</Application>
  <PresentationFormat>شاشة عريضة</PresentationFormat>
  <Paragraphs>127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262</cp:revision>
  <dcterms:created xsi:type="dcterms:W3CDTF">2022-12-02T21:48:32Z</dcterms:created>
  <dcterms:modified xsi:type="dcterms:W3CDTF">2023-05-15T15:15:48Z</dcterms:modified>
</cp:coreProperties>
</file>