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81" r:id="rId4"/>
    <p:sldId id="284" r:id="rId5"/>
    <p:sldId id="269" r:id="rId6"/>
    <p:sldId id="276" r:id="rId7"/>
    <p:sldId id="285" r:id="rId8"/>
    <p:sldId id="280" r:id="rId9"/>
    <p:sldId id="286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2EEF4"/>
    <a:srgbClr val="FFE4B3"/>
    <a:srgbClr val="3B3838"/>
    <a:srgbClr val="FFA605"/>
    <a:srgbClr val="AFABAB"/>
    <a:srgbClr val="DAD8D8"/>
    <a:srgbClr val="70E4F0"/>
    <a:srgbClr val="17CEE2"/>
    <a:srgbClr val="C8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5.JP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6.JP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7.emf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2.emf"/><Relationship Id="rId7" Type="http://schemas.microsoft.com/office/2007/relationships/hdphoto" Target="../media/hdphoto2.wdp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4.emf"/><Relationship Id="rId7" Type="http://schemas.microsoft.com/office/2007/relationships/hdphoto" Target="../media/hdphoto2.wdp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openxmlformats.org/officeDocument/2006/relationships/image" Target="../media/image16.emf"/><Relationship Id="rId4" Type="http://schemas.openxmlformats.org/officeDocument/2006/relationships/image" Target="../media/image1.png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.emf"/><Relationship Id="rId7" Type="http://schemas.microsoft.com/office/2007/relationships/hdphoto" Target="../media/hdphoto1.wdp"/><Relationship Id="rId12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25.emf"/><Relationship Id="rId5" Type="http://schemas.openxmlformats.org/officeDocument/2006/relationships/image" Target="../media/image24.jpeg"/><Relationship Id="rId10" Type="http://schemas.openxmlformats.org/officeDocument/2006/relationships/image" Target="../media/image3.JPG"/><Relationship Id="rId4" Type="http://schemas.openxmlformats.org/officeDocument/2006/relationships/image" Target="../media/image23.emf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8.emf"/><Relationship Id="rId7" Type="http://schemas.openxmlformats.org/officeDocument/2006/relationships/image" Target="../media/image2.png"/><Relationship Id="rId12" Type="http://schemas.openxmlformats.org/officeDocument/2006/relationships/image" Target="../media/image32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1.png"/><Relationship Id="rId5" Type="http://schemas.openxmlformats.org/officeDocument/2006/relationships/image" Target="../media/image1.png"/><Relationship Id="rId10" Type="http://schemas.openxmlformats.org/officeDocument/2006/relationships/image" Target="../media/image30.png"/><Relationship Id="rId4" Type="http://schemas.openxmlformats.org/officeDocument/2006/relationships/image" Target="../media/image29.emf"/><Relationship Id="rId9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9.emf"/><Relationship Id="rId7" Type="http://schemas.microsoft.com/office/2007/relationships/hdphoto" Target="../media/hdphoto2.wdp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ستطيل مستدير الزوايا 36"/>
          <p:cNvSpPr/>
          <p:nvPr/>
        </p:nvSpPr>
        <p:spPr>
          <a:xfrm>
            <a:off x="5033554" y="2466593"/>
            <a:ext cx="3017726" cy="767871"/>
          </a:xfrm>
          <a:prstGeom prst="round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882187" y="846820"/>
            <a:ext cx="205755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المتكافئة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٣</a:t>
            </a:r>
            <a:endParaRPr lang="ar-SA" sz="2000" b="1" dirty="0">
              <a:solidFill>
                <a:srgbClr val="3B3838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813" b="77656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4" t="29864" r="6451" b="30085"/>
          <a:stretch/>
        </p:blipFill>
        <p:spPr>
          <a:xfrm>
            <a:off x="8865048" y="2308292"/>
            <a:ext cx="2327565" cy="1045030"/>
          </a:xfrm>
          <a:prstGeom prst="rect">
            <a:avLst/>
          </a:prstGeom>
        </p:spPr>
      </p:pic>
      <p:sp>
        <p:nvSpPr>
          <p:cNvPr id="31" name="مخطط انسيابي: محطة طرفية 30"/>
          <p:cNvSpPr/>
          <p:nvPr/>
        </p:nvSpPr>
        <p:spPr>
          <a:xfrm>
            <a:off x="8882187" y="2503823"/>
            <a:ext cx="1767581" cy="512534"/>
          </a:xfrm>
          <a:prstGeom prst="flowChartTerminator">
            <a:avLst/>
          </a:prstGeom>
          <a:ln>
            <a:solidFill>
              <a:srgbClr val="FF9F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فـكـرة الدرس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4972594" y="2588919"/>
            <a:ext cx="29067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أجـد كـسـورًا متـكافـئة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813" b="77656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4" t="29864" r="6451" b="30085"/>
          <a:stretch/>
        </p:blipFill>
        <p:spPr>
          <a:xfrm>
            <a:off x="8987686" y="3963009"/>
            <a:ext cx="2327565" cy="1045030"/>
          </a:xfrm>
          <a:prstGeom prst="rect">
            <a:avLst/>
          </a:prstGeom>
        </p:spPr>
      </p:pic>
      <p:sp>
        <p:nvSpPr>
          <p:cNvPr id="27" name="مخطط انسيابي: محطة طرفية 26"/>
          <p:cNvSpPr/>
          <p:nvPr/>
        </p:nvSpPr>
        <p:spPr>
          <a:xfrm>
            <a:off x="9011378" y="4171440"/>
            <a:ext cx="1493067" cy="490785"/>
          </a:xfrm>
          <a:prstGeom prst="flowChartTerminator">
            <a:avLst/>
          </a:prstGeom>
          <a:ln>
            <a:solidFill>
              <a:srgbClr val="FFA60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الـمـفـردات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5486399" y="4260181"/>
            <a:ext cx="2515067" cy="695327"/>
          </a:xfrm>
          <a:prstGeom prst="roundRect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ربع نص 28"/>
          <p:cNvSpPr txBox="1"/>
          <p:nvPr/>
        </p:nvSpPr>
        <p:spPr>
          <a:xfrm>
            <a:off x="5562548" y="4346234"/>
            <a:ext cx="23627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الـكـسـور المتكافئة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92" y="2868674"/>
            <a:ext cx="2215782" cy="358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1" grpId="0" animBg="1"/>
      <p:bldP spid="35" grpId="0"/>
      <p:bldP spid="27" grpId="0" animBg="1"/>
      <p:bldP spid="28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43" y="3178567"/>
            <a:ext cx="5009146" cy="3473007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/>
              <p:cNvSpPr txBox="1"/>
              <p:nvPr/>
            </p:nvSpPr>
            <p:spPr>
              <a:xfrm>
                <a:off x="3461657" y="1942155"/>
                <a:ext cx="6522214" cy="205184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لدى مصطفى خزانة كتب ، أحد رفوفها الثلاثة يحوي كتباً . إذا قال مصطفى أن : </a:t>
                </a:r>
              </a:p>
              <a:p>
                <a:pPr algn="ctr"/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ar-SA" sz="2400" b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ar-SA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den>
                    </m:f>
                    <m:r>
                      <a:rPr lang="ku-Arab-IQ" sz="2400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u-Arab-IQ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(</a:t>
                </a:r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ثلث) الرفوف يحوي كتبًا ، فهل أستطيع أن أذكر كسرًا آخر يمثل الكسر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den>
                    </m:f>
                  </m:oMath>
                </a14:m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؟</a:t>
                </a:r>
                <a:endParaRPr lang="ar-SA" sz="24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مربع نص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657" y="1942155"/>
                <a:ext cx="6522214" cy="2051844"/>
              </a:xfrm>
              <a:prstGeom prst="rect">
                <a:avLst/>
              </a:prstGeom>
              <a:blipFill>
                <a:blip r:embed="rId9"/>
                <a:stretch>
                  <a:fillRect l="-1776" t="-2083" r="-374" b="-178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مخطط انسيابي: محطة طرفية 22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٣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26" name="مخطط انسيابي: معالجة متعاقبة 25"/>
          <p:cNvSpPr/>
          <p:nvPr/>
        </p:nvSpPr>
        <p:spPr>
          <a:xfrm>
            <a:off x="9249256" y="1460183"/>
            <a:ext cx="1243442" cy="409303"/>
          </a:xfrm>
          <a:prstGeom prst="flowChartAlternateProcess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أسـتعـد 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شارة رتبة 26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8882187" y="846820"/>
            <a:ext cx="205755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المتكافئة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9085" y="1732943"/>
            <a:ext cx="2064000" cy="2470267"/>
          </a:xfrm>
          <a:prstGeom prst="rect">
            <a:avLst/>
          </a:prstGeom>
        </p:spPr>
      </p:pic>
      <p:sp>
        <p:nvSpPr>
          <p:cNvPr id="35" name="مربع نص 34"/>
          <p:cNvSpPr txBox="1"/>
          <p:nvPr/>
        </p:nvSpPr>
        <p:spPr>
          <a:xfrm>
            <a:off x="6589405" y="4826026"/>
            <a:ext cx="34615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الكسور التي تمثل الكمية نفسها تسمى </a:t>
            </a:r>
            <a:r>
              <a:rPr lang="ar-SA" sz="2800" b="1" dirty="0" smtClean="0">
                <a:solidFill>
                  <a:srgbClr val="FF0000"/>
                </a:solidFill>
              </a:rPr>
              <a:t>كسورًا متكافئة 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٣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8882187" y="846820"/>
            <a:ext cx="205755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المتكافئة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40"/>
          <a:stretch/>
        </p:blipFill>
        <p:spPr>
          <a:xfrm>
            <a:off x="5864519" y="1371053"/>
            <a:ext cx="4597318" cy="57110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05"/>
          <a:stretch/>
        </p:blipFill>
        <p:spPr>
          <a:xfrm>
            <a:off x="3150392" y="2041327"/>
            <a:ext cx="7311445" cy="844799"/>
          </a:xfrm>
          <a:prstGeom prst="rect">
            <a:avLst/>
          </a:prstGeom>
        </p:spPr>
      </p:pic>
      <p:sp>
        <p:nvSpPr>
          <p:cNvPr id="35" name="مربع نص 34"/>
          <p:cNvSpPr txBox="1"/>
          <p:nvPr/>
        </p:nvSpPr>
        <p:spPr>
          <a:xfrm>
            <a:off x="6485912" y="3092308"/>
            <a:ext cx="3906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الطريقة </a:t>
            </a:r>
            <a:r>
              <a:rPr lang="ku-Arab-IQ" sz="2400" b="1" dirty="0" smtClean="0">
                <a:solidFill>
                  <a:srgbClr val="C00000"/>
                </a:solidFill>
              </a:rPr>
              <a:t>١ :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أستعمل نماذج الكسور 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/>
              <p:cNvSpPr txBox="1"/>
              <p:nvPr/>
            </p:nvSpPr>
            <p:spPr>
              <a:xfrm>
                <a:off x="6373848" y="3673517"/>
                <a:ext cx="4335221" cy="107208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ألاحظ أن شريط الكسر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قد انقسم إلى جزأين متطابقين </a:t>
                </a:r>
                <a:endParaRPr lang="ar-SA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مربع نص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848" y="3673517"/>
                <a:ext cx="4335221" cy="1072088"/>
              </a:xfrm>
              <a:prstGeom prst="rect">
                <a:avLst/>
              </a:prstGeom>
              <a:blipFill>
                <a:blip r:embed="rId9"/>
                <a:stretch>
                  <a:fillRect b="-1314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مربع نص 41"/>
          <p:cNvSpPr txBox="1"/>
          <p:nvPr/>
        </p:nvSpPr>
        <p:spPr>
          <a:xfrm>
            <a:off x="6727447" y="4940154"/>
            <a:ext cx="39816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أي أنه يوجد سدسان في الثلث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 14"/>
              <p:cNvSpPr/>
              <p:nvPr/>
            </p:nvSpPr>
            <p:spPr>
              <a:xfrm>
                <a:off x="7855682" y="5596368"/>
                <a:ext cx="1725152" cy="702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A" sz="2400" b="1" dirty="0" smtClean="0">
                    <a:solidFill>
                      <a:srgbClr val="C00000"/>
                    </a:solidFill>
                  </a:rPr>
                  <a:t>إذن :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den>
                    </m:f>
                  </m:oMath>
                </a14:m>
                <a:r>
                  <a:rPr lang="ku-Arab-IQ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٦</m:t>
                        </m:r>
                      </m:den>
                    </m:f>
                  </m:oMath>
                </a14:m>
                <a:endParaRPr lang="ar-SA" sz="2400" dirty="0"/>
              </a:p>
            </p:txBody>
          </p:sp>
        </mc:Choice>
        <mc:Fallback xmlns="">
          <p:sp>
            <p:nvSpPr>
              <p:cNvPr id="15" name="مستطيل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682" y="5596368"/>
                <a:ext cx="1725152" cy="702756"/>
              </a:xfrm>
              <a:prstGeom prst="rect">
                <a:avLst/>
              </a:prstGeom>
              <a:blipFill>
                <a:blip r:embed="rId10"/>
                <a:stretch>
                  <a:fillRect r="-5300" b="-695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" b="74689"/>
          <a:stretch/>
        </p:blipFill>
        <p:spPr>
          <a:xfrm>
            <a:off x="1667928" y="3171390"/>
            <a:ext cx="4307964" cy="797381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3" b="52106"/>
          <a:stretch/>
        </p:blipFill>
        <p:spPr>
          <a:xfrm>
            <a:off x="1667928" y="4053010"/>
            <a:ext cx="4307964" cy="766355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1" b="29998"/>
          <a:stretch/>
        </p:blipFill>
        <p:spPr>
          <a:xfrm>
            <a:off x="1667928" y="4903604"/>
            <a:ext cx="4307964" cy="740229"/>
          </a:xfrm>
          <a:prstGeom prst="rect">
            <a:avLst/>
          </a:prstGeom>
        </p:spPr>
      </p:pic>
      <p:sp>
        <p:nvSpPr>
          <p:cNvPr id="17" name="سهم منحني إلى اليمين 16"/>
          <p:cNvSpPr/>
          <p:nvPr/>
        </p:nvSpPr>
        <p:spPr>
          <a:xfrm flipH="1">
            <a:off x="6008753" y="4426350"/>
            <a:ext cx="443530" cy="954508"/>
          </a:xfrm>
          <a:prstGeom prst="curvedRightArrow">
            <a:avLst>
              <a:gd name="adj1" fmla="val 25001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2" grpId="0"/>
      <p:bldP spid="15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985" y="4741125"/>
            <a:ext cx="1567524" cy="146554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985" y="3235720"/>
            <a:ext cx="1567524" cy="1453358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٣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8882187" y="846820"/>
            <a:ext cx="205755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المتكافئة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40"/>
          <a:stretch/>
        </p:blipFill>
        <p:spPr>
          <a:xfrm>
            <a:off x="5864519" y="1371053"/>
            <a:ext cx="4597318" cy="57110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05"/>
          <a:stretch/>
        </p:blipFill>
        <p:spPr>
          <a:xfrm>
            <a:off x="3150392" y="2041327"/>
            <a:ext cx="7311445" cy="844799"/>
          </a:xfrm>
          <a:prstGeom prst="rect">
            <a:avLst/>
          </a:prstGeom>
        </p:spPr>
      </p:pic>
      <p:sp>
        <p:nvSpPr>
          <p:cNvPr id="35" name="مربع نص 34"/>
          <p:cNvSpPr txBox="1"/>
          <p:nvPr/>
        </p:nvSpPr>
        <p:spPr>
          <a:xfrm>
            <a:off x="7454536" y="3092308"/>
            <a:ext cx="29376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الطريقة </a:t>
            </a:r>
            <a:r>
              <a:rPr lang="ku-Arab-IQ" sz="2400" b="1" dirty="0" smtClean="0">
                <a:solidFill>
                  <a:srgbClr val="C00000"/>
                </a:solidFill>
              </a:rPr>
              <a:t>٢ :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أرسم صورة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5864519" y="3748341"/>
            <a:ext cx="433522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أرسم مستطيلاً وأقسمه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أجزاء متطابقة ، ثم أظلل واحدًا منها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5162594" y="4829370"/>
            <a:ext cx="55777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أرسم مستطيلاً آخر مطابقًا للمستطيل السابق ، وأقسمه إلى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أجزاء متطابقة ، ثم أظلل جزءًا مساويًا للثلث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 14"/>
              <p:cNvSpPr/>
              <p:nvPr/>
            </p:nvSpPr>
            <p:spPr>
              <a:xfrm>
                <a:off x="7501748" y="5910399"/>
                <a:ext cx="1725152" cy="702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A" sz="2400" b="1" dirty="0" smtClean="0">
                    <a:solidFill>
                      <a:srgbClr val="C00000"/>
                    </a:solidFill>
                  </a:rPr>
                  <a:t>إذن :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den>
                    </m:f>
                  </m:oMath>
                </a14:m>
                <a:r>
                  <a:rPr lang="ku-Arab-IQ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٦</m:t>
                        </m:r>
                      </m:den>
                    </m:f>
                  </m:oMath>
                </a14:m>
                <a:endParaRPr lang="ar-SA" sz="2400" dirty="0"/>
              </a:p>
            </p:txBody>
          </p:sp>
        </mc:Choice>
        <mc:Fallback xmlns="">
          <p:sp>
            <p:nvSpPr>
              <p:cNvPr id="15" name="مستطيل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748" y="5910399"/>
                <a:ext cx="1725152" cy="702756"/>
              </a:xfrm>
              <a:prstGeom prst="rect">
                <a:avLst/>
              </a:prstGeom>
              <a:blipFill>
                <a:blip r:embed="rId11"/>
                <a:stretch>
                  <a:fillRect r="-5300" b="-695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سهم منحني إلى اليمين 16"/>
          <p:cNvSpPr/>
          <p:nvPr/>
        </p:nvSpPr>
        <p:spPr>
          <a:xfrm>
            <a:off x="3150392" y="4148913"/>
            <a:ext cx="631680" cy="1182770"/>
          </a:xfrm>
          <a:prstGeom prst="curvedRightArrow">
            <a:avLst>
              <a:gd name="adj1" fmla="val 25001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939966" y="4220692"/>
            <a:ext cx="217198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ألاحظ أنه يوجد سدسان في الثلث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2" grpId="0"/>
      <p:bldP spid="15" grpId="0"/>
      <p:bldP spid="17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43" y="3810742"/>
            <a:ext cx="5067100" cy="159663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/>
          <a:srcRect l="4596" r="2939"/>
          <a:stretch/>
        </p:blipFill>
        <p:spPr>
          <a:xfrm>
            <a:off x="6366678" y="3958447"/>
            <a:ext cx="5599611" cy="1817793"/>
          </a:xfrm>
          <a:prstGeom prst="rect">
            <a:avLst/>
          </a:prstGeom>
        </p:spPr>
      </p:pic>
      <p:sp>
        <p:nvSpPr>
          <p:cNvPr id="56" name="مخطط انسيابي: معالجة متعاقبة 55"/>
          <p:cNvSpPr/>
          <p:nvPr/>
        </p:nvSpPr>
        <p:spPr>
          <a:xfrm>
            <a:off x="9249256" y="1460183"/>
            <a:ext cx="1243442" cy="409303"/>
          </a:xfrm>
          <a:prstGeom prst="flowChartAlternateProcess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أتــأكـــد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6035040" y="1496999"/>
            <a:ext cx="32015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أكمل لأحصل على كسرين متكافئين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٣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8882187" y="846820"/>
            <a:ext cx="205755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المتكافئة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9"/>
          <a:srcRect r="2260"/>
          <a:stretch/>
        </p:blipFill>
        <p:spPr>
          <a:xfrm>
            <a:off x="6041969" y="2151855"/>
            <a:ext cx="5941738" cy="165888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189" y="2179252"/>
            <a:ext cx="5237254" cy="1466436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6465694" y="2458546"/>
            <a:ext cx="4093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7079542" y="4312712"/>
            <a:ext cx="4093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6375387" y="4306970"/>
            <a:ext cx="4093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مربع نص 40"/>
              <p:cNvSpPr txBox="1"/>
              <p:nvPr/>
            </p:nvSpPr>
            <p:spPr>
              <a:xfrm>
                <a:off x="2494130" y="2771800"/>
                <a:ext cx="988781" cy="70346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١٠</m:t>
                          </m:r>
                        </m:den>
                      </m:f>
                      <m:r>
                        <a:rPr lang="ku-Arab-IQ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41" name="مربع نص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130" y="2771800"/>
                <a:ext cx="988781" cy="7034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مربع نص 12"/>
          <p:cNvSpPr txBox="1"/>
          <p:nvPr/>
        </p:nvSpPr>
        <p:spPr>
          <a:xfrm>
            <a:off x="1382678" y="5574691"/>
            <a:ext cx="321168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أضرب كلاً من البسط والمقام في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0" grpId="0"/>
      <p:bldP spid="4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94" y="2432162"/>
            <a:ext cx="2429763" cy="3540975"/>
          </a:xfrm>
          <a:prstGeom prst="rect">
            <a:avLst/>
          </a:prstGeom>
        </p:spPr>
      </p:pic>
      <p:sp>
        <p:nvSpPr>
          <p:cNvPr id="56" name="مخطط انسيابي: معالجة متعاقبة 55"/>
          <p:cNvSpPr/>
          <p:nvPr/>
        </p:nvSpPr>
        <p:spPr>
          <a:xfrm>
            <a:off x="7898674" y="1460183"/>
            <a:ext cx="2594024" cy="409303"/>
          </a:xfrm>
          <a:prstGeom prst="flowChartAlternateProcess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</a:rPr>
              <a:t>أتـدرب وأحل المسائل </a:t>
            </a:r>
            <a:r>
              <a:rPr lang="ar-SA" dirty="0" smtClean="0">
                <a:solidFill>
                  <a:srgbClr val="C00000"/>
                </a:solidFill>
              </a:rPr>
              <a:t>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٣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8882187" y="846820"/>
            <a:ext cx="205755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المتكافئة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4665653" y="1469376"/>
            <a:ext cx="32015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أكمل لأحصل على كسرين متكافئين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7330" y="2472231"/>
            <a:ext cx="5934001" cy="142266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2829" y="4535321"/>
            <a:ext cx="6063001" cy="1623134"/>
          </a:xfrm>
          <a:prstGeom prst="rect">
            <a:avLst/>
          </a:prstGeom>
        </p:spPr>
      </p:pic>
      <p:sp>
        <p:nvSpPr>
          <p:cNvPr id="46" name="مربع نص 45"/>
          <p:cNvSpPr txBox="1"/>
          <p:nvPr/>
        </p:nvSpPr>
        <p:spPr>
          <a:xfrm>
            <a:off x="2947330" y="2650145"/>
            <a:ext cx="4093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3701813" y="4750997"/>
            <a:ext cx="4093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5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577" y="4026931"/>
            <a:ext cx="6217801" cy="121573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059" y="2849530"/>
            <a:ext cx="6398401" cy="12416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703" y="1991042"/>
            <a:ext cx="8952601" cy="71133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8" y="2702375"/>
            <a:ext cx="2068022" cy="3013798"/>
          </a:xfrm>
          <a:prstGeom prst="rect">
            <a:avLst/>
          </a:prstGeom>
        </p:spPr>
      </p:pic>
      <p:sp>
        <p:nvSpPr>
          <p:cNvPr id="56" name="مخطط انسيابي: معالجة متعاقبة 55"/>
          <p:cNvSpPr/>
          <p:nvPr/>
        </p:nvSpPr>
        <p:spPr>
          <a:xfrm>
            <a:off x="7898674" y="1460183"/>
            <a:ext cx="2594024" cy="409303"/>
          </a:xfrm>
          <a:prstGeom prst="flowChartAlternateProcess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</a:rPr>
              <a:t>أتـدرب وأحل المسائل </a:t>
            </a:r>
            <a:r>
              <a:rPr lang="ar-SA" dirty="0" smtClean="0">
                <a:solidFill>
                  <a:srgbClr val="C00000"/>
                </a:solidFill>
              </a:rPr>
              <a:t>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٣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8882187" y="846820"/>
            <a:ext cx="205755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المتكافئة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7393161" y="3046270"/>
            <a:ext cx="4093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3254536" y="3049498"/>
            <a:ext cx="4093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1377" y="5302971"/>
            <a:ext cx="6579001" cy="717800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8159673" y="4652547"/>
            <a:ext cx="4093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4068788" y="4238285"/>
            <a:ext cx="4093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مستطيل 37"/>
              <p:cNvSpPr/>
              <p:nvPr/>
            </p:nvSpPr>
            <p:spPr>
              <a:xfrm>
                <a:off x="5124070" y="5971552"/>
                <a:ext cx="1027845" cy="702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den>
                    </m:f>
                  </m:oMath>
                </a14:m>
                <a:r>
                  <a:rPr lang="ku-Arab-IQ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٤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٦</m:t>
                        </m:r>
                      </m:den>
                    </m:f>
                  </m:oMath>
                </a14:m>
                <a:endParaRPr lang="ar-SA" sz="2400" dirty="0"/>
              </a:p>
            </p:txBody>
          </p:sp>
        </mc:Choice>
        <mc:Fallback>
          <p:sp>
            <p:nvSpPr>
              <p:cNvPr id="38" name="مستطيل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070" y="5971552"/>
                <a:ext cx="1027845" cy="702756"/>
              </a:xfrm>
              <a:prstGeom prst="rect">
                <a:avLst/>
              </a:prstGeom>
              <a:blipFill>
                <a:blip r:embed="rId12"/>
                <a:stretch>
                  <a:fillRect b="-695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34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4" grpId="0"/>
      <p:bldP spid="35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739" y="4437258"/>
            <a:ext cx="10305629" cy="156531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51" y="1772235"/>
            <a:ext cx="10313338" cy="83524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878" y="675636"/>
            <a:ext cx="5409155" cy="882147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٣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8882187" y="846820"/>
            <a:ext cx="205755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المتكافئة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مربع نص 94"/>
              <p:cNvSpPr txBox="1"/>
              <p:nvPr/>
            </p:nvSpPr>
            <p:spPr>
              <a:xfrm>
                <a:off x="7464696" y="2630207"/>
                <a:ext cx="518736" cy="70346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95" name="مربع نص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696" y="2630207"/>
                <a:ext cx="518736" cy="7034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مربع نص 95"/>
              <p:cNvSpPr txBox="1"/>
              <p:nvPr/>
            </p:nvSpPr>
            <p:spPr>
              <a:xfrm>
                <a:off x="4400151" y="3330647"/>
                <a:ext cx="518736" cy="70346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٦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96" name="مربع نص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151" y="3330647"/>
                <a:ext cx="518736" cy="7034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مستطيل 118"/>
          <p:cNvSpPr/>
          <p:nvPr/>
        </p:nvSpPr>
        <p:spPr>
          <a:xfrm>
            <a:off x="5061282" y="2696826"/>
            <a:ext cx="2295733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0" name="رابط مستقيم 119"/>
          <p:cNvCxnSpPr/>
          <p:nvPr/>
        </p:nvCxnSpPr>
        <p:spPr>
          <a:xfrm>
            <a:off x="5819663" y="269682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مستطيل 120"/>
          <p:cNvSpPr/>
          <p:nvPr/>
        </p:nvSpPr>
        <p:spPr>
          <a:xfrm>
            <a:off x="6600354" y="2705820"/>
            <a:ext cx="747639" cy="5732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2" name="رابط مستقيم 121"/>
          <p:cNvCxnSpPr/>
          <p:nvPr/>
        </p:nvCxnSpPr>
        <p:spPr>
          <a:xfrm>
            <a:off x="6591330" y="270967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مستطيل 122"/>
          <p:cNvSpPr/>
          <p:nvPr/>
        </p:nvSpPr>
        <p:spPr>
          <a:xfrm>
            <a:off x="5070304" y="3386784"/>
            <a:ext cx="2286711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4" name="رابط مستقيم 123"/>
          <p:cNvCxnSpPr/>
          <p:nvPr/>
        </p:nvCxnSpPr>
        <p:spPr>
          <a:xfrm>
            <a:off x="5819663" y="338678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مستطيل 124"/>
          <p:cNvSpPr/>
          <p:nvPr/>
        </p:nvSpPr>
        <p:spPr>
          <a:xfrm>
            <a:off x="6966920" y="3402266"/>
            <a:ext cx="396882" cy="5732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6" name="رابط مستقيم 125"/>
          <p:cNvCxnSpPr/>
          <p:nvPr/>
        </p:nvCxnSpPr>
        <p:spPr>
          <a:xfrm>
            <a:off x="6591330" y="3399629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رابط مستقيم 126"/>
          <p:cNvCxnSpPr/>
          <p:nvPr/>
        </p:nvCxnSpPr>
        <p:spPr>
          <a:xfrm>
            <a:off x="6974505" y="3393557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رابط مستقيم 127"/>
          <p:cNvCxnSpPr/>
          <p:nvPr/>
        </p:nvCxnSpPr>
        <p:spPr>
          <a:xfrm>
            <a:off x="6209449" y="338678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رابط مستقيم 128"/>
          <p:cNvCxnSpPr/>
          <p:nvPr/>
        </p:nvCxnSpPr>
        <p:spPr>
          <a:xfrm>
            <a:off x="5440641" y="3393557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مستطيل 129"/>
          <p:cNvSpPr/>
          <p:nvPr/>
        </p:nvSpPr>
        <p:spPr>
          <a:xfrm>
            <a:off x="6599081" y="3401322"/>
            <a:ext cx="366404" cy="5732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1" name="مستطيل 130"/>
          <p:cNvSpPr/>
          <p:nvPr/>
        </p:nvSpPr>
        <p:spPr>
          <a:xfrm>
            <a:off x="6221764" y="3402266"/>
            <a:ext cx="362375" cy="5732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2" name="مستطيل 131"/>
          <p:cNvSpPr/>
          <p:nvPr/>
        </p:nvSpPr>
        <p:spPr>
          <a:xfrm>
            <a:off x="5828053" y="3401322"/>
            <a:ext cx="396882" cy="5732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341432" y="5056262"/>
            <a:ext cx="1332647" cy="94631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587" y="2518596"/>
            <a:ext cx="1619497" cy="179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119" grpId="0" animBg="1"/>
      <p:bldP spid="121" grpId="0" animBg="1"/>
      <p:bldP spid="123" grpId="0" animBg="1"/>
      <p:bldP spid="125" grpId="0" animBg="1"/>
      <p:bldP spid="130" grpId="0" animBg="1"/>
      <p:bldP spid="131" grpId="0" animBg="1"/>
      <p:bldP spid="13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18" y="2562241"/>
            <a:ext cx="2641260" cy="341603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157" y="1023602"/>
            <a:ext cx="5409155" cy="882147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٣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2255675" y="3689132"/>
            <a:ext cx="61086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أضرب كلاً من البسط والمقام في العدد نفسه </a:t>
            </a:r>
            <a:endParaRPr lang="ar-SA" sz="2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8882187" y="846820"/>
            <a:ext cx="205755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المتكافئة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0412" y="2252344"/>
            <a:ext cx="8908225" cy="84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4678</TotalTime>
  <Words>250</Words>
  <Application>Microsoft Office PowerPoint</Application>
  <PresentationFormat>شاشة عريضة</PresentationFormat>
  <Paragraphs>82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235</cp:revision>
  <dcterms:created xsi:type="dcterms:W3CDTF">2022-12-02T21:48:32Z</dcterms:created>
  <dcterms:modified xsi:type="dcterms:W3CDTF">2023-05-14T12:14:24Z</dcterms:modified>
</cp:coreProperties>
</file>