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62" r:id="rId4"/>
    <p:sldId id="279" r:id="rId5"/>
    <p:sldId id="258" r:id="rId6"/>
    <p:sldId id="263" r:id="rId7"/>
    <p:sldId id="278" r:id="rId8"/>
    <p:sldId id="270" r:id="rId9"/>
    <p:sldId id="264" r:id="rId10"/>
    <p:sldId id="280" r:id="rId11"/>
    <p:sldId id="281" r:id="rId12"/>
  </p:sldIdLst>
  <p:sldSz cx="12188825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5000" autoAdjust="0"/>
  </p:normalViewPr>
  <p:slideViewPr>
    <p:cSldViewPr>
      <p:cViewPr varScale="1">
        <p:scale>
          <a:sx n="75" d="100"/>
          <a:sy n="75" d="100"/>
        </p:scale>
        <p:origin x="540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37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20C57FC-6059-4A68-B4E1-700E5173B30A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18/10/44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2837A6B-DAA4-4C2D-AEAB-4E9E70095794}" type="slidenum"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A5F6EB-21CE-4DE1-8DAB-65C3ED2CDE53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3266150-FA26-45B5-BF0B-186B42A09DC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714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987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A2CC701-D80A-463B-8415-A85485312088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196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097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A2CC701-D80A-463B-8415-A85485312088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910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856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3266150-FA26-45B5-BF0B-186B42A09DC9}" type="slidenum">
              <a:rPr lang="ar-SA" smtClean="0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171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 flipH="1"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 bwMode="hidden">
          <a:xfrm flipH="1">
            <a:off x="-1057" y="0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مستطيل 14"/>
          <p:cNvSpPr/>
          <p:nvPr/>
        </p:nvSpPr>
        <p:spPr bwMode="hidden">
          <a:xfrm flipH="1"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522412" y="1905000"/>
            <a:ext cx="9144000" cy="2667000"/>
          </a:xfrm>
        </p:spPr>
        <p:txBody>
          <a:bodyPr rtlCol="1">
            <a:normAutofit/>
          </a:bodyPr>
          <a:lstStyle>
            <a:lvl1pPr algn="r" rtl="1">
              <a:lnSpc>
                <a:spcPct val="80000"/>
              </a:lnSpc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2436812" y="5029200"/>
            <a:ext cx="8229600" cy="11430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A280D7-70B4-42A5-BC6E-8E3BE166EC5E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  <p:sp useBgFill="1">
        <p:nvSpPr>
          <p:cNvPr id="20" name="شكل حر 9"/>
          <p:cNvSpPr>
            <a:spLocks/>
          </p:cNvSpPr>
          <p:nvPr/>
        </p:nvSpPr>
        <p:spPr bwMode="white">
          <a:xfrm flipH="1">
            <a:off x="1058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1522412" y="1905000"/>
            <a:ext cx="9144000" cy="42672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E501487-A616-40E5-9C9E-43A829114DE9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عمودي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2874285" y="0"/>
            <a:ext cx="9314539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 bwMode="hidden">
          <a:xfrm flipH="1">
            <a:off x="2970213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حر 9"/>
          <p:cNvSpPr>
            <a:spLocks/>
          </p:cNvSpPr>
          <p:nvPr/>
        </p:nvSpPr>
        <p:spPr bwMode="hidden">
          <a:xfrm rot="16200000" flipH="1">
            <a:off x="-554715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1334757" y="685800"/>
            <a:ext cx="1295401" cy="5486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205570" y="685800"/>
            <a:ext cx="7460842" cy="5486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465DBA-2030-42D2-97FA-B2E0742E10A8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522412" y="1905000"/>
            <a:ext cx="9144000" cy="426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108EFA-69AF-4A73-AB3E-FAC950E35D6F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 bwMode="hidden">
          <a:xfrm flipH="1"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3466" y="1905000"/>
            <a:ext cx="9142999" cy="2667000"/>
          </a:xfrm>
        </p:spPr>
        <p:txBody>
          <a:bodyPr rtlCol="1" anchor="b">
            <a:noAutofit/>
          </a:bodyPr>
          <a:lstStyle>
            <a:lvl1pPr algn="r" rtl="1">
              <a:defRPr sz="48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5029200"/>
            <a:ext cx="8229601" cy="1143000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071EE8-0087-402B-AA05-B25E1ADE131A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6" name="شكل حر 9"/>
          <p:cNvSpPr>
            <a:spLocks/>
          </p:cNvSpPr>
          <p:nvPr/>
        </p:nvSpPr>
        <p:spPr bwMode="hidden">
          <a:xfrm flipH="1">
            <a:off x="1058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6249860" y="1905000"/>
            <a:ext cx="4416552" cy="42672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/>
            </a:lvl8pPr>
            <a:lvl9pPr marL="1920240"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1525461" y="1905000"/>
            <a:ext cx="4416552" cy="42672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20240"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/>
            </a:lvl8pPr>
            <a:lvl9pPr marL="1920240"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97C1244-6F30-4422-A1E9-3435516F8C6F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249860" y="1905000"/>
            <a:ext cx="4416552" cy="76200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6249860" y="2743200"/>
            <a:ext cx="4416552" cy="3429001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 baseline="0"/>
            </a:lvl8pPr>
            <a:lvl9pPr marL="1920240" algn="r" rtl="1">
              <a:defRPr sz="1600" baseline="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1525461" y="1905000"/>
            <a:ext cx="4416552" cy="76200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1525461" y="2743200"/>
            <a:ext cx="4416552" cy="3429001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marL="1920240" algn="r" rtl="1">
              <a:defRPr sz="1600"/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/>
            </a:lvl8pPr>
            <a:lvl9pPr marL="1920240"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391A4681-63E8-4B10-A587-498E5A433E33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564FE614-E084-48E6-A210-F060CB6E4583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 flipH="1"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 bwMode="hidden">
          <a:xfrm flipH="1"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0579F0D-C189-45D7-9A80-7710B961424B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 15"/>
          <p:cNvSpPr>
            <a:spLocks/>
          </p:cNvSpPr>
          <p:nvPr/>
        </p:nvSpPr>
        <p:spPr bwMode="auto">
          <a:xfrm flipH="1">
            <a:off x="1540701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 anchor="b">
            <a:normAutofit/>
          </a:bodyPr>
          <a:lstStyle>
            <a:lvl1pPr algn="r" rtl="1">
              <a:defRPr sz="3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722057" y="2087880"/>
            <a:ext cx="5791200" cy="38862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7923212" y="3429000"/>
            <a:ext cx="2743200" cy="251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0334A06-7A0D-46D8-8026-68A1D089EEEB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 15"/>
          <p:cNvSpPr>
            <a:spLocks/>
          </p:cNvSpPr>
          <p:nvPr/>
        </p:nvSpPr>
        <p:spPr bwMode="auto">
          <a:xfrm flipH="1">
            <a:off x="4512500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 anchor="b">
            <a:normAutofit/>
          </a:bodyPr>
          <a:lstStyle>
            <a:lvl1pPr algn="r" rtl="1">
              <a:defRPr sz="3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4646612" y="205740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1">
            <a:normAutofit/>
          </a:bodyPr>
          <a:lstStyle>
            <a:lvl1pPr marL="0" indent="0" algn="ctr" rtl="1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1522414" y="3429000"/>
            <a:ext cx="2743200" cy="251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656013" y="6420898"/>
            <a:ext cx="7010399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6068" y="6420898"/>
            <a:ext cx="964036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6C3AB8-7744-41DA-8FB9-7E2F0DF4D20B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522412" y="6420898"/>
            <a:ext cx="638493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مستطيل 16"/>
          <p:cNvSpPr/>
          <p:nvPr/>
        </p:nvSpPr>
        <p:spPr bwMode="hidden">
          <a:xfrm flipH="1"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522412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36560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6068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71D7F1-E6F4-4174-8F06-3418B36EB4C3}" type="datetime1">
              <a:rPr lang="ar-SA" smtClean="0"/>
              <a:pPr/>
              <a:t>18/10/44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1522412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38" name="شكل حر 9"/>
          <p:cNvSpPr>
            <a:spLocks/>
          </p:cNvSpPr>
          <p:nvPr/>
        </p:nvSpPr>
        <p:spPr bwMode="white">
          <a:xfrm flipH="1">
            <a:off x="1058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2625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9728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0876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92024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33172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522412" y="1905000"/>
            <a:ext cx="9144000" cy="2667000"/>
          </a:xfrm>
        </p:spPr>
        <p:txBody>
          <a:bodyPr rtlCol="1"/>
          <a:lstStyle/>
          <a:p>
            <a:pPr algn="l" rtl="0"/>
            <a:r>
              <a:rPr lang="en-US" dirty="0" smtClean="0">
                <a:latin typeface="Copperplate Gothic Bold" panose="020E0705020206020404" pitchFamily="34" charset="0"/>
              </a:rPr>
              <a:t>Unit 15 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Copperplate Gothic Bold" panose="020E0705020206020404" pitchFamily="34" charset="0"/>
              </a:rPr>
              <a:t>Today’s News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Copperplate Gothic Bold" panose="020E0705020206020404" pitchFamily="34" charset="0"/>
              </a:rPr>
              <a:t>Reading</a:t>
            </a:r>
            <a:endParaRPr lang="ar-SA" dirty="0">
              <a:latin typeface="Copperplate Gothic Bold" panose="020E0705020206020404" pitchFamily="34" charset="0"/>
            </a:endParaRP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2349996" y="5013176"/>
            <a:ext cx="2016224" cy="576064"/>
          </a:xfrm>
        </p:spPr>
        <p:txBody>
          <a:bodyPr rtlCol="1">
            <a:normAutofit/>
          </a:bodyPr>
          <a:lstStyle/>
          <a:p>
            <a:pPr algn="l" rtl="0"/>
            <a:r>
              <a:rPr lang="en-US" dirty="0" smtClean="0">
                <a:latin typeface="Copperplate Gothic Bold" panose="020E0705020206020404" pitchFamily="34" charset="0"/>
              </a:rPr>
              <a:t>Page 135</a:t>
            </a:r>
            <a:endParaRPr lang="ar-SA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926060" y="1484784"/>
            <a:ext cx="6840760" cy="4032448"/>
          </a:xfrm>
          <a:prstGeom prst="fram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22204" y="2636912"/>
            <a:ext cx="42484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 smtClean="0">
                <a:latin typeface="Copperplate Gothic Bold" panose="020E0705020206020404" pitchFamily="34" charset="0"/>
              </a:rPr>
              <a:t>Homework</a:t>
            </a:r>
          </a:p>
          <a:p>
            <a:pPr algn="ctr" rtl="0"/>
            <a:r>
              <a:rPr lang="en-US" sz="4000" dirty="0" smtClean="0">
                <a:latin typeface="Copperplate Gothic Bold" panose="020E0705020206020404" pitchFamily="34" charset="0"/>
              </a:rPr>
              <a:t>Page 252</a:t>
            </a:r>
            <a:endParaRPr lang="ar-SA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0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926060" y="1484784"/>
            <a:ext cx="6840760" cy="4032448"/>
          </a:xfrm>
          <a:prstGeom prst="fram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22204" y="2636912"/>
            <a:ext cx="42484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 smtClean="0">
                <a:latin typeface="Copperplate Gothic Bold" panose="020E0705020206020404" pitchFamily="34" charset="0"/>
              </a:rPr>
              <a:t>Have a nice day </a:t>
            </a:r>
            <a:endParaRPr lang="ar-SA" sz="4000" dirty="0">
              <a:latin typeface="Copperplate Gothic Bold" panose="020E0705020206020404" pitchFamily="34" charset="0"/>
            </a:endParaRPr>
          </a:p>
        </p:txBody>
      </p:sp>
      <p:sp>
        <p:nvSpPr>
          <p:cNvPr id="4" name="قلب 3"/>
          <p:cNvSpPr/>
          <p:nvPr/>
        </p:nvSpPr>
        <p:spPr>
          <a:xfrm>
            <a:off x="7030516" y="3429000"/>
            <a:ext cx="432048" cy="432048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58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/>
          <a:p>
            <a:pPr algn="l" rtl="0"/>
            <a:r>
              <a:rPr lang="en-US" dirty="0">
                <a:latin typeface="Copperplate Gothic Bold" panose="020E0705020206020404" pitchFamily="34" charset="0"/>
              </a:rPr>
              <a:t>Learning </a:t>
            </a:r>
            <a:r>
              <a:rPr lang="en-US" dirty="0" smtClean="0">
                <a:latin typeface="Copperplate Gothic Bold" panose="020E0705020206020404" pitchFamily="34" charset="0"/>
              </a:rPr>
              <a:t>objectives :</a:t>
            </a:r>
            <a:endParaRPr lang="ar-SA" dirty="0">
              <a:latin typeface="Copperplate Gothic Bold" panose="020E0705020206020404" pitchFamily="34" charset="0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1522412" y="3717032"/>
            <a:ext cx="9144000" cy="1307976"/>
          </a:xfrm>
        </p:spPr>
        <p:txBody>
          <a:bodyPr rtlCol="1"/>
          <a:lstStyle/>
          <a:p>
            <a:pPr algn="l" rtl="0"/>
            <a:r>
              <a:rPr lang="en-US" sz="2800" dirty="0">
                <a:latin typeface="Copperplate Gothic Bold" panose="020E0705020206020404" pitchFamily="34" charset="0"/>
              </a:rPr>
              <a:t>Identify the main idea of </a:t>
            </a:r>
            <a:r>
              <a:rPr lang="en-US" sz="2800" dirty="0" smtClean="0">
                <a:latin typeface="Copperplate Gothic Bold" panose="020E0705020206020404" pitchFamily="34" charset="0"/>
              </a:rPr>
              <a:t>reading.</a:t>
            </a:r>
          </a:p>
          <a:p>
            <a:pPr algn="l" rtl="0"/>
            <a:r>
              <a:rPr lang="en-US" sz="2800" dirty="0" smtClean="0">
                <a:latin typeface="Copperplate Gothic Bold" panose="020E0705020206020404" pitchFamily="34" charset="0"/>
              </a:rPr>
              <a:t>Answer </a:t>
            </a:r>
            <a:r>
              <a:rPr lang="en-US" sz="2800" dirty="0">
                <a:latin typeface="Copperplate Gothic Bold" panose="020E0705020206020404" pitchFamily="34" charset="0"/>
              </a:rPr>
              <a:t>questions about the </a:t>
            </a:r>
            <a:r>
              <a:rPr lang="en-US" sz="2800" dirty="0" smtClean="0">
                <a:latin typeface="Copperplate Gothic Bold" panose="020E0705020206020404" pitchFamily="34" charset="0"/>
              </a:rPr>
              <a:t>reading.</a:t>
            </a:r>
            <a:endParaRPr lang="en-US" sz="2800" dirty="0">
              <a:latin typeface="Copperplate Gothic Bold" panose="020E0705020206020404" pitchFamily="34" charset="0"/>
            </a:endParaRP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4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/>
          <a:lstStyle/>
          <a:p>
            <a:pPr algn="l" rtl="0"/>
            <a:r>
              <a:rPr lang="en-US" dirty="0">
                <a:latin typeface="Copperplate Gothic Bold" panose="020E0705020206020404" pitchFamily="34" charset="0"/>
              </a:rPr>
              <a:t>Before </a:t>
            </a:r>
            <a:r>
              <a:rPr lang="en-US" dirty="0" smtClean="0">
                <a:latin typeface="Copperplate Gothic Bold" panose="020E0705020206020404" pitchFamily="34" charset="0"/>
              </a:rPr>
              <a:t>Reading </a:t>
            </a:r>
            <a:r>
              <a:rPr lang="en-US" dirty="0" smtClean="0">
                <a:latin typeface="Tekton Pro Ext" panose="020F0605020208020904" pitchFamily="34" charset="0"/>
              </a:rPr>
              <a:t>:</a:t>
            </a:r>
            <a:endParaRPr lang="ar-SA" dirty="0">
              <a:latin typeface="Tekton Pro Ext" panose="020F0605020208020904" pitchFamily="34" charset="0"/>
            </a:endParaRPr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 flipH="1">
            <a:off x="1525460" y="1905000"/>
            <a:ext cx="9321479" cy="4188296"/>
          </a:xfrm>
        </p:spPr>
        <p:txBody>
          <a:bodyPr rtlCol="1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opperplate Gothic Bold" panose="020E0705020206020404" pitchFamily="34" charset="0"/>
              </a:rPr>
              <a:t>What is the title?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opperplate Gothic Bold" panose="020E0705020206020404" pitchFamily="34" charset="0"/>
              </a:rPr>
              <a:t>Do we have subtitles?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opperplate Gothic Bold" panose="020E0705020206020404" pitchFamily="34" charset="0"/>
              </a:rPr>
              <a:t>How many pictures are there? Paragraphs? Lines?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opperplate Gothic Bold" panose="020E0705020206020404" pitchFamily="34" charset="0"/>
              </a:rPr>
              <a:t>Scan: What is the passages talking about?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opperplate Gothic Bold" panose="020E0705020206020404" pitchFamily="34" charset="0"/>
              </a:rPr>
              <a:t>Skim: Find numbers, names of people &amp; name of places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7089"/>
            <a:ext cx="4968552" cy="441932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12" y="155782"/>
            <a:ext cx="3240360" cy="448063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485900" y="5229200"/>
            <a:ext cx="102251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800" dirty="0">
                <a:latin typeface="Copperplate Gothic Bold" panose="020E0705020206020404" pitchFamily="34" charset="0"/>
              </a:rPr>
              <a:t>How old is the little </a:t>
            </a:r>
            <a:r>
              <a:rPr lang="en-US" sz="2800" dirty="0" smtClean="0">
                <a:latin typeface="Copperplate Gothic Bold" panose="020E0705020206020404" pitchFamily="34" charset="0"/>
              </a:rPr>
              <a:t>girl </a:t>
            </a:r>
            <a:r>
              <a:rPr lang="en-US" sz="2800" dirty="0">
                <a:latin typeface="Copperplate Gothic Bold" panose="020E0705020206020404" pitchFamily="34" charset="0"/>
              </a:rPr>
              <a:t>in the first picture</a:t>
            </a:r>
            <a:r>
              <a:rPr lang="en-US" sz="2800" dirty="0" smtClean="0">
                <a:latin typeface="Copperplate Gothic Bold" panose="020E0705020206020404" pitchFamily="34" charset="0"/>
              </a:rPr>
              <a:t>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800" dirty="0">
                <a:latin typeface="Copperplate Gothic Bold" panose="020E0705020206020404" pitchFamily="34" charset="0"/>
              </a:rPr>
              <a:t>What about the child in the car seat?</a:t>
            </a:r>
            <a:endParaRPr lang="ar-SA" sz="28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9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1916832"/>
            <a:ext cx="739903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28" y="2708920"/>
            <a:ext cx="2295525" cy="12573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08" y="51667"/>
            <a:ext cx="6120680" cy="6571806"/>
          </a:xfrm>
          <a:prstGeom prst="rect">
            <a:avLst/>
          </a:prstGeom>
        </p:spPr>
      </p:pic>
      <p:pic>
        <p:nvPicPr>
          <p:cNvPr id="5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876" y="3068960"/>
            <a:ext cx="106399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522412" y="189723"/>
            <a:ext cx="9144000" cy="1144556"/>
          </a:xfrm>
        </p:spPr>
        <p:txBody>
          <a:bodyPr rtlCol="1">
            <a:normAutofit fontScale="90000"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2800" dirty="0">
                <a:latin typeface="Copperplate Gothic Bold" panose="020E0705020206020404" pitchFamily="34" charset="0"/>
              </a:rPr>
              <a:t>most newspaper articles and stories try to answer the questions Who, What, Where, When, and Why. </a:t>
            </a:r>
            <a:endParaRPr lang="ar-SA" sz="2800" dirty="0">
              <a:latin typeface="Copperplate Gothic Bold" panose="020E0705020206020404" pitchFamily="34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 flipH="1">
            <a:off x="1701924" y="2420888"/>
            <a:ext cx="5791200" cy="3285336"/>
          </a:xfrm>
        </p:spPr>
        <p:txBody>
          <a:bodyPr rtlCol="1"/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latin typeface="Copperplate Gothic Bold" panose="020E0705020206020404" pitchFamily="34" charset="0"/>
              </a:rPr>
              <a:t>Who was in the car?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latin typeface="Copperplate Gothic Bold" panose="020E0705020206020404" pitchFamily="34" charset="0"/>
              </a:rPr>
              <a:t>Where were they?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latin typeface="Copperplate Gothic Bold" panose="020E0705020206020404" pitchFamily="34" charset="0"/>
              </a:rPr>
              <a:t>When did this happen?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>
                <a:latin typeface="Copperplate Gothic Bold" panose="020E0705020206020404" pitchFamily="34" charset="0"/>
              </a:rPr>
              <a:t>What did </a:t>
            </a:r>
            <a:r>
              <a:rPr lang="en-US" dirty="0" smtClean="0">
                <a:latin typeface="Copperplate Gothic Bold" panose="020E0705020206020404" pitchFamily="34" charset="0"/>
              </a:rPr>
              <a:t>Marta do?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latin typeface="Copperplate Gothic Bold" panose="020E0705020206020404" pitchFamily="34" charset="0"/>
              </a:rPr>
              <a:t>Why did she do it?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latin typeface="Copperplate Gothic Bold" panose="020E0705020206020404" pitchFamily="34" charset="0"/>
              </a:rPr>
              <a:t>How old was she?</a:t>
            </a:r>
            <a:endParaRPr lang="ar-SA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332656"/>
            <a:ext cx="11383658" cy="247533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82457" y="3573016"/>
            <a:ext cx="1113497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800" dirty="0" smtClean="0">
                <a:latin typeface="Copperplate Gothic Bold" panose="020E0705020206020404" pitchFamily="34" charset="0"/>
              </a:rPr>
              <a:t>A </a:t>
            </a:r>
            <a:r>
              <a:rPr lang="en-US" sz="2800" dirty="0">
                <a:latin typeface="Copperplate Gothic Bold" panose="020E0705020206020404" pitchFamily="34" charset="0"/>
              </a:rPr>
              <a:t>stranger pushed her father out of the way, got in the car, and drove </a:t>
            </a:r>
            <a:r>
              <a:rPr lang="en-US" sz="2800" dirty="0" smtClean="0">
                <a:latin typeface="Copperplate Gothic Bold" panose="020E0705020206020404" pitchFamily="34" charset="0"/>
              </a:rPr>
              <a:t>away.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800" dirty="0">
                <a:latin typeface="Copperplate Gothic Bold" panose="020E0705020206020404" pitchFamily="34" charset="0"/>
              </a:rPr>
              <a:t>T</a:t>
            </a:r>
            <a:r>
              <a:rPr lang="en-US" sz="2800" dirty="0" smtClean="0">
                <a:latin typeface="Copperplate Gothic Bold" panose="020E0705020206020404" pitchFamily="34" charset="0"/>
              </a:rPr>
              <a:t>he </a:t>
            </a:r>
            <a:r>
              <a:rPr lang="en-US" sz="2800" dirty="0">
                <a:latin typeface="Copperplate Gothic Bold" panose="020E0705020206020404" pitchFamily="34" charset="0"/>
              </a:rPr>
              <a:t>thief overpowered him and got in the </a:t>
            </a:r>
            <a:r>
              <a:rPr lang="en-US" sz="2800" dirty="0" smtClean="0">
                <a:latin typeface="Copperplate Gothic Bold" panose="020E0705020206020404" pitchFamily="34" charset="0"/>
              </a:rPr>
              <a:t>car.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800" dirty="0">
                <a:latin typeface="Copperplate Gothic Bold" panose="020E0705020206020404" pitchFamily="34" charset="0"/>
              </a:rPr>
              <a:t>H</a:t>
            </a:r>
            <a:r>
              <a:rPr lang="en-US" sz="2800" dirty="0" smtClean="0">
                <a:latin typeface="Copperplate Gothic Bold" panose="020E0705020206020404" pitchFamily="34" charset="0"/>
              </a:rPr>
              <a:t>e </a:t>
            </a:r>
            <a:r>
              <a:rPr lang="en-US" sz="2800" dirty="0">
                <a:latin typeface="Copperplate Gothic Bold" panose="020E0705020206020404" pitchFamily="34" charset="0"/>
              </a:rPr>
              <a:t>stopped the car and ordered the children </a:t>
            </a:r>
            <a:r>
              <a:rPr lang="en-US" sz="2800" dirty="0" smtClean="0">
                <a:latin typeface="Copperplate Gothic Bold" panose="020E0705020206020404" pitchFamily="34" charset="0"/>
              </a:rPr>
              <a:t>out.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800" dirty="0">
                <a:latin typeface="Copperplate Gothic Bold" panose="020E0705020206020404" pitchFamily="34" charset="0"/>
              </a:rPr>
              <a:t>H</a:t>
            </a:r>
            <a:r>
              <a:rPr lang="en-US" sz="2800" dirty="0" smtClean="0">
                <a:latin typeface="Copperplate Gothic Bold" panose="020E0705020206020404" pitchFamily="34" charset="0"/>
              </a:rPr>
              <a:t>e </a:t>
            </a:r>
            <a:r>
              <a:rPr lang="en-US" sz="2800" dirty="0">
                <a:latin typeface="Copperplate Gothic Bold" panose="020E0705020206020404" pitchFamily="34" charset="0"/>
              </a:rPr>
              <a:t>saw his two children walking toward him</a:t>
            </a:r>
            <a:endParaRPr lang="ar-SA" sz="28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2422004" y="764704"/>
            <a:ext cx="7056784" cy="720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446340" y="2996952"/>
            <a:ext cx="446449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Copperplate Gothic Bold" panose="020E0705020206020404" pitchFamily="34" charset="0"/>
              </a:rPr>
              <a:t>Do you think it's a good idea to try to stop a thief? Talk about </a:t>
            </a:r>
            <a:r>
              <a:rPr lang="en-US" sz="2800" dirty="0" smtClean="0">
                <a:latin typeface="Copperplate Gothic Bold" panose="020E0705020206020404" pitchFamily="34" charset="0"/>
              </a:rPr>
              <a:t>it.</a:t>
            </a:r>
            <a:endParaRPr lang="ar-SA" sz="2800" dirty="0">
              <a:latin typeface="Copperplate Gothic Bold" panose="020E07050202060204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70276" y="801578"/>
            <a:ext cx="5040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Copperplate Gothic Bold" panose="020E0705020206020404" pitchFamily="34" charset="0"/>
              </a:rPr>
              <a:t>Discussion :</a:t>
            </a:r>
            <a:endParaRPr lang="ar-SA" sz="3600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040_TF02801065" id="{7B9E6FF9-AEE5-404A-9C5C-1E68419CA0DF}" vid="{8122767D-33FB-44AE-9BF6-ABCC765BE927}"/>
    </a:ext>
  </a:extLst>
</a:theme>
</file>

<file path=ppt/theme/theme2.xml><?xml version="1.0" encoding="utf-8"?>
<a:theme xmlns:a="http://schemas.openxmlformats.org/drawingml/2006/main" name="نسق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بالألوان الترابية (شاشة عريضة)</Template>
  <TotalTime>65</TotalTime>
  <Words>219</Words>
  <Application>Microsoft Office PowerPoint</Application>
  <PresentationFormat>مخصص</PresentationFormat>
  <Paragraphs>38</Paragraphs>
  <Slides>11</Slides>
  <Notes>9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Copperplate Gothic Bold</vt:lpstr>
      <vt:lpstr>Corbel</vt:lpstr>
      <vt:lpstr>Tahoma</vt:lpstr>
      <vt:lpstr>Tekton Pro Ext</vt:lpstr>
      <vt:lpstr>Wingdings</vt:lpstr>
      <vt:lpstr>Earthtones 16x9</vt:lpstr>
      <vt:lpstr>Unit 15  Today’s News Reading</vt:lpstr>
      <vt:lpstr>Learning objectives :</vt:lpstr>
      <vt:lpstr>Before Reading :</vt:lpstr>
      <vt:lpstr>عرض تقديمي في PowerPoint</vt:lpstr>
      <vt:lpstr>عرض تقديمي في PowerPoint</vt:lpstr>
      <vt:lpstr>عرض تقديمي في PowerPoint</vt:lpstr>
      <vt:lpstr>most newspaper articles and stories try to answer the questions Who, What, Where, When, and Why.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 Today’s News Reading</dc:title>
  <dc:creator>Stars</dc:creator>
  <cp:lastModifiedBy>Stars</cp:lastModifiedBy>
  <cp:revision>6</cp:revision>
  <dcterms:created xsi:type="dcterms:W3CDTF">2023-05-08T13:32:22Z</dcterms:created>
  <dcterms:modified xsi:type="dcterms:W3CDTF">2023-05-08T14:38:05Z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