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440" r:id="rId2"/>
    <p:sldId id="441" r:id="rId3"/>
    <p:sldId id="453" r:id="rId4"/>
    <p:sldId id="452" r:id="rId5"/>
    <p:sldId id="454" r:id="rId6"/>
    <p:sldId id="444" r:id="rId7"/>
    <p:sldId id="451" r:id="rId8"/>
    <p:sldId id="305" r:id="rId9"/>
    <p:sldId id="306" r:id="rId10"/>
    <p:sldId id="307" r:id="rId11"/>
    <p:sldId id="308" r:id="rId12"/>
    <p:sldId id="327" r:id="rId13"/>
    <p:sldId id="328" r:id="rId14"/>
    <p:sldId id="329" r:id="rId15"/>
    <p:sldId id="330" r:id="rId16"/>
    <p:sldId id="331" r:id="rId17"/>
    <p:sldId id="332" r:id="rId18"/>
    <p:sldId id="333" r:id="rId19"/>
    <p:sldId id="334" r:id="rId20"/>
    <p:sldId id="309" r:id="rId21"/>
    <p:sldId id="310" r:id="rId22"/>
    <p:sldId id="335"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272" r:id="rId40"/>
    <p:sldId id="273" r:id="rId41"/>
    <p:sldId id="336"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446" r:id="rId55"/>
    <p:sldId id="258" r:id="rId56"/>
    <p:sldId id="447" r:id="rId57"/>
    <p:sldId id="349" r:id="rId58"/>
    <p:sldId id="350" r:id="rId59"/>
    <p:sldId id="351" r:id="rId60"/>
    <p:sldId id="352" r:id="rId61"/>
    <p:sldId id="353" r:id="rId62"/>
    <p:sldId id="354" r:id="rId63"/>
    <p:sldId id="448" r:id="rId64"/>
    <p:sldId id="294" r:id="rId65"/>
    <p:sldId id="421" r:id="rId66"/>
    <p:sldId id="422" r:id="rId67"/>
    <p:sldId id="355" r:id="rId68"/>
    <p:sldId id="356" r:id="rId69"/>
    <p:sldId id="357" r:id="rId70"/>
    <p:sldId id="358" r:id="rId71"/>
    <p:sldId id="359" r:id="rId72"/>
    <p:sldId id="360" r:id="rId73"/>
    <p:sldId id="439" r:id="rId74"/>
    <p:sldId id="361" r:id="rId75"/>
    <p:sldId id="362" r:id="rId76"/>
    <p:sldId id="363" r:id="rId77"/>
    <p:sldId id="364" r:id="rId78"/>
    <p:sldId id="365" r:id="rId79"/>
    <p:sldId id="423" r:id="rId80"/>
    <p:sldId id="430" r:id="rId81"/>
    <p:sldId id="424" r:id="rId82"/>
    <p:sldId id="425" r:id="rId83"/>
    <p:sldId id="426" r:id="rId84"/>
    <p:sldId id="427" r:id="rId85"/>
    <p:sldId id="428" r:id="rId86"/>
    <p:sldId id="429" r:id="rId87"/>
    <p:sldId id="268" r:id="rId88"/>
    <p:sldId id="267" r:id="rId89"/>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5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0" d="100"/>
          <a:sy n="60" d="100"/>
        </p:scale>
        <p:origin x="816"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8"/>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87F40857-29C0-41E3-B435-27609CCC04C7}" type="datetimeFigureOut">
              <a:rPr lang="ar-SA" smtClean="0"/>
              <a:t>23/10/44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2577671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87F40857-29C0-41E3-B435-27609CCC04C7}" type="datetimeFigureOut">
              <a:rPr lang="ar-SA" smtClean="0"/>
              <a:t>23/10/44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36274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41"/>
            <a:ext cx="27432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09600" y="274641"/>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87F40857-29C0-41E3-B435-27609CCC04C7}" type="datetimeFigureOut">
              <a:rPr lang="ar-SA" smtClean="0"/>
              <a:t>23/10/44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366576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العنوان">
    <p:spTree>
      <p:nvGrpSpPr>
        <p:cNvPr id="1" name=""/>
        <p:cNvGrpSpPr/>
        <p:nvPr/>
      </p:nvGrpSpPr>
      <p:grpSpPr>
        <a:xfrm>
          <a:off x="0" y="0"/>
          <a:ext cx="0" cy="0"/>
          <a:chOff x="0" y="0"/>
          <a:chExt cx="0" cy="0"/>
        </a:xfrm>
      </p:grpSpPr>
      <p:sp>
        <p:nvSpPr>
          <p:cNvPr id="11" name="المؤلف والتاريخ"/>
          <p:cNvSpPr txBox="1">
            <a:spLocks noGrp="1"/>
          </p:cNvSpPr>
          <p:nvPr>
            <p:ph type="body" sz="quarter" idx="21" hasCustomPrompt="1"/>
          </p:nvPr>
        </p:nvSpPr>
        <p:spPr>
          <a:xfrm>
            <a:off x="600672" y="5929935"/>
            <a:ext cx="10985501" cy="318489"/>
          </a:xfrm>
          <a:prstGeom prst="rect">
            <a:avLst/>
          </a:prstGeom>
        </p:spPr>
        <p:txBody>
          <a:bodyPr lIns="25603" tIns="25603" rIns="25603" bIns="25603"/>
          <a:lstStyle>
            <a:lvl1pPr marL="0" indent="0" defTabSz="318973">
              <a:lnSpc>
                <a:spcPct val="100000"/>
              </a:lnSpc>
              <a:spcBef>
                <a:spcPts val="0"/>
              </a:spcBef>
              <a:buSzTx/>
              <a:buNone/>
              <a:defRPr sz="1400" b="1"/>
            </a:lvl1pPr>
          </a:lstStyle>
          <a:p>
            <a:r>
              <a:t>المؤلف والتاريخ</a:t>
            </a:r>
          </a:p>
        </p:txBody>
      </p:sp>
      <p:sp>
        <p:nvSpPr>
          <p:cNvPr id="12" name="عنوان العرض التقديمي"/>
          <p:cNvSpPr txBox="1">
            <a:spLocks noGrp="1"/>
          </p:cNvSpPr>
          <p:nvPr>
            <p:ph type="title" hasCustomPrompt="1"/>
          </p:nvPr>
        </p:nvSpPr>
        <p:spPr>
          <a:xfrm>
            <a:off x="603250" y="1287499"/>
            <a:ext cx="10985503" cy="2324101"/>
          </a:xfrm>
          <a:prstGeom prst="rect">
            <a:avLst/>
          </a:prstGeom>
        </p:spPr>
        <p:txBody>
          <a:bodyPr anchor="b"/>
          <a:lstStyle>
            <a:lvl1pPr>
              <a:defRPr sz="4900" spc="-97"/>
            </a:lvl1pPr>
          </a:lstStyle>
          <a:p>
            <a:r>
              <a:t>عنوان العرض التقديمي</a:t>
            </a:r>
          </a:p>
        </p:txBody>
      </p:sp>
      <p:sp>
        <p:nvSpPr>
          <p:cNvPr id="13" name="مستوى النص الأول…"/>
          <p:cNvSpPr txBox="1">
            <a:spLocks noGrp="1"/>
          </p:cNvSpPr>
          <p:nvPr>
            <p:ph type="body" sz="quarter" idx="1" hasCustomPrompt="1"/>
          </p:nvPr>
        </p:nvSpPr>
        <p:spPr>
          <a:xfrm>
            <a:off x="600672" y="3611599"/>
            <a:ext cx="10985501" cy="952501"/>
          </a:xfrm>
          <a:prstGeom prst="rect">
            <a:avLst/>
          </a:prstGeom>
        </p:spPr>
        <p:txBody>
          <a:bodyPr/>
          <a:lstStyle>
            <a:lvl1pPr marL="0" indent="0" defTabSz="346710">
              <a:lnSpc>
                <a:spcPct val="100000"/>
              </a:lnSpc>
              <a:spcBef>
                <a:spcPts val="0"/>
              </a:spcBef>
              <a:buSzTx/>
              <a:buNone/>
              <a:defRPr sz="2300" b="1"/>
            </a:lvl1pPr>
            <a:lvl2pPr marL="0" indent="192024" defTabSz="346710">
              <a:lnSpc>
                <a:spcPct val="100000"/>
              </a:lnSpc>
              <a:spcBef>
                <a:spcPts val="0"/>
              </a:spcBef>
              <a:buSzTx/>
              <a:buNone/>
              <a:defRPr sz="2300" b="1"/>
            </a:lvl2pPr>
            <a:lvl3pPr marL="0" indent="384048" defTabSz="346710">
              <a:lnSpc>
                <a:spcPct val="100000"/>
              </a:lnSpc>
              <a:spcBef>
                <a:spcPts val="0"/>
              </a:spcBef>
              <a:buSzTx/>
              <a:buNone/>
              <a:defRPr sz="2300" b="1"/>
            </a:lvl3pPr>
            <a:lvl4pPr marL="0" indent="576072" defTabSz="346710">
              <a:lnSpc>
                <a:spcPct val="100000"/>
              </a:lnSpc>
              <a:spcBef>
                <a:spcPts val="0"/>
              </a:spcBef>
              <a:buSzTx/>
              <a:buNone/>
              <a:defRPr sz="2300" b="1"/>
            </a:lvl4pPr>
            <a:lvl5pPr marL="0" indent="768096" defTabSz="346710">
              <a:lnSpc>
                <a:spcPct val="100000"/>
              </a:lnSpc>
              <a:spcBef>
                <a:spcPts val="0"/>
              </a:spcBef>
              <a:buSzTx/>
              <a:buNone/>
              <a:defRPr sz="2300" b="1"/>
            </a:lvl5pPr>
          </a:lstStyle>
          <a:p>
            <a:r>
              <a:t>العنوان الفرعي للعرض التقديمي</a:t>
            </a:r>
          </a:p>
          <a:p>
            <a:pPr lvl="1"/>
            <a:endParaRPr/>
          </a:p>
          <a:p>
            <a:pPr lvl="2"/>
            <a:endParaRPr/>
          </a:p>
          <a:p>
            <a:pPr lvl="3"/>
            <a:endParaRPr/>
          </a:p>
          <a:p>
            <a:pPr lvl="4"/>
            <a:endParaRPr/>
          </a:p>
        </p:txBody>
      </p:sp>
      <p:sp>
        <p:nvSpPr>
          <p:cNvPr id="14"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37725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87F40857-29C0-41E3-B435-27609CCC04C7}" type="datetimeFigureOut">
              <a:rPr lang="ar-SA" smtClean="0"/>
              <a:t>23/10/44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7753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3"/>
            <a:ext cx="103632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87F40857-29C0-41E3-B435-27609CCC04C7}" type="datetimeFigureOut">
              <a:rPr lang="ar-SA" smtClean="0"/>
              <a:t>23/10/44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4135444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87F40857-29C0-41E3-B435-27609CCC04C7}" type="datetimeFigureOut">
              <a:rPr lang="ar-SA" smtClean="0"/>
              <a:t>23/10/44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370294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87F40857-29C0-41E3-B435-27609CCC04C7}" type="datetimeFigureOut">
              <a:rPr lang="ar-SA" smtClean="0"/>
              <a:t>23/10/44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2752777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87F40857-29C0-41E3-B435-27609CCC04C7}" type="datetimeFigureOut">
              <a:rPr lang="ar-SA" smtClean="0"/>
              <a:t>23/10/44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199728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87F40857-29C0-41E3-B435-27609CCC04C7}" type="datetimeFigureOut">
              <a:rPr lang="ar-SA" smtClean="0"/>
              <a:t>23/10/44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421003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2" y="273050"/>
            <a:ext cx="4011084"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87F40857-29C0-41E3-B435-27609CCC04C7}" type="datetimeFigureOut">
              <a:rPr lang="ar-SA" smtClean="0"/>
              <a:t>23/10/44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113852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87F40857-29C0-41E3-B435-27609CCC04C7}" type="datetimeFigureOut">
              <a:rPr lang="ar-SA" smtClean="0"/>
              <a:t>23/10/44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3D8747D-92C8-48D4-9D51-E185254A83F9}" type="slidenum">
              <a:rPr lang="ar-SA" smtClean="0"/>
              <a:t>‹#›</a:t>
            </a:fld>
            <a:endParaRPr lang="ar-SA"/>
          </a:p>
        </p:txBody>
      </p:sp>
    </p:spTree>
    <p:extLst>
      <p:ext uri="{BB962C8B-B14F-4D97-AF65-F5344CB8AC3E}">
        <p14:creationId xmlns:p14="http://schemas.microsoft.com/office/powerpoint/2010/main" val="401740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09600" y="1600203"/>
            <a:ext cx="109728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737600" y="6356353"/>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7F40857-29C0-41E3-B435-27609CCC04C7}" type="datetimeFigureOut">
              <a:rPr lang="ar-SA" smtClean="0"/>
              <a:t>23/10/44</a:t>
            </a:fld>
            <a:endParaRPr lang="ar-SA"/>
          </a:p>
        </p:txBody>
      </p:sp>
      <p:sp>
        <p:nvSpPr>
          <p:cNvPr id="5" name="عنصر نائب للتذييل 4"/>
          <p:cNvSpPr>
            <a:spLocks noGrp="1"/>
          </p:cNvSpPr>
          <p:nvPr>
            <p:ph type="ftr" sz="quarter" idx="3"/>
          </p:nvPr>
        </p:nvSpPr>
        <p:spPr>
          <a:xfrm>
            <a:off x="4165600" y="6356353"/>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609600" y="6356353"/>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3D8747D-92C8-48D4-9D51-E185254A83F9}" type="slidenum">
              <a:rPr lang="ar-SA" smtClean="0"/>
              <a:t>‹#›</a:t>
            </a:fld>
            <a:endParaRPr lang="ar-SA"/>
          </a:p>
        </p:txBody>
      </p:sp>
    </p:spTree>
    <p:extLst>
      <p:ext uri="{BB962C8B-B14F-4D97-AF65-F5344CB8AC3E}">
        <p14:creationId xmlns:p14="http://schemas.microsoft.com/office/powerpoint/2010/main" val="1490227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2.jpe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2.jpeg"/><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1.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image" Target="../media/image37.emf"/><Relationship Id="rId1" Type="http://schemas.openxmlformats.org/officeDocument/2006/relationships/slideLayout" Target="../slideLayouts/slideLayout1.xml"/><Relationship Id="rId6" Type="http://schemas.openxmlformats.org/officeDocument/2006/relationships/image" Target="../media/image41.svg"/><Relationship Id="rId11" Type="http://schemas.openxmlformats.org/officeDocument/2006/relationships/slide" Target="slide55.xml"/><Relationship Id="rId5" Type="http://schemas.openxmlformats.org/officeDocument/2006/relationships/image" Target="../media/image40.png"/><Relationship Id="rId10" Type="http://schemas.openxmlformats.org/officeDocument/2006/relationships/image" Target="../media/image44.svg"/><Relationship Id="rId4" Type="http://schemas.openxmlformats.org/officeDocument/2006/relationships/image" Target="../media/image39.svg"/><Relationship Id="rId9" Type="http://schemas.openxmlformats.org/officeDocument/2006/relationships/image" Target="../media/image43.png"/></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7.png"/><Relationship Id="rId18" Type="http://schemas.openxmlformats.org/officeDocument/2006/relationships/image" Target="../media/image52.svg"/><Relationship Id="rId3" Type="http://schemas.microsoft.com/office/2007/relationships/media" Target="../media/media4.mp3"/><Relationship Id="rId21" Type="http://schemas.openxmlformats.org/officeDocument/2006/relationships/image" Target="../media/image54.png"/><Relationship Id="rId7" Type="http://schemas.openxmlformats.org/officeDocument/2006/relationships/image" Target="../media/image39.sv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audio" Target="../media/media3.mp3"/><Relationship Id="rId16" Type="http://schemas.openxmlformats.org/officeDocument/2006/relationships/image" Target="../media/image50.emf"/><Relationship Id="rId20" Type="http://schemas.openxmlformats.org/officeDocument/2006/relationships/slide" Target="slide54.xml"/><Relationship Id="rId1" Type="http://schemas.microsoft.com/office/2007/relationships/media" Target="../media/media3.mp3"/><Relationship Id="rId6" Type="http://schemas.openxmlformats.org/officeDocument/2006/relationships/image" Target="../media/image38.png"/><Relationship Id="rId11" Type="http://schemas.openxmlformats.org/officeDocument/2006/relationships/image" Target="../media/image45.emf"/><Relationship Id="rId5" Type="http://schemas.openxmlformats.org/officeDocument/2006/relationships/slideLayout" Target="../slideLayouts/slideLayout1.xml"/><Relationship Id="rId15" Type="http://schemas.openxmlformats.org/officeDocument/2006/relationships/image" Target="../media/image49.emf"/><Relationship Id="rId10" Type="http://schemas.openxmlformats.org/officeDocument/2006/relationships/image" Target="../media/image42.emf"/><Relationship Id="rId19" Type="http://schemas.openxmlformats.org/officeDocument/2006/relationships/image" Target="../media/image53.png"/><Relationship Id="rId4" Type="http://schemas.openxmlformats.org/officeDocument/2006/relationships/audio" Target="../media/media4.mp3"/><Relationship Id="rId9" Type="http://schemas.openxmlformats.org/officeDocument/2006/relationships/image" Target="../media/image41.svg"/><Relationship Id="rId14" Type="http://schemas.openxmlformats.org/officeDocument/2006/relationships/image" Target="../media/image48.svg"/><Relationship Id="rId22" Type="http://schemas.openxmlformats.org/officeDocument/2006/relationships/image" Target="../media/image55.svg"/></Relationships>
</file>

<file path=ppt/slides/_rels/slide5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7.png"/><Relationship Id="rId18" Type="http://schemas.openxmlformats.org/officeDocument/2006/relationships/image" Target="../media/image52.svg"/><Relationship Id="rId3" Type="http://schemas.microsoft.com/office/2007/relationships/media" Target="../media/media4.mp3"/><Relationship Id="rId21" Type="http://schemas.openxmlformats.org/officeDocument/2006/relationships/image" Target="../media/image54.png"/><Relationship Id="rId7" Type="http://schemas.openxmlformats.org/officeDocument/2006/relationships/image" Target="../media/image39.sv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audio" Target="../media/media3.mp3"/><Relationship Id="rId16" Type="http://schemas.openxmlformats.org/officeDocument/2006/relationships/image" Target="../media/image50.emf"/><Relationship Id="rId20" Type="http://schemas.openxmlformats.org/officeDocument/2006/relationships/slide" Target="slide54.xml"/><Relationship Id="rId1" Type="http://schemas.microsoft.com/office/2007/relationships/media" Target="../media/media3.mp3"/><Relationship Id="rId6" Type="http://schemas.openxmlformats.org/officeDocument/2006/relationships/image" Target="../media/image38.png"/><Relationship Id="rId11" Type="http://schemas.openxmlformats.org/officeDocument/2006/relationships/image" Target="../media/image45.emf"/><Relationship Id="rId5" Type="http://schemas.openxmlformats.org/officeDocument/2006/relationships/slideLayout" Target="../slideLayouts/slideLayout1.xml"/><Relationship Id="rId15" Type="http://schemas.openxmlformats.org/officeDocument/2006/relationships/image" Target="../media/image49.emf"/><Relationship Id="rId10" Type="http://schemas.openxmlformats.org/officeDocument/2006/relationships/image" Target="../media/image42.emf"/><Relationship Id="rId19" Type="http://schemas.openxmlformats.org/officeDocument/2006/relationships/image" Target="../media/image53.png"/><Relationship Id="rId4" Type="http://schemas.openxmlformats.org/officeDocument/2006/relationships/audio" Target="../media/media4.mp3"/><Relationship Id="rId9" Type="http://schemas.openxmlformats.org/officeDocument/2006/relationships/image" Target="../media/image41.svg"/><Relationship Id="rId14" Type="http://schemas.openxmlformats.org/officeDocument/2006/relationships/image" Target="../media/image48.svg"/><Relationship Id="rId22" Type="http://schemas.openxmlformats.org/officeDocument/2006/relationships/image" Target="../media/image55.sv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jpeg"/><Relationship Id="rId10" Type="http://schemas.openxmlformats.org/officeDocument/2006/relationships/image" Target="../media/image10.png"/><Relationship Id="rId4" Type="http://schemas.openxmlformats.org/officeDocument/2006/relationships/image" Target="../media/image1.png"/><Relationship Id="rId9" Type="http://schemas.microsoft.com/office/2007/relationships/hdphoto" Target="../media/hdphoto2.wdp"/></Relationships>
</file>

<file path=ppt/slides/_rels/slide6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58.png"/></Relationships>
</file>

<file path=ppt/slides/_rels/slide6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8" Type="http://schemas.openxmlformats.org/officeDocument/2006/relationships/hyperlink" Target="https://hulul.online/game/1854/" TargetMode="External"/><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6.wav"/><Relationship Id="rId7" Type="http://schemas.openxmlformats.org/officeDocument/2006/relationships/image" Target="../media/image62.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53.png"/><Relationship Id="rId4" Type="http://schemas.openxmlformats.org/officeDocument/2006/relationships/audio" Target="../media/media6.wav"/><Relationship Id="rId9" Type="http://schemas.microsoft.com/office/2007/relationships/hdphoto" Target="../media/hdphoto3.wdp"/></Relationships>
</file>

<file path=ppt/slides/_rels/slide66.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6.wav"/><Relationship Id="rId7" Type="http://schemas.openxmlformats.org/officeDocument/2006/relationships/image" Target="../media/image62.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53.png"/><Relationship Id="rId4" Type="http://schemas.openxmlformats.org/officeDocument/2006/relationships/audio" Target="../media/media6.wav"/><Relationship Id="rId9"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hyperlink" Target="https://hulul.online/worksheet/485/" TargetMode="External"/><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4.jpeg"/></Relationships>
</file>

<file path=ppt/slides/_rels/slide7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1.svg"/><Relationship Id="rId7"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4" name="Text Box 41">
            <a:extLst>
              <a:ext uri="{FF2B5EF4-FFF2-40B4-BE49-F238E27FC236}">
                <a16:creationId xmlns:a16="http://schemas.microsoft.com/office/drawing/2014/main" id="{E9F7CB5F-3039-4EE5-8199-31389124C95A}"/>
              </a:ext>
            </a:extLst>
          </p:cNvPr>
          <p:cNvSpPr txBox="1">
            <a:spLocks noChangeArrowheads="1"/>
          </p:cNvSpPr>
          <p:nvPr/>
        </p:nvSpPr>
        <p:spPr bwMode="auto">
          <a:xfrm>
            <a:off x="2901239" y="1154851"/>
            <a:ext cx="7083126" cy="2854115"/>
          </a:xfrm>
          <a:prstGeom prst="rect">
            <a:avLst/>
          </a:prstGeom>
          <a:noFill/>
          <a:ln>
            <a:noFill/>
          </a:ln>
          <a:effec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a:defRPr sz="4000">
                <a:latin typeface="Calibri Light"/>
                <a:ea typeface="Calibri Light"/>
                <a:cs typeface="Calibri Light"/>
                <a:sym typeface="Calibri Light"/>
              </a:defRPr>
            </a:pPr>
            <a:r>
              <a:rPr lang="ar-SA" sz="4800" b="1" dirty="0">
                <a:solidFill>
                  <a:srgbClr val="FF0000"/>
                </a:solidFill>
                <a:sym typeface="Helvetica"/>
              </a:rPr>
              <a:t>اللهم يا معلم إبراهيم علمنا </a:t>
            </a:r>
            <a:r>
              <a:rPr lang="ar-SA" sz="4800" b="1" dirty="0" err="1">
                <a:solidFill>
                  <a:srgbClr val="FF0000"/>
                </a:solidFill>
                <a:sym typeface="Helvetica"/>
              </a:rPr>
              <a:t>ويا</a:t>
            </a:r>
            <a:r>
              <a:rPr lang="ar-SA" sz="4800" b="1" dirty="0">
                <a:solidFill>
                  <a:srgbClr val="FF0000"/>
                </a:solidFill>
                <a:sym typeface="Helvetica"/>
              </a:rPr>
              <a:t> مفهم سليمان فهمنا وعلمنا ما جهلنا </a:t>
            </a:r>
          </a:p>
          <a:p>
            <a:pPr algn="ctr" rtl="0">
              <a:defRPr sz="4000">
                <a:latin typeface="Calibri Light"/>
                <a:ea typeface="Calibri Light"/>
                <a:cs typeface="Calibri Light"/>
                <a:sym typeface="Calibri Light"/>
              </a:defRPr>
            </a:pPr>
            <a:r>
              <a:rPr lang="ar-SA" sz="4800" b="1" dirty="0">
                <a:solidFill>
                  <a:srgbClr val="FF0000"/>
                </a:solidFill>
                <a:sym typeface="Helvetica"/>
              </a:rPr>
              <a:t>وانفعنا بما علمتنا وزدنا علمًا اللهم افتح علينا فتحًا مبينًا</a:t>
            </a:r>
            <a:r>
              <a:rPr lang="ar-SA" sz="4800" dirty="0">
                <a:solidFill>
                  <a:srgbClr val="FF0000"/>
                </a:solidFill>
              </a:rPr>
              <a:t>.</a:t>
            </a:r>
          </a:p>
        </p:txBody>
      </p:sp>
    </p:spTree>
    <p:extLst>
      <p:ext uri="{BB962C8B-B14F-4D97-AF65-F5344CB8AC3E}">
        <p14:creationId xmlns:p14="http://schemas.microsoft.com/office/powerpoint/2010/main" val="10894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7">
            <a:extLst>
              <a:ext uri="{FF2B5EF4-FFF2-40B4-BE49-F238E27FC236}">
                <a16:creationId xmlns:a16="http://schemas.microsoft.com/office/drawing/2014/main" id="{14A9E650-141C-4673-9CEC-E36640872898}"/>
              </a:ext>
            </a:extLst>
          </p:cNvPr>
          <p:cNvSpPr>
            <a:spLocks noChangeArrowheads="1"/>
          </p:cNvSpPr>
          <p:nvPr/>
        </p:nvSpPr>
        <p:spPr bwMode="auto">
          <a:xfrm>
            <a:off x="7218708" y="1112597"/>
            <a:ext cx="2343910" cy="707886"/>
          </a:xfrm>
          <a:prstGeom prst="rect">
            <a:avLst/>
          </a:prstGeom>
          <a:noFill/>
          <a:ln w="9525">
            <a:noFill/>
            <a:miter lim="800000"/>
            <a:headEnd/>
            <a:tailEnd/>
          </a:ln>
        </p:spPr>
        <p:txBody>
          <a:bodyPr wrap="none">
            <a:spAutoFit/>
          </a:bodyPr>
          <a:lstStyle/>
          <a:p>
            <a:r>
              <a:rPr lang="ar-EG" sz="4000" b="1" dirty="0">
                <a:solidFill>
                  <a:srgbClr val="FF0000"/>
                </a:solidFill>
              </a:rPr>
              <a:t>الدَّرْسُ الثَّانِي</a:t>
            </a:r>
            <a:endParaRPr lang="en-US" sz="4000" b="1" dirty="0">
              <a:solidFill>
                <a:srgbClr val="FF0000"/>
              </a:solidFill>
            </a:endParaRPr>
          </a:p>
        </p:txBody>
      </p:sp>
      <p:sp>
        <p:nvSpPr>
          <p:cNvPr id="10" name="مربع نص 9">
            <a:extLst>
              <a:ext uri="{FF2B5EF4-FFF2-40B4-BE49-F238E27FC236}">
                <a16:creationId xmlns:a16="http://schemas.microsoft.com/office/drawing/2014/main" id="{86E64160-7B43-447F-B631-B8A26A7711AC}"/>
              </a:ext>
            </a:extLst>
          </p:cNvPr>
          <p:cNvSpPr txBox="1">
            <a:spLocks noChangeArrowheads="1"/>
          </p:cNvSpPr>
          <p:nvPr/>
        </p:nvSpPr>
        <p:spPr bwMode="auto">
          <a:xfrm>
            <a:off x="4685062" y="1361923"/>
            <a:ext cx="2033580" cy="1107996"/>
          </a:xfrm>
          <a:prstGeom prst="rect">
            <a:avLst/>
          </a:prstGeom>
          <a:noFill/>
          <a:ln w="9525">
            <a:noFill/>
            <a:miter lim="800000"/>
            <a:headEnd/>
            <a:tailEnd/>
          </a:ln>
        </p:spPr>
        <p:txBody>
          <a:bodyPr wrap="square">
            <a:spAutoFit/>
          </a:bodyPr>
          <a:lstStyle/>
          <a:p>
            <a:r>
              <a:rPr lang="ar-EG" sz="6600" b="1" dirty="0">
                <a:solidFill>
                  <a:srgbClr val="FF0000"/>
                </a:solidFill>
                <a:latin typeface="Calibri" pitchFamily="34" charset="0"/>
              </a:rPr>
              <a:t>الضَّوْءُ</a:t>
            </a:r>
            <a:endParaRPr lang="en-US" sz="6000" b="1" dirty="0">
              <a:solidFill>
                <a:srgbClr val="FF0000"/>
              </a:solidFill>
              <a:latin typeface="Calibri" pitchFamily="34" charset="0"/>
            </a:endParaRPr>
          </a:p>
        </p:txBody>
      </p:sp>
      <p:grpSp>
        <p:nvGrpSpPr>
          <p:cNvPr id="11" name="مجموعة 5">
            <a:extLst>
              <a:ext uri="{FF2B5EF4-FFF2-40B4-BE49-F238E27FC236}">
                <a16:creationId xmlns:a16="http://schemas.microsoft.com/office/drawing/2014/main" id="{8B82EE2A-E418-40C4-9F1F-7548EA9CC16A}"/>
              </a:ext>
            </a:extLst>
          </p:cNvPr>
          <p:cNvGrpSpPr/>
          <p:nvPr/>
        </p:nvGrpSpPr>
        <p:grpSpPr>
          <a:xfrm>
            <a:off x="8256240" y="449241"/>
            <a:ext cx="3000364" cy="396000"/>
            <a:chOff x="5572132" y="5929330"/>
            <a:chExt cx="3571868" cy="648000"/>
          </a:xfrm>
        </p:grpSpPr>
        <p:sp>
          <p:nvSpPr>
            <p:cNvPr id="12" name="مستطيل مستدير الزوايا 8">
              <a:extLst>
                <a:ext uri="{FF2B5EF4-FFF2-40B4-BE49-F238E27FC236}">
                  <a16:creationId xmlns:a16="http://schemas.microsoft.com/office/drawing/2014/main" id="{0F9C9670-6B31-4202-BAB6-D14E38132CEC}"/>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381C0E61-F624-423B-8C26-624A5F1F1192}"/>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4" name="مربع نص 7">
            <a:extLst>
              <a:ext uri="{FF2B5EF4-FFF2-40B4-BE49-F238E27FC236}">
                <a16:creationId xmlns:a16="http://schemas.microsoft.com/office/drawing/2014/main" id="{D91B9DB7-B7FC-4A53-B791-11A314047304}"/>
              </a:ext>
            </a:extLst>
          </p:cNvPr>
          <p:cNvSpPr txBox="1">
            <a:spLocks noChangeArrowheads="1"/>
          </p:cNvSpPr>
          <p:nvPr/>
        </p:nvSpPr>
        <p:spPr bwMode="auto">
          <a:xfrm>
            <a:off x="9042058" y="392744"/>
            <a:ext cx="1063112" cy="584775"/>
          </a:xfrm>
          <a:prstGeom prst="rect">
            <a:avLst/>
          </a:prstGeom>
          <a:noFill/>
          <a:ln w="9525">
            <a:noFill/>
            <a:miter lim="800000"/>
            <a:headEnd/>
            <a:tailEnd/>
          </a:ln>
        </p:spPr>
        <p:txBody>
          <a:bodyPr wrap="none">
            <a:spAutoFit/>
          </a:bodyPr>
          <a:lstStyle/>
          <a:p>
            <a:pPr algn="r" rtl="1"/>
            <a:r>
              <a:rPr lang="ar-EG" sz="3200" b="1" dirty="0"/>
              <a:t>التهيئة</a:t>
            </a:r>
            <a:endParaRPr lang="en-US" sz="3200" b="1" dirty="0"/>
          </a:p>
        </p:txBody>
      </p:sp>
      <p:sp>
        <p:nvSpPr>
          <p:cNvPr id="15" name="TextBox 4">
            <a:extLst>
              <a:ext uri="{FF2B5EF4-FFF2-40B4-BE49-F238E27FC236}">
                <a16:creationId xmlns:a16="http://schemas.microsoft.com/office/drawing/2014/main" id="{57C38B60-8F3E-4E9B-9591-23FA46B1EADF}"/>
              </a:ext>
            </a:extLst>
          </p:cNvPr>
          <p:cNvSpPr txBox="1">
            <a:spLocks noChangeArrowheads="1"/>
          </p:cNvSpPr>
          <p:nvPr/>
        </p:nvSpPr>
        <p:spPr bwMode="auto">
          <a:xfrm>
            <a:off x="7718774" y="2763081"/>
            <a:ext cx="2182163" cy="584775"/>
          </a:xfrm>
          <a:prstGeom prst="rect">
            <a:avLst/>
          </a:prstGeom>
          <a:noFill/>
          <a:ln w="9525">
            <a:noFill/>
            <a:miter lim="800000"/>
            <a:headEnd/>
            <a:tailEnd/>
          </a:ln>
        </p:spPr>
        <p:txBody>
          <a:bodyPr wrap="square">
            <a:spAutoFit/>
          </a:bodyPr>
          <a:lstStyle/>
          <a:p>
            <a:r>
              <a:rPr lang="ar-EG" sz="3200" b="1" dirty="0">
                <a:solidFill>
                  <a:srgbClr val="FF0000"/>
                </a:solidFill>
                <a:latin typeface="Calibri" pitchFamily="34" charset="0"/>
              </a:rPr>
              <a:t>أنْظُرُ وَأَتساءَلُ</a:t>
            </a:r>
            <a:endParaRPr lang="en-US" sz="3200" b="1" dirty="0">
              <a:solidFill>
                <a:srgbClr val="FF0000"/>
              </a:solidFill>
              <a:latin typeface="Calibri" pitchFamily="34" charset="0"/>
            </a:endParaRPr>
          </a:p>
        </p:txBody>
      </p:sp>
      <p:sp>
        <p:nvSpPr>
          <p:cNvPr id="16" name="مربع نص 15">
            <a:extLst>
              <a:ext uri="{FF2B5EF4-FFF2-40B4-BE49-F238E27FC236}">
                <a16:creationId xmlns:a16="http://schemas.microsoft.com/office/drawing/2014/main" id="{DB1002B5-B88E-40AA-9FAB-D76C06512001}"/>
              </a:ext>
            </a:extLst>
          </p:cNvPr>
          <p:cNvSpPr txBox="1">
            <a:spLocks noChangeArrowheads="1"/>
          </p:cNvSpPr>
          <p:nvPr/>
        </p:nvSpPr>
        <p:spPr bwMode="auto">
          <a:xfrm>
            <a:off x="2789552" y="3249876"/>
            <a:ext cx="7426330" cy="584775"/>
          </a:xfrm>
          <a:prstGeom prst="rect">
            <a:avLst/>
          </a:prstGeom>
          <a:noFill/>
          <a:ln w="9525">
            <a:noFill/>
            <a:miter lim="800000"/>
            <a:headEnd/>
            <a:tailEnd/>
          </a:ln>
        </p:spPr>
        <p:txBody>
          <a:bodyPr wrap="square">
            <a:spAutoFit/>
          </a:bodyPr>
          <a:lstStyle/>
          <a:p>
            <a:r>
              <a:rPr lang="ar-EG" sz="3200" b="1" dirty="0">
                <a:latin typeface="Calibri" pitchFamily="34" charset="0"/>
              </a:rPr>
              <a:t>عندما أنظر في المرآة  أرى صورتي. كيف يحدث ذلك؟</a:t>
            </a:r>
            <a:endParaRPr lang="en-US" sz="3200" b="1" dirty="0">
              <a:latin typeface="Calibri" pitchFamily="34" charset="0"/>
            </a:endParaRPr>
          </a:p>
        </p:txBody>
      </p:sp>
      <p:sp>
        <p:nvSpPr>
          <p:cNvPr id="18" name="مربع نص 17">
            <a:extLst>
              <a:ext uri="{FF2B5EF4-FFF2-40B4-BE49-F238E27FC236}">
                <a16:creationId xmlns:a16="http://schemas.microsoft.com/office/drawing/2014/main" id="{E33EBA76-8C30-481E-81D1-2299A54F59AF}"/>
              </a:ext>
            </a:extLst>
          </p:cNvPr>
          <p:cNvSpPr txBox="1">
            <a:spLocks noChangeArrowheads="1"/>
          </p:cNvSpPr>
          <p:nvPr/>
        </p:nvSpPr>
        <p:spPr bwMode="auto">
          <a:xfrm>
            <a:off x="2597851" y="3811497"/>
            <a:ext cx="7835567" cy="523220"/>
          </a:xfrm>
          <a:prstGeom prst="rect">
            <a:avLst/>
          </a:prstGeom>
          <a:noFill/>
          <a:ln w="9525">
            <a:noFill/>
            <a:miter lim="800000"/>
            <a:headEnd/>
            <a:tailEnd/>
          </a:ln>
        </p:spPr>
        <p:txBody>
          <a:bodyPr wrap="square">
            <a:spAutoFit/>
          </a:bodyPr>
          <a:lstStyle/>
          <a:p>
            <a:r>
              <a:rPr lang="ar-EG" sz="2800" b="1" dirty="0">
                <a:solidFill>
                  <a:srgbClr val="FF00FF"/>
                </a:solidFill>
                <a:latin typeface="Calibri" pitchFamily="34" charset="0"/>
              </a:rPr>
              <a:t>أرى ذلك </a:t>
            </a:r>
            <a:r>
              <a:rPr lang="ar-EG" sz="2800" b="1" dirty="0" err="1">
                <a:solidFill>
                  <a:srgbClr val="FF00FF"/>
                </a:solidFill>
                <a:latin typeface="Calibri" pitchFamily="34" charset="0"/>
              </a:rPr>
              <a:t>نتيجه</a:t>
            </a:r>
            <a:r>
              <a:rPr lang="ar-EG" sz="2800" b="1" dirty="0">
                <a:solidFill>
                  <a:srgbClr val="FF00FF"/>
                </a:solidFill>
                <a:latin typeface="Calibri" pitchFamily="34" charset="0"/>
              </a:rPr>
              <a:t> لحدوث انعكاس الضوء وسقوطه على العين.</a:t>
            </a:r>
          </a:p>
        </p:txBody>
      </p:sp>
    </p:spTree>
    <p:extLst>
      <p:ext uri="{BB962C8B-B14F-4D97-AF65-F5344CB8AC3E}">
        <p14:creationId xmlns:p14="http://schemas.microsoft.com/office/powerpoint/2010/main" val="937223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sp>
        <p:nvSpPr>
          <p:cNvPr id="30" name="مربع نص 29">
            <a:extLst>
              <a:ext uri="{FF2B5EF4-FFF2-40B4-BE49-F238E27FC236}">
                <a16:creationId xmlns:a16="http://schemas.microsoft.com/office/drawing/2014/main" id="{07880813-B8D8-4AD0-A878-698DFA4BD386}"/>
              </a:ext>
            </a:extLst>
          </p:cNvPr>
          <p:cNvSpPr txBox="1">
            <a:spLocks noChangeArrowheads="1"/>
          </p:cNvSpPr>
          <p:nvPr/>
        </p:nvSpPr>
        <p:spPr bwMode="auto">
          <a:xfrm>
            <a:off x="9524003" y="1860750"/>
            <a:ext cx="974946" cy="646331"/>
          </a:xfrm>
          <a:prstGeom prst="rect">
            <a:avLst/>
          </a:prstGeom>
          <a:noFill/>
          <a:ln w="9525">
            <a:noFill/>
            <a:miter lim="800000"/>
            <a:headEnd/>
            <a:tailEnd/>
          </a:ln>
        </p:spPr>
        <p:txBody>
          <a:bodyPr wrap="none">
            <a:spAutoFit/>
          </a:bodyPr>
          <a:lstStyle/>
          <a:p>
            <a:r>
              <a:rPr lang="ar-EG" sz="3600" b="1" dirty="0">
                <a:solidFill>
                  <a:srgbClr val="00B0F0"/>
                </a:solidFill>
                <a:latin typeface="Calibri" pitchFamily="34" charset="0"/>
              </a:rPr>
              <a:t>أتوقع</a:t>
            </a:r>
            <a:endParaRPr lang="en-US" sz="3600" b="1" dirty="0">
              <a:solidFill>
                <a:srgbClr val="00B0F0"/>
              </a:solidFill>
              <a:latin typeface="Calibri" pitchFamily="34" charset="0"/>
            </a:endParaRPr>
          </a:p>
        </p:txBody>
      </p:sp>
      <p:sp>
        <p:nvSpPr>
          <p:cNvPr id="31" name="Rectangle 6">
            <a:extLst>
              <a:ext uri="{FF2B5EF4-FFF2-40B4-BE49-F238E27FC236}">
                <a16:creationId xmlns:a16="http://schemas.microsoft.com/office/drawing/2014/main" id="{601E4CE5-C3B2-405F-82FA-0444D72522A6}"/>
              </a:ext>
            </a:extLst>
          </p:cNvPr>
          <p:cNvSpPr>
            <a:spLocks noChangeArrowheads="1"/>
          </p:cNvSpPr>
          <p:nvPr/>
        </p:nvSpPr>
        <p:spPr bwMode="auto">
          <a:xfrm>
            <a:off x="4714807" y="2663335"/>
            <a:ext cx="6562412" cy="646331"/>
          </a:xfrm>
          <a:prstGeom prst="rect">
            <a:avLst/>
          </a:prstGeom>
          <a:noFill/>
          <a:ln w="9525">
            <a:noFill/>
            <a:miter lim="800000"/>
            <a:headEnd/>
            <a:tailEnd/>
          </a:ln>
        </p:spPr>
        <p:txBody>
          <a:bodyPr wrap="square" anchor="ctr">
            <a:spAutoFit/>
          </a:bodyPr>
          <a:lstStyle/>
          <a:p>
            <a:pPr eaLnBrk="0" hangingPunct="0"/>
            <a:r>
              <a:rPr lang="ar-EG" sz="3600" b="1" dirty="0">
                <a:latin typeface="Calibri" pitchFamily="34" charset="0"/>
              </a:rPr>
              <a:t>ماذا يحدث للضوء عند سقوطه على المرآة؟</a:t>
            </a:r>
          </a:p>
        </p:txBody>
      </p:sp>
      <p:sp>
        <p:nvSpPr>
          <p:cNvPr id="32" name="TextBox 6">
            <a:extLst>
              <a:ext uri="{FF2B5EF4-FFF2-40B4-BE49-F238E27FC236}">
                <a16:creationId xmlns:a16="http://schemas.microsoft.com/office/drawing/2014/main" id="{E5310B1D-B319-470B-AABD-9E60EBD9F3EA}"/>
              </a:ext>
            </a:extLst>
          </p:cNvPr>
          <p:cNvSpPr txBox="1">
            <a:spLocks noChangeArrowheads="1"/>
          </p:cNvSpPr>
          <p:nvPr/>
        </p:nvSpPr>
        <p:spPr bwMode="auto">
          <a:xfrm>
            <a:off x="5323796" y="3643772"/>
            <a:ext cx="5673738" cy="1200329"/>
          </a:xfrm>
          <a:prstGeom prst="rect">
            <a:avLst/>
          </a:prstGeom>
          <a:noFill/>
          <a:ln w="9525">
            <a:noFill/>
            <a:miter lim="800000"/>
            <a:headEnd/>
            <a:tailEnd/>
          </a:ln>
        </p:spPr>
        <p:txBody>
          <a:bodyPr wrap="square">
            <a:spAutoFit/>
          </a:bodyPr>
          <a:lstStyle/>
          <a:p>
            <a:r>
              <a:rPr lang="ar-EG" sz="3600" b="1" dirty="0">
                <a:solidFill>
                  <a:srgbClr val="FF00FF"/>
                </a:solidFill>
              </a:rPr>
              <a:t>عند سقوط الضوء على المرآة فإنه يرتد مرة أخرى.</a:t>
            </a:r>
          </a:p>
        </p:txBody>
      </p:sp>
    </p:spTree>
    <p:extLst>
      <p:ext uri="{BB962C8B-B14F-4D97-AF65-F5344CB8AC3E}">
        <p14:creationId xmlns:p14="http://schemas.microsoft.com/office/powerpoint/2010/main" val="280074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grpSp>
        <p:nvGrpSpPr>
          <p:cNvPr id="33" name="مجموعة 32">
            <a:extLst>
              <a:ext uri="{FF2B5EF4-FFF2-40B4-BE49-F238E27FC236}">
                <a16:creationId xmlns:a16="http://schemas.microsoft.com/office/drawing/2014/main" id="{287EBEA7-3736-47C8-9956-79282FCEAB51}"/>
              </a:ext>
            </a:extLst>
          </p:cNvPr>
          <p:cNvGrpSpPr/>
          <p:nvPr/>
        </p:nvGrpSpPr>
        <p:grpSpPr>
          <a:xfrm>
            <a:off x="4170224" y="4013350"/>
            <a:ext cx="2692927" cy="1248735"/>
            <a:chOff x="285720" y="4572008"/>
            <a:chExt cx="3594831" cy="1661076"/>
          </a:xfrm>
        </p:grpSpPr>
        <p:pic>
          <p:nvPicPr>
            <p:cNvPr id="34" name="Picture 2">
              <a:extLst>
                <a:ext uri="{FF2B5EF4-FFF2-40B4-BE49-F238E27FC236}">
                  <a16:creationId xmlns:a16="http://schemas.microsoft.com/office/drawing/2014/main" id="{22ACC51C-75C2-4BDE-B7C5-EA24B7EF15C3}"/>
                </a:ext>
              </a:extLst>
            </p:cNvPr>
            <p:cNvPicPr>
              <a:picLocks noChangeAspect="1" noChangeArrowheads="1"/>
            </p:cNvPicPr>
            <p:nvPr/>
          </p:nvPicPr>
          <p:blipFill>
            <a:blip r:embed="rId12" cstate="print"/>
            <a:srcRect/>
            <a:stretch>
              <a:fillRect/>
            </a:stretch>
          </p:blipFill>
          <p:spPr bwMode="auto">
            <a:xfrm>
              <a:off x="285720" y="4786322"/>
              <a:ext cx="3571900" cy="1446762"/>
            </a:xfrm>
            <a:prstGeom prst="rect">
              <a:avLst/>
            </a:prstGeom>
            <a:noFill/>
            <a:ln w="9525">
              <a:solidFill>
                <a:srgbClr val="00B0F0"/>
              </a:solidFill>
              <a:miter lim="800000"/>
              <a:headEnd/>
              <a:tailEnd/>
            </a:ln>
            <a:effectLst/>
          </p:spPr>
        </p:pic>
        <p:pic>
          <p:nvPicPr>
            <p:cNvPr id="35" name="صورة 34" descr="صورة2.png">
              <a:extLst>
                <a:ext uri="{FF2B5EF4-FFF2-40B4-BE49-F238E27FC236}">
                  <a16:creationId xmlns:a16="http://schemas.microsoft.com/office/drawing/2014/main" id="{93ADAB7F-94CB-446E-80C4-46BCCAA388A5}"/>
                </a:ext>
              </a:extLst>
            </p:cNvPr>
            <p:cNvPicPr>
              <a:picLocks noChangeAspect="1"/>
            </p:cNvPicPr>
            <p:nvPr/>
          </p:nvPicPr>
          <p:blipFill>
            <a:blip r:embed="rId13" cstate="print">
              <a:clrChange>
                <a:clrFrom>
                  <a:srgbClr val="FFFFFF"/>
                </a:clrFrom>
                <a:clrTo>
                  <a:srgbClr val="FFFFFF">
                    <a:alpha val="0"/>
                  </a:srgbClr>
                </a:clrTo>
              </a:clrChange>
            </a:blip>
            <a:stretch>
              <a:fillRect/>
            </a:stretch>
          </p:blipFill>
          <p:spPr>
            <a:xfrm>
              <a:off x="2571736" y="4572008"/>
              <a:ext cx="1308815" cy="402276"/>
            </a:xfrm>
            <a:prstGeom prst="rect">
              <a:avLst/>
            </a:prstGeom>
          </p:spPr>
        </p:pic>
      </p:grpSp>
      <p:sp>
        <p:nvSpPr>
          <p:cNvPr id="36" name="مربع نص 35">
            <a:extLst>
              <a:ext uri="{FF2B5EF4-FFF2-40B4-BE49-F238E27FC236}">
                <a16:creationId xmlns:a16="http://schemas.microsoft.com/office/drawing/2014/main" id="{75658D41-3B8A-4F56-8F17-00DD817EB30B}"/>
              </a:ext>
            </a:extLst>
          </p:cNvPr>
          <p:cNvSpPr txBox="1"/>
          <p:nvPr/>
        </p:nvSpPr>
        <p:spPr>
          <a:xfrm>
            <a:off x="5836759" y="4039110"/>
            <a:ext cx="944489" cy="338554"/>
          </a:xfrm>
          <a:prstGeom prst="rect">
            <a:avLst/>
          </a:prstGeom>
          <a:noFill/>
        </p:spPr>
        <p:txBody>
          <a:bodyPr wrap="none" rtlCol="1">
            <a:spAutoFit/>
          </a:bodyPr>
          <a:lstStyle/>
          <a:p>
            <a:r>
              <a:rPr lang="ar-EG" sz="1600" b="1" dirty="0">
                <a:solidFill>
                  <a:schemeClr val="bg1"/>
                </a:solidFill>
              </a:rPr>
              <a:t>الخطوة  1 </a:t>
            </a:r>
            <a:endParaRPr lang="ar-SA" sz="1600" b="1" dirty="0">
              <a:solidFill>
                <a:schemeClr val="bg1"/>
              </a:solidFill>
            </a:endParaRPr>
          </a:p>
        </p:txBody>
      </p:sp>
      <p:sp>
        <p:nvSpPr>
          <p:cNvPr id="37" name="شكل بيضاوي 36">
            <a:extLst>
              <a:ext uri="{FF2B5EF4-FFF2-40B4-BE49-F238E27FC236}">
                <a16:creationId xmlns:a16="http://schemas.microsoft.com/office/drawing/2014/main" id="{FF1AA5DF-D5C2-471D-AAC5-142269EC6541}"/>
              </a:ext>
            </a:extLst>
          </p:cNvPr>
          <p:cNvSpPr/>
          <p:nvPr/>
        </p:nvSpPr>
        <p:spPr>
          <a:xfrm>
            <a:off x="10743200" y="2602763"/>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1</a:t>
            </a:r>
          </a:p>
        </p:txBody>
      </p:sp>
      <p:sp>
        <p:nvSpPr>
          <p:cNvPr id="38" name="مستطيل 37">
            <a:extLst>
              <a:ext uri="{FF2B5EF4-FFF2-40B4-BE49-F238E27FC236}">
                <a16:creationId xmlns:a16="http://schemas.microsoft.com/office/drawing/2014/main" id="{8431FBCA-34C4-41AF-85A9-1C6885B8BA97}"/>
              </a:ext>
            </a:extLst>
          </p:cNvPr>
          <p:cNvSpPr/>
          <p:nvPr/>
        </p:nvSpPr>
        <p:spPr>
          <a:xfrm>
            <a:off x="4529570" y="2247139"/>
            <a:ext cx="5973105" cy="1200329"/>
          </a:xfrm>
          <a:prstGeom prst="rect">
            <a:avLst/>
          </a:prstGeom>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Times New Roman" pitchFamily="18" charset="0"/>
                <a:cs typeface="Arial" charset="0"/>
              </a:rPr>
              <a:t>أحمل مرآة وأضعها  أمامي، ثم أطلب إلى زميلي تسليط الضوء على المرآة.</a:t>
            </a:r>
            <a:endParaRPr lang="ar-EG" sz="3600" b="1" dirty="0">
              <a:solidFill>
                <a:srgbClr val="FFFF00"/>
              </a:solidFill>
              <a:latin typeface="Times New Roman" pitchFamily="18" charset="0"/>
              <a:cs typeface="Arial" charset="0"/>
            </a:endParaRPr>
          </a:p>
        </p:txBody>
      </p:sp>
    </p:spTree>
    <p:extLst>
      <p:ext uri="{BB962C8B-B14F-4D97-AF65-F5344CB8AC3E}">
        <p14:creationId xmlns:p14="http://schemas.microsoft.com/office/powerpoint/2010/main" val="360919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grpSp>
        <p:nvGrpSpPr>
          <p:cNvPr id="30" name="مجموعة 22">
            <a:extLst>
              <a:ext uri="{FF2B5EF4-FFF2-40B4-BE49-F238E27FC236}">
                <a16:creationId xmlns:a16="http://schemas.microsoft.com/office/drawing/2014/main" id="{01BF8301-C1D2-46C2-8F81-40005C04D310}"/>
              </a:ext>
            </a:extLst>
          </p:cNvPr>
          <p:cNvGrpSpPr/>
          <p:nvPr/>
        </p:nvGrpSpPr>
        <p:grpSpPr>
          <a:xfrm>
            <a:off x="3886041" y="3908224"/>
            <a:ext cx="3451955" cy="1313720"/>
            <a:chOff x="428596" y="4572008"/>
            <a:chExt cx="3451955" cy="1661076"/>
          </a:xfrm>
        </p:grpSpPr>
        <p:pic>
          <p:nvPicPr>
            <p:cNvPr id="31" name="Picture 2">
              <a:extLst>
                <a:ext uri="{FF2B5EF4-FFF2-40B4-BE49-F238E27FC236}">
                  <a16:creationId xmlns:a16="http://schemas.microsoft.com/office/drawing/2014/main" id="{69573E06-357F-4283-B49C-45DB482BFFFE}"/>
                </a:ext>
              </a:extLst>
            </p:cNvPr>
            <p:cNvPicPr>
              <a:picLocks noChangeAspect="1" noChangeArrowheads="1"/>
            </p:cNvPicPr>
            <p:nvPr/>
          </p:nvPicPr>
          <p:blipFill>
            <a:blip r:embed="rId12" cstate="print"/>
            <a:stretch>
              <a:fillRect/>
            </a:stretch>
          </p:blipFill>
          <p:spPr bwMode="auto">
            <a:xfrm>
              <a:off x="428596" y="4786322"/>
              <a:ext cx="3429024" cy="1446762"/>
            </a:xfrm>
            <a:prstGeom prst="rect">
              <a:avLst/>
            </a:prstGeom>
            <a:noFill/>
            <a:ln w="9525">
              <a:solidFill>
                <a:srgbClr val="00B0F0"/>
              </a:solidFill>
              <a:miter lim="800000"/>
              <a:headEnd/>
              <a:tailEnd/>
            </a:ln>
            <a:effectLst/>
          </p:spPr>
        </p:pic>
        <p:pic>
          <p:nvPicPr>
            <p:cNvPr id="32" name="صورة 31" descr="صورة2.png">
              <a:extLst>
                <a:ext uri="{FF2B5EF4-FFF2-40B4-BE49-F238E27FC236}">
                  <a16:creationId xmlns:a16="http://schemas.microsoft.com/office/drawing/2014/main" id="{8B424ECE-10E5-465A-B0A6-3B4176353030}"/>
                </a:ext>
              </a:extLst>
            </p:cNvPr>
            <p:cNvPicPr>
              <a:picLocks noChangeAspect="1"/>
            </p:cNvPicPr>
            <p:nvPr/>
          </p:nvPicPr>
          <p:blipFill>
            <a:blip r:embed="rId13" cstate="print">
              <a:clrChange>
                <a:clrFrom>
                  <a:srgbClr val="FFFFFF"/>
                </a:clrFrom>
                <a:clrTo>
                  <a:srgbClr val="FFFFFF">
                    <a:alpha val="0"/>
                  </a:srgbClr>
                </a:clrTo>
              </a:clrChange>
            </a:blip>
            <a:stretch>
              <a:fillRect/>
            </a:stretch>
          </p:blipFill>
          <p:spPr>
            <a:xfrm>
              <a:off x="2571736" y="4572008"/>
              <a:ext cx="1308815" cy="402276"/>
            </a:xfrm>
            <a:prstGeom prst="rect">
              <a:avLst/>
            </a:prstGeom>
          </p:spPr>
        </p:pic>
      </p:grpSp>
      <p:sp>
        <p:nvSpPr>
          <p:cNvPr id="33" name="مربع نص 32">
            <a:extLst>
              <a:ext uri="{FF2B5EF4-FFF2-40B4-BE49-F238E27FC236}">
                <a16:creationId xmlns:a16="http://schemas.microsoft.com/office/drawing/2014/main" id="{189224B0-0EAB-4447-B5A8-1A20D25A29B3}"/>
              </a:ext>
            </a:extLst>
          </p:cNvPr>
          <p:cNvSpPr txBox="1"/>
          <p:nvPr/>
        </p:nvSpPr>
        <p:spPr>
          <a:xfrm>
            <a:off x="5971266" y="3875187"/>
            <a:ext cx="1236236" cy="461665"/>
          </a:xfrm>
          <a:prstGeom prst="rect">
            <a:avLst/>
          </a:prstGeom>
          <a:noFill/>
        </p:spPr>
        <p:txBody>
          <a:bodyPr wrap="none" rtlCol="1">
            <a:spAutoFit/>
          </a:bodyPr>
          <a:lstStyle/>
          <a:p>
            <a:r>
              <a:rPr lang="ar-EG" sz="2400" b="1" dirty="0">
                <a:solidFill>
                  <a:schemeClr val="bg1"/>
                </a:solidFill>
              </a:rPr>
              <a:t>الخطوة  2</a:t>
            </a:r>
            <a:endParaRPr lang="ar-SA" sz="2400" b="1" dirty="0">
              <a:solidFill>
                <a:schemeClr val="bg1"/>
              </a:solidFill>
            </a:endParaRPr>
          </a:p>
        </p:txBody>
      </p:sp>
      <p:sp>
        <p:nvSpPr>
          <p:cNvPr id="34" name="شكل بيضاوي 33">
            <a:extLst>
              <a:ext uri="{FF2B5EF4-FFF2-40B4-BE49-F238E27FC236}">
                <a16:creationId xmlns:a16="http://schemas.microsoft.com/office/drawing/2014/main" id="{F22514A3-5816-4B52-B5D1-2A857C13737B}"/>
              </a:ext>
            </a:extLst>
          </p:cNvPr>
          <p:cNvSpPr/>
          <p:nvPr/>
        </p:nvSpPr>
        <p:spPr>
          <a:xfrm>
            <a:off x="10823251" y="2052348"/>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2</a:t>
            </a:r>
          </a:p>
        </p:txBody>
      </p:sp>
      <p:sp>
        <p:nvSpPr>
          <p:cNvPr id="35" name="Rectangle 4">
            <a:extLst>
              <a:ext uri="{FF2B5EF4-FFF2-40B4-BE49-F238E27FC236}">
                <a16:creationId xmlns:a16="http://schemas.microsoft.com/office/drawing/2014/main" id="{7B9E2665-8049-481F-9B51-B09A5DE4F705}"/>
              </a:ext>
            </a:extLst>
          </p:cNvPr>
          <p:cNvSpPr>
            <a:spLocks noChangeArrowheads="1"/>
          </p:cNvSpPr>
          <p:nvPr/>
        </p:nvSpPr>
        <p:spPr bwMode="auto">
          <a:xfrm>
            <a:off x="6508393" y="2020724"/>
            <a:ext cx="4287818" cy="1200329"/>
          </a:xfrm>
          <a:prstGeom prst="rect">
            <a:avLst/>
          </a:prstGeom>
          <a:noFill/>
          <a:ln w="9525">
            <a:noFill/>
            <a:miter lim="800000"/>
            <a:headEnd/>
            <a:tailEnd/>
          </a:ln>
        </p:spPr>
        <p:txBody>
          <a:bodyPr wrap="square" anchor="ctr">
            <a:spAutoFit/>
          </a:bodyPr>
          <a:lstStyle/>
          <a:p>
            <a:pPr eaLnBrk="0" fontAlgn="auto" hangingPunct="0">
              <a:spcBef>
                <a:spcPts val="0"/>
              </a:spcBef>
              <a:spcAft>
                <a:spcPts val="0"/>
              </a:spcAft>
              <a:defRPr/>
            </a:pPr>
            <a:r>
              <a:rPr lang="ar-EG" sz="3600" b="1" dirty="0">
                <a:solidFill>
                  <a:srgbClr val="FF0000"/>
                </a:solidFill>
                <a:latin typeface="+mn-lt"/>
                <a:cs typeface="+mn-cs"/>
              </a:rPr>
              <a:t>ألاحظ. </a:t>
            </a:r>
            <a:r>
              <a:rPr lang="ar-EG" sz="3600" b="1" dirty="0">
                <a:solidFill>
                  <a:schemeClr val="tx1">
                    <a:lumMod val="95000"/>
                    <a:lumOff val="5000"/>
                  </a:schemeClr>
                </a:solidFill>
                <a:latin typeface="+mn-lt"/>
                <a:cs typeface="+mn-cs"/>
              </a:rPr>
              <a:t>ماذا يحدث لشعاع المصباح المضاء. </a:t>
            </a:r>
            <a:endParaRPr lang="ar-EG" sz="4800" b="1" dirty="0">
              <a:solidFill>
                <a:schemeClr val="tx1">
                  <a:lumMod val="95000"/>
                  <a:lumOff val="5000"/>
                </a:schemeClr>
              </a:solidFill>
              <a:latin typeface="+mn-lt"/>
              <a:cs typeface="+mn-cs"/>
            </a:endParaRPr>
          </a:p>
        </p:txBody>
      </p:sp>
      <p:sp>
        <p:nvSpPr>
          <p:cNvPr id="36" name="TextBox 6">
            <a:extLst>
              <a:ext uri="{FF2B5EF4-FFF2-40B4-BE49-F238E27FC236}">
                <a16:creationId xmlns:a16="http://schemas.microsoft.com/office/drawing/2014/main" id="{5946CB68-7905-4D4C-9E13-CA4269601A3E}"/>
              </a:ext>
            </a:extLst>
          </p:cNvPr>
          <p:cNvSpPr txBox="1">
            <a:spLocks noChangeArrowheads="1"/>
          </p:cNvSpPr>
          <p:nvPr/>
        </p:nvSpPr>
        <p:spPr bwMode="auto">
          <a:xfrm>
            <a:off x="6508393" y="3235170"/>
            <a:ext cx="4286280" cy="1200329"/>
          </a:xfrm>
          <a:prstGeom prst="rect">
            <a:avLst/>
          </a:prstGeom>
          <a:noFill/>
          <a:ln w="9525">
            <a:noFill/>
            <a:miter lim="800000"/>
            <a:headEnd/>
            <a:tailEnd/>
          </a:ln>
        </p:spPr>
        <p:txBody>
          <a:bodyPr wrap="square">
            <a:spAutoFit/>
          </a:bodyPr>
          <a:lstStyle/>
          <a:p>
            <a:r>
              <a:rPr lang="ar-EG" sz="3600" b="1" dirty="0">
                <a:solidFill>
                  <a:srgbClr val="FF00FF"/>
                </a:solidFill>
              </a:rPr>
              <a:t>يرتد شعاع المصباح الساقط على المرآة مرة أخرى.</a:t>
            </a:r>
          </a:p>
        </p:txBody>
      </p:sp>
    </p:spTree>
    <p:extLst>
      <p:ext uri="{BB962C8B-B14F-4D97-AF65-F5344CB8AC3E}">
        <p14:creationId xmlns:p14="http://schemas.microsoft.com/office/powerpoint/2010/main" val="416014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611889"/>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69377" y="5693830"/>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sp>
        <p:nvSpPr>
          <p:cNvPr id="30" name="Rectangle 8">
            <a:extLst>
              <a:ext uri="{FF2B5EF4-FFF2-40B4-BE49-F238E27FC236}">
                <a16:creationId xmlns:a16="http://schemas.microsoft.com/office/drawing/2014/main" id="{EE357BF8-8910-4809-BE0D-BA15ADAC054C}"/>
              </a:ext>
            </a:extLst>
          </p:cNvPr>
          <p:cNvSpPr>
            <a:spLocks noChangeArrowheads="1"/>
          </p:cNvSpPr>
          <p:nvPr/>
        </p:nvSpPr>
        <p:spPr bwMode="auto">
          <a:xfrm>
            <a:off x="4080772" y="1958840"/>
            <a:ext cx="6562848" cy="1569660"/>
          </a:xfrm>
          <a:prstGeom prst="rect">
            <a:avLst/>
          </a:prstGeom>
          <a:noFill/>
          <a:ln w="9525">
            <a:noFill/>
            <a:miter lim="800000"/>
            <a:headEnd/>
            <a:tailEnd/>
          </a:ln>
        </p:spPr>
        <p:txBody>
          <a:bodyPr wrap="square" anchor="ctr">
            <a:spAutoFit/>
          </a:bodyPr>
          <a:lstStyle/>
          <a:p>
            <a:pPr eaLnBrk="0" hangingPunct="0"/>
            <a:r>
              <a:rPr lang="ar-EG" sz="3200" b="1" dirty="0">
                <a:solidFill>
                  <a:srgbClr val="FF0000"/>
                </a:solidFill>
                <a:latin typeface="Calibri" pitchFamily="34" charset="0"/>
              </a:rPr>
              <a:t>أجرب. </a:t>
            </a:r>
            <a:r>
              <a:rPr lang="ar-EG" sz="3200" b="1" dirty="0">
                <a:latin typeface="Calibri" pitchFamily="34" charset="0"/>
              </a:rPr>
              <a:t>أختار موقعاً على الحائط. هل يمكن أن أجعل الضوء يرتد عن سطح المرآة ويسقط على الموقع المحدد؟ أوضح ذلك.</a:t>
            </a:r>
            <a:endParaRPr lang="ar-EG" sz="4400" b="1" dirty="0">
              <a:latin typeface="Calibri" pitchFamily="34" charset="0"/>
            </a:endParaRPr>
          </a:p>
        </p:txBody>
      </p:sp>
      <p:sp>
        <p:nvSpPr>
          <p:cNvPr id="31" name="TextBox 9">
            <a:extLst>
              <a:ext uri="{FF2B5EF4-FFF2-40B4-BE49-F238E27FC236}">
                <a16:creationId xmlns:a16="http://schemas.microsoft.com/office/drawing/2014/main" id="{702629DF-B3A0-46EC-825E-DD808B75726D}"/>
              </a:ext>
            </a:extLst>
          </p:cNvPr>
          <p:cNvSpPr txBox="1">
            <a:spLocks noChangeArrowheads="1"/>
          </p:cNvSpPr>
          <p:nvPr/>
        </p:nvSpPr>
        <p:spPr bwMode="auto">
          <a:xfrm>
            <a:off x="4170224" y="3395688"/>
            <a:ext cx="6975575" cy="1569660"/>
          </a:xfrm>
          <a:prstGeom prst="rect">
            <a:avLst/>
          </a:prstGeom>
          <a:noFill/>
          <a:ln w="9525">
            <a:noFill/>
            <a:miter lim="800000"/>
            <a:headEnd/>
            <a:tailEnd/>
          </a:ln>
        </p:spPr>
        <p:txBody>
          <a:bodyPr wrap="square">
            <a:spAutoFit/>
          </a:bodyPr>
          <a:lstStyle/>
          <a:p>
            <a:r>
              <a:rPr lang="ar-EG" sz="3200" b="1" dirty="0">
                <a:solidFill>
                  <a:srgbClr val="FF00FF"/>
                </a:solidFill>
              </a:rPr>
              <a:t>نعم، بتسليط الضوء على المرآة ثم تحريك المرآة حركة خفيفة حتى نحصل على بقعة مضيئة على الموقع المحدد.</a:t>
            </a:r>
          </a:p>
        </p:txBody>
      </p:sp>
      <p:sp>
        <p:nvSpPr>
          <p:cNvPr id="32" name="شكل بيضاوي 31">
            <a:extLst>
              <a:ext uri="{FF2B5EF4-FFF2-40B4-BE49-F238E27FC236}">
                <a16:creationId xmlns:a16="http://schemas.microsoft.com/office/drawing/2014/main" id="{6C7F3135-405C-46E0-8604-C1167581C5C7}"/>
              </a:ext>
            </a:extLst>
          </p:cNvPr>
          <p:cNvSpPr/>
          <p:nvPr/>
        </p:nvSpPr>
        <p:spPr>
          <a:xfrm>
            <a:off x="10693773" y="1986445"/>
            <a:ext cx="449818"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3</a:t>
            </a:r>
          </a:p>
        </p:txBody>
      </p:sp>
    </p:spTree>
    <p:extLst>
      <p:ext uri="{BB962C8B-B14F-4D97-AF65-F5344CB8AC3E}">
        <p14:creationId xmlns:p14="http://schemas.microsoft.com/office/powerpoint/2010/main" val="361121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sp>
        <p:nvSpPr>
          <p:cNvPr id="30" name="شكل بيضاوي 29">
            <a:extLst>
              <a:ext uri="{FF2B5EF4-FFF2-40B4-BE49-F238E27FC236}">
                <a16:creationId xmlns:a16="http://schemas.microsoft.com/office/drawing/2014/main" id="{F10B924B-D2C1-4300-922C-E38BDAA1BB0A}"/>
              </a:ext>
            </a:extLst>
          </p:cNvPr>
          <p:cNvSpPr/>
          <p:nvPr/>
        </p:nvSpPr>
        <p:spPr>
          <a:xfrm>
            <a:off x="10287901" y="2538993"/>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4</a:t>
            </a:r>
          </a:p>
        </p:txBody>
      </p:sp>
      <p:sp>
        <p:nvSpPr>
          <p:cNvPr id="31" name="Rectangle 4">
            <a:extLst>
              <a:ext uri="{FF2B5EF4-FFF2-40B4-BE49-F238E27FC236}">
                <a16:creationId xmlns:a16="http://schemas.microsoft.com/office/drawing/2014/main" id="{837233ED-701E-454C-8EF0-B4A3484F6FE4}"/>
              </a:ext>
            </a:extLst>
          </p:cNvPr>
          <p:cNvSpPr>
            <a:spLocks noChangeArrowheads="1"/>
          </p:cNvSpPr>
          <p:nvPr/>
        </p:nvSpPr>
        <p:spPr bwMode="auto">
          <a:xfrm>
            <a:off x="8473373" y="1829372"/>
            <a:ext cx="2379665" cy="584775"/>
          </a:xfrm>
          <a:prstGeom prst="rect">
            <a:avLst/>
          </a:prstGeom>
          <a:noFill/>
          <a:ln w="9525">
            <a:noFill/>
            <a:miter lim="800000"/>
            <a:headEnd/>
            <a:tailEnd/>
          </a:ln>
        </p:spPr>
        <p:txBody>
          <a:bodyPr wrap="square" anchor="ctr">
            <a:spAutoFit/>
          </a:bodyPr>
          <a:lstStyle/>
          <a:p>
            <a:pPr eaLnBrk="0" hangingPunct="0"/>
            <a:r>
              <a:rPr lang="ar-EG" sz="3200" b="1" dirty="0">
                <a:solidFill>
                  <a:srgbClr val="00B0F0"/>
                </a:solidFill>
                <a:latin typeface="Calibri" pitchFamily="34" charset="0"/>
              </a:rPr>
              <a:t>أستخلص النتائج</a:t>
            </a:r>
          </a:p>
        </p:txBody>
      </p:sp>
      <p:sp>
        <p:nvSpPr>
          <p:cNvPr id="32" name="Rectangle 6">
            <a:extLst>
              <a:ext uri="{FF2B5EF4-FFF2-40B4-BE49-F238E27FC236}">
                <a16:creationId xmlns:a16="http://schemas.microsoft.com/office/drawing/2014/main" id="{C9918A47-5C73-47E3-92F4-70497C4D884B}"/>
              </a:ext>
            </a:extLst>
          </p:cNvPr>
          <p:cNvSpPr>
            <a:spLocks noChangeArrowheads="1"/>
          </p:cNvSpPr>
          <p:nvPr/>
        </p:nvSpPr>
        <p:spPr bwMode="auto">
          <a:xfrm>
            <a:off x="5258663" y="2472314"/>
            <a:ext cx="4983150" cy="2308324"/>
          </a:xfrm>
          <a:prstGeom prst="rect">
            <a:avLst/>
          </a:prstGeom>
          <a:noFill/>
          <a:ln w="9525">
            <a:noFill/>
            <a:miter lim="800000"/>
            <a:headEnd/>
            <a:tailEnd/>
          </a:ln>
        </p:spPr>
        <p:txBody>
          <a:bodyPr wrap="square" anchor="ctr">
            <a:spAutoFit/>
          </a:bodyPr>
          <a:lstStyle/>
          <a:p>
            <a:pPr eaLnBrk="0" fontAlgn="auto" hangingPunct="0">
              <a:spcBef>
                <a:spcPts val="0"/>
              </a:spcBef>
              <a:spcAft>
                <a:spcPts val="0"/>
              </a:spcAft>
              <a:defRPr/>
            </a:pPr>
            <a:r>
              <a:rPr lang="ar-EG" sz="3600" b="1" dirty="0">
                <a:latin typeface="+mn-lt"/>
                <a:cs typeface="+mn-cs"/>
              </a:rPr>
              <a:t>ماذا يحدث لشعاع الضوء عند سقوطه على المرآة؟ ماذا يحدث عندما أحرك المرآة؟ ماذا يحدث عندما أحرك المصباح؟</a:t>
            </a:r>
            <a:endParaRPr lang="ar-EG" sz="4800" b="1" dirty="0">
              <a:latin typeface="+mn-lt"/>
              <a:cs typeface="+mn-cs"/>
            </a:endParaRPr>
          </a:p>
        </p:txBody>
      </p:sp>
    </p:spTree>
    <p:extLst>
      <p:ext uri="{BB962C8B-B14F-4D97-AF65-F5344CB8AC3E}">
        <p14:creationId xmlns:p14="http://schemas.microsoft.com/office/powerpoint/2010/main" val="40136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sp>
        <p:nvSpPr>
          <p:cNvPr id="30" name="شكل بيضاوي 29">
            <a:extLst>
              <a:ext uri="{FF2B5EF4-FFF2-40B4-BE49-F238E27FC236}">
                <a16:creationId xmlns:a16="http://schemas.microsoft.com/office/drawing/2014/main" id="{B5E2C598-9C5D-4106-9324-CDFC588099C1}"/>
              </a:ext>
            </a:extLst>
          </p:cNvPr>
          <p:cNvSpPr/>
          <p:nvPr/>
        </p:nvSpPr>
        <p:spPr>
          <a:xfrm>
            <a:off x="10745582" y="2013652"/>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4</a:t>
            </a:r>
          </a:p>
        </p:txBody>
      </p:sp>
      <p:sp>
        <p:nvSpPr>
          <p:cNvPr id="31" name="TextBox 6">
            <a:extLst>
              <a:ext uri="{FF2B5EF4-FFF2-40B4-BE49-F238E27FC236}">
                <a16:creationId xmlns:a16="http://schemas.microsoft.com/office/drawing/2014/main" id="{918DD528-C5D0-4A58-86EF-B2A803B06B8A}"/>
              </a:ext>
            </a:extLst>
          </p:cNvPr>
          <p:cNvSpPr txBox="1">
            <a:spLocks noChangeArrowheads="1"/>
          </p:cNvSpPr>
          <p:nvPr/>
        </p:nvSpPr>
        <p:spPr bwMode="auto">
          <a:xfrm>
            <a:off x="4185544" y="1946973"/>
            <a:ext cx="6674336" cy="2862322"/>
          </a:xfrm>
          <a:prstGeom prst="rect">
            <a:avLst/>
          </a:prstGeom>
          <a:noFill/>
          <a:ln w="9525">
            <a:noFill/>
            <a:miter lim="800000"/>
            <a:headEnd/>
            <a:tailEnd/>
          </a:ln>
        </p:spPr>
        <p:txBody>
          <a:bodyPr wrap="square">
            <a:spAutoFit/>
          </a:bodyPr>
          <a:lstStyle/>
          <a:p>
            <a:pPr algn="ctr"/>
            <a:r>
              <a:rPr lang="ar-EG" sz="3600" b="1" dirty="0">
                <a:solidFill>
                  <a:srgbClr val="FF00FF"/>
                </a:solidFill>
                <a:ea typeface="Calibri" pitchFamily="34" charset="0"/>
                <a:cs typeface="Times New Roman" pitchFamily="18" charset="0"/>
              </a:rPr>
              <a:t>عند سقوط شعاع الضوء على المرآة فإنه ينعكس وعند تحريك كل من المرآة والمصباح تتغير زاوية سقوط الشعاع الضوئي على المرآة مما يؤدي إلى تغير زاوية انعكاس الشعاع الضوئي الساقط على المرآة</a:t>
            </a:r>
          </a:p>
        </p:txBody>
      </p:sp>
    </p:spTree>
    <p:extLst>
      <p:ext uri="{BB962C8B-B14F-4D97-AF65-F5344CB8AC3E}">
        <p14:creationId xmlns:p14="http://schemas.microsoft.com/office/powerpoint/2010/main" val="423785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sp>
        <p:nvSpPr>
          <p:cNvPr id="30" name="شكل بيضاوي 29">
            <a:extLst>
              <a:ext uri="{FF2B5EF4-FFF2-40B4-BE49-F238E27FC236}">
                <a16:creationId xmlns:a16="http://schemas.microsoft.com/office/drawing/2014/main" id="{669DD964-2895-4873-B887-55592F43C187}"/>
              </a:ext>
            </a:extLst>
          </p:cNvPr>
          <p:cNvSpPr/>
          <p:nvPr/>
        </p:nvSpPr>
        <p:spPr>
          <a:xfrm>
            <a:off x="10306561" y="2566985"/>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5</a:t>
            </a:r>
          </a:p>
        </p:txBody>
      </p:sp>
      <p:sp>
        <p:nvSpPr>
          <p:cNvPr id="31" name="Rectangle 8">
            <a:extLst>
              <a:ext uri="{FF2B5EF4-FFF2-40B4-BE49-F238E27FC236}">
                <a16:creationId xmlns:a16="http://schemas.microsoft.com/office/drawing/2014/main" id="{C6F5AF4F-8802-4047-A8B0-CCCD800A4961}"/>
              </a:ext>
            </a:extLst>
          </p:cNvPr>
          <p:cNvSpPr>
            <a:spLocks noChangeArrowheads="1"/>
          </p:cNvSpPr>
          <p:nvPr/>
        </p:nvSpPr>
        <p:spPr bwMode="auto">
          <a:xfrm>
            <a:off x="5348761" y="2500306"/>
            <a:ext cx="4902191" cy="1754326"/>
          </a:xfrm>
          <a:prstGeom prst="rect">
            <a:avLst/>
          </a:prstGeom>
          <a:noFill/>
          <a:ln w="9525">
            <a:noFill/>
            <a:miter lim="800000"/>
            <a:headEnd/>
            <a:tailEnd/>
          </a:ln>
        </p:spPr>
        <p:txBody>
          <a:bodyPr wrap="square" anchor="ctr">
            <a:spAutoFit/>
          </a:bodyPr>
          <a:lstStyle/>
          <a:p>
            <a:pPr eaLnBrk="0" hangingPunct="0"/>
            <a:r>
              <a:rPr lang="ar-EG" sz="3600" b="1" dirty="0">
                <a:solidFill>
                  <a:srgbClr val="FF0000"/>
                </a:solidFill>
                <a:latin typeface="Calibri" pitchFamily="34" charset="0"/>
              </a:rPr>
              <a:t>أتواصل. </a:t>
            </a:r>
            <a:r>
              <a:rPr lang="ar-EG" sz="3600" b="1" dirty="0">
                <a:latin typeface="Calibri" pitchFamily="34" charset="0"/>
              </a:rPr>
              <a:t>أعمل رسماً يوضح كيف يتحرك الضوء عندما يسقط على المرآة.</a:t>
            </a:r>
          </a:p>
        </p:txBody>
      </p:sp>
    </p:spTree>
    <p:extLst>
      <p:ext uri="{BB962C8B-B14F-4D97-AF65-F5344CB8AC3E}">
        <p14:creationId xmlns:p14="http://schemas.microsoft.com/office/powerpoint/2010/main" val="3826633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grpSp>
        <p:nvGrpSpPr>
          <p:cNvPr id="32" name="مجموعة 31">
            <a:extLst>
              <a:ext uri="{FF2B5EF4-FFF2-40B4-BE49-F238E27FC236}">
                <a16:creationId xmlns:a16="http://schemas.microsoft.com/office/drawing/2014/main" id="{4A8AF302-34A4-43FE-B476-739FBA3161D6}"/>
              </a:ext>
            </a:extLst>
          </p:cNvPr>
          <p:cNvGrpSpPr/>
          <p:nvPr/>
        </p:nvGrpSpPr>
        <p:grpSpPr>
          <a:xfrm>
            <a:off x="7935983" y="1767265"/>
            <a:ext cx="2700350" cy="573092"/>
            <a:chOff x="5500694" y="2143116"/>
            <a:chExt cx="2700350" cy="573092"/>
          </a:xfrm>
        </p:grpSpPr>
        <p:sp>
          <p:nvSpPr>
            <p:cNvPr id="33" name="مخطط انسيابي: إدخال يدوي 32">
              <a:extLst>
                <a:ext uri="{FF2B5EF4-FFF2-40B4-BE49-F238E27FC236}">
                  <a16:creationId xmlns:a16="http://schemas.microsoft.com/office/drawing/2014/main" id="{56261E6C-23E2-4432-BCB7-942DB7817C67}"/>
                </a:ext>
              </a:extLst>
            </p:cNvPr>
            <p:cNvSpPr/>
            <p:nvPr/>
          </p:nvSpPr>
          <p:spPr>
            <a:xfrm>
              <a:off x="6357950" y="2143116"/>
              <a:ext cx="1843094" cy="571504"/>
            </a:xfrm>
            <a:prstGeom prst="flowChartManualInp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رابط مستقيم 33">
              <a:extLst>
                <a:ext uri="{FF2B5EF4-FFF2-40B4-BE49-F238E27FC236}">
                  <a16:creationId xmlns:a16="http://schemas.microsoft.com/office/drawing/2014/main" id="{0107C9F6-3AE0-41BC-B769-E952022E26BE}"/>
                </a:ext>
              </a:extLst>
            </p:cNvPr>
            <p:cNvCxnSpPr/>
            <p:nvPr/>
          </p:nvCxnSpPr>
          <p:spPr>
            <a:xfrm rot="10800000">
              <a:off x="5500694" y="2714620"/>
              <a:ext cx="1143008" cy="158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5" name="TextBox 2">
            <a:extLst>
              <a:ext uri="{FF2B5EF4-FFF2-40B4-BE49-F238E27FC236}">
                <a16:creationId xmlns:a16="http://schemas.microsoft.com/office/drawing/2014/main" id="{64EBE71C-F26D-4C1B-A04E-11F794DA4EC7}"/>
              </a:ext>
            </a:extLst>
          </p:cNvPr>
          <p:cNvSpPr txBox="1">
            <a:spLocks noChangeArrowheads="1"/>
          </p:cNvSpPr>
          <p:nvPr/>
        </p:nvSpPr>
        <p:spPr bwMode="auto">
          <a:xfrm>
            <a:off x="8221735" y="1838703"/>
            <a:ext cx="2214068" cy="461665"/>
          </a:xfrm>
          <a:prstGeom prst="rect">
            <a:avLst/>
          </a:prstGeom>
          <a:noFill/>
          <a:ln w="9525">
            <a:noFill/>
            <a:miter lim="800000"/>
            <a:headEnd/>
            <a:tailEnd/>
          </a:ln>
        </p:spPr>
        <p:txBody>
          <a:bodyPr wrap="none">
            <a:spAutoFit/>
          </a:bodyPr>
          <a:lstStyle/>
          <a:p>
            <a:pPr algn="l" rtl="0"/>
            <a:r>
              <a:rPr lang="ar-EG" altLang="ar-EG" sz="2400" b="1" dirty="0">
                <a:solidFill>
                  <a:schemeClr val="bg1"/>
                </a:solidFill>
              </a:rPr>
              <a:t>أستكشف         </a:t>
            </a:r>
            <a:r>
              <a:rPr lang="ar-EG" altLang="ar-EG" sz="2400" b="1" dirty="0">
                <a:solidFill>
                  <a:srgbClr val="00B0F0"/>
                </a:solidFill>
              </a:rPr>
              <a:t>أكثر</a:t>
            </a:r>
          </a:p>
        </p:txBody>
      </p:sp>
      <p:sp>
        <p:nvSpPr>
          <p:cNvPr id="36" name="Rectangle 9">
            <a:extLst>
              <a:ext uri="{FF2B5EF4-FFF2-40B4-BE49-F238E27FC236}">
                <a16:creationId xmlns:a16="http://schemas.microsoft.com/office/drawing/2014/main" id="{DE5BF5D7-AFC5-4106-84ED-87B7D2D87D45}"/>
              </a:ext>
            </a:extLst>
          </p:cNvPr>
          <p:cNvSpPr>
            <a:spLocks noChangeArrowheads="1"/>
          </p:cNvSpPr>
          <p:nvPr/>
        </p:nvSpPr>
        <p:spPr bwMode="auto">
          <a:xfrm>
            <a:off x="4170224" y="2631254"/>
            <a:ext cx="7055881" cy="2308324"/>
          </a:xfrm>
          <a:prstGeom prst="rect">
            <a:avLst/>
          </a:prstGeom>
          <a:noFill/>
          <a:ln w="9525">
            <a:noFill/>
            <a:miter lim="800000"/>
            <a:headEnd/>
            <a:tailEnd/>
          </a:ln>
        </p:spPr>
        <p:txBody>
          <a:bodyPr wrap="square" anchor="ctr">
            <a:spAutoFit/>
          </a:bodyPr>
          <a:lstStyle/>
          <a:p>
            <a:pPr algn="ctr" eaLnBrk="0" fontAlgn="auto" hangingPunct="0">
              <a:spcBef>
                <a:spcPts val="0"/>
              </a:spcBef>
              <a:spcAft>
                <a:spcPts val="0"/>
              </a:spcAft>
              <a:defRPr/>
            </a:pPr>
            <a:r>
              <a:rPr lang="ar-EG" sz="3600" b="1" dirty="0">
                <a:solidFill>
                  <a:srgbClr val="C00000"/>
                </a:solidFill>
                <a:latin typeface="+mn-lt"/>
                <a:cs typeface="+mn-cs"/>
              </a:rPr>
              <a:t>أجرب. </a:t>
            </a:r>
            <a:r>
              <a:rPr lang="ar-EG" sz="3600" b="1" dirty="0">
                <a:solidFill>
                  <a:schemeClr val="tx1">
                    <a:lumMod val="95000"/>
                    <a:lumOff val="5000"/>
                  </a:schemeClr>
                </a:solidFill>
                <a:latin typeface="+mn-lt"/>
                <a:cs typeface="+mn-cs"/>
              </a:rPr>
              <a:t>أجلس بجانب زميلي تاركاً مسافة متر بيني وبينه. ثم أمسك المرآة بطريقة تمكنني من رؤية زميلي. هل يمكنني رؤية نفسي وزميلي في المرآة في الوقت نفسه؟</a:t>
            </a:r>
            <a:endParaRPr lang="ar-EG" sz="4800" b="1" dirty="0">
              <a:solidFill>
                <a:srgbClr val="FF0000"/>
              </a:solidFill>
              <a:latin typeface="+mn-lt"/>
              <a:cs typeface="+mn-cs"/>
            </a:endParaRPr>
          </a:p>
        </p:txBody>
      </p:sp>
    </p:spTree>
    <p:extLst>
      <p:ext uri="{BB962C8B-B14F-4D97-AF65-F5344CB8AC3E}">
        <p14:creationId xmlns:p14="http://schemas.microsoft.com/office/powerpoint/2010/main" val="3039867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85.png">
            <a:extLst>
              <a:ext uri="{FF2B5EF4-FFF2-40B4-BE49-F238E27FC236}">
                <a16:creationId xmlns:a16="http://schemas.microsoft.com/office/drawing/2014/main" id="{0BE67818-4A5D-4FB8-93C1-7EF8E9094936}"/>
              </a:ext>
            </a:extLst>
          </p:cNvPr>
          <p:cNvPicPr>
            <a:picLocks noChangeAspect="1"/>
          </p:cNvPicPr>
          <p:nvPr/>
        </p:nvPicPr>
        <p:blipFill>
          <a:blip r:embed="rId8" cstate="print"/>
          <a:stretch>
            <a:fillRect/>
          </a:stretch>
        </p:blipFill>
        <p:spPr>
          <a:xfrm flipH="1">
            <a:off x="2037648" y="1280132"/>
            <a:ext cx="1989700" cy="3703641"/>
          </a:xfrm>
          <a:prstGeom prst="rect">
            <a:avLst/>
          </a:prstGeom>
        </p:spPr>
      </p:pic>
      <p:grpSp>
        <p:nvGrpSpPr>
          <p:cNvPr id="10" name="مجموعة 5">
            <a:extLst>
              <a:ext uri="{FF2B5EF4-FFF2-40B4-BE49-F238E27FC236}">
                <a16:creationId xmlns:a16="http://schemas.microsoft.com/office/drawing/2014/main" id="{54D43355-C9E5-4414-949D-444F45355759}"/>
              </a:ext>
            </a:extLst>
          </p:cNvPr>
          <p:cNvGrpSpPr/>
          <p:nvPr/>
        </p:nvGrpSpPr>
        <p:grpSpPr>
          <a:xfrm rot="10800000">
            <a:off x="8282906" y="512719"/>
            <a:ext cx="3000364" cy="396000"/>
            <a:chOff x="5572132" y="5929330"/>
            <a:chExt cx="3571868" cy="648000"/>
          </a:xfrm>
        </p:grpSpPr>
        <p:sp>
          <p:nvSpPr>
            <p:cNvPr id="11" name="مستطيل مستدير الزوايا 2">
              <a:extLst>
                <a:ext uri="{FF2B5EF4-FFF2-40B4-BE49-F238E27FC236}">
                  <a16:creationId xmlns:a16="http://schemas.microsoft.com/office/drawing/2014/main" id="{2D62EF47-F7A6-4CF9-B46A-3438AAE7E166}"/>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6CBAAB9-5ACE-4E4A-BEEC-CBFC064DE925}"/>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3" name="Decagon 1">
            <a:extLst>
              <a:ext uri="{FF2B5EF4-FFF2-40B4-BE49-F238E27FC236}">
                <a16:creationId xmlns:a16="http://schemas.microsoft.com/office/drawing/2014/main" id="{BF181DDE-11C4-4525-A9B4-4019482968CA}"/>
              </a:ext>
            </a:extLst>
          </p:cNvPr>
          <p:cNvSpPr/>
          <p:nvPr/>
        </p:nvSpPr>
        <p:spPr>
          <a:xfrm>
            <a:off x="8216674" y="400184"/>
            <a:ext cx="2286001" cy="642942"/>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rtlCol="1" anchor="ctr"/>
          <a:lstStyle/>
          <a:p>
            <a:pPr fontAlgn="auto">
              <a:spcBef>
                <a:spcPts val="0"/>
              </a:spcBef>
              <a:spcAft>
                <a:spcPts val="0"/>
              </a:spcAft>
              <a:defRPr/>
            </a:pPr>
            <a:r>
              <a:rPr lang="ar-EG" sz="3600" b="1" dirty="0">
                <a:solidFill>
                  <a:schemeClr val="tx1"/>
                </a:solidFill>
              </a:rPr>
              <a:t>الاستكشاف</a:t>
            </a:r>
          </a:p>
        </p:txBody>
      </p:sp>
      <p:sp>
        <p:nvSpPr>
          <p:cNvPr id="14" name="مربع نص 13">
            <a:extLst>
              <a:ext uri="{FF2B5EF4-FFF2-40B4-BE49-F238E27FC236}">
                <a16:creationId xmlns:a16="http://schemas.microsoft.com/office/drawing/2014/main" id="{729065AA-0E3F-41B9-9898-C9ABF844B264}"/>
              </a:ext>
            </a:extLst>
          </p:cNvPr>
          <p:cNvSpPr txBox="1">
            <a:spLocks noChangeArrowheads="1"/>
          </p:cNvSpPr>
          <p:nvPr/>
        </p:nvSpPr>
        <p:spPr bwMode="auto">
          <a:xfrm>
            <a:off x="6538242" y="494314"/>
            <a:ext cx="1928826" cy="769441"/>
          </a:xfrm>
          <a:prstGeom prst="rect">
            <a:avLst/>
          </a:prstGeom>
          <a:noFill/>
          <a:ln w="9525">
            <a:noFill/>
            <a:miter lim="800000"/>
            <a:headEnd/>
            <a:tailEnd/>
          </a:ln>
        </p:spPr>
        <p:txBody>
          <a:bodyPr wrap="square">
            <a:spAutoFit/>
          </a:bodyPr>
          <a:lstStyle/>
          <a:p>
            <a:r>
              <a:rPr lang="ar-EG" sz="4400" b="1" dirty="0">
                <a:solidFill>
                  <a:schemeClr val="bg1"/>
                </a:solidFill>
                <a:latin typeface="Calibri" pitchFamily="34" charset="0"/>
              </a:rPr>
              <a:t>أسْتَكْشِف</a:t>
            </a:r>
            <a:endParaRPr lang="en-US" sz="4400" b="1" dirty="0">
              <a:solidFill>
                <a:schemeClr val="bg1"/>
              </a:solidFill>
              <a:latin typeface="Calibri" pitchFamily="34" charset="0"/>
            </a:endParaRPr>
          </a:p>
        </p:txBody>
      </p:sp>
      <p:sp>
        <p:nvSpPr>
          <p:cNvPr id="15" name="Curved Down Ribbon 4">
            <a:extLst>
              <a:ext uri="{FF2B5EF4-FFF2-40B4-BE49-F238E27FC236}">
                <a16:creationId xmlns:a16="http://schemas.microsoft.com/office/drawing/2014/main" id="{0C115574-7547-40C0-A447-9B7BAA823EE5}"/>
              </a:ext>
            </a:extLst>
          </p:cNvPr>
          <p:cNvSpPr/>
          <p:nvPr/>
        </p:nvSpPr>
        <p:spPr>
          <a:xfrm>
            <a:off x="2609152" y="565752"/>
            <a:ext cx="2714644" cy="5502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3600" b="1" dirty="0">
                <a:solidFill>
                  <a:srgbClr val="FF0000"/>
                </a:solidFill>
              </a:rPr>
              <a:t>نشاط استقصائي</a:t>
            </a:r>
          </a:p>
        </p:txBody>
      </p:sp>
      <p:sp>
        <p:nvSpPr>
          <p:cNvPr id="16" name="مربع نص 15">
            <a:extLst>
              <a:ext uri="{FF2B5EF4-FFF2-40B4-BE49-F238E27FC236}">
                <a16:creationId xmlns:a16="http://schemas.microsoft.com/office/drawing/2014/main" id="{58607C8A-30DD-4AE5-B5EC-B88B7A4EE184}"/>
              </a:ext>
            </a:extLst>
          </p:cNvPr>
          <p:cNvSpPr txBox="1">
            <a:spLocks noChangeArrowheads="1"/>
          </p:cNvSpPr>
          <p:nvPr/>
        </p:nvSpPr>
        <p:spPr bwMode="auto">
          <a:xfrm>
            <a:off x="8161018" y="1177532"/>
            <a:ext cx="3098796"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ar-EG" sz="3600" b="1" dirty="0">
                <a:solidFill>
                  <a:schemeClr val="tx1">
                    <a:lumMod val="95000"/>
                    <a:lumOff val="5000"/>
                  </a:schemeClr>
                </a:solidFill>
                <a:latin typeface="+mn-lt"/>
                <a:cs typeface="+mn-cs"/>
              </a:rPr>
              <a:t>كيف ينتشر الضوء؟</a:t>
            </a:r>
            <a:endParaRPr lang="en-US" sz="3600" b="1" dirty="0">
              <a:solidFill>
                <a:schemeClr val="tx1">
                  <a:lumMod val="95000"/>
                  <a:lumOff val="5000"/>
                </a:schemeClr>
              </a:solidFill>
              <a:latin typeface="+mn-lt"/>
              <a:cs typeface="+mn-cs"/>
            </a:endParaRPr>
          </a:p>
        </p:txBody>
      </p:sp>
      <p:pic>
        <p:nvPicPr>
          <p:cNvPr id="18" name="Picture 2">
            <a:extLst>
              <a:ext uri="{FF2B5EF4-FFF2-40B4-BE49-F238E27FC236}">
                <a16:creationId xmlns:a16="http://schemas.microsoft.com/office/drawing/2014/main" id="{6C36E118-99C9-4B75-98BB-15546664D2F2}"/>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09086" y="2523159"/>
            <a:ext cx="1295400" cy="828675"/>
          </a:xfrm>
          <a:prstGeom prst="rect">
            <a:avLst/>
          </a:prstGeom>
          <a:noFill/>
          <a:ln w="9525">
            <a:noFill/>
            <a:miter lim="800000"/>
            <a:headEnd/>
            <a:tailEnd/>
          </a:ln>
          <a:effectLst/>
        </p:spPr>
      </p:pic>
      <p:pic>
        <p:nvPicPr>
          <p:cNvPr id="19" name="Picture 3">
            <a:extLst>
              <a:ext uri="{FF2B5EF4-FFF2-40B4-BE49-F238E27FC236}">
                <a16:creationId xmlns:a16="http://schemas.microsoft.com/office/drawing/2014/main" id="{A73FB725-AA5B-4D42-853C-DDC7C6DDB104}"/>
              </a:ext>
            </a:extLst>
          </p:cNvPr>
          <p:cNvPicPr>
            <a:picLocks noChangeAspect="1" noChangeArrowheads="1"/>
          </p:cNvPicPr>
          <p:nvPr/>
        </p:nvPicPr>
        <p:blipFill>
          <a:blip r:embed="rId10" cstate="print">
            <a:clrChange>
              <a:clrFrom>
                <a:srgbClr val="FFFFFF"/>
              </a:clrFrom>
              <a:clrTo>
                <a:srgbClr val="FFFFFF">
                  <a:alpha val="0"/>
                </a:srgbClr>
              </a:clrTo>
            </a:clrChange>
          </a:blip>
          <a:stretch>
            <a:fillRect/>
          </a:stretch>
        </p:blipFill>
        <p:spPr bwMode="auto">
          <a:xfrm>
            <a:off x="2180524" y="1137256"/>
            <a:ext cx="933450" cy="1325499"/>
          </a:xfrm>
          <a:prstGeom prst="rect">
            <a:avLst/>
          </a:prstGeom>
          <a:noFill/>
          <a:ln w="9525">
            <a:noFill/>
            <a:miter lim="800000"/>
            <a:headEnd/>
            <a:tailEnd/>
          </a:ln>
          <a:effectLst/>
        </p:spPr>
      </p:pic>
      <p:pic>
        <p:nvPicPr>
          <p:cNvPr id="20" name="Picture 4">
            <a:extLst>
              <a:ext uri="{FF2B5EF4-FFF2-40B4-BE49-F238E27FC236}">
                <a16:creationId xmlns:a16="http://schemas.microsoft.com/office/drawing/2014/main" id="{ECD6272D-13E9-40E5-8C12-E262B0E9AF14}"/>
              </a:ext>
            </a:extLst>
          </p:cNvPr>
          <p:cNvPicPr>
            <a:picLocks noChangeAspect="1" noChangeArrowheads="1"/>
          </p:cNvPicPr>
          <p:nvPr/>
        </p:nvPicPr>
        <p:blipFill>
          <a:blip r:embed="rId11" cstate="print">
            <a:clrChange>
              <a:clrFrom>
                <a:srgbClr val="000000"/>
              </a:clrFrom>
              <a:clrTo>
                <a:srgbClr val="000000">
                  <a:alpha val="0"/>
                </a:srgbClr>
              </a:clrTo>
            </a:clrChange>
          </a:blip>
          <a:srcRect/>
          <a:stretch>
            <a:fillRect/>
          </a:stretch>
        </p:blipFill>
        <p:spPr bwMode="auto">
          <a:xfrm>
            <a:off x="2180524" y="3723318"/>
            <a:ext cx="857250" cy="914400"/>
          </a:xfrm>
          <a:prstGeom prst="rect">
            <a:avLst/>
          </a:prstGeom>
          <a:noFill/>
          <a:ln w="9525">
            <a:noFill/>
            <a:miter lim="800000"/>
            <a:headEnd/>
            <a:tailEnd/>
          </a:ln>
          <a:effectLst/>
        </p:spPr>
      </p:pic>
      <p:sp>
        <p:nvSpPr>
          <p:cNvPr id="24" name="Wave 6">
            <a:extLst>
              <a:ext uri="{FF2B5EF4-FFF2-40B4-BE49-F238E27FC236}">
                <a16:creationId xmlns:a16="http://schemas.microsoft.com/office/drawing/2014/main" id="{C8B74B71-92F1-4002-9256-06B4EDF39046}"/>
              </a:ext>
            </a:extLst>
          </p:cNvPr>
          <p:cNvSpPr/>
          <p:nvPr/>
        </p:nvSpPr>
        <p:spPr bwMode="auto">
          <a:xfrm>
            <a:off x="2323400" y="1150936"/>
            <a:ext cx="1518438" cy="629262"/>
          </a:xfrm>
          <a:prstGeom prst="wave">
            <a:avLst>
              <a:gd name="adj1" fmla="val 0"/>
              <a:gd name="adj2" fmla="val 0"/>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bg1"/>
                </a:solidFill>
              </a:rPr>
              <a:t>أحتاج إل</a:t>
            </a:r>
            <a:r>
              <a:rPr lang="ar-SA" sz="2400" b="1" dirty="0">
                <a:solidFill>
                  <a:schemeClr val="bg1"/>
                </a:solidFill>
              </a:rPr>
              <a:t>ى</a:t>
            </a:r>
            <a:endParaRPr lang="ar-EG" sz="2400" b="1" dirty="0">
              <a:solidFill>
                <a:schemeClr val="bg1"/>
              </a:solidFill>
            </a:endParaRPr>
          </a:p>
        </p:txBody>
      </p:sp>
      <p:sp>
        <p:nvSpPr>
          <p:cNvPr id="25" name="مستطيل 24">
            <a:extLst>
              <a:ext uri="{FF2B5EF4-FFF2-40B4-BE49-F238E27FC236}">
                <a16:creationId xmlns:a16="http://schemas.microsoft.com/office/drawing/2014/main" id="{BC6403A0-C89A-40E9-BD7D-BE1463080A35}"/>
              </a:ext>
            </a:extLst>
          </p:cNvPr>
          <p:cNvSpPr/>
          <p:nvPr/>
        </p:nvSpPr>
        <p:spPr>
          <a:xfrm>
            <a:off x="2940487" y="1708760"/>
            <a:ext cx="1000594" cy="523220"/>
          </a:xfrm>
          <a:prstGeom prst="rect">
            <a:avLst/>
          </a:prstGeom>
        </p:spPr>
        <p:txBody>
          <a:bodyPr wrap="none">
            <a:spAutoFit/>
          </a:bodyPr>
          <a:lstStyle/>
          <a:p>
            <a:r>
              <a:rPr lang="ar-EG" sz="2800" b="1" dirty="0"/>
              <a:t>مصباح</a:t>
            </a:r>
            <a:endParaRPr lang="ar-SA" sz="2800" dirty="0"/>
          </a:p>
        </p:txBody>
      </p:sp>
      <p:sp>
        <p:nvSpPr>
          <p:cNvPr id="28" name="مستطيل 27">
            <a:extLst>
              <a:ext uri="{FF2B5EF4-FFF2-40B4-BE49-F238E27FC236}">
                <a16:creationId xmlns:a16="http://schemas.microsoft.com/office/drawing/2014/main" id="{A9DE367A-96FE-486C-8E4F-5AB0702DA5C3}"/>
              </a:ext>
            </a:extLst>
          </p:cNvPr>
          <p:cNvSpPr/>
          <p:nvPr/>
        </p:nvSpPr>
        <p:spPr>
          <a:xfrm>
            <a:off x="3180656" y="2637454"/>
            <a:ext cx="697627" cy="523220"/>
          </a:xfrm>
          <a:prstGeom prst="rect">
            <a:avLst/>
          </a:prstGeom>
        </p:spPr>
        <p:txBody>
          <a:bodyPr wrap="none">
            <a:spAutoFit/>
          </a:bodyPr>
          <a:lstStyle/>
          <a:p>
            <a:pPr algn="ctr" fontAlgn="auto">
              <a:spcBef>
                <a:spcPts val="0"/>
              </a:spcBef>
              <a:spcAft>
                <a:spcPts val="0"/>
              </a:spcAft>
              <a:defRPr/>
            </a:pPr>
            <a:r>
              <a:rPr lang="ar-EG" sz="2800" b="1" dirty="0"/>
              <a:t>مرآة</a:t>
            </a:r>
          </a:p>
        </p:txBody>
      </p:sp>
      <p:sp>
        <p:nvSpPr>
          <p:cNvPr id="29" name="مستطيل 28">
            <a:extLst>
              <a:ext uri="{FF2B5EF4-FFF2-40B4-BE49-F238E27FC236}">
                <a16:creationId xmlns:a16="http://schemas.microsoft.com/office/drawing/2014/main" id="{F6B391F9-2645-47A7-A430-A8222035C8D2}"/>
              </a:ext>
            </a:extLst>
          </p:cNvPr>
          <p:cNvSpPr/>
          <p:nvPr/>
        </p:nvSpPr>
        <p:spPr>
          <a:xfrm>
            <a:off x="3109218" y="3923338"/>
            <a:ext cx="760143" cy="523220"/>
          </a:xfrm>
          <a:prstGeom prst="rect">
            <a:avLst/>
          </a:prstGeom>
        </p:spPr>
        <p:txBody>
          <a:bodyPr wrap="none">
            <a:spAutoFit/>
          </a:bodyPr>
          <a:lstStyle/>
          <a:p>
            <a:pPr algn="ctr" fontAlgn="auto">
              <a:spcBef>
                <a:spcPts val="0"/>
              </a:spcBef>
              <a:spcAft>
                <a:spcPts val="0"/>
              </a:spcAft>
              <a:defRPr/>
            </a:pPr>
            <a:r>
              <a:rPr lang="ar-EG" sz="2800" b="1" dirty="0"/>
              <a:t>ورقة</a:t>
            </a:r>
          </a:p>
        </p:txBody>
      </p:sp>
      <p:grpSp>
        <p:nvGrpSpPr>
          <p:cNvPr id="30" name="مجموعة 22">
            <a:extLst>
              <a:ext uri="{FF2B5EF4-FFF2-40B4-BE49-F238E27FC236}">
                <a16:creationId xmlns:a16="http://schemas.microsoft.com/office/drawing/2014/main" id="{3AC6DEFC-79F7-4E09-BE43-4B26EC6AF1C3}"/>
              </a:ext>
            </a:extLst>
          </p:cNvPr>
          <p:cNvGrpSpPr/>
          <p:nvPr/>
        </p:nvGrpSpPr>
        <p:grpSpPr>
          <a:xfrm>
            <a:off x="8094604" y="1748603"/>
            <a:ext cx="2700350" cy="573092"/>
            <a:chOff x="5500694" y="2143116"/>
            <a:chExt cx="2700350" cy="573092"/>
          </a:xfrm>
        </p:grpSpPr>
        <p:sp>
          <p:nvSpPr>
            <p:cNvPr id="31" name="مخطط انسيابي: إدخال يدوي 30">
              <a:extLst>
                <a:ext uri="{FF2B5EF4-FFF2-40B4-BE49-F238E27FC236}">
                  <a16:creationId xmlns:a16="http://schemas.microsoft.com/office/drawing/2014/main" id="{C54B0AB5-9B61-4139-B4A5-38122847E8EF}"/>
                </a:ext>
              </a:extLst>
            </p:cNvPr>
            <p:cNvSpPr/>
            <p:nvPr/>
          </p:nvSpPr>
          <p:spPr>
            <a:xfrm>
              <a:off x="6357950" y="2143116"/>
              <a:ext cx="1843094" cy="571504"/>
            </a:xfrm>
            <a:prstGeom prst="flowChartManualInp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رابط مستقيم 31">
              <a:extLst>
                <a:ext uri="{FF2B5EF4-FFF2-40B4-BE49-F238E27FC236}">
                  <a16:creationId xmlns:a16="http://schemas.microsoft.com/office/drawing/2014/main" id="{1F21D729-BF18-43EA-A4BD-DD94B7BD17DD}"/>
                </a:ext>
              </a:extLst>
            </p:cNvPr>
            <p:cNvCxnSpPr/>
            <p:nvPr/>
          </p:nvCxnSpPr>
          <p:spPr>
            <a:xfrm rot="10800000">
              <a:off x="5500694" y="2714620"/>
              <a:ext cx="1143008" cy="158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3" name="TextBox 2">
            <a:extLst>
              <a:ext uri="{FF2B5EF4-FFF2-40B4-BE49-F238E27FC236}">
                <a16:creationId xmlns:a16="http://schemas.microsoft.com/office/drawing/2014/main" id="{F009DEC7-83B6-4BE0-BB01-888123F4A76D}"/>
              </a:ext>
            </a:extLst>
          </p:cNvPr>
          <p:cNvSpPr txBox="1">
            <a:spLocks noChangeArrowheads="1"/>
          </p:cNvSpPr>
          <p:nvPr/>
        </p:nvSpPr>
        <p:spPr bwMode="auto">
          <a:xfrm>
            <a:off x="8380356" y="1820041"/>
            <a:ext cx="2214068" cy="461665"/>
          </a:xfrm>
          <a:prstGeom prst="rect">
            <a:avLst/>
          </a:prstGeom>
          <a:noFill/>
          <a:ln w="9525">
            <a:noFill/>
            <a:miter lim="800000"/>
            <a:headEnd/>
            <a:tailEnd/>
          </a:ln>
        </p:spPr>
        <p:txBody>
          <a:bodyPr wrap="none">
            <a:spAutoFit/>
          </a:bodyPr>
          <a:lstStyle/>
          <a:p>
            <a:pPr algn="l" rtl="0"/>
            <a:r>
              <a:rPr lang="ar-EG" altLang="ar-EG" sz="2400" b="1" dirty="0">
                <a:solidFill>
                  <a:schemeClr val="bg1"/>
                </a:solidFill>
              </a:rPr>
              <a:t>أستكشف         </a:t>
            </a:r>
            <a:r>
              <a:rPr lang="ar-EG" altLang="ar-EG" sz="2400" b="1" dirty="0">
                <a:solidFill>
                  <a:srgbClr val="00B0F0"/>
                </a:solidFill>
              </a:rPr>
              <a:t>أكثر</a:t>
            </a:r>
          </a:p>
        </p:txBody>
      </p:sp>
      <p:sp>
        <p:nvSpPr>
          <p:cNvPr id="34" name="TextBox 2">
            <a:extLst>
              <a:ext uri="{FF2B5EF4-FFF2-40B4-BE49-F238E27FC236}">
                <a16:creationId xmlns:a16="http://schemas.microsoft.com/office/drawing/2014/main" id="{67436F1A-0A21-406F-8F57-D259ABD6E74A}"/>
              </a:ext>
            </a:extLst>
          </p:cNvPr>
          <p:cNvSpPr txBox="1">
            <a:spLocks noChangeArrowheads="1"/>
          </p:cNvSpPr>
          <p:nvPr/>
        </p:nvSpPr>
        <p:spPr bwMode="auto">
          <a:xfrm>
            <a:off x="5308522" y="2320107"/>
            <a:ext cx="5837233" cy="2677656"/>
          </a:xfrm>
          <a:prstGeom prst="rect">
            <a:avLst/>
          </a:prstGeom>
          <a:noFill/>
          <a:ln w="9525">
            <a:noFill/>
            <a:miter lim="800000"/>
            <a:headEnd/>
            <a:tailEnd/>
          </a:ln>
        </p:spPr>
        <p:txBody>
          <a:bodyPr wrap="square">
            <a:spAutoFit/>
          </a:bodyPr>
          <a:lstStyle/>
          <a:p>
            <a:pPr algn="ctr"/>
            <a:r>
              <a:rPr lang="ar-EG" sz="2800" b="1" dirty="0">
                <a:solidFill>
                  <a:srgbClr val="FF00FF"/>
                </a:solidFill>
              </a:rPr>
              <a:t>نعم يمكنني رؤية زميلي ونفسي في المرآة في نفس الوقت بتحريك المرآة بعيداً؛ ليتمكن كل من الشعاع الضوئي الصادر من جسم زميلي والشعاع الضوئي الصادر من جسمي بالسقوط على المرآة فينعكس ليصل إلى عيني لأرى صورة نفسي وزميلي.</a:t>
            </a:r>
          </a:p>
        </p:txBody>
      </p:sp>
    </p:spTree>
    <p:extLst>
      <p:ext uri="{BB962C8B-B14F-4D97-AF65-F5344CB8AC3E}">
        <p14:creationId xmlns:p14="http://schemas.microsoft.com/office/powerpoint/2010/main" val="52967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4">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5">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y2mate.com - النشيد الوطني السعودي  بدون موسيقى_480p">
            <a:hlinkClick r:id="" action="ppaction://media"/>
            <a:extLst>
              <a:ext uri="{FF2B5EF4-FFF2-40B4-BE49-F238E27FC236}">
                <a16:creationId xmlns:a16="http://schemas.microsoft.com/office/drawing/2014/main" id="{34876C7E-FB87-4AE3-8725-BB23F6CA6C8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800548" y="622487"/>
            <a:ext cx="7284508" cy="4094537"/>
          </a:xfrm>
          <a:prstGeom prst="rect">
            <a:avLst/>
          </a:prstGeom>
        </p:spPr>
      </p:pic>
    </p:spTree>
    <p:extLst>
      <p:ext uri="{BB962C8B-B14F-4D97-AF65-F5344CB8AC3E}">
        <p14:creationId xmlns:p14="http://schemas.microsoft.com/office/powerpoint/2010/main" val="284693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11" name="صورة 10" descr="برواز اقرأ  و اتعلم.jpg">
            <a:extLst>
              <a:ext uri="{FF2B5EF4-FFF2-40B4-BE49-F238E27FC236}">
                <a16:creationId xmlns:a16="http://schemas.microsoft.com/office/drawing/2014/main" id="{1EAC15FB-FAE0-4701-8047-49BF363E9B90}"/>
              </a:ext>
            </a:extLst>
          </p:cNvPr>
          <p:cNvPicPr>
            <a:picLocks noChangeAspect="1"/>
          </p:cNvPicPr>
          <p:nvPr/>
        </p:nvPicPr>
        <p:blipFill>
          <a:blip r:embed="rId8" cstate="print"/>
          <a:stretch>
            <a:fillRect/>
          </a:stretch>
        </p:blipFill>
        <p:spPr>
          <a:xfrm>
            <a:off x="3621001" y="367850"/>
            <a:ext cx="5643601" cy="4793828"/>
          </a:xfrm>
          <a:prstGeom prst="rect">
            <a:avLst/>
          </a:prstGeom>
        </p:spPr>
      </p:pic>
      <p:sp>
        <p:nvSpPr>
          <p:cNvPr id="12" name="Flowchart: Process 10">
            <a:extLst>
              <a:ext uri="{FF2B5EF4-FFF2-40B4-BE49-F238E27FC236}">
                <a16:creationId xmlns:a16="http://schemas.microsoft.com/office/drawing/2014/main" id="{80EA2944-3DD7-45A1-9A27-2624803D5EB4}"/>
              </a:ext>
            </a:extLst>
          </p:cNvPr>
          <p:cNvSpPr/>
          <p:nvPr/>
        </p:nvSpPr>
        <p:spPr>
          <a:xfrm>
            <a:off x="5663647" y="2128994"/>
            <a:ext cx="3344859" cy="649287"/>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fontAlgn="auto">
              <a:spcBef>
                <a:spcPts val="0"/>
              </a:spcBef>
              <a:spcAft>
                <a:spcPts val="0"/>
              </a:spcAft>
              <a:defRPr/>
            </a:pPr>
            <a:r>
              <a:rPr lang="ar-EG" sz="4000" b="1" dirty="0">
                <a:solidFill>
                  <a:schemeClr val="tx1"/>
                </a:solidFill>
              </a:rPr>
              <a:t>السؤال الأساسي</a:t>
            </a:r>
            <a:endParaRPr lang="en-US" sz="4000" dirty="0">
              <a:solidFill>
                <a:schemeClr val="tx1"/>
              </a:solidFill>
            </a:endParaRPr>
          </a:p>
        </p:txBody>
      </p:sp>
      <p:sp>
        <p:nvSpPr>
          <p:cNvPr id="13" name="Rectangle 6">
            <a:extLst>
              <a:ext uri="{FF2B5EF4-FFF2-40B4-BE49-F238E27FC236}">
                <a16:creationId xmlns:a16="http://schemas.microsoft.com/office/drawing/2014/main" id="{BC436CAB-EBE4-4000-80B8-167375994183}"/>
              </a:ext>
            </a:extLst>
          </p:cNvPr>
          <p:cNvSpPr>
            <a:spLocks noChangeArrowheads="1"/>
          </p:cNvSpPr>
          <p:nvPr/>
        </p:nvSpPr>
        <p:spPr bwMode="auto">
          <a:xfrm>
            <a:off x="4023059" y="2881744"/>
            <a:ext cx="5280025" cy="1446550"/>
          </a:xfrm>
          <a:prstGeom prst="rect">
            <a:avLst/>
          </a:prstGeom>
          <a:noFill/>
          <a:ln w="9525">
            <a:noFill/>
            <a:miter lim="800000"/>
            <a:headEnd/>
            <a:tailEnd/>
          </a:ln>
        </p:spPr>
        <p:txBody>
          <a:bodyPr anchor="ctr">
            <a:spAutoFit/>
          </a:bodyPr>
          <a:lstStyle/>
          <a:p>
            <a:pPr algn="ctr" eaLnBrk="0" hangingPunct="0"/>
            <a:r>
              <a:rPr lang="ar-EG" sz="4400" b="1" dirty="0">
                <a:latin typeface="Calibri" pitchFamily="34" charset="0"/>
              </a:rPr>
              <a:t>كيف يساعدنا الضوء على رؤية الأجسام؟</a:t>
            </a:r>
          </a:p>
        </p:txBody>
      </p:sp>
      <p:pic>
        <p:nvPicPr>
          <p:cNvPr id="14" name="صورة 13" descr="صورة10.png">
            <a:extLst>
              <a:ext uri="{FF2B5EF4-FFF2-40B4-BE49-F238E27FC236}">
                <a16:creationId xmlns:a16="http://schemas.microsoft.com/office/drawing/2014/main" id="{F7F9C3F1-352E-4DE8-9DC2-84184AE0E4B0}"/>
              </a:ext>
            </a:extLst>
          </p:cNvPr>
          <p:cNvPicPr>
            <a:picLocks noChangeAspect="1"/>
          </p:cNvPicPr>
          <p:nvPr/>
        </p:nvPicPr>
        <p:blipFill>
          <a:blip r:embed="rId9" cstate="print"/>
          <a:stretch>
            <a:fillRect/>
          </a:stretch>
        </p:blipFill>
        <p:spPr>
          <a:xfrm>
            <a:off x="8256240" y="384070"/>
            <a:ext cx="3060000" cy="434042"/>
          </a:xfrm>
          <a:prstGeom prst="rect">
            <a:avLst/>
          </a:prstGeom>
        </p:spPr>
      </p:pic>
      <p:sp>
        <p:nvSpPr>
          <p:cNvPr id="15" name="Rectangle 4">
            <a:extLst>
              <a:ext uri="{FF2B5EF4-FFF2-40B4-BE49-F238E27FC236}">
                <a16:creationId xmlns:a16="http://schemas.microsoft.com/office/drawing/2014/main" id="{A5CFB01B-D356-4141-A441-CFD02F8E4EBA}"/>
              </a:ext>
            </a:extLst>
          </p:cNvPr>
          <p:cNvSpPr>
            <a:spLocks noChangeArrowheads="1"/>
          </p:cNvSpPr>
          <p:nvPr/>
        </p:nvSpPr>
        <p:spPr bwMode="auto">
          <a:xfrm>
            <a:off x="9042058" y="366306"/>
            <a:ext cx="1773242" cy="461665"/>
          </a:xfrm>
          <a:prstGeom prst="rect">
            <a:avLst/>
          </a:prstGeom>
          <a:noFill/>
          <a:ln w="9525">
            <a:noFill/>
            <a:miter lim="800000"/>
            <a:headEnd/>
            <a:tailEnd/>
          </a:ln>
        </p:spPr>
        <p:txBody>
          <a:bodyPr wrap="none">
            <a:spAutoFit/>
          </a:bodyPr>
          <a:lstStyle/>
          <a:p>
            <a:pPr>
              <a:defRPr/>
            </a:pPr>
            <a:r>
              <a:rPr lang="ar-EG" altLang="ar-EG" sz="2400" b="1" dirty="0">
                <a:effectLst/>
                <a:latin typeface="Calibri" pitchFamily="34" charset="0"/>
                <a:cs typeface="Arial" pitchFamily="34" charset="0"/>
              </a:rPr>
              <a:t>الشرح والتفسير</a:t>
            </a:r>
            <a:endParaRPr lang="ar-EG" altLang="ar-EG" sz="2400" dirty="0">
              <a:effectLst/>
              <a:latin typeface="Calibri" pitchFamily="34" charset="0"/>
              <a:cs typeface="Arial" pitchFamily="34" charset="0"/>
            </a:endParaRPr>
          </a:p>
        </p:txBody>
      </p:sp>
    </p:spTree>
    <p:extLst>
      <p:ext uri="{BB962C8B-B14F-4D97-AF65-F5344CB8AC3E}">
        <p14:creationId xmlns:p14="http://schemas.microsoft.com/office/powerpoint/2010/main" val="412723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برواز اقرأ  و اتعلم.jpg">
            <a:extLst>
              <a:ext uri="{FF2B5EF4-FFF2-40B4-BE49-F238E27FC236}">
                <a16:creationId xmlns:a16="http://schemas.microsoft.com/office/drawing/2014/main" id="{0F96B3EA-4304-4F16-A9B1-F6A27365AD07}"/>
              </a:ext>
            </a:extLst>
          </p:cNvPr>
          <p:cNvPicPr>
            <a:picLocks noChangeAspect="1"/>
          </p:cNvPicPr>
          <p:nvPr/>
        </p:nvPicPr>
        <p:blipFill>
          <a:blip r:embed="rId8" cstate="print"/>
          <a:stretch>
            <a:fillRect/>
          </a:stretch>
        </p:blipFill>
        <p:spPr>
          <a:xfrm>
            <a:off x="3351846" y="404664"/>
            <a:ext cx="5978696" cy="4833528"/>
          </a:xfrm>
          <a:prstGeom prst="rect">
            <a:avLst/>
          </a:prstGeom>
        </p:spPr>
      </p:pic>
      <p:sp>
        <p:nvSpPr>
          <p:cNvPr id="10" name="Rectangle 4">
            <a:extLst>
              <a:ext uri="{FF2B5EF4-FFF2-40B4-BE49-F238E27FC236}">
                <a16:creationId xmlns:a16="http://schemas.microsoft.com/office/drawing/2014/main" id="{48F16720-7ACB-4FC3-97F3-D7EB451A84D8}"/>
              </a:ext>
            </a:extLst>
          </p:cNvPr>
          <p:cNvSpPr>
            <a:spLocks noChangeArrowheads="1"/>
          </p:cNvSpPr>
          <p:nvPr/>
        </p:nvSpPr>
        <p:spPr bwMode="auto">
          <a:xfrm>
            <a:off x="7285143" y="2054771"/>
            <a:ext cx="1698623" cy="646331"/>
          </a:xfrm>
          <a:prstGeom prst="rect">
            <a:avLst/>
          </a:prstGeom>
          <a:noFill/>
          <a:ln w="9525">
            <a:noFill/>
            <a:miter lim="800000"/>
            <a:headEnd/>
            <a:tailEnd/>
          </a:ln>
        </p:spPr>
        <p:txBody>
          <a:bodyPr wrap="square" anchor="ctr">
            <a:spAutoFit/>
          </a:bodyPr>
          <a:lstStyle/>
          <a:p>
            <a:pPr eaLnBrk="0" hangingPunct="0"/>
            <a:r>
              <a:rPr lang="ar-EG" sz="3600" b="1" dirty="0">
                <a:latin typeface="Calibri" pitchFamily="34" charset="0"/>
              </a:rPr>
              <a:t>المفرداتُ</a:t>
            </a:r>
          </a:p>
        </p:txBody>
      </p:sp>
      <p:sp>
        <p:nvSpPr>
          <p:cNvPr id="11" name="Rectangle 1">
            <a:extLst>
              <a:ext uri="{FF2B5EF4-FFF2-40B4-BE49-F238E27FC236}">
                <a16:creationId xmlns:a16="http://schemas.microsoft.com/office/drawing/2014/main" id="{4AD672AD-A71C-47C0-AA5B-FF8B9BFDC311}"/>
              </a:ext>
            </a:extLst>
          </p:cNvPr>
          <p:cNvSpPr>
            <a:spLocks noChangeArrowheads="1"/>
          </p:cNvSpPr>
          <p:nvPr/>
        </p:nvSpPr>
        <p:spPr bwMode="auto">
          <a:xfrm>
            <a:off x="7398677" y="2717445"/>
            <a:ext cx="1171558" cy="646331"/>
          </a:xfrm>
          <a:prstGeom prst="rect">
            <a:avLst/>
          </a:prstGeom>
          <a:noFill/>
          <a:ln w="9525">
            <a:noFill/>
            <a:miter lim="800000"/>
            <a:headEnd/>
            <a:tailEnd/>
          </a:ln>
        </p:spPr>
        <p:txBody>
          <a:bodyPr wrap="square" anchor="ctr">
            <a:spAutoFit/>
          </a:bodyPr>
          <a:lstStyle/>
          <a:p>
            <a:r>
              <a:rPr lang="ar-EG" sz="3600" b="1" dirty="0">
                <a:effectLst>
                  <a:glow rad="228600">
                    <a:srgbClr val="FFFF00">
                      <a:alpha val="40000"/>
                    </a:srgbClr>
                  </a:glow>
                </a:effectLst>
                <a:latin typeface="Calibri" pitchFamily="34" charset="0"/>
              </a:rPr>
              <a:t>الضَّوْءُ   </a:t>
            </a:r>
            <a:endParaRPr lang="en-US" sz="3600" b="1" dirty="0">
              <a:effectLst>
                <a:glow rad="228600">
                  <a:srgbClr val="FFFF00">
                    <a:alpha val="40000"/>
                  </a:srgbClr>
                </a:glow>
              </a:effectLst>
              <a:latin typeface="Calibri" pitchFamily="34" charset="0"/>
            </a:endParaRPr>
          </a:p>
        </p:txBody>
      </p:sp>
      <p:sp>
        <p:nvSpPr>
          <p:cNvPr id="12" name="Rectangle 1">
            <a:extLst>
              <a:ext uri="{FF2B5EF4-FFF2-40B4-BE49-F238E27FC236}">
                <a16:creationId xmlns:a16="http://schemas.microsoft.com/office/drawing/2014/main" id="{B6EAEE52-9269-4BA2-8FC9-4268D702AA68}"/>
              </a:ext>
            </a:extLst>
          </p:cNvPr>
          <p:cNvSpPr>
            <a:spLocks noChangeArrowheads="1"/>
          </p:cNvSpPr>
          <p:nvPr/>
        </p:nvSpPr>
        <p:spPr bwMode="auto">
          <a:xfrm>
            <a:off x="5992078" y="3363776"/>
            <a:ext cx="2570183" cy="646331"/>
          </a:xfrm>
          <a:prstGeom prst="rect">
            <a:avLst/>
          </a:prstGeom>
          <a:noFill/>
          <a:ln w="9525">
            <a:noFill/>
            <a:miter lim="800000"/>
            <a:headEnd/>
            <a:tailEnd/>
          </a:ln>
        </p:spPr>
        <p:txBody>
          <a:bodyPr wrap="square" anchor="ctr">
            <a:spAutoFit/>
          </a:bodyPr>
          <a:lstStyle/>
          <a:p>
            <a:r>
              <a:rPr lang="ar-EG" sz="3600" b="1" dirty="0">
                <a:effectLst>
                  <a:glow rad="228600">
                    <a:srgbClr val="FFFF00">
                      <a:alpha val="40000"/>
                    </a:srgbClr>
                  </a:glow>
                </a:effectLst>
                <a:latin typeface="Calibri" pitchFamily="34" charset="0"/>
              </a:rPr>
              <a:t>انعكاس الضوء</a:t>
            </a:r>
            <a:endParaRPr lang="en-US" sz="3600" b="1" dirty="0">
              <a:effectLst>
                <a:glow rad="228600">
                  <a:srgbClr val="FFFF00">
                    <a:alpha val="40000"/>
                  </a:srgbClr>
                </a:glow>
              </a:effectLst>
              <a:latin typeface="Calibri" pitchFamily="34" charset="0"/>
            </a:endParaRPr>
          </a:p>
        </p:txBody>
      </p:sp>
      <p:sp>
        <p:nvSpPr>
          <p:cNvPr id="13" name="Rectangle 1">
            <a:extLst>
              <a:ext uri="{FF2B5EF4-FFF2-40B4-BE49-F238E27FC236}">
                <a16:creationId xmlns:a16="http://schemas.microsoft.com/office/drawing/2014/main" id="{CA4E1CFC-7E8E-47A6-A417-7880C2239A61}"/>
              </a:ext>
            </a:extLst>
          </p:cNvPr>
          <p:cNvSpPr>
            <a:spLocks noChangeArrowheads="1"/>
          </p:cNvSpPr>
          <p:nvPr/>
        </p:nvSpPr>
        <p:spPr bwMode="auto">
          <a:xfrm>
            <a:off x="5992077" y="4091890"/>
            <a:ext cx="2570183" cy="646331"/>
          </a:xfrm>
          <a:prstGeom prst="rect">
            <a:avLst/>
          </a:prstGeom>
          <a:noFill/>
          <a:ln w="9525">
            <a:noFill/>
            <a:miter lim="800000"/>
            <a:headEnd/>
            <a:tailEnd/>
          </a:ln>
        </p:spPr>
        <p:txBody>
          <a:bodyPr wrap="square" anchor="ctr">
            <a:spAutoFit/>
          </a:bodyPr>
          <a:lstStyle/>
          <a:p>
            <a:r>
              <a:rPr lang="ar-EG" sz="3600" b="1" dirty="0">
                <a:effectLst>
                  <a:glow rad="228600">
                    <a:srgbClr val="FFFF00">
                      <a:alpha val="40000"/>
                    </a:srgbClr>
                  </a:glow>
                </a:effectLst>
                <a:latin typeface="Calibri" pitchFamily="34" charset="0"/>
              </a:rPr>
              <a:t>جِسْمٌ غَيْرُ شَفّافٍ</a:t>
            </a:r>
          </a:p>
        </p:txBody>
      </p:sp>
      <p:pic>
        <p:nvPicPr>
          <p:cNvPr id="14" name="صورة 13" descr="صورة10.png">
            <a:extLst>
              <a:ext uri="{FF2B5EF4-FFF2-40B4-BE49-F238E27FC236}">
                <a16:creationId xmlns:a16="http://schemas.microsoft.com/office/drawing/2014/main" id="{234114F8-C4A1-453C-9AAA-F2689878635F}"/>
              </a:ext>
            </a:extLst>
          </p:cNvPr>
          <p:cNvPicPr>
            <a:picLocks noChangeAspect="1"/>
          </p:cNvPicPr>
          <p:nvPr/>
        </p:nvPicPr>
        <p:blipFill>
          <a:blip r:embed="rId9" cstate="print"/>
          <a:stretch>
            <a:fillRect/>
          </a:stretch>
        </p:blipFill>
        <p:spPr>
          <a:xfrm>
            <a:off x="8256240" y="392811"/>
            <a:ext cx="3060000" cy="434042"/>
          </a:xfrm>
          <a:prstGeom prst="rect">
            <a:avLst/>
          </a:prstGeom>
        </p:spPr>
      </p:pic>
      <p:sp>
        <p:nvSpPr>
          <p:cNvPr id="15" name="Rectangle 4">
            <a:extLst>
              <a:ext uri="{FF2B5EF4-FFF2-40B4-BE49-F238E27FC236}">
                <a16:creationId xmlns:a16="http://schemas.microsoft.com/office/drawing/2014/main" id="{5DDB0FFC-8BEC-4548-94EA-F69839A4EFA1}"/>
              </a:ext>
            </a:extLst>
          </p:cNvPr>
          <p:cNvSpPr>
            <a:spLocks noChangeArrowheads="1"/>
          </p:cNvSpPr>
          <p:nvPr/>
        </p:nvSpPr>
        <p:spPr bwMode="auto">
          <a:xfrm>
            <a:off x="9042058" y="375047"/>
            <a:ext cx="1773242" cy="461665"/>
          </a:xfrm>
          <a:prstGeom prst="rect">
            <a:avLst/>
          </a:prstGeom>
          <a:noFill/>
          <a:ln w="9525">
            <a:noFill/>
            <a:miter lim="800000"/>
            <a:headEnd/>
            <a:tailEnd/>
          </a:ln>
        </p:spPr>
        <p:txBody>
          <a:bodyPr wrap="none">
            <a:spAutoFit/>
          </a:bodyPr>
          <a:lstStyle/>
          <a:p>
            <a:pPr>
              <a:defRPr/>
            </a:pPr>
            <a:r>
              <a:rPr lang="ar-EG" altLang="ar-EG" sz="2400" b="1" dirty="0">
                <a:effectLst/>
                <a:latin typeface="Calibri" pitchFamily="34" charset="0"/>
                <a:cs typeface="Arial" pitchFamily="34" charset="0"/>
              </a:rPr>
              <a:t>الشرح والتفسير</a:t>
            </a:r>
            <a:endParaRPr lang="ar-EG" altLang="ar-EG" sz="2400" dirty="0">
              <a:effectLst/>
              <a:latin typeface="Calibri" pitchFamily="34" charset="0"/>
              <a:cs typeface="Arial" pitchFamily="34" charset="0"/>
            </a:endParaRPr>
          </a:p>
        </p:txBody>
      </p:sp>
    </p:spTree>
    <p:extLst>
      <p:ext uri="{BB962C8B-B14F-4D97-AF65-F5344CB8AC3E}">
        <p14:creationId xmlns:p14="http://schemas.microsoft.com/office/powerpoint/2010/main" val="3673973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برواز اقرأ  و اتعلم.jpg">
            <a:extLst>
              <a:ext uri="{FF2B5EF4-FFF2-40B4-BE49-F238E27FC236}">
                <a16:creationId xmlns:a16="http://schemas.microsoft.com/office/drawing/2014/main" id="{0F96B3EA-4304-4F16-A9B1-F6A27365AD07}"/>
              </a:ext>
            </a:extLst>
          </p:cNvPr>
          <p:cNvPicPr>
            <a:picLocks noChangeAspect="1"/>
          </p:cNvPicPr>
          <p:nvPr/>
        </p:nvPicPr>
        <p:blipFill>
          <a:blip r:embed="rId8" cstate="print"/>
          <a:stretch>
            <a:fillRect/>
          </a:stretch>
        </p:blipFill>
        <p:spPr>
          <a:xfrm>
            <a:off x="3351846" y="404664"/>
            <a:ext cx="5978696" cy="4833528"/>
          </a:xfrm>
          <a:prstGeom prst="rect">
            <a:avLst/>
          </a:prstGeom>
        </p:spPr>
      </p:pic>
      <p:sp>
        <p:nvSpPr>
          <p:cNvPr id="10" name="Rectangle 4">
            <a:extLst>
              <a:ext uri="{FF2B5EF4-FFF2-40B4-BE49-F238E27FC236}">
                <a16:creationId xmlns:a16="http://schemas.microsoft.com/office/drawing/2014/main" id="{48F16720-7ACB-4FC3-97F3-D7EB451A84D8}"/>
              </a:ext>
            </a:extLst>
          </p:cNvPr>
          <p:cNvSpPr>
            <a:spLocks noChangeArrowheads="1"/>
          </p:cNvSpPr>
          <p:nvPr/>
        </p:nvSpPr>
        <p:spPr bwMode="auto">
          <a:xfrm>
            <a:off x="7285143" y="2054771"/>
            <a:ext cx="1698623" cy="646331"/>
          </a:xfrm>
          <a:prstGeom prst="rect">
            <a:avLst/>
          </a:prstGeom>
          <a:noFill/>
          <a:ln w="9525">
            <a:noFill/>
            <a:miter lim="800000"/>
            <a:headEnd/>
            <a:tailEnd/>
          </a:ln>
        </p:spPr>
        <p:txBody>
          <a:bodyPr wrap="square" anchor="ctr">
            <a:spAutoFit/>
          </a:bodyPr>
          <a:lstStyle/>
          <a:p>
            <a:pPr eaLnBrk="0" hangingPunct="0"/>
            <a:r>
              <a:rPr lang="ar-EG" sz="3600" b="1" dirty="0">
                <a:latin typeface="Calibri" pitchFamily="34" charset="0"/>
              </a:rPr>
              <a:t>المفرداتُ</a:t>
            </a:r>
          </a:p>
        </p:txBody>
      </p:sp>
      <p:sp>
        <p:nvSpPr>
          <p:cNvPr id="11" name="Rectangle 1">
            <a:extLst>
              <a:ext uri="{FF2B5EF4-FFF2-40B4-BE49-F238E27FC236}">
                <a16:creationId xmlns:a16="http://schemas.microsoft.com/office/drawing/2014/main" id="{4AD672AD-A71C-47C0-AA5B-FF8B9BFDC311}"/>
              </a:ext>
            </a:extLst>
          </p:cNvPr>
          <p:cNvSpPr>
            <a:spLocks noChangeArrowheads="1"/>
          </p:cNvSpPr>
          <p:nvPr/>
        </p:nvSpPr>
        <p:spPr bwMode="auto">
          <a:xfrm>
            <a:off x="5831546" y="2717445"/>
            <a:ext cx="2738690" cy="646331"/>
          </a:xfrm>
          <a:prstGeom prst="rect">
            <a:avLst/>
          </a:prstGeom>
          <a:noFill/>
          <a:ln w="9525">
            <a:noFill/>
            <a:miter lim="800000"/>
            <a:headEnd/>
            <a:tailEnd/>
          </a:ln>
        </p:spPr>
        <p:txBody>
          <a:bodyPr wrap="square" anchor="ctr">
            <a:spAutoFit/>
          </a:bodyPr>
          <a:lstStyle/>
          <a:p>
            <a:pPr fontAlgn="auto">
              <a:spcBef>
                <a:spcPts val="0"/>
              </a:spcBef>
              <a:spcAft>
                <a:spcPts val="0"/>
              </a:spcAft>
              <a:defRPr/>
            </a:pPr>
            <a:r>
              <a:rPr lang="ar-EG" sz="3600" b="1" dirty="0">
                <a:effectLst>
                  <a:glow rad="228600">
                    <a:srgbClr val="FFFF00">
                      <a:alpha val="40000"/>
                    </a:srgbClr>
                  </a:glow>
                </a:effectLst>
              </a:rPr>
              <a:t>أجسام</a:t>
            </a:r>
            <a:r>
              <a:rPr lang="ar-SA" sz="3600" b="1" dirty="0">
                <a:effectLst>
                  <a:glow rad="228600">
                    <a:srgbClr val="FFFF00">
                      <a:alpha val="40000"/>
                    </a:srgbClr>
                  </a:glow>
                </a:effectLst>
              </a:rPr>
              <a:t> </a:t>
            </a:r>
            <a:r>
              <a:rPr lang="ar-EG" sz="3600" b="1" dirty="0">
                <a:effectLst>
                  <a:glow rad="228600">
                    <a:srgbClr val="FFFF00">
                      <a:alpha val="40000"/>
                    </a:srgbClr>
                  </a:glow>
                </a:effectLst>
              </a:rPr>
              <a:t>شفافة</a:t>
            </a:r>
            <a:endParaRPr lang="en-US" sz="3600" b="1" dirty="0">
              <a:effectLst>
                <a:glow rad="228600">
                  <a:srgbClr val="FFFF00">
                    <a:alpha val="40000"/>
                  </a:srgbClr>
                </a:glow>
              </a:effectLst>
            </a:endParaRPr>
          </a:p>
        </p:txBody>
      </p:sp>
      <p:sp>
        <p:nvSpPr>
          <p:cNvPr id="12" name="Rectangle 1">
            <a:extLst>
              <a:ext uri="{FF2B5EF4-FFF2-40B4-BE49-F238E27FC236}">
                <a16:creationId xmlns:a16="http://schemas.microsoft.com/office/drawing/2014/main" id="{B6EAEE52-9269-4BA2-8FC9-4268D702AA68}"/>
              </a:ext>
            </a:extLst>
          </p:cNvPr>
          <p:cNvSpPr>
            <a:spLocks noChangeArrowheads="1"/>
          </p:cNvSpPr>
          <p:nvPr/>
        </p:nvSpPr>
        <p:spPr bwMode="auto">
          <a:xfrm>
            <a:off x="5992078" y="3363776"/>
            <a:ext cx="2570183" cy="646331"/>
          </a:xfrm>
          <a:prstGeom prst="rect">
            <a:avLst/>
          </a:prstGeom>
          <a:noFill/>
          <a:ln w="9525">
            <a:noFill/>
            <a:miter lim="800000"/>
            <a:headEnd/>
            <a:tailEnd/>
          </a:ln>
        </p:spPr>
        <p:txBody>
          <a:bodyPr wrap="square" anchor="ctr">
            <a:spAutoFit/>
          </a:bodyPr>
          <a:lstStyle/>
          <a:p>
            <a:r>
              <a:rPr lang="ar-EG" sz="3600" b="1" dirty="0">
                <a:effectLst>
                  <a:glow rad="228600">
                    <a:srgbClr val="FFFF00">
                      <a:alpha val="40000"/>
                    </a:srgbClr>
                  </a:glow>
                </a:effectLst>
              </a:rPr>
              <a:t>انْكسَارُ الضَّوْء</a:t>
            </a:r>
            <a:endParaRPr lang="en-US" sz="3600" b="1" dirty="0">
              <a:effectLst>
                <a:glow rad="228600">
                  <a:srgbClr val="FFFF00">
                    <a:alpha val="40000"/>
                  </a:srgbClr>
                </a:glow>
              </a:effectLst>
              <a:latin typeface="Calibri" pitchFamily="34" charset="0"/>
            </a:endParaRPr>
          </a:p>
        </p:txBody>
      </p:sp>
      <p:sp>
        <p:nvSpPr>
          <p:cNvPr id="13" name="Rectangle 1">
            <a:extLst>
              <a:ext uri="{FF2B5EF4-FFF2-40B4-BE49-F238E27FC236}">
                <a16:creationId xmlns:a16="http://schemas.microsoft.com/office/drawing/2014/main" id="{CA4E1CFC-7E8E-47A6-A417-7880C2239A61}"/>
              </a:ext>
            </a:extLst>
          </p:cNvPr>
          <p:cNvSpPr>
            <a:spLocks noChangeArrowheads="1"/>
          </p:cNvSpPr>
          <p:nvPr/>
        </p:nvSpPr>
        <p:spPr bwMode="auto">
          <a:xfrm>
            <a:off x="5447929" y="4091890"/>
            <a:ext cx="3114332" cy="646331"/>
          </a:xfrm>
          <a:prstGeom prst="rect">
            <a:avLst/>
          </a:prstGeom>
          <a:noFill/>
          <a:ln w="9525">
            <a:noFill/>
            <a:miter lim="800000"/>
            <a:headEnd/>
            <a:tailEnd/>
          </a:ln>
        </p:spPr>
        <p:txBody>
          <a:bodyPr wrap="square" anchor="ctr">
            <a:spAutoFit/>
          </a:bodyPr>
          <a:lstStyle/>
          <a:p>
            <a:r>
              <a:rPr lang="ar-EG" sz="3600" b="1" dirty="0">
                <a:effectLst>
                  <a:glow rad="228600">
                    <a:srgbClr val="FFFF00">
                      <a:alpha val="40000"/>
                    </a:srgbClr>
                  </a:glow>
                </a:effectLst>
                <a:latin typeface="Calibri" pitchFamily="34" charset="0"/>
              </a:rPr>
              <a:t>المَنْشُورُ الزُجَاجِيُّ</a:t>
            </a:r>
            <a:endParaRPr lang="en-US" sz="3600" b="1" dirty="0">
              <a:effectLst>
                <a:glow rad="228600">
                  <a:srgbClr val="FFFF00">
                    <a:alpha val="40000"/>
                  </a:srgbClr>
                </a:glow>
              </a:effectLst>
              <a:latin typeface="Calibri" pitchFamily="34" charset="0"/>
            </a:endParaRPr>
          </a:p>
        </p:txBody>
      </p:sp>
      <p:pic>
        <p:nvPicPr>
          <p:cNvPr id="14" name="صورة 13" descr="صورة10.png">
            <a:extLst>
              <a:ext uri="{FF2B5EF4-FFF2-40B4-BE49-F238E27FC236}">
                <a16:creationId xmlns:a16="http://schemas.microsoft.com/office/drawing/2014/main" id="{A2C6056B-C574-4147-AA44-7D3229D104F1}"/>
              </a:ext>
            </a:extLst>
          </p:cNvPr>
          <p:cNvPicPr>
            <a:picLocks noChangeAspect="1"/>
          </p:cNvPicPr>
          <p:nvPr/>
        </p:nvPicPr>
        <p:blipFill>
          <a:blip r:embed="rId9" cstate="print"/>
          <a:stretch>
            <a:fillRect/>
          </a:stretch>
        </p:blipFill>
        <p:spPr>
          <a:xfrm>
            <a:off x="8256240" y="392811"/>
            <a:ext cx="3060000" cy="434042"/>
          </a:xfrm>
          <a:prstGeom prst="rect">
            <a:avLst/>
          </a:prstGeom>
        </p:spPr>
      </p:pic>
      <p:sp>
        <p:nvSpPr>
          <p:cNvPr id="15" name="Rectangle 4">
            <a:extLst>
              <a:ext uri="{FF2B5EF4-FFF2-40B4-BE49-F238E27FC236}">
                <a16:creationId xmlns:a16="http://schemas.microsoft.com/office/drawing/2014/main" id="{A6BBD25F-4B65-4B4C-8174-C5405847323A}"/>
              </a:ext>
            </a:extLst>
          </p:cNvPr>
          <p:cNvSpPr>
            <a:spLocks noChangeArrowheads="1"/>
          </p:cNvSpPr>
          <p:nvPr/>
        </p:nvSpPr>
        <p:spPr bwMode="auto">
          <a:xfrm>
            <a:off x="9042058" y="375047"/>
            <a:ext cx="1773242" cy="461665"/>
          </a:xfrm>
          <a:prstGeom prst="rect">
            <a:avLst/>
          </a:prstGeom>
          <a:noFill/>
          <a:ln w="9525">
            <a:noFill/>
            <a:miter lim="800000"/>
            <a:headEnd/>
            <a:tailEnd/>
          </a:ln>
        </p:spPr>
        <p:txBody>
          <a:bodyPr wrap="none">
            <a:spAutoFit/>
          </a:bodyPr>
          <a:lstStyle/>
          <a:p>
            <a:pPr>
              <a:defRPr/>
            </a:pPr>
            <a:r>
              <a:rPr lang="ar-EG" altLang="ar-EG" sz="2400" b="1" dirty="0">
                <a:effectLst/>
                <a:latin typeface="Calibri" pitchFamily="34" charset="0"/>
                <a:cs typeface="Arial" pitchFamily="34" charset="0"/>
              </a:rPr>
              <a:t>الشرح والتفسير</a:t>
            </a:r>
            <a:endParaRPr lang="ar-EG" altLang="ar-EG" sz="2400" dirty="0">
              <a:effectLst/>
              <a:latin typeface="Calibri" pitchFamily="34" charset="0"/>
              <a:cs typeface="Arial" pitchFamily="34" charset="0"/>
            </a:endParaRPr>
          </a:p>
        </p:txBody>
      </p:sp>
    </p:spTree>
    <p:extLst>
      <p:ext uri="{BB962C8B-B14F-4D97-AF65-F5344CB8AC3E}">
        <p14:creationId xmlns:p14="http://schemas.microsoft.com/office/powerpoint/2010/main" val="352966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صورة 8" descr="برواز اقرأ  و اتعلم.jpg">
            <a:extLst>
              <a:ext uri="{FF2B5EF4-FFF2-40B4-BE49-F238E27FC236}">
                <a16:creationId xmlns:a16="http://schemas.microsoft.com/office/drawing/2014/main" id="{808B034E-3D2E-4EBD-922C-8409AAB9EE44}"/>
              </a:ext>
            </a:extLst>
          </p:cNvPr>
          <p:cNvPicPr>
            <a:picLocks noChangeAspect="1"/>
          </p:cNvPicPr>
          <p:nvPr/>
        </p:nvPicPr>
        <p:blipFill>
          <a:blip r:embed="rId8" cstate="print"/>
          <a:stretch>
            <a:fillRect/>
          </a:stretch>
        </p:blipFill>
        <p:spPr>
          <a:xfrm>
            <a:off x="3752303" y="488750"/>
            <a:ext cx="5602897" cy="4592557"/>
          </a:xfrm>
          <a:prstGeom prst="rect">
            <a:avLst/>
          </a:prstGeom>
        </p:spPr>
      </p:pic>
      <p:pic>
        <p:nvPicPr>
          <p:cNvPr id="29" name="صورة 28" descr="صورة10.png">
            <a:extLst>
              <a:ext uri="{FF2B5EF4-FFF2-40B4-BE49-F238E27FC236}">
                <a16:creationId xmlns:a16="http://schemas.microsoft.com/office/drawing/2014/main" id="{80455767-B0A3-4BFB-8466-95BABDF4B7A2}"/>
              </a:ext>
            </a:extLst>
          </p:cNvPr>
          <p:cNvPicPr>
            <a:picLocks noChangeAspect="1"/>
          </p:cNvPicPr>
          <p:nvPr/>
        </p:nvPicPr>
        <p:blipFill>
          <a:blip r:embed="rId9" cstate="print"/>
          <a:stretch>
            <a:fillRect/>
          </a:stretch>
        </p:blipFill>
        <p:spPr>
          <a:xfrm>
            <a:off x="8256240" y="392811"/>
            <a:ext cx="3060000" cy="434042"/>
          </a:xfrm>
          <a:prstGeom prst="rect">
            <a:avLst/>
          </a:prstGeom>
        </p:spPr>
      </p:pic>
      <p:sp>
        <p:nvSpPr>
          <p:cNvPr id="30" name="Rectangle 4">
            <a:extLst>
              <a:ext uri="{FF2B5EF4-FFF2-40B4-BE49-F238E27FC236}">
                <a16:creationId xmlns:a16="http://schemas.microsoft.com/office/drawing/2014/main" id="{4203D146-37F0-450C-99A7-9B1957F1B0BA}"/>
              </a:ext>
            </a:extLst>
          </p:cNvPr>
          <p:cNvSpPr>
            <a:spLocks noChangeArrowheads="1"/>
          </p:cNvSpPr>
          <p:nvPr/>
        </p:nvSpPr>
        <p:spPr bwMode="auto">
          <a:xfrm>
            <a:off x="9042058" y="375047"/>
            <a:ext cx="1773242" cy="461665"/>
          </a:xfrm>
          <a:prstGeom prst="rect">
            <a:avLst/>
          </a:prstGeom>
          <a:noFill/>
          <a:ln w="9525">
            <a:noFill/>
            <a:miter lim="800000"/>
            <a:headEnd/>
            <a:tailEnd/>
          </a:ln>
        </p:spPr>
        <p:txBody>
          <a:bodyPr wrap="none">
            <a:spAutoFit/>
          </a:bodyPr>
          <a:lstStyle/>
          <a:p>
            <a:pPr>
              <a:defRPr/>
            </a:pPr>
            <a:r>
              <a:rPr lang="ar-EG" altLang="ar-EG" sz="2400" b="1" dirty="0">
                <a:effectLst/>
                <a:latin typeface="Calibri" pitchFamily="34" charset="0"/>
                <a:cs typeface="Arial" pitchFamily="34" charset="0"/>
              </a:rPr>
              <a:t>الشرح والتفسير</a:t>
            </a:r>
            <a:endParaRPr lang="ar-EG" altLang="ar-EG" sz="2400" dirty="0">
              <a:effectLst/>
              <a:latin typeface="Calibri" pitchFamily="34" charset="0"/>
              <a:cs typeface="Arial" pitchFamily="34" charset="0"/>
            </a:endParaRPr>
          </a:p>
        </p:txBody>
      </p:sp>
      <p:sp>
        <p:nvSpPr>
          <p:cNvPr id="31" name="TextBox 6">
            <a:extLst>
              <a:ext uri="{FF2B5EF4-FFF2-40B4-BE49-F238E27FC236}">
                <a16:creationId xmlns:a16="http://schemas.microsoft.com/office/drawing/2014/main" id="{B403195E-A74B-4AE1-B46C-53D7944E2A53}"/>
              </a:ext>
            </a:extLst>
          </p:cNvPr>
          <p:cNvSpPr txBox="1">
            <a:spLocks noChangeArrowheads="1"/>
          </p:cNvSpPr>
          <p:nvPr/>
        </p:nvSpPr>
        <p:spPr bwMode="auto">
          <a:xfrm>
            <a:off x="4690137" y="1337804"/>
            <a:ext cx="3879744" cy="830997"/>
          </a:xfrm>
          <a:prstGeom prst="rect">
            <a:avLst/>
          </a:prstGeom>
          <a:noFill/>
          <a:ln w="9525">
            <a:noFill/>
            <a:miter lim="800000"/>
            <a:headEnd/>
            <a:tailEnd/>
          </a:ln>
        </p:spPr>
        <p:txBody>
          <a:bodyPr wrap="square">
            <a:spAutoFit/>
          </a:bodyPr>
          <a:lstStyle/>
          <a:p>
            <a:pPr algn="ctr"/>
            <a:r>
              <a:rPr lang="ar-EG" altLang="ar-EG" sz="4800" b="1" dirty="0">
                <a:solidFill>
                  <a:schemeClr val="bg1"/>
                </a:solidFill>
              </a:rPr>
              <a:t>أقرأ وأتعلم</a:t>
            </a:r>
          </a:p>
        </p:txBody>
      </p:sp>
      <p:sp>
        <p:nvSpPr>
          <p:cNvPr id="34" name="Oval 15">
            <a:extLst>
              <a:ext uri="{FF2B5EF4-FFF2-40B4-BE49-F238E27FC236}">
                <a16:creationId xmlns:a16="http://schemas.microsoft.com/office/drawing/2014/main" id="{EB98EEA3-AEED-4D88-A5FC-24E644D0DAD6}"/>
              </a:ext>
            </a:extLst>
          </p:cNvPr>
          <p:cNvSpPr/>
          <p:nvPr/>
        </p:nvSpPr>
        <p:spPr>
          <a:xfrm>
            <a:off x="5471546" y="2162594"/>
            <a:ext cx="720000" cy="720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solidFill>
                  <a:schemeClr val="bg1"/>
                </a:solidFill>
                <a:sym typeface="Wingdings"/>
              </a:rPr>
              <a:t></a:t>
            </a:r>
            <a:endParaRPr lang="ar-EG" sz="4400" dirty="0">
              <a:solidFill>
                <a:schemeClr val="bg1"/>
              </a:solidFill>
            </a:endParaRPr>
          </a:p>
        </p:txBody>
      </p:sp>
      <p:sp>
        <p:nvSpPr>
          <p:cNvPr id="35" name="Rectangle 6">
            <a:extLst>
              <a:ext uri="{FF2B5EF4-FFF2-40B4-BE49-F238E27FC236}">
                <a16:creationId xmlns:a16="http://schemas.microsoft.com/office/drawing/2014/main" id="{93C11A29-D53B-4D0C-B04A-15D00DA20D4F}"/>
              </a:ext>
            </a:extLst>
          </p:cNvPr>
          <p:cNvSpPr>
            <a:spLocks noChangeArrowheads="1"/>
          </p:cNvSpPr>
          <p:nvPr/>
        </p:nvSpPr>
        <p:spPr bwMode="auto">
          <a:xfrm>
            <a:off x="6052884" y="2330501"/>
            <a:ext cx="3068630" cy="646331"/>
          </a:xfrm>
          <a:prstGeom prst="rect">
            <a:avLst/>
          </a:prstGeom>
          <a:noFill/>
          <a:ln w="9525">
            <a:noFill/>
            <a:miter lim="800000"/>
            <a:headEnd/>
            <a:tailEnd/>
          </a:ln>
        </p:spPr>
        <p:txBody>
          <a:bodyPr wrap="square" anchor="ctr">
            <a:spAutoFit/>
          </a:bodyPr>
          <a:lstStyle/>
          <a:p>
            <a:pPr eaLnBrk="0" hangingPunct="0"/>
            <a:r>
              <a:rPr lang="ar-EG" sz="3600" b="1" dirty="0">
                <a:solidFill>
                  <a:srgbClr val="00B0F0"/>
                </a:solidFill>
                <a:latin typeface="Calibri" pitchFamily="34" charset="0"/>
              </a:rPr>
              <a:t>استخلاص النَّتَائِجَ</a:t>
            </a:r>
          </a:p>
        </p:txBody>
      </p:sp>
      <p:graphicFrame>
        <p:nvGraphicFramePr>
          <p:cNvPr id="36" name="جدول 35">
            <a:extLst>
              <a:ext uri="{FF2B5EF4-FFF2-40B4-BE49-F238E27FC236}">
                <a16:creationId xmlns:a16="http://schemas.microsoft.com/office/drawing/2014/main" id="{8A21415B-64F4-48DE-B303-54996780B3AD}"/>
              </a:ext>
            </a:extLst>
          </p:cNvPr>
          <p:cNvGraphicFramePr>
            <a:graphicFrameLocks noGrp="1"/>
          </p:cNvGraphicFramePr>
          <p:nvPr>
            <p:extLst>
              <p:ext uri="{D42A27DB-BD31-4B8C-83A1-F6EECF244321}">
                <p14:modId xmlns:p14="http://schemas.microsoft.com/office/powerpoint/2010/main" val="3634643308"/>
              </p:ext>
            </p:extLst>
          </p:nvPr>
        </p:nvGraphicFramePr>
        <p:xfrm>
          <a:off x="4172563" y="2990611"/>
          <a:ext cx="4643470" cy="1844158"/>
        </p:xfrm>
        <a:graphic>
          <a:graphicData uri="http://schemas.openxmlformats.org/drawingml/2006/table">
            <a:tbl>
              <a:tblPr rtl="1">
                <a:tableStyleId>{D7AC3CCA-C797-4891-BE02-D94E43425B78}</a:tableStyleId>
              </a:tblPr>
              <a:tblGrid>
                <a:gridCol w="2290120">
                  <a:extLst>
                    <a:ext uri="{9D8B030D-6E8A-4147-A177-3AD203B41FA5}">
                      <a16:colId xmlns:a16="http://schemas.microsoft.com/office/drawing/2014/main" val="20000"/>
                    </a:ext>
                  </a:extLst>
                </a:gridCol>
                <a:gridCol w="2353350">
                  <a:extLst>
                    <a:ext uri="{9D8B030D-6E8A-4147-A177-3AD203B41FA5}">
                      <a16:colId xmlns:a16="http://schemas.microsoft.com/office/drawing/2014/main" val="20001"/>
                    </a:ext>
                  </a:extLst>
                </a:gridCol>
              </a:tblGrid>
              <a:tr h="772335">
                <a:tc>
                  <a:txBody>
                    <a:bodyPr/>
                    <a:lstStyle/>
                    <a:p>
                      <a:pPr algn="r" rtl="1">
                        <a:lnSpc>
                          <a:spcPct val="115000"/>
                        </a:lnSpc>
                        <a:spcAft>
                          <a:spcPts val="1000"/>
                        </a:spcAft>
                      </a:pPr>
                      <a:r>
                        <a:rPr lang="ar-EG" sz="4400" dirty="0"/>
                        <a:t> </a:t>
                      </a:r>
                      <a:endParaRPr lang="en-US" sz="3200" b="1" dirty="0">
                        <a:solidFill>
                          <a:srgbClr val="FFFF00"/>
                        </a:solidFill>
                        <a:latin typeface="Calibri"/>
                        <a:ea typeface="Calibri"/>
                        <a:cs typeface="Arial"/>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r" rtl="1">
                        <a:lnSpc>
                          <a:spcPct val="115000"/>
                        </a:lnSpc>
                        <a:spcAft>
                          <a:spcPts val="1000"/>
                        </a:spcAft>
                      </a:pPr>
                      <a:r>
                        <a:rPr lang="ar-EG" sz="6000" dirty="0"/>
                        <a:t>  </a:t>
                      </a:r>
                      <a:endParaRPr lang="en-US" sz="4400" b="1" dirty="0">
                        <a:solidFill>
                          <a:srgbClr val="FFFF00"/>
                        </a:solidFill>
                        <a:latin typeface="Calibri"/>
                        <a:ea typeface="Calibri"/>
                        <a:cs typeface="Arial"/>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60347">
                <a:tc>
                  <a:txBody>
                    <a:bodyPr/>
                    <a:lstStyle/>
                    <a:p>
                      <a:pPr algn="r" rtl="1">
                        <a:lnSpc>
                          <a:spcPct val="115000"/>
                        </a:lnSpc>
                        <a:spcAft>
                          <a:spcPts val="1000"/>
                        </a:spcAft>
                      </a:pPr>
                      <a:endParaRPr lang="ar-EG" sz="1600" dirty="0">
                        <a:latin typeface="Calibri"/>
                        <a:ea typeface="Calibri"/>
                        <a:cs typeface="Times New Roman"/>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r" rtl="1">
                        <a:lnSpc>
                          <a:spcPct val="115000"/>
                        </a:lnSpc>
                        <a:spcAft>
                          <a:spcPts val="1000"/>
                        </a:spcAft>
                      </a:pPr>
                      <a:endParaRPr lang="ar-EG" sz="1600" dirty="0">
                        <a:latin typeface="Calibri"/>
                        <a:ea typeface="Calibri"/>
                        <a:cs typeface="Times New Roman"/>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9878">
                <a:tc>
                  <a:txBody>
                    <a:bodyPr/>
                    <a:lstStyle/>
                    <a:p>
                      <a:pPr algn="r" rtl="1">
                        <a:lnSpc>
                          <a:spcPct val="115000"/>
                        </a:lnSpc>
                        <a:spcAft>
                          <a:spcPts val="1000"/>
                        </a:spcAft>
                      </a:pPr>
                      <a:endParaRPr lang="ar-EG" sz="1600" dirty="0">
                        <a:latin typeface="Calibri"/>
                        <a:ea typeface="Calibri"/>
                        <a:cs typeface="Times New Roman"/>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r" rtl="1">
                        <a:lnSpc>
                          <a:spcPct val="115000"/>
                        </a:lnSpc>
                        <a:spcAft>
                          <a:spcPts val="1000"/>
                        </a:spcAft>
                      </a:pPr>
                      <a:endParaRPr lang="ar-EG" sz="1600" dirty="0">
                        <a:latin typeface="Calibri"/>
                        <a:ea typeface="Calibri"/>
                        <a:cs typeface="Times New Roman"/>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37" name="مستطيل 8">
            <a:extLst>
              <a:ext uri="{FF2B5EF4-FFF2-40B4-BE49-F238E27FC236}">
                <a16:creationId xmlns:a16="http://schemas.microsoft.com/office/drawing/2014/main" id="{2716BA67-264C-4FFD-AD5E-32228A241F78}"/>
              </a:ext>
            </a:extLst>
          </p:cNvPr>
          <p:cNvSpPr>
            <a:spLocks noChangeArrowheads="1"/>
          </p:cNvSpPr>
          <p:nvPr/>
        </p:nvSpPr>
        <p:spPr bwMode="auto">
          <a:xfrm>
            <a:off x="6630009" y="3178171"/>
            <a:ext cx="2143140" cy="584775"/>
          </a:xfrm>
          <a:prstGeom prst="rect">
            <a:avLst/>
          </a:prstGeom>
          <a:noFill/>
          <a:ln w="9525">
            <a:noFill/>
            <a:miter lim="800000"/>
            <a:headEnd/>
            <a:tailEnd/>
          </a:ln>
        </p:spPr>
        <p:txBody>
          <a:bodyPr wrap="square">
            <a:spAutoFit/>
          </a:bodyPr>
          <a:lstStyle/>
          <a:p>
            <a:r>
              <a:rPr lang="ar-EG" sz="3200" b="1" dirty="0">
                <a:solidFill>
                  <a:srgbClr val="00B0F0"/>
                </a:solidFill>
              </a:rPr>
              <a:t>إِرْشَادَاتُ النَّصِ</a:t>
            </a:r>
            <a:endParaRPr lang="en-US" sz="3200" dirty="0">
              <a:solidFill>
                <a:srgbClr val="00B0F0"/>
              </a:solidFill>
            </a:endParaRPr>
          </a:p>
        </p:txBody>
      </p:sp>
      <p:sp>
        <p:nvSpPr>
          <p:cNvPr id="38" name="مستطيل 10">
            <a:extLst>
              <a:ext uri="{FF2B5EF4-FFF2-40B4-BE49-F238E27FC236}">
                <a16:creationId xmlns:a16="http://schemas.microsoft.com/office/drawing/2014/main" id="{EE1EB9D3-FA6A-4129-B59E-DEA4FB95204F}"/>
              </a:ext>
            </a:extLst>
          </p:cNvPr>
          <p:cNvSpPr>
            <a:spLocks noChangeArrowheads="1"/>
          </p:cNvSpPr>
          <p:nvPr/>
        </p:nvSpPr>
        <p:spPr bwMode="auto">
          <a:xfrm>
            <a:off x="4629745" y="3140724"/>
            <a:ext cx="1241425" cy="658642"/>
          </a:xfrm>
          <a:prstGeom prst="rect">
            <a:avLst/>
          </a:prstGeom>
          <a:noFill/>
          <a:ln w="9525">
            <a:noFill/>
            <a:miter lim="800000"/>
            <a:headEnd/>
            <a:tailEnd/>
          </a:ln>
        </p:spPr>
        <p:txBody>
          <a:bodyPr wrap="square">
            <a:spAutoFit/>
          </a:bodyPr>
          <a:lstStyle/>
          <a:p>
            <a:pPr>
              <a:lnSpc>
                <a:spcPct val="115000"/>
              </a:lnSpc>
              <a:spcAft>
                <a:spcPts val="1000"/>
              </a:spcAft>
            </a:pPr>
            <a:r>
              <a:rPr lang="ar-EG" sz="3200" b="1" dirty="0">
                <a:solidFill>
                  <a:srgbClr val="00B0F0"/>
                </a:solidFill>
              </a:rPr>
              <a:t>النَّتَائِجُ</a:t>
            </a:r>
            <a:endParaRPr lang="en-US" sz="3200" b="1" dirty="0">
              <a:solidFill>
                <a:srgbClr val="00B0F0"/>
              </a:solidFill>
              <a:latin typeface="Calibri" pitchFamily="34" charset="0"/>
            </a:endParaRPr>
          </a:p>
        </p:txBody>
      </p:sp>
    </p:spTree>
    <p:extLst>
      <p:ext uri="{BB962C8B-B14F-4D97-AF65-F5344CB8AC3E}">
        <p14:creationId xmlns:p14="http://schemas.microsoft.com/office/powerpoint/2010/main" val="2424842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5">
            <a:extLst>
              <a:ext uri="{FF2B5EF4-FFF2-40B4-BE49-F238E27FC236}">
                <a16:creationId xmlns:a16="http://schemas.microsoft.com/office/drawing/2014/main" id="{AFD86FB3-511D-4CEF-B6F9-B37BFF0E2E83}"/>
              </a:ext>
            </a:extLst>
          </p:cNvPr>
          <p:cNvSpPr>
            <a:spLocks noChangeArrowheads="1"/>
          </p:cNvSpPr>
          <p:nvPr/>
        </p:nvSpPr>
        <p:spPr bwMode="auto">
          <a:xfrm>
            <a:off x="7932020" y="790069"/>
            <a:ext cx="2967037" cy="830997"/>
          </a:xfrm>
          <a:prstGeom prst="rect">
            <a:avLst/>
          </a:prstGeom>
          <a:noFill/>
          <a:ln w="9525">
            <a:noFill/>
            <a:miter lim="800000"/>
            <a:headEnd/>
            <a:tailEnd/>
          </a:ln>
        </p:spPr>
        <p:txBody>
          <a:bodyPr anchor="ctr">
            <a:spAutoFit/>
          </a:bodyPr>
          <a:lstStyle/>
          <a:p>
            <a:pPr eaLnBrk="0" hangingPunct="0"/>
            <a:r>
              <a:rPr lang="ar-EG" sz="4800" b="1" dirty="0">
                <a:solidFill>
                  <a:srgbClr val="FF0000"/>
                </a:solidFill>
                <a:latin typeface="Calibri" pitchFamily="34" charset="0"/>
              </a:rPr>
              <a:t>مَا الضّوْءُ؟</a:t>
            </a:r>
            <a:endParaRPr lang="ar-EG" sz="6600" b="1" dirty="0">
              <a:solidFill>
                <a:srgbClr val="FF0000"/>
              </a:solidFill>
              <a:latin typeface="Calibri" pitchFamily="34" charset="0"/>
            </a:endParaRPr>
          </a:p>
        </p:txBody>
      </p:sp>
      <p:sp>
        <p:nvSpPr>
          <p:cNvPr id="10" name="Rectangle 6">
            <a:extLst>
              <a:ext uri="{FF2B5EF4-FFF2-40B4-BE49-F238E27FC236}">
                <a16:creationId xmlns:a16="http://schemas.microsoft.com/office/drawing/2014/main" id="{DE450D29-8D25-4DB8-B473-213CA343E402}"/>
              </a:ext>
            </a:extLst>
          </p:cNvPr>
          <p:cNvSpPr>
            <a:spLocks noChangeArrowheads="1"/>
          </p:cNvSpPr>
          <p:nvPr/>
        </p:nvSpPr>
        <p:spPr bwMode="auto">
          <a:xfrm>
            <a:off x="2826563" y="1718484"/>
            <a:ext cx="8072494" cy="3724096"/>
          </a:xfrm>
          <a:prstGeom prst="rect">
            <a:avLst/>
          </a:prstGeom>
          <a:noFill/>
          <a:ln w="9525">
            <a:noFill/>
            <a:miter lim="800000"/>
            <a:headEnd/>
            <a:tailEnd/>
          </a:ln>
        </p:spPr>
        <p:txBody>
          <a:bodyPr wrap="square" anchor="ctr">
            <a:spAutoFit/>
          </a:bodyPr>
          <a:lstStyle/>
          <a:p>
            <a:pPr algn="ctr" eaLnBrk="0" fontAlgn="auto" hangingPunct="0">
              <a:spcBef>
                <a:spcPts val="0"/>
              </a:spcBef>
              <a:spcAft>
                <a:spcPts val="0"/>
              </a:spcAft>
              <a:defRPr/>
            </a:pPr>
            <a:r>
              <a:rPr lang="ar-EG" sz="4400" b="1" dirty="0">
                <a:latin typeface="+mn-lt"/>
                <a:cs typeface="+mn-cs"/>
              </a:rPr>
              <a:t>الضوء شكل من أشكال الطاقة، نحس </a:t>
            </a:r>
            <a:r>
              <a:rPr lang="ar-EG" sz="4400" b="1" dirty="0" err="1">
                <a:latin typeface="+mn-lt"/>
                <a:cs typeface="+mn-cs"/>
              </a:rPr>
              <a:t>به</a:t>
            </a:r>
            <a:r>
              <a:rPr lang="ar-EG" sz="4400" b="1" dirty="0">
                <a:latin typeface="+mn-lt"/>
                <a:cs typeface="+mn-cs"/>
              </a:rPr>
              <a:t> بالعين. ومصادر الضوء عديدة، منها الشمس والمصابيح الكهربائية والنار وغيرها من المصادر.</a:t>
            </a:r>
            <a:endParaRPr lang="ar-SA" sz="4400" b="1" dirty="0">
              <a:latin typeface="+mn-lt"/>
              <a:cs typeface="+mn-cs"/>
            </a:endParaRPr>
          </a:p>
          <a:p>
            <a:pPr algn="ctr" eaLnBrk="0" fontAlgn="auto" hangingPunct="0">
              <a:spcBef>
                <a:spcPts val="0"/>
              </a:spcBef>
              <a:spcAft>
                <a:spcPts val="0"/>
              </a:spcAft>
              <a:defRPr/>
            </a:pPr>
            <a:endParaRPr lang="ar-EG" sz="6000" b="1" dirty="0">
              <a:latin typeface="+mn-lt"/>
              <a:cs typeface="+mn-cs"/>
            </a:endParaRPr>
          </a:p>
        </p:txBody>
      </p:sp>
    </p:spTree>
    <p:extLst>
      <p:ext uri="{BB962C8B-B14F-4D97-AF65-F5344CB8AC3E}">
        <p14:creationId xmlns:p14="http://schemas.microsoft.com/office/powerpoint/2010/main" val="485522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2" name="Rectangle 1">
            <a:extLst>
              <a:ext uri="{FF2B5EF4-FFF2-40B4-BE49-F238E27FC236}">
                <a16:creationId xmlns:a16="http://schemas.microsoft.com/office/drawing/2014/main" id="{9F307589-CE19-419F-85FD-844D94113DC2}"/>
              </a:ext>
            </a:extLst>
          </p:cNvPr>
          <p:cNvSpPr>
            <a:spLocks noChangeArrowheads="1"/>
          </p:cNvSpPr>
          <p:nvPr/>
        </p:nvSpPr>
        <p:spPr bwMode="auto">
          <a:xfrm>
            <a:off x="1941591" y="511269"/>
            <a:ext cx="8858280" cy="2308324"/>
          </a:xfrm>
          <a:prstGeom prst="rect">
            <a:avLst/>
          </a:prstGeom>
          <a:noFill/>
          <a:ln w="9525">
            <a:noFill/>
            <a:miter lim="800000"/>
            <a:headEnd/>
            <a:tailEnd/>
          </a:ln>
        </p:spPr>
        <p:txBody>
          <a:bodyPr wrap="square" anchor="ctr">
            <a:spAutoFit/>
          </a:bodyPr>
          <a:lstStyle/>
          <a:p>
            <a:pPr algn="ctr" eaLnBrk="0" hangingPunct="0"/>
            <a:r>
              <a:rPr lang="ar-EG" sz="3600" b="1" dirty="0">
                <a:latin typeface="Calibri" pitchFamily="34" charset="0"/>
              </a:rPr>
              <a:t>يَنْتَقِلُ الضَّوءُ مِنْ مَصْدَرِهِ فِي خُطُوطٍ مُسْتَقِيمَةٍ. فَعِنْدَ إِضَاءَةِ المِصْبَاحِ أَرَى أَشِعَّةً مستقيمة مِنَ الضَّوْءِ. وَكَذَلِكَ أَشِعَّةُ الشَّمْسِ تَسِيرُ مَلاَيِينَ الأَمْيَالِ فِي خُطُوطٍ مُسْتَقِيمَةٍ حَتَّى تَصْطَدِمَ بِجِسْمٍ مَا.</a:t>
            </a:r>
            <a:endParaRPr lang="ar-EG" sz="4800" b="1" dirty="0">
              <a:latin typeface="Calibri" pitchFamily="34" charset="0"/>
            </a:endParaRPr>
          </a:p>
        </p:txBody>
      </p:sp>
      <p:pic>
        <p:nvPicPr>
          <p:cNvPr id="13" name="Picture 2">
            <a:extLst>
              <a:ext uri="{FF2B5EF4-FFF2-40B4-BE49-F238E27FC236}">
                <a16:creationId xmlns:a16="http://schemas.microsoft.com/office/drawing/2014/main" id="{9FBF59EF-0FF7-4083-8DFE-B3A8C0FAB454}"/>
              </a:ext>
            </a:extLst>
          </p:cNvPr>
          <p:cNvPicPr>
            <a:picLocks noChangeAspect="1" noChangeArrowheads="1"/>
          </p:cNvPicPr>
          <p:nvPr/>
        </p:nvPicPr>
        <p:blipFill>
          <a:blip r:embed="rId8" cstate="print"/>
          <a:srcRect/>
          <a:stretch>
            <a:fillRect/>
          </a:stretch>
        </p:blipFill>
        <p:spPr bwMode="auto">
          <a:xfrm>
            <a:off x="2193713" y="3297351"/>
            <a:ext cx="8568952" cy="2090512"/>
          </a:xfrm>
          <a:prstGeom prst="rect">
            <a:avLst/>
          </a:prstGeom>
          <a:noFill/>
          <a:ln w="9525">
            <a:noFill/>
            <a:miter lim="800000"/>
            <a:headEnd/>
            <a:tailEnd/>
          </a:ln>
          <a:effectLst/>
        </p:spPr>
      </p:pic>
      <p:sp>
        <p:nvSpPr>
          <p:cNvPr id="14" name="مربع نص 13">
            <a:extLst>
              <a:ext uri="{FF2B5EF4-FFF2-40B4-BE49-F238E27FC236}">
                <a16:creationId xmlns:a16="http://schemas.microsoft.com/office/drawing/2014/main" id="{C82471CA-32F9-4AD9-88AE-5EAB8A30D303}"/>
              </a:ext>
            </a:extLst>
          </p:cNvPr>
          <p:cNvSpPr txBox="1"/>
          <p:nvPr/>
        </p:nvSpPr>
        <p:spPr>
          <a:xfrm>
            <a:off x="2298781" y="2998328"/>
            <a:ext cx="4487127" cy="584775"/>
          </a:xfrm>
          <a:prstGeom prst="rect">
            <a:avLst/>
          </a:prstGeom>
          <a:solidFill>
            <a:schemeClr val="bg1"/>
          </a:solidFill>
          <a:ln w="38100">
            <a:solidFill>
              <a:schemeClr val="accent6">
                <a:lumMod val="75000"/>
              </a:schemeClr>
            </a:solidFill>
          </a:ln>
        </p:spPr>
        <p:txBody>
          <a:bodyPr wrap="square" rtlCol="1">
            <a:spAutoFit/>
          </a:bodyPr>
          <a:lstStyle/>
          <a:p>
            <a:r>
              <a:rPr lang="ar-EG" sz="3200" b="1" dirty="0"/>
              <a:t>ينتقل الضوء في خطوط مستقيمة</a:t>
            </a:r>
            <a:endParaRPr lang="ar-SA" sz="3200" b="1" dirty="0"/>
          </a:p>
        </p:txBody>
      </p:sp>
    </p:spTree>
    <p:extLst>
      <p:ext uri="{BB962C8B-B14F-4D97-AF65-F5344CB8AC3E}">
        <p14:creationId xmlns:p14="http://schemas.microsoft.com/office/powerpoint/2010/main" val="217778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9">
            <a:extLst>
              <a:ext uri="{FF2B5EF4-FFF2-40B4-BE49-F238E27FC236}">
                <a16:creationId xmlns:a16="http://schemas.microsoft.com/office/drawing/2014/main" id="{A54631FD-C6C0-478D-85DE-5AB8E64CEA4F}"/>
              </a:ext>
            </a:extLst>
          </p:cNvPr>
          <p:cNvSpPr>
            <a:spLocks noChangeArrowheads="1"/>
          </p:cNvSpPr>
          <p:nvPr/>
        </p:nvSpPr>
        <p:spPr bwMode="auto">
          <a:xfrm>
            <a:off x="8613111" y="667652"/>
            <a:ext cx="2144703" cy="830997"/>
          </a:xfrm>
          <a:prstGeom prst="rect">
            <a:avLst/>
          </a:prstGeom>
          <a:noFill/>
          <a:ln w="9525">
            <a:noFill/>
            <a:miter lim="800000"/>
            <a:headEnd/>
            <a:tailEnd/>
          </a:ln>
        </p:spPr>
        <p:txBody>
          <a:bodyPr wrap="square" anchor="ctr">
            <a:spAutoFit/>
          </a:bodyPr>
          <a:lstStyle/>
          <a:p>
            <a:pPr eaLnBrk="0" hangingPunct="0"/>
            <a:r>
              <a:rPr lang="ar-EG" sz="4800" b="1" dirty="0">
                <a:solidFill>
                  <a:srgbClr val="FF0000"/>
                </a:solidFill>
                <a:latin typeface="Calibri" pitchFamily="34" charset="0"/>
              </a:rPr>
              <a:t>الانْعِكَاسُ</a:t>
            </a:r>
            <a:endParaRPr lang="ar-EG" sz="4400" b="1" dirty="0">
              <a:solidFill>
                <a:srgbClr val="FF0000"/>
              </a:solidFill>
              <a:latin typeface="Calibri" pitchFamily="34" charset="0"/>
            </a:endParaRPr>
          </a:p>
        </p:txBody>
      </p:sp>
      <p:sp>
        <p:nvSpPr>
          <p:cNvPr id="10" name="Rectangle 4">
            <a:extLst>
              <a:ext uri="{FF2B5EF4-FFF2-40B4-BE49-F238E27FC236}">
                <a16:creationId xmlns:a16="http://schemas.microsoft.com/office/drawing/2014/main" id="{0BF597FD-B666-4F62-AB7B-C6E745F03F23}"/>
              </a:ext>
            </a:extLst>
          </p:cNvPr>
          <p:cNvSpPr>
            <a:spLocks noChangeArrowheads="1"/>
          </p:cNvSpPr>
          <p:nvPr/>
        </p:nvSpPr>
        <p:spPr bwMode="auto">
          <a:xfrm>
            <a:off x="2441092" y="1819809"/>
            <a:ext cx="8247063" cy="2800350"/>
          </a:xfrm>
          <a:prstGeom prst="rect">
            <a:avLst/>
          </a:prstGeom>
          <a:noFill/>
          <a:ln w="9525">
            <a:noFill/>
            <a:miter lim="800000"/>
            <a:headEnd/>
            <a:tailEnd/>
          </a:ln>
        </p:spPr>
        <p:txBody>
          <a:bodyPr anchor="ctr">
            <a:spAutoFit/>
          </a:bodyPr>
          <a:lstStyle/>
          <a:p>
            <a:pPr algn="ctr" eaLnBrk="0" hangingPunct="0"/>
            <a:r>
              <a:rPr lang="ar-EG" sz="4400" b="1" dirty="0">
                <a:latin typeface="Calibri" pitchFamily="34" charset="0"/>
              </a:rPr>
              <a:t>يَحْدُثُ </a:t>
            </a:r>
            <a:r>
              <a:rPr lang="ar-EG" sz="4400" b="1" dirty="0">
                <a:effectLst>
                  <a:glow rad="228600">
                    <a:srgbClr val="FFFF00">
                      <a:alpha val="40000"/>
                    </a:srgbClr>
                  </a:glow>
                </a:effectLst>
                <a:latin typeface="Calibri" pitchFamily="34" charset="0"/>
              </a:rPr>
              <a:t>انْعِكَاسُ الضَّوْءِ </a:t>
            </a:r>
            <a:r>
              <a:rPr lang="ar-EG" sz="4400" b="1" dirty="0">
                <a:latin typeface="Calibri" pitchFamily="34" charset="0"/>
              </a:rPr>
              <a:t>عِنْدَ سُقُوطِ الضَّوْءِ عَلَى بَعْضِ الأَجْسَامِ وَارْتِدَادِهِ عَنْهَا، فَيُغَيِّرُ اتِّجَاهَهُ، ثُمَّ يَسْتَمِرُّ فِي السَّيرِ فِي خُطُوطٍ مُسْتَقِيمَةٍ.</a:t>
            </a:r>
            <a:endParaRPr lang="ar-EG" sz="6000" b="1" dirty="0">
              <a:latin typeface="Calibri" pitchFamily="34" charset="0"/>
            </a:endParaRPr>
          </a:p>
        </p:txBody>
      </p:sp>
    </p:spTree>
    <p:extLst>
      <p:ext uri="{BB962C8B-B14F-4D97-AF65-F5344CB8AC3E}">
        <p14:creationId xmlns:p14="http://schemas.microsoft.com/office/powerpoint/2010/main" val="101129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9">
            <a:extLst>
              <a:ext uri="{FF2B5EF4-FFF2-40B4-BE49-F238E27FC236}">
                <a16:creationId xmlns:a16="http://schemas.microsoft.com/office/drawing/2014/main" id="{89D82C10-6FF1-4EF9-8B87-7DDD2AD4EBBA}"/>
              </a:ext>
            </a:extLst>
          </p:cNvPr>
          <p:cNvSpPr>
            <a:spLocks noChangeArrowheads="1"/>
          </p:cNvSpPr>
          <p:nvPr/>
        </p:nvSpPr>
        <p:spPr bwMode="auto">
          <a:xfrm>
            <a:off x="8601460" y="567302"/>
            <a:ext cx="2144703" cy="830997"/>
          </a:xfrm>
          <a:prstGeom prst="rect">
            <a:avLst/>
          </a:prstGeom>
          <a:noFill/>
          <a:ln w="9525">
            <a:noFill/>
            <a:miter lim="800000"/>
            <a:headEnd/>
            <a:tailEnd/>
          </a:ln>
        </p:spPr>
        <p:txBody>
          <a:bodyPr wrap="square" anchor="ctr">
            <a:spAutoFit/>
          </a:bodyPr>
          <a:lstStyle/>
          <a:p>
            <a:pPr eaLnBrk="0" hangingPunct="0"/>
            <a:r>
              <a:rPr lang="ar-EG" sz="4800" b="1" dirty="0">
                <a:solidFill>
                  <a:srgbClr val="FF0000"/>
                </a:solidFill>
                <a:latin typeface="Calibri" pitchFamily="34" charset="0"/>
              </a:rPr>
              <a:t>الانْعِكَاسُ</a:t>
            </a:r>
            <a:endParaRPr lang="ar-EG" sz="4400" b="1" dirty="0">
              <a:solidFill>
                <a:srgbClr val="FF0000"/>
              </a:solidFill>
              <a:latin typeface="Calibri" pitchFamily="34" charset="0"/>
            </a:endParaRPr>
          </a:p>
        </p:txBody>
      </p:sp>
      <p:sp>
        <p:nvSpPr>
          <p:cNvPr id="10" name="Rectangle 4">
            <a:extLst>
              <a:ext uri="{FF2B5EF4-FFF2-40B4-BE49-F238E27FC236}">
                <a16:creationId xmlns:a16="http://schemas.microsoft.com/office/drawing/2014/main" id="{30411F5F-7D05-4232-BCB0-B89454E38F1A}"/>
              </a:ext>
            </a:extLst>
          </p:cNvPr>
          <p:cNvSpPr>
            <a:spLocks noChangeArrowheads="1"/>
          </p:cNvSpPr>
          <p:nvPr/>
        </p:nvSpPr>
        <p:spPr bwMode="auto">
          <a:xfrm>
            <a:off x="2855640" y="1398299"/>
            <a:ext cx="7775575" cy="341632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fontAlgn="auto">
              <a:spcBef>
                <a:spcPts val="0"/>
              </a:spcBef>
              <a:spcAft>
                <a:spcPts val="0"/>
              </a:spcAft>
              <a:defRPr/>
            </a:pPr>
            <a:r>
              <a:rPr lang="ar-EG" sz="3600" b="1" dirty="0">
                <a:solidFill>
                  <a:schemeClr val="tx1"/>
                </a:solidFill>
              </a:rPr>
              <a:t>يَرْتَدُّ الضَّوْءُ عَنِ الأَجْسَامِ بِالطَّرِيقَةِ نَفْسِهَا الَّتِي تَرْتَدُّ بِهَا الكُرَةُ عَنِ الأَرْضِ. فَعِنْدَمَا أَدفع الكُرَةَ إلىَ أَسْفَلِ فَإِنَّهَا تَرْتَدُّ إِلَى أَعْلَى. وَعِنْدَمَا يَسْقُطُ الضَّوْءُ عَلَى جِسْمٍ مَا فَإنَّهُ يرتد فَي اتِّجَاهَاتٍ مُخْتَلِفَةٍ، وَفَي خُطُوطٍ مُسْتَقِيمَةٍ. وَلِكَي نَرَى الأَجْسَامَ لابُدَّ لِلضَّوْءِ أَنْ يَنْعَكِسَ عَنْ هَذِهِ الأَجْسَامِ، وَيَدْخَلُ العَيْنَ.</a:t>
            </a:r>
            <a:endParaRPr lang="en-US" sz="3600" b="1" dirty="0">
              <a:solidFill>
                <a:schemeClr val="tx1"/>
              </a:solidFill>
            </a:endParaRPr>
          </a:p>
        </p:txBody>
      </p:sp>
    </p:spTree>
    <p:extLst>
      <p:ext uri="{BB962C8B-B14F-4D97-AF65-F5344CB8AC3E}">
        <p14:creationId xmlns:p14="http://schemas.microsoft.com/office/powerpoint/2010/main" val="3176970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4">
            <a:extLst>
              <a:ext uri="{FF2B5EF4-FFF2-40B4-BE49-F238E27FC236}">
                <a16:creationId xmlns:a16="http://schemas.microsoft.com/office/drawing/2014/main" id="{42245988-0BC4-4FB2-9949-589E40A1CC51}"/>
              </a:ext>
            </a:extLst>
          </p:cNvPr>
          <p:cNvSpPr>
            <a:spLocks noChangeArrowheads="1"/>
          </p:cNvSpPr>
          <p:nvPr/>
        </p:nvSpPr>
        <p:spPr bwMode="auto">
          <a:xfrm>
            <a:off x="3077934" y="3786213"/>
            <a:ext cx="6357982" cy="1446550"/>
          </a:xfrm>
          <a:prstGeom prst="rect">
            <a:avLst/>
          </a:prstGeom>
          <a:noFill/>
          <a:ln w="9525">
            <a:noFill/>
            <a:miter lim="800000"/>
            <a:headEnd/>
            <a:tailEnd/>
          </a:ln>
        </p:spPr>
        <p:txBody>
          <a:bodyPr wrap="square" anchor="ctr">
            <a:spAutoFit/>
          </a:bodyPr>
          <a:lstStyle/>
          <a:p>
            <a:pPr eaLnBrk="0" hangingPunct="0"/>
            <a:r>
              <a:rPr lang="ar-EG" sz="4400" b="1" dirty="0">
                <a:latin typeface="Calibri" pitchFamily="34" charset="0"/>
              </a:rPr>
              <a:t>يَنْعَكِسُ الضَّوْءُ عِنْدَ سُقُوطِهِ عِلِى بِعْضِ الأَجْسَامِ بِمُخْتَلِفِ الاتَجِاهَاتِ. </a:t>
            </a:r>
            <a:endParaRPr lang="ar-EG" sz="6000" b="1" dirty="0">
              <a:latin typeface="Calibri" pitchFamily="34" charset="0"/>
            </a:endParaRPr>
          </a:p>
        </p:txBody>
      </p:sp>
      <p:pic>
        <p:nvPicPr>
          <p:cNvPr id="10" name="Picture 2">
            <a:extLst>
              <a:ext uri="{FF2B5EF4-FFF2-40B4-BE49-F238E27FC236}">
                <a16:creationId xmlns:a16="http://schemas.microsoft.com/office/drawing/2014/main" id="{1D85E3E9-5498-49D6-97F3-5613DDB55EB0}"/>
              </a:ext>
            </a:extLst>
          </p:cNvPr>
          <p:cNvPicPr>
            <a:picLocks noChangeAspect="1" noChangeArrowheads="1"/>
          </p:cNvPicPr>
          <p:nvPr/>
        </p:nvPicPr>
        <p:blipFill>
          <a:blip r:embed="rId8" cstate="print"/>
          <a:stretch>
            <a:fillRect/>
          </a:stretch>
        </p:blipFill>
        <p:spPr bwMode="auto">
          <a:xfrm>
            <a:off x="4583832" y="783630"/>
            <a:ext cx="4208572" cy="2645370"/>
          </a:xfrm>
          <a:prstGeom prst="rect">
            <a:avLst/>
          </a:prstGeom>
          <a:noFill/>
          <a:ln w="76200">
            <a:solidFill>
              <a:schemeClr val="tx1"/>
            </a:solidFill>
            <a:miter lim="800000"/>
            <a:headEnd/>
            <a:tailEnd/>
          </a:ln>
          <a:effectLst/>
        </p:spPr>
      </p:pic>
      <p:sp>
        <p:nvSpPr>
          <p:cNvPr id="11" name="مثلث متساوي الساقين 10">
            <a:extLst>
              <a:ext uri="{FF2B5EF4-FFF2-40B4-BE49-F238E27FC236}">
                <a16:creationId xmlns:a16="http://schemas.microsoft.com/office/drawing/2014/main" id="{6519697F-D204-4F66-B616-328B2F0B43E6}"/>
              </a:ext>
            </a:extLst>
          </p:cNvPr>
          <p:cNvSpPr/>
          <p:nvPr/>
        </p:nvSpPr>
        <p:spPr>
          <a:xfrm>
            <a:off x="9589658" y="3877037"/>
            <a:ext cx="703514" cy="4286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414030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2" name="Rectangle 7">
            <a:extLst>
              <a:ext uri="{FF2B5EF4-FFF2-40B4-BE49-F238E27FC236}">
                <a16:creationId xmlns:a16="http://schemas.microsoft.com/office/drawing/2014/main" id="{2D091478-162B-4A1B-9B95-476A1C2DBD58}"/>
              </a:ext>
            </a:extLst>
          </p:cNvPr>
          <p:cNvSpPr>
            <a:spLocks noChangeArrowheads="1"/>
          </p:cNvSpPr>
          <p:nvPr/>
        </p:nvSpPr>
        <p:spPr bwMode="auto">
          <a:xfrm>
            <a:off x="7103422" y="456959"/>
            <a:ext cx="3762375" cy="769441"/>
          </a:xfrm>
          <a:prstGeom prst="rect">
            <a:avLst/>
          </a:prstGeom>
          <a:noFill/>
          <a:ln w="9525">
            <a:noFill/>
            <a:miter lim="800000"/>
            <a:headEnd/>
            <a:tailEnd/>
          </a:ln>
        </p:spPr>
        <p:txBody>
          <a:bodyPr anchor="ctr">
            <a:spAutoFit/>
          </a:bodyPr>
          <a:lstStyle/>
          <a:p>
            <a:pPr eaLnBrk="0" hangingPunct="0"/>
            <a:r>
              <a:rPr lang="ar-EG" sz="4400" b="1" dirty="0">
                <a:solidFill>
                  <a:srgbClr val="FF0000"/>
                </a:solidFill>
                <a:latin typeface="Calibri" pitchFamily="34" charset="0"/>
              </a:rPr>
              <a:t>أَخْتَبِرُ نَفْسِي </a:t>
            </a:r>
          </a:p>
        </p:txBody>
      </p:sp>
      <p:sp>
        <p:nvSpPr>
          <p:cNvPr id="13" name="Rectangle 6">
            <a:extLst>
              <a:ext uri="{FF2B5EF4-FFF2-40B4-BE49-F238E27FC236}">
                <a16:creationId xmlns:a16="http://schemas.microsoft.com/office/drawing/2014/main" id="{A51DBA75-130C-4BFE-B3CF-A836D5267F07}"/>
              </a:ext>
            </a:extLst>
          </p:cNvPr>
          <p:cNvSpPr>
            <a:spLocks noChangeArrowheads="1"/>
          </p:cNvSpPr>
          <p:nvPr/>
        </p:nvSpPr>
        <p:spPr bwMode="auto">
          <a:xfrm>
            <a:off x="3030865" y="1294901"/>
            <a:ext cx="7850187" cy="1446550"/>
          </a:xfrm>
          <a:prstGeom prst="rect">
            <a:avLst/>
          </a:prstGeom>
          <a:noFill/>
          <a:ln w="9525">
            <a:noFill/>
            <a:miter lim="800000"/>
            <a:headEnd/>
            <a:tailEnd/>
          </a:ln>
        </p:spPr>
        <p:txBody>
          <a:bodyPr anchor="ctr">
            <a:spAutoFit/>
          </a:bodyPr>
          <a:lstStyle/>
          <a:p>
            <a:pPr eaLnBrk="0" hangingPunct="0"/>
            <a:r>
              <a:rPr lang="ar-EG" sz="4400" b="1" dirty="0">
                <a:solidFill>
                  <a:srgbClr val="00B0F0"/>
                </a:solidFill>
                <a:latin typeface="Calibri" pitchFamily="34" charset="0"/>
              </a:rPr>
              <a:t>أَسْتَخلِصُ النَتَائِجَ. </a:t>
            </a:r>
            <a:r>
              <a:rPr lang="ar-EG" sz="4400" b="1" dirty="0">
                <a:latin typeface="Calibri" pitchFamily="34" charset="0"/>
              </a:rPr>
              <a:t>كَيْفَ يُمْكِنُ لِلمِرْآةِ أَنْ تَسَاعِدنِي عَلَى رُؤْيَةِ مَا وَرَائِي؟</a:t>
            </a:r>
            <a:endParaRPr lang="en-US" sz="4400" b="1" dirty="0">
              <a:latin typeface="Calibri" pitchFamily="34" charset="0"/>
            </a:endParaRPr>
          </a:p>
        </p:txBody>
      </p:sp>
      <p:sp>
        <p:nvSpPr>
          <p:cNvPr id="14" name="مربع نص 13">
            <a:extLst>
              <a:ext uri="{FF2B5EF4-FFF2-40B4-BE49-F238E27FC236}">
                <a16:creationId xmlns:a16="http://schemas.microsoft.com/office/drawing/2014/main" id="{D1358004-D6BD-45BA-8CA0-360B567D28F0}"/>
              </a:ext>
            </a:extLst>
          </p:cNvPr>
          <p:cNvSpPr txBox="1">
            <a:spLocks noChangeArrowheads="1"/>
          </p:cNvSpPr>
          <p:nvPr/>
        </p:nvSpPr>
        <p:spPr bwMode="auto">
          <a:xfrm>
            <a:off x="1866587" y="3041165"/>
            <a:ext cx="9269973" cy="2123658"/>
          </a:xfrm>
          <a:prstGeom prst="rect">
            <a:avLst/>
          </a:prstGeom>
          <a:noFill/>
          <a:ln w="9525">
            <a:noFill/>
            <a:miter lim="800000"/>
            <a:headEnd/>
            <a:tailEnd/>
          </a:ln>
        </p:spPr>
        <p:txBody>
          <a:bodyPr wrap="square">
            <a:spAutoFit/>
          </a:bodyPr>
          <a:lstStyle/>
          <a:p>
            <a:pPr algn="ctr"/>
            <a:r>
              <a:rPr lang="ar-EG" sz="4400" b="1" dirty="0">
                <a:solidFill>
                  <a:srgbClr val="FF00FF"/>
                </a:solidFill>
                <a:latin typeface="Calibri" pitchFamily="34" charset="0"/>
              </a:rPr>
              <a:t>تعكس المرآة الضوء الساقط عليها</a:t>
            </a:r>
            <a:r>
              <a:rPr lang="ar-SA" sz="4400" b="1" dirty="0">
                <a:solidFill>
                  <a:srgbClr val="FF00FF"/>
                </a:solidFill>
                <a:latin typeface="Calibri" pitchFamily="34" charset="0"/>
              </a:rPr>
              <a:t> </a:t>
            </a:r>
            <a:r>
              <a:rPr lang="ar-EG" sz="4400" b="1" dirty="0">
                <a:solidFill>
                  <a:srgbClr val="FF00FF"/>
                </a:solidFill>
                <a:latin typeface="Calibri" pitchFamily="34" charset="0"/>
              </a:rPr>
              <a:t>والمنعكس عن الأجسام التي ورائي فيصل </a:t>
            </a:r>
            <a:r>
              <a:rPr lang="ar-SA" sz="4400" b="1" dirty="0">
                <a:solidFill>
                  <a:srgbClr val="FF00FF"/>
                </a:solidFill>
                <a:latin typeface="Calibri" pitchFamily="34" charset="0"/>
              </a:rPr>
              <a:t>إ</a:t>
            </a:r>
            <a:r>
              <a:rPr lang="ar-EG" sz="4400" b="1" dirty="0" err="1">
                <a:solidFill>
                  <a:srgbClr val="FF00FF"/>
                </a:solidFill>
                <a:latin typeface="Calibri" pitchFamily="34" charset="0"/>
              </a:rPr>
              <a:t>لى</a:t>
            </a:r>
            <a:r>
              <a:rPr lang="ar-EG" sz="4400" b="1" dirty="0">
                <a:solidFill>
                  <a:srgbClr val="FF00FF"/>
                </a:solidFill>
                <a:latin typeface="Calibri" pitchFamily="34" charset="0"/>
              </a:rPr>
              <a:t> العين ويجعلنا نرى الأجسام ورائنا.</a:t>
            </a:r>
            <a:endParaRPr lang="en-US" sz="4400" b="1" dirty="0">
              <a:solidFill>
                <a:srgbClr val="FF00FF"/>
              </a:solidFill>
              <a:latin typeface="Calibri" pitchFamily="34" charset="0"/>
            </a:endParaRPr>
          </a:p>
        </p:txBody>
      </p:sp>
    </p:spTree>
    <p:extLst>
      <p:ext uri="{BB962C8B-B14F-4D97-AF65-F5344CB8AC3E}">
        <p14:creationId xmlns:p14="http://schemas.microsoft.com/office/powerpoint/2010/main" val="217885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3" name="مستطيل">
            <a:extLst>
              <a:ext uri="{FF2B5EF4-FFF2-40B4-BE49-F238E27FC236}">
                <a16:creationId xmlns:a16="http://schemas.microsoft.com/office/drawing/2014/main" id="{E8FF8ED0-7383-48F0-8776-69E515BC93B6}"/>
              </a:ext>
            </a:extLst>
          </p:cNvPr>
          <p:cNvSpPr/>
          <p:nvPr/>
        </p:nvSpPr>
        <p:spPr>
          <a:xfrm>
            <a:off x="2488280" y="1819909"/>
            <a:ext cx="7215440" cy="2895460"/>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rtl="0">
              <a:defRPr>
                <a:solidFill>
                  <a:srgbClr val="FFFFFF"/>
                </a:solidFill>
              </a:defRPr>
            </a:pPr>
            <a:endParaRPr/>
          </a:p>
        </p:txBody>
      </p:sp>
      <p:pic>
        <p:nvPicPr>
          <p:cNvPr id="10" name="صورة 9">
            <a:extLst>
              <a:ext uri="{FF2B5EF4-FFF2-40B4-BE49-F238E27FC236}">
                <a16:creationId xmlns:a16="http://schemas.microsoft.com/office/drawing/2014/main" id="{8DF0A9F9-8AB0-404E-BB5E-23341A7825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9257" y="328170"/>
            <a:ext cx="9457303" cy="5123513"/>
          </a:xfrm>
          <a:prstGeom prst="rect">
            <a:avLst/>
          </a:prstGeom>
        </p:spPr>
      </p:pic>
      <p:sp>
        <p:nvSpPr>
          <p:cNvPr id="11" name="مستطيل: زوايا مستديرة 10">
            <a:extLst>
              <a:ext uri="{FF2B5EF4-FFF2-40B4-BE49-F238E27FC236}">
                <a16:creationId xmlns:a16="http://schemas.microsoft.com/office/drawing/2014/main" id="{05737128-75C6-49EB-840E-AA22ED95FE50}"/>
              </a:ext>
            </a:extLst>
          </p:cNvPr>
          <p:cNvSpPr/>
          <p:nvPr/>
        </p:nvSpPr>
        <p:spPr>
          <a:xfrm>
            <a:off x="3545690" y="1351612"/>
            <a:ext cx="6218252" cy="2611168"/>
          </a:xfrm>
          <a:prstGeom prst="roundRect">
            <a:avLst/>
          </a:prstGeom>
          <a:no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ar-SA" sz="2800" dirty="0">
                <a:solidFill>
                  <a:schemeClr val="bg1"/>
                </a:solidFill>
                <a:effectLst>
                  <a:outerShdw blurRad="50800" dist="38100" dir="5400000" algn="t" rotWithShape="0">
                    <a:prstClr val="black">
                      <a:alpha val="40000"/>
                    </a:prstClr>
                  </a:outerShdw>
                </a:effectLst>
                <a:cs typeface="PT Bold Heading" panose="02010400000000000000" pitchFamily="2" charset="-78"/>
              </a:rPr>
              <a:t>اليوم : الأربعاء .</a:t>
            </a:r>
          </a:p>
          <a:p>
            <a:pPr algn="ctr">
              <a:lnSpc>
                <a:spcPct val="150000"/>
              </a:lnSpc>
            </a:pPr>
            <a:r>
              <a:rPr lang="ar-SA" sz="2800" dirty="0">
                <a:solidFill>
                  <a:schemeClr val="bg1"/>
                </a:solidFill>
                <a:effectLst>
                  <a:outerShdw blurRad="50800" dist="38100" dir="5400000" algn="t" rotWithShape="0">
                    <a:prstClr val="black">
                      <a:alpha val="40000"/>
                    </a:prstClr>
                  </a:outerShdw>
                </a:effectLst>
                <a:cs typeface="PT Bold Heading" panose="02010400000000000000" pitchFamily="2" charset="-78"/>
              </a:rPr>
              <a:t>التاريخ : 17 / 10 / 1443  هجري .</a:t>
            </a:r>
          </a:p>
          <a:p>
            <a:pPr algn="ctr">
              <a:lnSpc>
                <a:spcPct val="150000"/>
              </a:lnSpc>
            </a:pPr>
            <a:r>
              <a:rPr lang="ar-SA" sz="2800" dirty="0">
                <a:solidFill>
                  <a:schemeClr val="bg1"/>
                </a:solidFill>
                <a:effectLst>
                  <a:outerShdw blurRad="50800" dist="38100" dir="5400000" algn="t" rotWithShape="0">
                    <a:prstClr val="black">
                      <a:alpha val="40000"/>
                    </a:prstClr>
                  </a:outerShdw>
                </a:effectLst>
                <a:cs typeface="PT Bold Heading" panose="02010400000000000000" pitchFamily="2" charset="-78"/>
              </a:rPr>
              <a:t>الصف : الثالث الابتدائي </a:t>
            </a:r>
          </a:p>
          <a:p>
            <a:pPr algn="ctr">
              <a:lnSpc>
                <a:spcPct val="150000"/>
              </a:lnSpc>
            </a:pPr>
            <a:r>
              <a:rPr lang="ar-SA" sz="2800" dirty="0">
                <a:solidFill>
                  <a:schemeClr val="bg1"/>
                </a:solidFill>
                <a:effectLst>
                  <a:outerShdw blurRad="50800" dist="38100" dir="5400000" algn="t" rotWithShape="0">
                    <a:prstClr val="black">
                      <a:alpha val="40000"/>
                    </a:prstClr>
                  </a:outerShdw>
                </a:effectLst>
                <a:cs typeface="PT Bold Heading" panose="02010400000000000000" pitchFamily="2" charset="-78"/>
              </a:rPr>
              <a:t>المادة : العلوم .</a:t>
            </a:r>
          </a:p>
        </p:txBody>
      </p:sp>
    </p:spTree>
    <p:extLst>
      <p:ext uri="{BB962C8B-B14F-4D97-AF65-F5344CB8AC3E}">
        <p14:creationId xmlns:p14="http://schemas.microsoft.com/office/powerpoint/2010/main" val="176396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6">
            <a:extLst>
              <a:ext uri="{FF2B5EF4-FFF2-40B4-BE49-F238E27FC236}">
                <a16:creationId xmlns:a16="http://schemas.microsoft.com/office/drawing/2014/main" id="{963BE228-14F2-4B6F-B641-D9F987760EFA}"/>
              </a:ext>
            </a:extLst>
          </p:cNvPr>
          <p:cNvSpPr>
            <a:spLocks noChangeArrowheads="1"/>
          </p:cNvSpPr>
          <p:nvPr/>
        </p:nvSpPr>
        <p:spPr bwMode="auto">
          <a:xfrm>
            <a:off x="3252359" y="607421"/>
            <a:ext cx="7850187" cy="1446550"/>
          </a:xfrm>
          <a:prstGeom prst="rect">
            <a:avLst/>
          </a:prstGeom>
          <a:noFill/>
          <a:ln w="9525">
            <a:noFill/>
            <a:miter lim="800000"/>
            <a:headEnd/>
            <a:tailEnd/>
          </a:ln>
        </p:spPr>
        <p:txBody>
          <a:bodyPr anchor="ctr">
            <a:spAutoFit/>
          </a:bodyPr>
          <a:lstStyle/>
          <a:p>
            <a:pPr eaLnBrk="0" hangingPunct="0"/>
            <a:r>
              <a:rPr lang="ar-EG" sz="4400" b="1" dirty="0">
                <a:solidFill>
                  <a:srgbClr val="00B0F0"/>
                </a:solidFill>
                <a:latin typeface="Calibri" pitchFamily="34" charset="0"/>
              </a:rPr>
              <a:t>التَّفْكِيرُ النَاقِدُ. </a:t>
            </a:r>
            <a:r>
              <a:rPr lang="ar-EG" sz="4400" b="1" dirty="0">
                <a:latin typeface="Calibri" pitchFamily="34" charset="0"/>
              </a:rPr>
              <a:t>هَلْ يُمْكُنِنِي الرُؤْيَةُ فِي الظّلامِ؟ أُوَضّحُ إَجَابَتِي؟</a:t>
            </a:r>
            <a:endParaRPr lang="en-US" sz="4400" b="1" dirty="0">
              <a:latin typeface="Calibri" pitchFamily="34" charset="0"/>
            </a:endParaRPr>
          </a:p>
        </p:txBody>
      </p:sp>
      <p:sp>
        <p:nvSpPr>
          <p:cNvPr id="10" name="مربع نص 9">
            <a:extLst>
              <a:ext uri="{FF2B5EF4-FFF2-40B4-BE49-F238E27FC236}">
                <a16:creationId xmlns:a16="http://schemas.microsoft.com/office/drawing/2014/main" id="{E444D675-2948-4FCD-8A15-06E6FC25E218}"/>
              </a:ext>
            </a:extLst>
          </p:cNvPr>
          <p:cNvSpPr txBox="1">
            <a:spLocks noChangeArrowheads="1"/>
          </p:cNvSpPr>
          <p:nvPr/>
        </p:nvSpPr>
        <p:spPr bwMode="auto">
          <a:xfrm>
            <a:off x="2625263" y="2442571"/>
            <a:ext cx="8477283" cy="2123658"/>
          </a:xfrm>
          <a:prstGeom prst="rect">
            <a:avLst/>
          </a:prstGeom>
          <a:noFill/>
          <a:ln w="9525">
            <a:noFill/>
            <a:miter lim="800000"/>
            <a:headEnd/>
            <a:tailEnd/>
          </a:ln>
        </p:spPr>
        <p:txBody>
          <a:bodyPr wrap="square">
            <a:spAutoFit/>
          </a:bodyPr>
          <a:lstStyle/>
          <a:p>
            <a:r>
              <a:rPr lang="ar-EG" sz="4400" b="1" dirty="0">
                <a:solidFill>
                  <a:srgbClr val="FF00FF"/>
                </a:solidFill>
                <a:latin typeface="Calibri" pitchFamily="34" charset="0"/>
              </a:rPr>
              <a:t>لا</a:t>
            </a:r>
            <a:r>
              <a:rPr lang="ar-SA" sz="4400" b="1" dirty="0">
                <a:solidFill>
                  <a:srgbClr val="FF00FF"/>
                </a:solidFill>
                <a:latin typeface="Calibri" pitchFamily="34" charset="0"/>
              </a:rPr>
              <a:t> </a:t>
            </a:r>
            <a:r>
              <a:rPr lang="ar-EG" sz="4400" b="1" dirty="0">
                <a:solidFill>
                  <a:srgbClr val="FF00FF"/>
                </a:solidFill>
                <a:latin typeface="Calibri" pitchFamily="34" charset="0"/>
              </a:rPr>
              <a:t>يمكن </a:t>
            </a:r>
            <a:r>
              <a:rPr lang="ar-SA" sz="4400" b="1" dirty="0">
                <a:solidFill>
                  <a:srgbClr val="FF00FF"/>
                </a:solidFill>
                <a:latin typeface="Calibri" pitchFamily="34" charset="0"/>
              </a:rPr>
              <a:t>أ</a:t>
            </a:r>
            <a:r>
              <a:rPr lang="ar-EG" sz="4400" b="1" dirty="0">
                <a:solidFill>
                  <a:srgbClr val="FF00FF"/>
                </a:solidFill>
                <a:latin typeface="Calibri" pitchFamily="34" charset="0"/>
              </a:rPr>
              <a:t>ن </a:t>
            </a:r>
            <a:r>
              <a:rPr lang="ar-EG" sz="4400" b="1" dirty="0" err="1">
                <a:solidFill>
                  <a:srgbClr val="FF00FF"/>
                </a:solidFill>
                <a:latin typeface="Calibri" pitchFamily="34" charset="0"/>
              </a:rPr>
              <a:t>نرى</a:t>
            </a:r>
            <a:r>
              <a:rPr lang="ar-EG" sz="4400" b="1" dirty="0">
                <a:solidFill>
                  <a:srgbClr val="FF00FF"/>
                </a:solidFill>
                <a:latin typeface="Calibri" pitchFamily="34" charset="0"/>
              </a:rPr>
              <a:t> في الظلام،</a:t>
            </a:r>
            <a:r>
              <a:rPr lang="ar-SA" sz="4400" b="1" dirty="0">
                <a:solidFill>
                  <a:srgbClr val="FF00FF"/>
                </a:solidFill>
                <a:latin typeface="Calibri" pitchFamily="34" charset="0"/>
              </a:rPr>
              <a:t> </a:t>
            </a:r>
            <a:r>
              <a:rPr lang="ar-EG" sz="4400" b="1" dirty="0">
                <a:solidFill>
                  <a:srgbClr val="FF00FF"/>
                </a:solidFill>
                <a:latin typeface="Calibri" pitchFamily="34" charset="0"/>
              </a:rPr>
              <a:t>لأنه لكي نرى يجب </a:t>
            </a:r>
            <a:r>
              <a:rPr lang="ar-SA" sz="4400" b="1" dirty="0">
                <a:solidFill>
                  <a:srgbClr val="FF00FF"/>
                </a:solidFill>
                <a:latin typeface="Calibri" pitchFamily="34" charset="0"/>
              </a:rPr>
              <a:t>أ</a:t>
            </a:r>
            <a:r>
              <a:rPr lang="ar-EG" sz="4400" b="1" dirty="0">
                <a:solidFill>
                  <a:srgbClr val="FF00FF"/>
                </a:solidFill>
                <a:latin typeface="Calibri" pitchFamily="34" charset="0"/>
              </a:rPr>
              <a:t>ن ينعكس الضوء عن الأجسام ويصل </a:t>
            </a:r>
            <a:r>
              <a:rPr lang="ar-SA" sz="4400" b="1" dirty="0">
                <a:solidFill>
                  <a:srgbClr val="FF00FF"/>
                </a:solidFill>
                <a:latin typeface="Calibri" pitchFamily="34" charset="0"/>
              </a:rPr>
              <a:t>إ</a:t>
            </a:r>
            <a:r>
              <a:rPr lang="ar-EG" sz="4400" b="1" dirty="0" err="1">
                <a:solidFill>
                  <a:srgbClr val="FF00FF"/>
                </a:solidFill>
                <a:latin typeface="Calibri" pitchFamily="34" charset="0"/>
              </a:rPr>
              <a:t>لى</a:t>
            </a:r>
            <a:r>
              <a:rPr lang="ar-EG" sz="4400" b="1" dirty="0">
                <a:solidFill>
                  <a:srgbClr val="FF00FF"/>
                </a:solidFill>
                <a:latin typeface="Calibri" pitchFamily="34" charset="0"/>
              </a:rPr>
              <a:t> العين.</a:t>
            </a:r>
            <a:endParaRPr lang="en-US" sz="4400" b="1" dirty="0">
              <a:solidFill>
                <a:srgbClr val="FF00FF"/>
              </a:solidFill>
              <a:latin typeface="Calibri" pitchFamily="34" charset="0"/>
            </a:endParaRPr>
          </a:p>
        </p:txBody>
      </p:sp>
    </p:spTree>
    <p:extLst>
      <p:ext uri="{BB962C8B-B14F-4D97-AF65-F5344CB8AC3E}">
        <p14:creationId xmlns:p14="http://schemas.microsoft.com/office/powerpoint/2010/main" val="28598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Picture 2">
            <a:extLst>
              <a:ext uri="{FF2B5EF4-FFF2-40B4-BE49-F238E27FC236}">
                <a16:creationId xmlns:a16="http://schemas.microsoft.com/office/drawing/2014/main" id="{242BE9AA-C338-421B-8798-3862F40CFE38}"/>
              </a:ext>
            </a:extLst>
          </p:cNvPr>
          <p:cNvPicPr>
            <a:picLocks noChangeAspect="1" noChangeArrowheads="1"/>
          </p:cNvPicPr>
          <p:nvPr/>
        </p:nvPicPr>
        <p:blipFill>
          <a:blip r:embed="rId8" cstate="print">
            <a:clrChange>
              <a:clrFrom>
                <a:srgbClr val="000000"/>
              </a:clrFrom>
              <a:clrTo>
                <a:srgbClr val="000000">
                  <a:alpha val="0"/>
                </a:srgbClr>
              </a:clrTo>
            </a:clrChange>
            <a:lum bright="-10000" contrast="20000"/>
          </a:blip>
          <a:srcRect/>
          <a:stretch>
            <a:fillRect/>
          </a:stretch>
        </p:blipFill>
        <p:spPr bwMode="auto">
          <a:xfrm>
            <a:off x="1703512" y="474949"/>
            <a:ext cx="7668345" cy="4981329"/>
          </a:xfrm>
          <a:prstGeom prst="rect">
            <a:avLst/>
          </a:prstGeom>
          <a:noFill/>
          <a:ln w="9525">
            <a:noFill/>
            <a:miter lim="800000"/>
            <a:headEnd/>
            <a:tailEnd/>
          </a:ln>
          <a:effectLst/>
        </p:spPr>
      </p:pic>
      <p:sp>
        <p:nvSpPr>
          <p:cNvPr id="10" name="Rectangle 6">
            <a:extLst>
              <a:ext uri="{FF2B5EF4-FFF2-40B4-BE49-F238E27FC236}">
                <a16:creationId xmlns:a16="http://schemas.microsoft.com/office/drawing/2014/main" id="{E9A9F934-4DBA-47C9-8465-BCF9CEB08E44}"/>
              </a:ext>
            </a:extLst>
          </p:cNvPr>
          <p:cNvSpPr>
            <a:spLocks noChangeArrowheads="1"/>
          </p:cNvSpPr>
          <p:nvPr/>
        </p:nvSpPr>
        <p:spPr bwMode="auto">
          <a:xfrm>
            <a:off x="3863752" y="703750"/>
            <a:ext cx="6357982" cy="1323439"/>
          </a:xfrm>
          <a:prstGeom prst="rect">
            <a:avLst/>
          </a:prstGeom>
          <a:noFill/>
          <a:ln w="9525">
            <a:noFill/>
            <a:miter lim="800000"/>
            <a:headEnd/>
            <a:tailEnd/>
          </a:ln>
        </p:spPr>
        <p:txBody>
          <a:bodyPr wrap="square" anchor="ctr">
            <a:spAutoFit/>
          </a:bodyPr>
          <a:lstStyle/>
          <a:p>
            <a:pPr eaLnBrk="0" hangingPunct="0"/>
            <a:r>
              <a:rPr lang="ar-EG" sz="4000" b="1" dirty="0">
                <a:latin typeface="Calibri" pitchFamily="34" charset="0"/>
              </a:rPr>
              <a:t>سُطُوحُ المَرَايَا مَلْسَاءُ وَسَاطِعَةٌ؛ فَهِيَ تَعْكِسُ الضّوْءَ السّاقِطَ عَلَيْهَا.</a:t>
            </a:r>
            <a:endParaRPr lang="ar-EG" sz="5400" b="1" dirty="0">
              <a:latin typeface="Calibri" pitchFamily="34" charset="0"/>
            </a:endParaRPr>
          </a:p>
        </p:txBody>
      </p:sp>
    </p:spTree>
    <p:extLst>
      <p:ext uri="{BB962C8B-B14F-4D97-AF65-F5344CB8AC3E}">
        <p14:creationId xmlns:p14="http://schemas.microsoft.com/office/powerpoint/2010/main" val="1970798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8">
            <a:extLst>
              <a:ext uri="{FF2B5EF4-FFF2-40B4-BE49-F238E27FC236}">
                <a16:creationId xmlns:a16="http://schemas.microsoft.com/office/drawing/2014/main" id="{009D6825-8CAE-49B1-A024-3BDF54599070}"/>
              </a:ext>
            </a:extLst>
          </p:cNvPr>
          <p:cNvSpPr>
            <a:spLocks noChangeArrowheads="1"/>
          </p:cNvSpPr>
          <p:nvPr/>
        </p:nvSpPr>
        <p:spPr bwMode="auto">
          <a:xfrm>
            <a:off x="3643602" y="417263"/>
            <a:ext cx="7559675" cy="1446550"/>
          </a:xfrm>
          <a:prstGeom prst="rect">
            <a:avLst/>
          </a:prstGeom>
          <a:noFill/>
          <a:ln w="9525">
            <a:noFill/>
            <a:miter lim="800000"/>
            <a:headEnd/>
            <a:tailEnd/>
          </a:ln>
        </p:spPr>
        <p:txBody>
          <a:bodyPr anchor="ctr">
            <a:spAutoFit/>
          </a:bodyPr>
          <a:lstStyle/>
          <a:p>
            <a:pPr eaLnBrk="0" hangingPunct="0"/>
            <a:r>
              <a:rPr lang="ar-EG" sz="4400" b="1" dirty="0">
                <a:solidFill>
                  <a:srgbClr val="00B0F0"/>
                </a:solidFill>
                <a:latin typeface="Calibri" pitchFamily="34" charset="0"/>
              </a:rPr>
              <a:t>مَاذَا يَحْدُثُ عِنْدَمَا يَسْقُطُ الضّوْءُ عَلَى أَجْسَامٍ مُخْتَلِفَةٍ؟</a:t>
            </a:r>
          </a:p>
        </p:txBody>
      </p:sp>
      <p:pic>
        <p:nvPicPr>
          <p:cNvPr id="10" name="Picture 2">
            <a:extLst>
              <a:ext uri="{FF2B5EF4-FFF2-40B4-BE49-F238E27FC236}">
                <a16:creationId xmlns:a16="http://schemas.microsoft.com/office/drawing/2014/main" id="{280F0C38-8E0C-4D09-AED7-C98EB3213C4F}"/>
              </a:ext>
            </a:extLst>
          </p:cNvPr>
          <p:cNvPicPr>
            <a:picLocks noChangeAspect="1" noChangeArrowheads="1"/>
          </p:cNvPicPr>
          <p:nvPr/>
        </p:nvPicPr>
        <p:blipFill>
          <a:blip r:embed="rId8" cstate="print"/>
          <a:srcRect/>
          <a:stretch>
            <a:fillRect/>
          </a:stretch>
        </p:blipFill>
        <p:spPr bwMode="auto">
          <a:xfrm>
            <a:off x="2228662" y="1202605"/>
            <a:ext cx="3867338" cy="3288043"/>
          </a:xfrm>
          <a:prstGeom prst="rect">
            <a:avLst/>
          </a:prstGeom>
          <a:noFill/>
          <a:ln w="9525">
            <a:noFill/>
            <a:miter lim="800000"/>
            <a:headEnd/>
            <a:tailEnd/>
          </a:ln>
          <a:effectLst/>
        </p:spPr>
      </p:pic>
      <p:sp>
        <p:nvSpPr>
          <p:cNvPr id="11" name="مثلث متساوي الساقين 10">
            <a:extLst>
              <a:ext uri="{FF2B5EF4-FFF2-40B4-BE49-F238E27FC236}">
                <a16:creationId xmlns:a16="http://schemas.microsoft.com/office/drawing/2014/main" id="{A8D445EF-8EC2-4DB7-BD56-595810E3D4A3}"/>
              </a:ext>
            </a:extLst>
          </p:cNvPr>
          <p:cNvSpPr/>
          <p:nvPr/>
        </p:nvSpPr>
        <p:spPr>
          <a:xfrm>
            <a:off x="8484531" y="4733050"/>
            <a:ext cx="703514" cy="428628"/>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Rectangle 7">
            <a:extLst>
              <a:ext uri="{FF2B5EF4-FFF2-40B4-BE49-F238E27FC236}">
                <a16:creationId xmlns:a16="http://schemas.microsoft.com/office/drawing/2014/main" id="{A74A029A-DC6F-4E96-A84E-17118B7D3FEC}"/>
              </a:ext>
            </a:extLst>
          </p:cNvPr>
          <p:cNvSpPr>
            <a:spLocks noChangeArrowheads="1"/>
          </p:cNvSpPr>
          <p:nvPr/>
        </p:nvSpPr>
        <p:spPr bwMode="auto">
          <a:xfrm>
            <a:off x="2999656" y="4513419"/>
            <a:ext cx="5345122" cy="830997"/>
          </a:xfrm>
          <a:prstGeom prst="rect">
            <a:avLst/>
          </a:prstGeom>
          <a:noFill/>
          <a:ln w="9525">
            <a:noFill/>
            <a:miter lim="800000"/>
            <a:headEnd/>
            <a:tailEnd/>
          </a:ln>
        </p:spPr>
        <p:txBody>
          <a:bodyPr wrap="square" anchor="ctr">
            <a:spAutoFit/>
          </a:bodyPr>
          <a:lstStyle/>
          <a:p>
            <a:pPr eaLnBrk="0" hangingPunct="0"/>
            <a:r>
              <a:rPr lang="ar-EG" sz="2400" b="1" dirty="0">
                <a:latin typeface="Calibri" pitchFamily="34" charset="0"/>
              </a:rPr>
              <a:t>عَنْدَمَا تَكُونُ الشَّمسُ خَلْفَ الشَّجَرَةِ يَتَشَكّلُ الظّلٌ أَمَامَ الشّجَرَةِ.</a:t>
            </a:r>
            <a:endParaRPr lang="ar-EG" sz="3600" b="1" dirty="0">
              <a:latin typeface="Calibri" pitchFamily="34" charset="0"/>
            </a:endParaRPr>
          </a:p>
        </p:txBody>
      </p:sp>
    </p:spTree>
    <p:extLst>
      <p:ext uri="{BB962C8B-B14F-4D97-AF65-F5344CB8AC3E}">
        <p14:creationId xmlns:p14="http://schemas.microsoft.com/office/powerpoint/2010/main" val="3039226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3" name="Rectangle 8">
            <a:extLst>
              <a:ext uri="{FF2B5EF4-FFF2-40B4-BE49-F238E27FC236}">
                <a16:creationId xmlns:a16="http://schemas.microsoft.com/office/drawing/2014/main" id="{342BBCE5-FF1C-43B8-8904-C1A00C7036C1}"/>
              </a:ext>
            </a:extLst>
          </p:cNvPr>
          <p:cNvSpPr>
            <a:spLocks noChangeArrowheads="1"/>
          </p:cNvSpPr>
          <p:nvPr/>
        </p:nvSpPr>
        <p:spPr bwMode="auto">
          <a:xfrm>
            <a:off x="3417667" y="530159"/>
            <a:ext cx="7559675" cy="1446550"/>
          </a:xfrm>
          <a:prstGeom prst="rect">
            <a:avLst/>
          </a:prstGeom>
          <a:noFill/>
          <a:ln w="9525">
            <a:noFill/>
            <a:miter lim="800000"/>
            <a:headEnd/>
            <a:tailEnd/>
          </a:ln>
        </p:spPr>
        <p:txBody>
          <a:bodyPr anchor="ctr">
            <a:spAutoFit/>
          </a:bodyPr>
          <a:lstStyle/>
          <a:p>
            <a:pPr eaLnBrk="0" hangingPunct="0"/>
            <a:r>
              <a:rPr lang="ar-EG" sz="4400" b="1" dirty="0">
                <a:solidFill>
                  <a:srgbClr val="00B0F0"/>
                </a:solidFill>
                <a:latin typeface="Calibri" pitchFamily="34" charset="0"/>
              </a:rPr>
              <a:t>مَاذَا يَحْدُثُ عِنْدَمَا يَسْقُطُ الضّوْءُ عَلَى أَجْسَامٍ مُخْتَلِفَةٍ؟</a:t>
            </a:r>
          </a:p>
        </p:txBody>
      </p:sp>
      <p:pic>
        <p:nvPicPr>
          <p:cNvPr id="14" name="Picture 2">
            <a:extLst>
              <a:ext uri="{FF2B5EF4-FFF2-40B4-BE49-F238E27FC236}">
                <a16:creationId xmlns:a16="http://schemas.microsoft.com/office/drawing/2014/main" id="{228753E7-2DE0-4F76-A05C-1B5F334C1BC6}"/>
              </a:ext>
            </a:extLst>
          </p:cNvPr>
          <p:cNvPicPr>
            <a:picLocks noChangeAspect="1" noChangeArrowheads="1"/>
          </p:cNvPicPr>
          <p:nvPr/>
        </p:nvPicPr>
        <p:blipFill>
          <a:blip r:embed="rId8" cstate="print"/>
          <a:srcRect/>
          <a:stretch>
            <a:fillRect/>
          </a:stretch>
        </p:blipFill>
        <p:spPr bwMode="auto">
          <a:xfrm>
            <a:off x="3017237" y="1418377"/>
            <a:ext cx="3509948" cy="2984188"/>
          </a:xfrm>
          <a:prstGeom prst="rect">
            <a:avLst/>
          </a:prstGeom>
          <a:noFill/>
          <a:ln w="9525">
            <a:noFill/>
            <a:miter lim="800000"/>
            <a:headEnd/>
            <a:tailEnd/>
          </a:ln>
          <a:effectLst/>
        </p:spPr>
      </p:pic>
      <p:sp>
        <p:nvSpPr>
          <p:cNvPr id="15" name="مثلث متساوي الساقين 14">
            <a:extLst>
              <a:ext uri="{FF2B5EF4-FFF2-40B4-BE49-F238E27FC236}">
                <a16:creationId xmlns:a16="http://schemas.microsoft.com/office/drawing/2014/main" id="{06EC4FD4-E103-41EC-8360-DF994B648C86}"/>
              </a:ext>
            </a:extLst>
          </p:cNvPr>
          <p:cNvSpPr/>
          <p:nvPr/>
        </p:nvSpPr>
        <p:spPr>
          <a:xfrm>
            <a:off x="8417476" y="4649253"/>
            <a:ext cx="703514" cy="428628"/>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Rectangle 7">
            <a:extLst>
              <a:ext uri="{FF2B5EF4-FFF2-40B4-BE49-F238E27FC236}">
                <a16:creationId xmlns:a16="http://schemas.microsoft.com/office/drawing/2014/main" id="{B5FCDBDA-9F44-402E-BDFB-93439F24C00B}"/>
              </a:ext>
            </a:extLst>
          </p:cNvPr>
          <p:cNvSpPr>
            <a:spLocks noChangeArrowheads="1"/>
          </p:cNvSpPr>
          <p:nvPr/>
        </p:nvSpPr>
        <p:spPr bwMode="auto">
          <a:xfrm>
            <a:off x="3006520" y="4479601"/>
            <a:ext cx="5345122" cy="830997"/>
          </a:xfrm>
          <a:prstGeom prst="rect">
            <a:avLst/>
          </a:prstGeom>
          <a:noFill/>
          <a:ln w="9525">
            <a:noFill/>
            <a:miter lim="800000"/>
            <a:headEnd/>
            <a:tailEnd/>
          </a:ln>
        </p:spPr>
        <p:txBody>
          <a:bodyPr wrap="square" anchor="ctr">
            <a:spAutoFit/>
          </a:bodyPr>
          <a:lstStyle/>
          <a:p>
            <a:pPr eaLnBrk="0" hangingPunct="0"/>
            <a:r>
              <a:rPr lang="ar-EG" sz="2400" b="1" dirty="0">
                <a:latin typeface="Calibri" pitchFamily="34" charset="0"/>
              </a:rPr>
              <a:t>عَنْدَمَا تَكُونُ الشَّمسُ خَلْفَ الشَّجَرَةِ يَتَشَكّلُ الظّلٌ أَمَامَ الشّجَرَةِ.</a:t>
            </a:r>
            <a:endParaRPr lang="ar-EG" sz="3600" b="1" dirty="0">
              <a:latin typeface="Calibri" pitchFamily="34" charset="0"/>
            </a:endParaRPr>
          </a:p>
        </p:txBody>
      </p:sp>
    </p:spTree>
    <p:extLst>
      <p:ext uri="{BB962C8B-B14F-4D97-AF65-F5344CB8AC3E}">
        <p14:creationId xmlns:p14="http://schemas.microsoft.com/office/powerpoint/2010/main" val="2015909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8">
            <a:extLst>
              <a:ext uri="{FF2B5EF4-FFF2-40B4-BE49-F238E27FC236}">
                <a16:creationId xmlns:a16="http://schemas.microsoft.com/office/drawing/2014/main" id="{BD5CE07F-D58E-4C75-93CC-6C7A7ADF2DDF}"/>
              </a:ext>
            </a:extLst>
          </p:cNvPr>
          <p:cNvSpPr>
            <a:spLocks noChangeArrowheads="1"/>
          </p:cNvSpPr>
          <p:nvPr/>
        </p:nvSpPr>
        <p:spPr bwMode="auto">
          <a:xfrm>
            <a:off x="2063552" y="875613"/>
            <a:ext cx="8930769" cy="707886"/>
          </a:xfrm>
          <a:prstGeom prst="rect">
            <a:avLst/>
          </a:prstGeom>
          <a:noFill/>
          <a:ln w="9525">
            <a:noFill/>
            <a:miter lim="800000"/>
            <a:headEnd/>
            <a:tailEnd/>
          </a:ln>
        </p:spPr>
        <p:txBody>
          <a:bodyPr wrap="square" anchor="ctr">
            <a:spAutoFit/>
          </a:bodyPr>
          <a:lstStyle/>
          <a:p>
            <a:pPr eaLnBrk="0" hangingPunct="0"/>
            <a:r>
              <a:rPr lang="ar-EG" sz="4000" b="1" dirty="0">
                <a:solidFill>
                  <a:srgbClr val="00B0F0"/>
                </a:solidFill>
                <a:latin typeface="Calibri" pitchFamily="34" charset="0"/>
              </a:rPr>
              <a:t>مَاذَا يَحْدُثُ عِنْدَمَا يَسْقُطُ الضّوْءُ عَلَى أَجْسَامٍ مُخْتَلِفَةٍ؟</a:t>
            </a:r>
          </a:p>
        </p:txBody>
      </p:sp>
      <p:sp>
        <p:nvSpPr>
          <p:cNvPr id="10" name="Rectangle 9">
            <a:extLst>
              <a:ext uri="{FF2B5EF4-FFF2-40B4-BE49-F238E27FC236}">
                <a16:creationId xmlns:a16="http://schemas.microsoft.com/office/drawing/2014/main" id="{EB38EC4C-9899-4F99-B194-A76861A8D0DB}"/>
              </a:ext>
            </a:extLst>
          </p:cNvPr>
          <p:cNvSpPr>
            <a:spLocks noChangeArrowheads="1"/>
          </p:cNvSpPr>
          <p:nvPr/>
        </p:nvSpPr>
        <p:spPr bwMode="auto">
          <a:xfrm>
            <a:off x="2598802" y="1774682"/>
            <a:ext cx="8286807" cy="3170099"/>
          </a:xfrm>
          <a:prstGeom prst="rect">
            <a:avLst/>
          </a:prstGeom>
          <a:noFill/>
          <a:ln w="9525">
            <a:noFill/>
            <a:miter lim="800000"/>
            <a:headEnd/>
            <a:tailEnd/>
          </a:ln>
        </p:spPr>
        <p:txBody>
          <a:bodyPr wrap="square" anchor="ctr">
            <a:spAutoFit/>
          </a:bodyPr>
          <a:lstStyle/>
          <a:p>
            <a:pPr algn="ctr" eaLnBrk="0" fontAlgn="auto" hangingPunct="0">
              <a:spcBef>
                <a:spcPts val="0"/>
              </a:spcBef>
              <a:spcAft>
                <a:spcPts val="0"/>
              </a:spcAft>
              <a:defRPr/>
            </a:pPr>
            <a:r>
              <a:rPr lang="ar-EG" sz="4000" b="1" dirty="0">
                <a:latin typeface="+mn-lt"/>
                <a:cs typeface="+mn-cs"/>
              </a:rPr>
              <a:t>وَتُكَوِّنُ الأَجْسَامُ غَيْرُ الشَّفَّافَةِ الظِّلالَ. والظِّلُّ مِنْطَقَةٌ مُعْتِمَةٌ تَتَشَكَّلُ عِنْدَ حَجْبِ الضَّوْءِ عَنْهَا. وَغَالِبًا مَا نَرَى الظِّلَّ فِي يَوْمٍ مُشْمِسٍ. وِلأَنَّ جِسْمِي غَيْرُ شَفَّافٍ وَيَمْنَعُ نَفَاذَ الضوء فَإنَّهُ يُكوِّنُ ظِلاَلاً مُشَابِهَةً تَمَامَاً لِجِسْمِي. </a:t>
            </a:r>
            <a:endParaRPr lang="ar-EG" sz="5400" b="1" dirty="0">
              <a:latin typeface="+mn-lt"/>
              <a:cs typeface="+mn-cs"/>
            </a:endParaRPr>
          </a:p>
        </p:txBody>
      </p:sp>
    </p:spTree>
    <p:extLst>
      <p:ext uri="{BB962C8B-B14F-4D97-AF65-F5344CB8AC3E}">
        <p14:creationId xmlns:p14="http://schemas.microsoft.com/office/powerpoint/2010/main" val="775587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11" name="Picture 2">
            <a:extLst>
              <a:ext uri="{FF2B5EF4-FFF2-40B4-BE49-F238E27FC236}">
                <a16:creationId xmlns:a16="http://schemas.microsoft.com/office/drawing/2014/main" id="{572E11DC-4F21-4963-A067-10B39E2E7795}"/>
              </a:ext>
            </a:extLst>
          </p:cNvPr>
          <p:cNvPicPr>
            <a:picLocks noChangeAspect="1" noChangeArrowheads="1"/>
          </p:cNvPicPr>
          <p:nvPr/>
        </p:nvPicPr>
        <p:blipFill>
          <a:blip r:embed="rId8" cstate="print"/>
          <a:srcRect/>
          <a:stretch>
            <a:fillRect/>
          </a:stretch>
        </p:blipFill>
        <p:spPr bwMode="auto">
          <a:xfrm>
            <a:off x="2689244" y="1417258"/>
            <a:ext cx="7344816" cy="3380659"/>
          </a:xfrm>
          <a:prstGeom prst="rect">
            <a:avLst/>
          </a:prstGeom>
          <a:noFill/>
          <a:ln w="9525">
            <a:noFill/>
            <a:miter lim="800000"/>
            <a:headEnd/>
            <a:tailEnd/>
          </a:ln>
          <a:effectLst/>
        </p:spPr>
      </p:pic>
      <p:sp>
        <p:nvSpPr>
          <p:cNvPr id="12" name="Rectangle 3">
            <a:extLst>
              <a:ext uri="{FF2B5EF4-FFF2-40B4-BE49-F238E27FC236}">
                <a16:creationId xmlns:a16="http://schemas.microsoft.com/office/drawing/2014/main" id="{0F731936-A2B7-4E57-9E2D-83D06A2D188F}"/>
              </a:ext>
            </a:extLst>
          </p:cNvPr>
          <p:cNvSpPr>
            <a:spLocks noChangeArrowheads="1"/>
          </p:cNvSpPr>
          <p:nvPr/>
        </p:nvSpPr>
        <p:spPr bwMode="auto">
          <a:xfrm>
            <a:off x="2351998" y="563442"/>
            <a:ext cx="7715304" cy="707886"/>
          </a:xfrm>
          <a:prstGeom prst="rect">
            <a:avLst/>
          </a:prstGeom>
          <a:noFill/>
          <a:ln w="9525">
            <a:noFill/>
            <a:miter lim="800000"/>
            <a:headEnd/>
            <a:tailEnd/>
          </a:ln>
        </p:spPr>
        <p:txBody>
          <a:bodyPr wrap="square" anchor="ctr">
            <a:spAutoFit/>
          </a:bodyPr>
          <a:lstStyle/>
          <a:p>
            <a:pPr eaLnBrk="0" fontAlgn="auto" hangingPunct="0">
              <a:spcBef>
                <a:spcPts val="0"/>
              </a:spcBef>
              <a:spcAft>
                <a:spcPts val="0"/>
              </a:spcAft>
              <a:defRPr/>
            </a:pPr>
            <a:r>
              <a:rPr lang="ar-EG" sz="4000" b="1" dirty="0">
                <a:solidFill>
                  <a:schemeClr val="tx1">
                    <a:lumMod val="95000"/>
                    <a:lumOff val="5000"/>
                  </a:schemeClr>
                </a:solidFill>
                <a:latin typeface="+mn-lt"/>
                <a:cs typeface="+mn-cs"/>
              </a:rPr>
              <a:t>يَتْبَعُنِي ظِلّي فِي كُلِ مَكَانٍ. وَظِلِي يُشْبِهُ جِسْمِي.</a:t>
            </a:r>
            <a:endParaRPr lang="ar-EG" sz="5400" b="1" dirty="0">
              <a:solidFill>
                <a:schemeClr val="tx1">
                  <a:lumMod val="95000"/>
                  <a:lumOff val="5000"/>
                </a:schemeClr>
              </a:solidFill>
              <a:latin typeface="+mn-lt"/>
              <a:cs typeface="+mn-cs"/>
            </a:endParaRPr>
          </a:p>
        </p:txBody>
      </p:sp>
      <p:sp>
        <p:nvSpPr>
          <p:cNvPr id="13" name="مثلث متساوي الساقين 12">
            <a:extLst>
              <a:ext uri="{FF2B5EF4-FFF2-40B4-BE49-F238E27FC236}">
                <a16:creationId xmlns:a16="http://schemas.microsoft.com/office/drawing/2014/main" id="{0946FFE3-EE77-46A4-BB98-11CC4C695008}"/>
              </a:ext>
            </a:extLst>
          </p:cNvPr>
          <p:cNvSpPr/>
          <p:nvPr/>
        </p:nvSpPr>
        <p:spPr>
          <a:xfrm rot="10800000">
            <a:off x="10067302" y="849194"/>
            <a:ext cx="703514" cy="428628"/>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792123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13">
            <a:extLst>
              <a:ext uri="{FF2B5EF4-FFF2-40B4-BE49-F238E27FC236}">
                <a16:creationId xmlns:a16="http://schemas.microsoft.com/office/drawing/2014/main" id="{DD46B6B9-FC08-46E1-A33D-BE3A12AB8915}"/>
              </a:ext>
            </a:extLst>
          </p:cNvPr>
          <p:cNvSpPr>
            <a:spLocks noChangeArrowheads="1"/>
          </p:cNvSpPr>
          <p:nvPr/>
        </p:nvSpPr>
        <p:spPr bwMode="auto">
          <a:xfrm>
            <a:off x="2063552" y="2765138"/>
            <a:ext cx="8929718" cy="1938992"/>
          </a:xfrm>
          <a:prstGeom prst="rect">
            <a:avLst/>
          </a:prstGeom>
          <a:noFill/>
          <a:ln w="9525">
            <a:noFill/>
            <a:miter lim="800000"/>
            <a:headEnd/>
            <a:tailEnd/>
          </a:ln>
        </p:spPr>
        <p:txBody>
          <a:bodyPr wrap="square">
            <a:spAutoFit/>
          </a:bodyPr>
          <a:lstStyle/>
          <a:p>
            <a:pPr algn="ctr"/>
            <a:r>
              <a:rPr lang="ar-EG" sz="4000" b="1" dirty="0">
                <a:effectLst>
                  <a:glow rad="228600">
                    <a:srgbClr val="FFFF00">
                      <a:alpha val="40000"/>
                    </a:srgbClr>
                  </a:glow>
                </a:effectLst>
              </a:rPr>
              <a:t>وأَجْسَامٌ شَفَّافَةٌ </a:t>
            </a:r>
            <a:r>
              <a:rPr lang="ar-EG" sz="4000" b="1" dirty="0"/>
              <a:t>– وَمنْهَا الزُّجَاجُ وَالهَوَاءُ – تَسْمَحُ بِنَفَاذِ مُعْظَم الضوء مِنْ خِلاَلِهَا فنرى الأَجْسَامِ خَلْفَهَا بِوُضُوحٍ</a:t>
            </a:r>
            <a:r>
              <a:rPr lang="ar-SA" sz="4000" b="1" dirty="0"/>
              <a:t>.</a:t>
            </a:r>
            <a:endParaRPr lang="en-US" sz="4000" b="1" dirty="0"/>
          </a:p>
        </p:txBody>
      </p:sp>
      <p:sp>
        <p:nvSpPr>
          <p:cNvPr id="10" name="Rectangle 8">
            <a:extLst>
              <a:ext uri="{FF2B5EF4-FFF2-40B4-BE49-F238E27FC236}">
                <a16:creationId xmlns:a16="http://schemas.microsoft.com/office/drawing/2014/main" id="{A1792CE6-CA22-4CC7-B689-E4529E65AD9C}"/>
              </a:ext>
            </a:extLst>
          </p:cNvPr>
          <p:cNvSpPr>
            <a:spLocks noChangeArrowheads="1"/>
          </p:cNvSpPr>
          <p:nvPr/>
        </p:nvSpPr>
        <p:spPr bwMode="auto">
          <a:xfrm>
            <a:off x="3287688" y="570989"/>
            <a:ext cx="7559675" cy="1446550"/>
          </a:xfrm>
          <a:prstGeom prst="rect">
            <a:avLst/>
          </a:prstGeom>
          <a:noFill/>
          <a:ln w="9525">
            <a:noFill/>
            <a:miter lim="800000"/>
            <a:headEnd/>
            <a:tailEnd/>
          </a:ln>
        </p:spPr>
        <p:txBody>
          <a:bodyPr anchor="ctr">
            <a:spAutoFit/>
          </a:bodyPr>
          <a:lstStyle/>
          <a:p>
            <a:pPr algn="ctr" eaLnBrk="0" hangingPunct="0"/>
            <a:r>
              <a:rPr lang="ar-EG" sz="4400" b="1" dirty="0">
                <a:solidFill>
                  <a:srgbClr val="00B0F0"/>
                </a:solidFill>
                <a:latin typeface="Calibri" pitchFamily="34" charset="0"/>
              </a:rPr>
              <a:t>مَاذَا يَحْدُثُ عِنْدَمَا يَسْقُطُ الضّوْءُ عَلَى أَجْسَامٍ مُخْتَلِفَةٍ؟</a:t>
            </a:r>
          </a:p>
        </p:txBody>
      </p:sp>
    </p:spTree>
    <p:extLst>
      <p:ext uri="{BB962C8B-B14F-4D97-AF65-F5344CB8AC3E}">
        <p14:creationId xmlns:p14="http://schemas.microsoft.com/office/powerpoint/2010/main" val="3882013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13">
            <a:extLst>
              <a:ext uri="{FF2B5EF4-FFF2-40B4-BE49-F238E27FC236}">
                <a16:creationId xmlns:a16="http://schemas.microsoft.com/office/drawing/2014/main" id="{C35E9B9E-1172-4FF0-AF4D-480788BE8B9E}"/>
              </a:ext>
            </a:extLst>
          </p:cNvPr>
          <p:cNvSpPr>
            <a:spLocks noChangeArrowheads="1"/>
          </p:cNvSpPr>
          <p:nvPr/>
        </p:nvSpPr>
        <p:spPr bwMode="auto">
          <a:xfrm>
            <a:off x="2639616" y="2486189"/>
            <a:ext cx="8429684" cy="2554545"/>
          </a:xfrm>
          <a:prstGeom prst="rect">
            <a:avLst/>
          </a:prstGeom>
          <a:noFill/>
          <a:ln w="9525">
            <a:noFill/>
            <a:miter lim="800000"/>
            <a:headEnd/>
            <a:tailEnd/>
          </a:ln>
        </p:spPr>
        <p:txBody>
          <a:bodyPr wrap="square">
            <a:spAutoFit/>
          </a:bodyPr>
          <a:lstStyle/>
          <a:p>
            <a:pPr algn="ctr"/>
            <a:r>
              <a:rPr lang="ar-EG" sz="4000" b="1" dirty="0"/>
              <a:t>وَأَجْسَامٌ شبْهُ شَفَّافَةٍ – مِنْهَا البِلاسْتِيكُ وَالزُّجَاجُ البلُّورِيُّ – تُمَرِّرُ جُزءًا بَسِيطًاً مِنَ الضَّوْءِ، وَتُشَتِّتُ أَغْلَبَ الضَّوْءِ السَّاقِطِ عَلَيهَا. وَلِذلِكَ لاَ نَسْتَطِيعُ رُؤْيَةَ الأَجْسَامِ خَلْفَهَا بِوُضُوحٍ</a:t>
            </a:r>
            <a:r>
              <a:rPr lang="ar-SA" sz="4000" b="1" dirty="0"/>
              <a:t>.</a:t>
            </a:r>
            <a:endParaRPr lang="en-US" sz="4000" b="1" dirty="0"/>
          </a:p>
        </p:txBody>
      </p:sp>
      <p:sp>
        <p:nvSpPr>
          <p:cNvPr id="10" name="Rectangle 8">
            <a:extLst>
              <a:ext uri="{FF2B5EF4-FFF2-40B4-BE49-F238E27FC236}">
                <a16:creationId xmlns:a16="http://schemas.microsoft.com/office/drawing/2014/main" id="{3A6A00AE-3AAD-4C3A-A8AD-284632325CBC}"/>
              </a:ext>
            </a:extLst>
          </p:cNvPr>
          <p:cNvSpPr>
            <a:spLocks noChangeArrowheads="1"/>
          </p:cNvSpPr>
          <p:nvPr/>
        </p:nvSpPr>
        <p:spPr bwMode="auto">
          <a:xfrm>
            <a:off x="3477562" y="610803"/>
            <a:ext cx="7559675" cy="1323439"/>
          </a:xfrm>
          <a:prstGeom prst="rect">
            <a:avLst/>
          </a:prstGeom>
          <a:noFill/>
          <a:ln w="9525">
            <a:noFill/>
            <a:miter lim="800000"/>
            <a:headEnd/>
            <a:tailEnd/>
          </a:ln>
        </p:spPr>
        <p:txBody>
          <a:bodyPr anchor="ctr">
            <a:spAutoFit/>
          </a:bodyPr>
          <a:lstStyle/>
          <a:p>
            <a:pPr eaLnBrk="0" hangingPunct="0"/>
            <a:r>
              <a:rPr lang="ar-EG" sz="4000" b="1" dirty="0">
                <a:solidFill>
                  <a:srgbClr val="00B0F0"/>
                </a:solidFill>
                <a:latin typeface="Calibri" pitchFamily="34" charset="0"/>
              </a:rPr>
              <a:t>مَاذَا يَحْدُثُ عِنْدَمَا يَسْقُطُ الضّوْءُ عَلَى أَجْسَامٍ مُخْتَلِفَةٍ؟</a:t>
            </a:r>
          </a:p>
        </p:txBody>
      </p:sp>
    </p:spTree>
    <p:extLst>
      <p:ext uri="{BB962C8B-B14F-4D97-AF65-F5344CB8AC3E}">
        <p14:creationId xmlns:p14="http://schemas.microsoft.com/office/powerpoint/2010/main" val="2757814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Picture 2">
            <a:extLst>
              <a:ext uri="{FF2B5EF4-FFF2-40B4-BE49-F238E27FC236}">
                <a16:creationId xmlns:a16="http://schemas.microsoft.com/office/drawing/2014/main" id="{B7A18D10-348A-4CBF-A15A-DE95139B2537}"/>
              </a:ext>
            </a:extLst>
          </p:cNvPr>
          <p:cNvPicPr>
            <a:picLocks noChangeAspect="1" noChangeArrowheads="1"/>
          </p:cNvPicPr>
          <p:nvPr/>
        </p:nvPicPr>
        <p:blipFill>
          <a:blip r:embed="rId8" cstate="print"/>
          <a:srcRect/>
          <a:stretch>
            <a:fillRect/>
          </a:stretch>
        </p:blipFill>
        <p:spPr bwMode="auto">
          <a:xfrm>
            <a:off x="4865855" y="764747"/>
            <a:ext cx="2544274" cy="3661449"/>
          </a:xfrm>
          <a:prstGeom prst="rect">
            <a:avLst/>
          </a:prstGeom>
          <a:noFill/>
          <a:ln w="38100">
            <a:solidFill>
              <a:srgbClr val="00B050"/>
            </a:solidFill>
            <a:miter lim="800000"/>
            <a:headEnd/>
            <a:tailEnd/>
          </a:ln>
          <a:effectLst/>
        </p:spPr>
      </p:pic>
      <p:sp>
        <p:nvSpPr>
          <p:cNvPr id="10" name="مربع نص 9">
            <a:extLst>
              <a:ext uri="{FF2B5EF4-FFF2-40B4-BE49-F238E27FC236}">
                <a16:creationId xmlns:a16="http://schemas.microsoft.com/office/drawing/2014/main" id="{D7436BCC-7B8B-43DC-A713-9ED4FE4428B7}"/>
              </a:ext>
            </a:extLst>
          </p:cNvPr>
          <p:cNvSpPr txBox="1"/>
          <p:nvPr/>
        </p:nvSpPr>
        <p:spPr>
          <a:xfrm>
            <a:off x="4324425" y="4697276"/>
            <a:ext cx="3332964" cy="523220"/>
          </a:xfrm>
          <a:prstGeom prst="rect">
            <a:avLst/>
          </a:prstGeom>
          <a:noFill/>
        </p:spPr>
        <p:txBody>
          <a:bodyPr wrap="none" rtlCol="1">
            <a:spAutoFit/>
          </a:bodyPr>
          <a:lstStyle/>
          <a:p>
            <a:r>
              <a:rPr lang="ar-EG" sz="2800" b="1" dirty="0"/>
              <a:t>الزجاج البلوري شبه شفاف</a:t>
            </a:r>
            <a:endParaRPr lang="ar-SA" sz="2800" b="1" dirty="0"/>
          </a:p>
        </p:txBody>
      </p:sp>
      <p:sp>
        <p:nvSpPr>
          <p:cNvPr id="11" name="مثلث متساوي الساقين 10">
            <a:extLst>
              <a:ext uri="{FF2B5EF4-FFF2-40B4-BE49-F238E27FC236}">
                <a16:creationId xmlns:a16="http://schemas.microsoft.com/office/drawing/2014/main" id="{218DD574-43F3-4206-BC83-02F923BF7E8C}"/>
              </a:ext>
            </a:extLst>
          </p:cNvPr>
          <p:cNvSpPr/>
          <p:nvPr/>
        </p:nvSpPr>
        <p:spPr>
          <a:xfrm>
            <a:off x="7657389" y="4697275"/>
            <a:ext cx="703514" cy="428628"/>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526308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مجموعة 21">
            <a:extLst>
              <a:ext uri="{FF2B5EF4-FFF2-40B4-BE49-F238E27FC236}">
                <a16:creationId xmlns:a16="http://schemas.microsoft.com/office/drawing/2014/main" id="{90E44B4A-4BAA-4A22-A658-6CF5D45249E1}"/>
              </a:ext>
            </a:extLst>
          </p:cNvPr>
          <p:cNvGrpSpPr/>
          <p:nvPr/>
        </p:nvGrpSpPr>
        <p:grpSpPr>
          <a:xfrm>
            <a:off x="0" y="0"/>
            <a:ext cx="12192000" cy="6858000"/>
            <a:chOff x="0" y="0"/>
            <a:chExt cx="12192000" cy="6858000"/>
          </a:xfrm>
        </p:grpSpPr>
        <p:pic>
          <p:nvPicPr>
            <p:cNvPr id="23" name="صورة 22">
              <a:extLst>
                <a:ext uri="{FF2B5EF4-FFF2-40B4-BE49-F238E27FC236}">
                  <a16:creationId xmlns:a16="http://schemas.microsoft.com/office/drawing/2014/main" id="{BB864159-0812-43B7-B21C-03FFCD931B56}"/>
                </a:ext>
              </a:extLst>
            </p:cNvPr>
            <p:cNvPicPr>
              <a:picLocks noChangeAspect="1"/>
            </p:cNvPicPr>
            <p:nvPr/>
          </p:nvPicPr>
          <p:blipFill rotWithShape="1">
            <a:blip r:embed="rId2">
              <a:alphaModFix amt="5000"/>
              <a:extLst>
                <a:ext uri="{28A0092B-C50C-407E-A947-70E740481C1C}">
                  <a14:useLocalDpi xmlns:a14="http://schemas.microsoft.com/office/drawing/2010/main" val="0"/>
                </a:ext>
              </a:extLst>
            </a:blip>
            <a:srcRect r="37493"/>
            <a:stretch/>
          </p:blipFill>
          <p:spPr>
            <a:xfrm>
              <a:off x="7215809" y="0"/>
              <a:ext cx="4976191" cy="6858000"/>
            </a:xfrm>
            <a:prstGeom prst="rect">
              <a:avLst/>
            </a:prstGeom>
          </p:spPr>
        </p:pic>
        <p:pic>
          <p:nvPicPr>
            <p:cNvPr id="24" name="صورة 23">
              <a:extLst>
                <a:ext uri="{FF2B5EF4-FFF2-40B4-BE49-F238E27FC236}">
                  <a16:creationId xmlns:a16="http://schemas.microsoft.com/office/drawing/2014/main" id="{75907102-AAF2-42E2-AF88-A21075F6D10C}"/>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0"/>
              <a:ext cx="7961035" cy="6858000"/>
            </a:xfrm>
            <a:prstGeom prst="rect">
              <a:avLst/>
            </a:prstGeom>
          </p:spPr>
        </p:pic>
      </p:grpSp>
      <p:pic>
        <p:nvPicPr>
          <p:cNvPr id="3" name="صورة 2">
            <a:extLst>
              <a:ext uri="{FF2B5EF4-FFF2-40B4-BE49-F238E27FC236}">
                <a16:creationId xmlns:a16="http://schemas.microsoft.com/office/drawing/2014/main" id="{F1B8FCCB-2B0A-437C-B1F3-7BDC7E5EC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90" y="31802"/>
            <a:ext cx="4138820" cy="3929592"/>
          </a:xfrm>
          <a:prstGeom prst="rect">
            <a:avLst/>
          </a:prstGeom>
        </p:spPr>
      </p:pic>
      <p:grpSp>
        <p:nvGrpSpPr>
          <p:cNvPr id="9" name="مجموعة 8">
            <a:extLst>
              <a:ext uri="{FF2B5EF4-FFF2-40B4-BE49-F238E27FC236}">
                <a16:creationId xmlns:a16="http://schemas.microsoft.com/office/drawing/2014/main" id="{99E3FE32-4628-4C77-B981-A999E0EC56F5}"/>
              </a:ext>
            </a:extLst>
          </p:cNvPr>
          <p:cNvGrpSpPr/>
          <p:nvPr/>
        </p:nvGrpSpPr>
        <p:grpSpPr>
          <a:xfrm>
            <a:off x="1768667" y="4677617"/>
            <a:ext cx="1592572" cy="1654731"/>
            <a:chOff x="1571806" y="4694768"/>
            <a:chExt cx="1592572" cy="1654731"/>
          </a:xfrm>
        </p:grpSpPr>
        <p:pic>
          <p:nvPicPr>
            <p:cNvPr id="5" name="صورة 4" descr="صورة تحتوي على داكن, ليلة, عنصر في الخارج, سماء الليل&#10;&#10;تم إنشاء الوصف تلقائياً">
              <a:extLst>
                <a:ext uri="{FF2B5EF4-FFF2-40B4-BE49-F238E27FC236}">
                  <a16:creationId xmlns:a16="http://schemas.microsoft.com/office/drawing/2014/main" id="{2BA978FB-F75F-44A1-A5DC-B07CB5756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49375">
              <a:off x="1540726" y="4725848"/>
              <a:ext cx="1654731" cy="1592572"/>
            </a:xfrm>
            <a:prstGeom prst="rect">
              <a:avLst/>
            </a:prstGeom>
          </p:spPr>
        </p:pic>
        <p:sp>
          <p:nvSpPr>
            <p:cNvPr id="8" name="مربع نص 7">
              <a:extLst>
                <a:ext uri="{FF2B5EF4-FFF2-40B4-BE49-F238E27FC236}">
                  <a16:creationId xmlns:a16="http://schemas.microsoft.com/office/drawing/2014/main" id="{344F19A7-8993-4606-9B4F-2817B2C5574C}"/>
                </a:ext>
              </a:extLst>
            </p:cNvPr>
            <p:cNvSpPr txBox="1"/>
            <p:nvPr/>
          </p:nvSpPr>
          <p:spPr>
            <a:xfrm rot="1162570">
              <a:off x="1606446" y="5381818"/>
              <a:ext cx="1342147" cy="400110"/>
            </a:xfrm>
            <a:prstGeom prst="rect">
              <a:avLst/>
            </a:prstGeom>
            <a:solidFill>
              <a:schemeClr val="tx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FF Hekaya Light" panose="00000A00000000000000" pitchFamily="50" charset="-78"/>
                  <a:ea typeface="+mn-ea"/>
                  <a:cs typeface="Arial" panose="020B0604020202020204" pitchFamily="34" charset="0"/>
                </a:rPr>
                <a:t>الورق</a:t>
              </a:r>
              <a:endParaRPr kumimoji="0" lang="ar-KW"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grpSp>
        <p:nvGrpSpPr>
          <p:cNvPr id="10" name="مجموعة 9">
            <a:extLst>
              <a:ext uri="{FF2B5EF4-FFF2-40B4-BE49-F238E27FC236}">
                <a16:creationId xmlns:a16="http://schemas.microsoft.com/office/drawing/2014/main" id="{59D7E58B-F266-411C-8064-C7687B4B1B35}"/>
              </a:ext>
            </a:extLst>
          </p:cNvPr>
          <p:cNvGrpSpPr/>
          <p:nvPr/>
        </p:nvGrpSpPr>
        <p:grpSpPr>
          <a:xfrm rot="20033000">
            <a:off x="5299713" y="4833390"/>
            <a:ext cx="1592572" cy="1654731"/>
            <a:chOff x="1571806" y="4694768"/>
            <a:chExt cx="1592572" cy="1654731"/>
          </a:xfrm>
        </p:grpSpPr>
        <p:pic>
          <p:nvPicPr>
            <p:cNvPr id="11" name="صورة 10" descr="صورة تحتوي على داكن, ليلة, عنصر في الخارج, سماء الليل&#10;&#10;تم إنشاء الوصف تلقائياً">
              <a:extLst>
                <a:ext uri="{FF2B5EF4-FFF2-40B4-BE49-F238E27FC236}">
                  <a16:creationId xmlns:a16="http://schemas.microsoft.com/office/drawing/2014/main" id="{41DF975B-38AD-4B6A-8E98-36AA819115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49375">
              <a:off x="1540726" y="4725848"/>
              <a:ext cx="1654731" cy="1592572"/>
            </a:xfrm>
            <a:prstGeom prst="rect">
              <a:avLst/>
            </a:prstGeom>
          </p:spPr>
        </p:pic>
        <p:sp>
          <p:nvSpPr>
            <p:cNvPr id="12" name="مربع نص 11">
              <a:extLst>
                <a:ext uri="{FF2B5EF4-FFF2-40B4-BE49-F238E27FC236}">
                  <a16:creationId xmlns:a16="http://schemas.microsoft.com/office/drawing/2014/main" id="{E6FFFF49-48B0-4D40-8660-C5008062FD2F}"/>
                </a:ext>
              </a:extLst>
            </p:cNvPr>
            <p:cNvSpPr txBox="1"/>
            <p:nvPr/>
          </p:nvSpPr>
          <p:spPr>
            <a:xfrm rot="1162570">
              <a:off x="1672429" y="5429765"/>
              <a:ext cx="1313649" cy="400110"/>
            </a:xfrm>
            <a:prstGeom prst="rect">
              <a:avLst/>
            </a:prstGeom>
            <a:solidFill>
              <a:schemeClr val="tx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FF Hekaya Light" panose="00000A00000000000000" pitchFamily="50" charset="-78"/>
                  <a:ea typeface="+mn-ea"/>
                  <a:cs typeface="Arial" panose="020B0604020202020204" pitchFamily="34" charset="0"/>
                </a:rPr>
                <a:t>الزجاج</a:t>
              </a:r>
              <a:endParaRPr kumimoji="0" lang="ar-KW"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grpSp>
        <p:nvGrpSpPr>
          <p:cNvPr id="13" name="مجموعة 12">
            <a:extLst>
              <a:ext uri="{FF2B5EF4-FFF2-40B4-BE49-F238E27FC236}">
                <a16:creationId xmlns:a16="http://schemas.microsoft.com/office/drawing/2014/main" id="{100BDB10-9962-4514-8C51-6D2C09279224}"/>
              </a:ext>
            </a:extLst>
          </p:cNvPr>
          <p:cNvGrpSpPr/>
          <p:nvPr/>
        </p:nvGrpSpPr>
        <p:grpSpPr>
          <a:xfrm rot="18013345">
            <a:off x="9135022" y="4618867"/>
            <a:ext cx="1592572" cy="1654731"/>
            <a:chOff x="1571806" y="4694768"/>
            <a:chExt cx="1592572" cy="1654731"/>
          </a:xfrm>
        </p:grpSpPr>
        <p:pic>
          <p:nvPicPr>
            <p:cNvPr id="14" name="صورة 13" descr="صورة تحتوي على داكن, ليلة, عنصر في الخارج, سماء الليل&#10;&#10;تم إنشاء الوصف تلقائياً">
              <a:extLst>
                <a:ext uri="{FF2B5EF4-FFF2-40B4-BE49-F238E27FC236}">
                  <a16:creationId xmlns:a16="http://schemas.microsoft.com/office/drawing/2014/main" id="{8FD727D3-C34D-4BBD-A212-061F959E8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49375">
              <a:off x="1540726" y="4725848"/>
              <a:ext cx="1654731" cy="1592572"/>
            </a:xfrm>
            <a:prstGeom prst="rect">
              <a:avLst/>
            </a:prstGeom>
          </p:spPr>
        </p:pic>
        <p:sp>
          <p:nvSpPr>
            <p:cNvPr id="15" name="مربع نص 14">
              <a:extLst>
                <a:ext uri="{FF2B5EF4-FFF2-40B4-BE49-F238E27FC236}">
                  <a16:creationId xmlns:a16="http://schemas.microsoft.com/office/drawing/2014/main" id="{2E0E76D6-9669-4AA9-A98D-E6D55FA5FA97}"/>
                </a:ext>
              </a:extLst>
            </p:cNvPr>
            <p:cNvSpPr txBox="1"/>
            <p:nvPr/>
          </p:nvSpPr>
          <p:spPr>
            <a:xfrm rot="1162570">
              <a:off x="1678488" y="5413306"/>
              <a:ext cx="1346801" cy="400110"/>
            </a:xfrm>
            <a:prstGeom prst="rect">
              <a:avLst/>
            </a:prstGeom>
            <a:solidFill>
              <a:schemeClr val="tx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FF Hekaya Light" panose="00000A00000000000000" pitchFamily="50" charset="-78"/>
                  <a:ea typeface="+mn-ea"/>
                  <a:cs typeface="Arial" panose="020B0604020202020204" pitchFamily="34" charset="0"/>
                </a:rPr>
                <a:t>الخشب</a:t>
              </a:r>
              <a:endParaRPr kumimoji="0" lang="ar-KW"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sp>
        <p:nvSpPr>
          <p:cNvPr id="18" name="مربع نص 17">
            <a:extLst>
              <a:ext uri="{FF2B5EF4-FFF2-40B4-BE49-F238E27FC236}">
                <a16:creationId xmlns:a16="http://schemas.microsoft.com/office/drawing/2014/main" id="{59F7B199-E86F-4DD5-BE9B-BDB07204B908}"/>
              </a:ext>
            </a:extLst>
          </p:cNvPr>
          <p:cNvSpPr txBox="1"/>
          <p:nvPr/>
        </p:nvSpPr>
        <p:spPr>
          <a:xfrm>
            <a:off x="337710" y="260847"/>
            <a:ext cx="3642807" cy="584775"/>
          </a:xfrm>
          <a:prstGeom prst="rect">
            <a:avLst/>
          </a:prstGeom>
          <a:solidFill>
            <a:schemeClr val="tx1"/>
          </a:solidFill>
          <a:ln>
            <a:noFill/>
          </a:ln>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prstClr val="white"/>
                </a:solidFill>
                <a:effectLst/>
                <a:uLnTx/>
                <a:uFillTx/>
                <a:latin typeface="FF Hekaya Light" panose="00000A00000000000000" pitchFamily="50" charset="-78"/>
                <a:ea typeface="+mn-ea"/>
                <a:cs typeface="Arial" panose="020B0604020202020204" pitchFamily="34" charset="0"/>
              </a:rPr>
              <a:t>الأجسام</a:t>
            </a:r>
            <a:r>
              <a:rPr kumimoji="0" lang="ar-SA" sz="3200" b="0" i="0" u="none" strike="noStrike" kern="1200" cap="none" spc="0" normalizeH="0" noProof="0" dirty="0">
                <a:ln>
                  <a:noFill/>
                </a:ln>
                <a:solidFill>
                  <a:prstClr val="white"/>
                </a:solidFill>
                <a:effectLst/>
                <a:uLnTx/>
                <a:uFillTx/>
                <a:latin typeface="FF Hekaya Light" panose="00000A00000000000000" pitchFamily="50" charset="-78"/>
                <a:ea typeface="+mn-ea"/>
                <a:cs typeface="Arial" panose="020B0604020202020204" pitchFamily="34" charset="0"/>
              </a:rPr>
              <a:t> الشفافة منها </a:t>
            </a:r>
            <a:endParaRPr kumimoji="0" lang="ar-KW" sz="3200" b="0" i="0" u="none" strike="noStrike" kern="1200" cap="none" spc="0" normalizeH="0" baseline="0" noProof="0" dirty="0">
              <a:ln>
                <a:noFill/>
              </a:ln>
              <a:solidFill>
                <a:prstClr val="white"/>
              </a:solidFill>
              <a:effectLst/>
              <a:uLnTx/>
              <a:uFillTx/>
              <a:latin typeface="FF Hekaya Light" panose="00000A00000000000000" pitchFamily="50" charset="-78"/>
              <a:ea typeface="+mn-ea"/>
              <a:cs typeface="Arial" panose="020B0604020202020204" pitchFamily="34" charset="0"/>
            </a:endParaRPr>
          </a:p>
        </p:txBody>
      </p:sp>
      <p:sp>
        <p:nvSpPr>
          <p:cNvPr id="20" name="مستطيل 19">
            <a:extLst>
              <a:ext uri="{FF2B5EF4-FFF2-40B4-BE49-F238E27FC236}">
                <a16:creationId xmlns:a16="http://schemas.microsoft.com/office/drawing/2014/main" id="{30D75691-E9BF-46E6-9AB6-0BF69C5EA0AA}"/>
              </a:ext>
            </a:extLst>
          </p:cNvPr>
          <p:cNvSpPr/>
          <p:nvPr/>
        </p:nvSpPr>
        <p:spPr>
          <a:xfrm>
            <a:off x="1126435" y="0"/>
            <a:ext cx="119269" cy="307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1" name="مستطيل 20">
            <a:extLst>
              <a:ext uri="{FF2B5EF4-FFF2-40B4-BE49-F238E27FC236}">
                <a16:creationId xmlns:a16="http://schemas.microsoft.com/office/drawing/2014/main" id="{82E687C3-8B4B-42A6-85E6-DA7F681E638F}"/>
              </a:ext>
            </a:extLst>
          </p:cNvPr>
          <p:cNvSpPr/>
          <p:nvPr/>
        </p:nvSpPr>
        <p:spPr>
          <a:xfrm>
            <a:off x="2842591" y="-1226"/>
            <a:ext cx="119269" cy="307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4" name="صورة 3">
            <a:extLst>
              <a:ext uri="{FF2B5EF4-FFF2-40B4-BE49-F238E27FC236}">
                <a16:creationId xmlns:a16="http://schemas.microsoft.com/office/drawing/2014/main" id="{B4B536EE-7CE9-4873-B411-AA837D3E5E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992" y="3547019"/>
            <a:ext cx="1686443" cy="1606337"/>
          </a:xfrm>
          <a:prstGeom prst="rect">
            <a:avLst/>
          </a:prstGeom>
          <a:effectLst>
            <a:glow rad="101600">
              <a:srgbClr val="92D050">
                <a:alpha val="60000"/>
              </a:srgbClr>
            </a:glow>
          </a:effectLst>
        </p:spPr>
      </p:pic>
      <p:pic>
        <p:nvPicPr>
          <p:cNvPr id="7" name="صورة 6">
            <a:extLst>
              <a:ext uri="{FF2B5EF4-FFF2-40B4-BE49-F238E27FC236}">
                <a16:creationId xmlns:a16="http://schemas.microsoft.com/office/drawing/2014/main" id="{B477AFFB-7BCE-47F5-8B6A-1F2FE01670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2275" y="3635852"/>
            <a:ext cx="1210222" cy="120215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85400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 fill="hold"/>
                                        <p:tgtEl>
                                          <p:spTgt spid="13"/>
                                        </p:tgtEl>
                                        <p:attrNameLst>
                                          <p:attrName>ppt_x</p:attrName>
                                        </p:attrNameLst>
                                      </p:cBhvr>
                                      <p:tavLst>
                                        <p:tav tm="0">
                                          <p:val>
                                            <p:strVal val="#ppt_x"/>
                                          </p:val>
                                        </p:tav>
                                        <p:tav tm="100000">
                                          <p:val>
                                            <p:strVal val="#ppt_x"/>
                                          </p:val>
                                        </p:tav>
                                      </p:tavLst>
                                    </p:anim>
                                    <p:anim calcmode="lin" valueType="num">
                                      <p:cBhvr additive="base">
                                        <p:cTn id="16" dur="1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 fill="hold"/>
                                        <p:tgtEl>
                                          <p:spTgt spid="10"/>
                                        </p:tgtEl>
                                        <p:attrNameLst>
                                          <p:attrName>ppt_x</p:attrName>
                                        </p:attrNameLst>
                                      </p:cBhvr>
                                      <p:tavLst>
                                        <p:tav tm="0">
                                          <p:val>
                                            <p:strVal val="#ppt_x"/>
                                          </p:val>
                                        </p:tav>
                                        <p:tav tm="100000">
                                          <p:val>
                                            <p:strVal val="#ppt_x"/>
                                          </p:val>
                                        </p:tav>
                                      </p:tavLst>
                                    </p:anim>
                                    <p:anim calcmode="lin" valueType="num">
                                      <p:cBhvr additive="base">
                                        <p:cTn id="22" dur="1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 fill="hold"/>
                                        <p:tgtEl>
                                          <p:spTgt spid="9"/>
                                        </p:tgtEl>
                                        <p:attrNameLst>
                                          <p:attrName>ppt_x</p:attrName>
                                        </p:attrNameLst>
                                      </p:cBhvr>
                                      <p:tavLst>
                                        <p:tav tm="0">
                                          <p:val>
                                            <p:strVal val="#ppt_x"/>
                                          </p:val>
                                        </p:tav>
                                        <p:tav tm="100000">
                                          <p:val>
                                            <p:strVal val="#ppt_x"/>
                                          </p:val>
                                        </p:tav>
                                      </p:tavLst>
                                    </p:anim>
                                    <p:anim calcmode="lin" valueType="num">
                                      <p:cBhvr additive="base">
                                        <p:cTn id="28" dur="1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3.54167E-6 2.22222E-6 L 0.24948 -0.36227 " pathEditMode="relative" rAng="0" ptsTypes="AA">
                                      <p:cBhvr>
                                        <p:cTn id="33" dur="300" fill="hold"/>
                                        <p:tgtEl>
                                          <p:spTgt spid="9"/>
                                        </p:tgtEl>
                                        <p:attrNameLst>
                                          <p:attrName>ppt_x</p:attrName>
                                          <p:attrName>ppt_y</p:attrName>
                                        </p:attrNameLst>
                                      </p:cBhvr>
                                      <p:rCtr x="12474" y="-18125"/>
                                    </p:animMotion>
                                  </p:childTnLst>
                                </p:cTn>
                              </p:par>
                            </p:childTnLst>
                          </p:cTn>
                        </p:par>
                        <p:par>
                          <p:cTn id="34" fill="hold">
                            <p:stCondLst>
                              <p:cond delay="300"/>
                            </p:stCondLst>
                            <p:childTnLst>
                              <p:par>
                                <p:cTn id="35" presetID="22" presetClass="entr" presetSubtype="4" fill="remove"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 -2.96296E-6 L 0 -0.37129 " pathEditMode="relative" rAng="0" ptsTypes="AA">
                                      <p:cBhvr>
                                        <p:cTn id="42" dur="300" fill="hold"/>
                                        <p:tgtEl>
                                          <p:spTgt spid="10"/>
                                        </p:tgtEl>
                                        <p:attrNameLst>
                                          <p:attrName>ppt_x</p:attrName>
                                          <p:attrName>ppt_y</p:attrName>
                                        </p:attrNameLst>
                                      </p:cBhvr>
                                      <p:rCtr x="0" y="-18565"/>
                                    </p:animMotion>
                                  </p:childTnLst>
                                </p:cTn>
                              </p:par>
                            </p:childTnLst>
                          </p:cTn>
                        </p:par>
                        <p:par>
                          <p:cTn id="43" fill="hold">
                            <p:stCondLst>
                              <p:cond delay="300"/>
                            </p:stCondLst>
                            <p:childTnLst>
                              <p:par>
                                <p:cTn id="44" presetID="22" presetClass="entr" presetSubtype="4" fill="hold" nodeType="afterEffect">
                                  <p:stCondLst>
                                    <p:cond delay="30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2.96296E-6 L -0.25989 -0.36713 " pathEditMode="relative" rAng="0" ptsTypes="AA">
                                      <p:cBhvr>
                                        <p:cTn id="51" dur="300" fill="hold"/>
                                        <p:tgtEl>
                                          <p:spTgt spid="13"/>
                                        </p:tgtEl>
                                        <p:attrNameLst>
                                          <p:attrName>ppt_x</p:attrName>
                                          <p:attrName>ppt_y</p:attrName>
                                        </p:attrNameLst>
                                      </p:cBhvr>
                                      <p:rCtr x="-12995" y="-18356"/>
                                    </p:animMotion>
                                  </p:childTnLst>
                                </p:cTn>
                              </p:par>
                            </p:childTnLst>
                          </p:cTn>
                        </p:par>
                        <p:par>
                          <p:cTn id="52" fill="hold">
                            <p:stCondLst>
                              <p:cond delay="300"/>
                            </p:stCondLst>
                            <p:childTnLst>
                              <p:par>
                                <p:cTn id="53" presetID="22" presetClass="entr" presetSubtype="4" fill="remove"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childTnLst>
                    </p:cTn>
                  </p:par>
                </p:childTnLst>
              </p:cTn>
              <p:nextCondLst>
                <p:cond evt="onClick" delay="0">
                  <p:tgtEl>
                    <p:spTgt spid="13"/>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10" name="Picture 2" descr="تذوق هذه العكعة قاس تذكر استراتجية شريط الذكريات - echollkizogrenciyurdu.com">
            <a:extLst>
              <a:ext uri="{FF2B5EF4-FFF2-40B4-BE49-F238E27FC236}">
                <a16:creationId xmlns:a16="http://schemas.microsoft.com/office/drawing/2014/main" id="{7E2D98FF-63FD-43DF-967F-9CD385866E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38491">
            <a:off x="1709682" y="4231223"/>
            <a:ext cx="1873975" cy="5635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ÙØªÙØ¬Ø© Ø¨Ø­Ø« Ø§ÙØµÙØ± Ø¹Ù Ø³ÙØ±Ø§Ø¨Ø² ÙÙØ¯ÙÙ">
            <a:extLst>
              <a:ext uri="{FF2B5EF4-FFF2-40B4-BE49-F238E27FC236}">
                <a16:creationId xmlns:a16="http://schemas.microsoft.com/office/drawing/2014/main" id="{39ED39D3-7D10-485D-A630-6A8A37EF89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3713" y="925281"/>
            <a:ext cx="857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2B991AF9-708C-4333-8EDE-EB396C92881C}"/>
              </a:ext>
            </a:extLst>
          </p:cNvPr>
          <p:cNvSpPr/>
          <p:nvPr/>
        </p:nvSpPr>
        <p:spPr>
          <a:xfrm>
            <a:off x="4901234" y="1154370"/>
            <a:ext cx="3958136" cy="461665"/>
          </a:xfrm>
          <a:prstGeom prst="rect">
            <a:avLst/>
          </a:prstGeom>
          <a:noFill/>
        </p:spPr>
        <p:txBody>
          <a:bodyPr wrap="none" lIns="91440" tIns="45720" rIns="91440" bIns="45720">
            <a:spAutoFit/>
          </a:bodyPr>
          <a:lstStyle/>
          <a:p>
            <a:pPr algn="ctr"/>
            <a:r>
              <a:rPr lang="ar-SA" sz="2400" b="1" dirty="0">
                <a:ln w="0"/>
                <a:solidFill>
                  <a:srgbClr val="FF0000"/>
                </a:solidFill>
              </a:rPr>
              <a:t>اذكري ما تعلمتيه في الحصة السابقة ؟</a:t>
            </a:r>
            <a:endParaRPr lang="ar-SA" sz="2400" b="1" cap="none" spc="0" dirty="0">
              <a:ln w="0"/>
              <a:solidFill>
                <a:srgbClr val="FF0000"/>
              </a:solidFill>
            </a:endParaRPr>
          </a:p>
        </p:txBody>
      </p:sp>
    </p:spTree>
    <p:extLst>
      <p:ext uri="{BB962C8B-B14F-4D97-AF65-F5344CB8AC3E}">
        <p14:creationId xmlns:p14="http://schemas.microsoft.com/office/powerpoint/2010/main" val="3993783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مجموعة 21">
            <a:extLst>
              <a:ext uri="{FF2B5EF4-FFF2-40B4-BE49-F238E27FC236}">
                <a16:creationId xmlns:a16="http://schemas.microsoft.com/office/drawing/2014/main" id="{90E44B4A-4BAA-4A22-A658-6CF5D45249E1}"/>
              </a:ext>
            </a:extLst>
          </p:cNvPr>
          <p:cNvGrpSpPr/>
          <p:nvPr/>
        </p:nvGrpSpPr>
        <p:grpSpPr>
          <a:xfrm>
            <a:off x="0" y="0"/>
            <a:ext cx="12192000" cy="6858000"/>
            <a:chOff x="0" y="0"/>
            <a:chExt cx="12192000" cy="6858000"/>
          </a:xfrm>
        </p:grpSpPr>
        <p:pic>
          <p:nvPicPr>
            <p:cNvPr id="23" name="صورة 22">
              <a:extLst>
                <a:ext uri="{FF2B5EF4-FFF2-40B4-BE49-F238E27FC236}">
                  <a16:creationId xmlns:a16="http://schemas.microsoft.com/office/drawing/2014/main" id="{BB864159-0812-43B7-B21C-03FFCD931B56}"/>
                </a:ext>
              </a:extLst>
            </p:cNvPr>
            <p:cNvPicPr>
              <a:picLocks noChangeAspect="1"/>
            </p:cNvPicPr>
            <p:nvPr/>
          </p:nvPicPr>
          <p:blipFill rotWithShape="1">
            <a:blip r:embed="rId2">
              <a:alphaModFix amt="5000"/>
              <a:extLst>
                <a:ext uri="{28A0092B-C50C-407E-A947-70E740481C1C}">
                  <a14:useLocalDpi xmlns:a14="http://schemas.microsoft.com/office/drawing/2010/main" val="0"/>
                </a:ext>
              </a:extLst>
            </a:blip>
            <a:srcRect r="37493"/>
            <a:stretch/>
          </p:blipFill>
          <p:spPr>
            <a:xfrm>
              <a:off x="7215809" y="0"/>
              <a:ext cx="4976191" cy="6858000"/>
            </a:xfrm>
            <a:prstGeom prst="rect">
              <a:avLst/>
            </a:prstGeom>
          </p:spPr>
        </p:pic>
        <p:pic>
          <p:nvPicPr>
            <p:cNvPr id="24" name="صورة 23">
              <a:extLst>
                <a:ext uri="{FF2B5EF4-FFF2-40B4-BE49-F238E27FC236}">
                  <a16:creationId xmlns:a16="http://schemas.microsoft.com/office/drawing/2014/main" id="{75907102-AAF2-42E2-AF88-A21075F6D10C}"/>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0"/>
              <a:ext cx="7961035" cy="6858000"/>
            </a:xfrm>
            <a:prstGeom prst="rect">
              <a:avLst/>
            </a:prstGeom>
          </p:spPr>
        </p:pic>
      </p:grpSp>
      <p:pic>
        <p:nvPicPr>
          <p:cNvPr id="3" name="صورة 2">
            <a:extLst>
              <a:ext uri="{FF2B5EF4-FFF2-40B4-BE49-F238E27FC236}">
                <a16:creationId xmlns:a16="http://schemas.microsoft.com/office/drawing/2014/main" id="{F1B8FCCB-2B0A-437C-B1F3-7BDC7E5EC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90" y="31802"/>
            <a:ext cx="4138820" cy="3929592"/>
          </a:xfrm>
          <a:prstGeom prst="rect">
            <a:avLst/>
          </a:prstGeom>
        </p:spPr>
      </p:pic>
      <p:grpSp>
        <p:nvGrpSpPr>
          <p:cNvPr id="10" name="مجموعة 9">
            <a:extLst>
              <a:ext uri="{FF2B5EF4-FFF2-40B4-BE49-F238E27FC236}">
                <a16:creationId xmlns:a16="http://schemas.microsoft.com/office/drawing/2014/main" id="{59D7E58B-F266-411C-8064-C7687B4B1B35}"/>
              </a:ext>
            </a:extLst>
          </p:cNvPr>
          <p:cNvGrpSpPr/>
          <p:nvPr/>
        </p:nvGrpSpPr>
        <p:grpSpPr>
          <a:xfrm rot="20033000">
            <a:off x="5299713" y="4833390"/>
            <a:ext cx="1592572" cy="1654731"/>
            <a:chOff x="1571806" y="4694768"/>
            <a:chExt cx="1592572" cy="1654731"/>
          </a:xfrm>
        </p:grpSpPr>
        <p:pic>
          <p:nvPicPr>
            <p:cNvPr id="11" name="صورة 10" descr="صورة تحتوي على داكن, ليلة, عنصر في الخارج, سماء الليل&#10;&#10;تم إنشاء الوصف تلقائياً">
              <a:extLst>
                <a:ext uri="{FF2B5EF4-FFF2-40B4-BE49-F238E27FC236}">
                  <a16:creationId xmlns:a16="http://schemas.microsoft.com/office/drawing/2014/main" id="{41DF975B-38AD-4B6A-8E98-36AA819115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49375">
              <a:off x="1540726" y="4725848"/>
              <a:ext cx="1654731" cy="1592572"/>
            </a:xfrm>
            <a:prstGeom prst="rect">
              <a:avLst/>
            </a:prstGeom>
          </p:spPr>
        </p:pic>
        <p:sp>
          <p:nvSpPr>
            <p:cNvPr id="12" name="مربع نص 11">
              <a:extLst>
                <a:ext uri="{FF2B5EF4-FFF2-40B4-BE49-F238E27FC236}">
                  <a16:creationId xmlns:a16="http://schemas.microsoft.com/office/drawing/2014/main" id="{E6FFFF49-48B0-4D40-8660-C5008062FD2F}"/>
                </a:ext>
              </a:extLst>
            </p:cNvPr>
            <p:cNvSpPr txBox="1"/>
            <p:nvPr/>
          </p:nvSpPr>
          <p:spPr>
            <a:xfrm rot="1162570">
              <a:off x="1673926" y="5420998"/>
              <a:ext cx="1260794" cy="400110"/>
            </a:xfrm>
            <a:prstGeom prst="rect">
              <a:avLst/>
            </a:prstGeom>
            <a:solidFill>
              <a:schemeClr val="tx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FF Hekaya Light" panose="00000A00000000000000" pitchFamily="50" charset="-78"/>
                  <a:ea typeface="+mn-ea"/>
                  <a:cs typeface="Arial" panose="020B0604020202020204" pitchFamily="34" charset="0"/>
                </a:rPr>
                <a:t>خطأ</a:t>
              </a:r>
              <a:endParaRPr kumimoji="0" lang="ar-KW"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grpSp>
        <p:nvGrpSpPr>
          <p:cNvPr id="13" name="مجموعة 12">
            <a:extLst>
              <a:ext uri="{FF2B5EF4-FFF2-40B4-BE49-F238E27FC236}">
                <a16:creationId xmlns:a16="http://schemas.microsoft.com/office/drawing/2014/main" id="{100BDB10-9962-4514-8C51-6D2C09279224}"/>
              </a:ext>
            </a:extLst>
          </p:cNvPr>
          <p:cNvGrpSpPr/>
          <p:nvPr/>
        </p:nvGrpSpPr>
        <p:grpSpPr>
          <a:xfrm rot="18013345">
            <a:off x="9131744" y="4613165"/>
            <a:ext cx="1605772" cy="1654731"/>
            <a:chOff x="1571806" y="4694768"/>
            <a:chExt cx="1605772" cy="1654731"/>
          </a:xfrm>
        </p:grpSpPr>
        <p:pic>
          <p:nvPicPr>
            <p:cNvPr id="14" name="صورة 13" descr="صورة تحتوي على داكن, ليلة, عنصر في الخارج, سماء الليل&#10;&#10;تم إنشاء الوصف تلقائياً">
              <a:extLst>
                <a:ext uri="{FF2B5EF4-FFF2-40B4-BE49-F238E27FC236}">
                  <a16:creationId xmlns:a16="http://schemas.microsoft.com/office/drawing/2014/main" id="{8FD727D3-C34D-4BBD-A212-061F959E8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49375">
              <a:off x="1540726" y="4725848"/>
              <a:ext cx="1654731" cy="1592572"/>
            </a:xfrm>
            <a:prstGeom prst="rect">
              <a:avLst/>
            </a:prstGeom>
          </p:spPr>
        </p:pic>
        <p:sp>
          <p:nvSpPr>
            <p:cNvPr id="15" name="مربع نص 14">
              <a:extLst>
                <a:ext uri="{FF2B5EF4-FFF2-40B4-BE49-F238E27FC236}">
                  <a16:creationId xmlns:a16="http://schemas.microsoft.com/office/drawing/2014/main" id="{2E0E76D6-9669-4AA9-A98D-E6D55FA5FA97}"/>
                </a:ext>
              </a:extLst>
            </p:cNvPr>
            <p:cNvSpPr txBox="1"/>
            <p:nvPr/>
          </p:nvSpPr>
          <p:spPr>
            <a:xfrm rot="1162570">
              <a:off x="1674050" y="5439305"/>
              <a:ext cx="1503528" cy="400110"/>
            </a:xfrm>
            <a:prstGeom prst="rect">
              <a:avLst/>
            </a:prstGeom>
            <a:solidFill>
              <a:schemeClr val="tx1"/>
            </a:solid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FF Hekaya Light" panose="00000A00000000000000" pitchFamily="50" charset="-78"/>
                  <a:ea typeface="+mn-ea"/>
                  <a:cs typeface="Arial" panose="020B0604020202020204" pitchFamily="34" charset="0"/>
                </a:rPr>
                <a:t>صح</a:t>
              </a:r>
              <a:endParaRPr kumimoji="0" lang="ar-KW"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sp>
        <p:nvSpPr>
          <p:cNvPr id="18" name="مربع نص 17">
            <a:extLst>
              <a:ext uri="{FF2B5EF4-FFF2-40B4-BE49-F238E27FC236}">
                <a16:creationId xmlns:a16="http://schemas.microsoft.com/office/drawing/2014/main" id="{59F7B199-E86F-4DD5-BE9B-BDB07204B908}"/>
              </a:ext>
            </a:extLst>
          </p:cNvPr>
          <p:cNvSpPr txBox="1"/>
          <p:nvPr/>
        </p:nvSpPr>
        <p:spPr>
          <a:xfrm>
            <a:off x="337710" y="260847"/>
            <a:ext cx="3642807" cy="1569660"/>
          </a:xfrm>
          <a:prstGeom prst="rect">
            <a:avLst/>
          </a:prstGeom>
          <a:solidFill>
            <a:schemeClr val="tx1"/>
          </a:solidFill>
          <a:ln>
            <a:noFill/>
          </a:ln>
        </p:spPr>
        <p:txBody>
          <a:bodyPr wrap="square">
            <a:spAutoFit/>
          </a:bodyPr>
          <a:lstStyle/>
          <a:p>
            <a:pPr lvl="0" algn="ctr">
              <a:defRPr/>
            </a:pPr>
            <a:r>
              <a:rPr lang="ar-EG" sz="3200" b="1" dirty="0">
                <a:solidFill>
                  <a:schemeClr val="bg1"/>
                </a:solidFill>
                <a:latin typeface="Calibri" pitchFamily="34" charset="0"/>
              </a:rPr>
              <a:t>يَحْدُثُ </a:t>
            </a:r>
            <a:r>
              <a:rPr lang="ar-EG" sz="3200" b="1" dirty="0">
                <a:solidFill>
                  <a:schemeClr val="bg1"/>
                </a:solidFill>
                <a:effectLst>
                  <a:glow rad="228600">
                    <a:srgbClr val="FFFF00">
                      <a:alpha val="40000"/>
                    </a:srgbClr>
                  </a:glow>
                </a:effectLst>
                <a:latin typeface="Calibri" pitchFamily="34" charset="0"/>
              </a:rPr>
              <a:t>انْعِكَاسُ الضَّوْءِ </a:t>
            </a:r>
            <a:r>
              <a:rPr lang="ar-EG" sz="3200" b="1" dirty="0">
                <a:solidFill>
                  <a:schemeClr val="bg1"/>
                </a:solidFill>
                <a:latin typeface="Calibri" pitchFamily="34" charset="0"/>
              </a:rPr>
              <a:t>عِنْدَ سُقُوطِ الضَّوْءِ عَلَى بَعْضِ الأَجْسَامِ</a:t>
            </a:r>
            <a:endParaRPr kumimoji="0" lang="ar-KW" sz="3200" b="0" i="0" u="none" strike="noStrike" kern="1200" cap="none" spc="0" normalizeH="0" baseline="0" noProof="0" dirty="0">
              <a:ln>
                <a:noFill/>
              </a:ln>
              <a:solidFill>
                <a:schemeClr val="bg1"/>
              </a:solidFill>
              <a:effectLst/>
              <a:uLnTx/>
              <a:uFillTx/>
              <a:latin typeface="FF Hekaya Light" panose="00000A00000000000000" pitchFamily="50" charset="-78"/>
              <a:cs typeface="Arial" panose="020B0604020202020204" pitchFamily="34" charset="0"/>
            </a:endParaRPr>
          </a:p>
        </p:txBody>
      </p:sp>
      <p:sp>
        <p:nvSpPr>
          <p:cNvPr id="20" name="مستطيل 19">
            <a:extLst>
              <a:ext uri="{FF2B5EF4-FFF2-40B4-BE49-F238E27FC236}">
                <a16:creationId xmlns:a16="http://schemas.microsoft.com/office/drawing/2014/main" id="{30D75691-E9BF-46E6-9AB6-0BF69C5EA0AA}"/>
              </a:ext>
            </a:extLst>
          </p:cNvPr>
          <p:cNvSpPr/>
          <p:nvPr/>
        </p:nvSpPr>
        <p:spPr>
          <a:xfrm>
            <a:off x="1126435" y="0"/>
            <a:ext cx="119269" cy="307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1" name="مستطيل 20">
            <a:extLst>
              <a:ext uri="{FF2B5EF4-FFF2-40B4-BE49-F238E27FC236}">
                <a16:creationId xmlns:a16="http://schemas.microsoft.com/office/drawing/2014/main" id="{82E687C3-8B4B-42A6-85E6-DA7F681E638F}"/>
              </a:ext>
            </a:extLst>
          </p:cNvPr>
          <p:cNvSpPr/>
          <p:nvPr/>
        </p:nvSpPr>
        <p:spPr>
          <a:xfrm>
            <a:off x="2842591" y="-1226"/>
            <a:ext cx="119269" cy="307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KW"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9" name="صورة 18">
            <a:extLst>
              <a:ext uri="{FF2B5EF4-FFF2-40B4-BE49-F238E27FC236}">
                <a16:creationId xmlns:a16="http://schemas.microsoft.com/office/drawing/2014/main" id="{98889E64-F629-4412-AE55-1C2C8704DD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9664" y="3660343"/>
            <a:ext cx="1686443" cy="1606337"/>
          </a:xfrm>
          <a:prstGeom prst="rect">
            <a:avLst/>
          </a:prstGeom>
          <a:effectLst>
            <a:glow rad="101600">
              <a:srgbClr val="92D050">
                <a:alpha val="60000"/>
              </a:srgbClr>
            </a:glow>
          </a:effectLst>
        </p:spPr>
      </p:pic>
      <p:pic>
        <p:nvPicPr>
          <p:cNvPr id="25" name="صورة 24">
            <a:extLst>
              <a:ext uri="{FF2B5EF4-FFF2-40B4-BE49-F238E27FC236}">
                <a16:creationId xmlns:a16="http://schemas.microsoft.com/office/drawing/2014/main" id="{1BADBB66-DEEF-4CB7-97BA-EC72472FD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774" y="3766092"/>
            <a:ext cx="1210222" cy="120215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77471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 fill="hold"/>
                                        <p:tgtEl>
                                          <p:spTgt spid="13"/>
                                        </p:tgtEl>
                                        <p:attrNameLst>
                                          <p:attrName>ppt_x</p:attrName>
                                        </p:attrNameLst>
                                      </p:cBhvr>
                                      <p:tavLst>
                                        <p:tav tm="0">
                                          <p:val>
                                            <p:strVal val="#ppt_x"/>
                                          </p:val>
                                        </p:tav>
                                        <p:tav tm="100000">
                                          <p:val>
                                            <p:strVal val="#ppt_x"/>
                                          </p:val>
                                        </p:tav>
                                      </p:tavLst>
                                    </p:anim>
                                    <p:anim calcmode="lin" valueType="num">
                                      <p:cBhvr additive="base">
                                        <p:cTn id="16" dur="1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 fill="hold"/>
                                        <p:tgtEl>
                                          <p:spTgt spid="10"/>
                                        </p:tgtEl>
                                        <p:attrNameLst>
                                          <p:attrName>ppt_x</p:attrName>
                                        </p:attrNameLst>
                                      </p:cBhvr>
                                      <p:tavLst>
                                        <p:tav tm="0">
                                          <p:val>
                                            <p:strVal val="#ppt_x"/>
                                          </p:val>
                                        </p:tav>
                                        <p:tav tm="100000">
                                          <p:val>
                                            <p:strVal val="#ppt_x"/>
                                          </p:val>
                                        </p:tav>
                                      </p:tavLst>
                                    </p:anim>
                                    <p:anim calcmode="lin" valueType="num">
                                      <p:cBhvr additive="base">
                                        <p:cTn id="22" dur="1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100"/>
                            </p:stCondLst>
                            <p:childTnLst>
                              <p:par>
                                <p:cTn id="24" presetID="22" presetClass="entr" presetSubtype="4" fill="remove" nodeType="afterEffect">
                                  <p:stCondLst>
                                    <p:cond delay="30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 -2.96296E-6 L 0 -0.37129 " pathEditMode="relative" rAng="0" ptsTypes="AA">
                                      <p:cBhvr>
                                        <p:cTn id="31" dur="300" fill="hold"/>
                                        <p:tgtEl>
                                          <p:spTgt spid="10"/>
                                        </p:tgtEl>
                                        <p:attrNameLst>
                                          <p:attrName>ppt_x</p:attrName>
                                          <p:attrName>ppt_y</p:attrName>
                                        </p:attrNameLst>
                                      </p:cBhvr>
                                      <p:rCtr x="0" y="-18565"/>
                                    </p:animMotion>
                                  </p:childTnLst>
                                </p:cTn>
                              </p:par>
                            </p:childTnLst>
                          </p:cTn>
                        </p:par>
                        <p:par>
                          <p:cTn id="32" fill="hold">
                            <p:stCondLst>
                              <p:cond delay="300"/>
                            </p:stCondLst>
                            <p:childTnLst>
                              <p:par>
                                <p:cTn id="33" presetID="22" presetClass="entr" presetSubtype="4" fill="remove" nodeType="afterEffect">
                                  <p:stCondLst>
                                    <p:cond delay="30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75E-6 2.96296E-6 L -0.25989 -0.36713 " pathEditMode="relative" rAng="0" ptsTypes="AA">
                                      <p:cBhvr>
                                        <p:cTn id="40" dur="300" fill="hold"/>
                                        <p:tgtEl>
                                          <p:spTgt spid="13"/>
                                        </p:tgtEl>
                                        <p:attrNameLst>
                                          <p:attrName>ppt_x</p:attrName>
                                          <p:attrName>ppt_y</p:attrName>
                                        </p:attrNameLst>
                                      </p:cBhvr>
                                      <p:rCtr x="-12995" y="-18356"/>
                                    </p:animMotion>
                                  </p:childTnLst>
                                </p:cTn>
                              </p:par>
                            </p:childTnLst>
                          </p:cTn>
                        </p:par>
                        <p:par>
                          <p:cTn id="41" fill="hold">
                            <p:stCondLst>
                              <p:cond delay="300"/>
                            </p:stCondLst>
                            <p:childTnLst>
                              <p:par>
                                <p:cTn id="42" presetID="22" presetClass="entr" presetSubtype="4" fill="hold" nodeType="afterEffect">
                                  <p:stCondLst>
                                    <p:cond delay="30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childTnLst>
              </p:cTn>
              <p:nextCondLst>
                <p:cond evt="onClick" delay="0">
                  <p:tgtEl>
                    <p:spTgt spid="13"/>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2" name="Flowchart: Terminator 3">
            <a:extLst>
              <a:ext uri="{FF2B5EF4-FFF2-40B4-BE49-F238E27FC236}">
                <a16:creationId xmlns:a16="http://schemas.microsoft.com/office/drawing/2014/main" id="{FDEA6658-7146-4889-9785-8486B53CF25E}"/>
              </a:ext>
            </a:extLst>
          </p:cNvPr>
          <p:cNvSpPr/>
          <p:nvPr/>
        </p:nvSpPr>
        <p:spPr>
          <a:xfrm>
            <a:off x="8895909" y="520395"/>
            <a:ext cx="2209785" cy="857232"/>
          </a:xfrm>
          <a:prstGeom prst="rect">
            <a:avLst/>
          </a:prstGeom>
          <a:noFill/>
          <a:ln>
            <a:noFill/>
          </a:ln>
          <a:effectLst/>
        </p:spPr>
        <p:style>
          <a:lnRef idx="3">
            <a:schemeClr val="lt1"/>
          </a:lnRef>
          <a:fillRef idx="1">
            <a:schemeClr val="accent6"/>
          </a:fillRef>
          <a:effectRef idx="1">
            <a:schemeClr val="accent6"/>
          </a:effectRef>
          <a:fontRef idx="minor">
            <a:schemeClr val="lt1"/>
          </a:fontRef>
        </p:style>
        <p:txBody>
          <a:bodyPr rtlCol="1" anchor="ctr"/>
          <a:lstStyle/>
          <a:p>
            <a:pPr fontAlgn="auto">
              <a:spcBef>
                <a:spcPts val="0"/>
              </a:spcBef>
              <a:spcAft>
                <a:spcPts val="0"/>
              </a:spcAft>
              <a:defRPr/>
            </a:pPr>
            <a:r>
              <a:rPr lang="ar-EG" sz="4800" b="1" dirty="0">
                <a:solidFill>
                  <a:srgbClr val="FF0000"/>
                </a:solidFill>
              </a:rPr>
              <a:t>الانْكِسَارُ   </a:t>
            </a:r>
            <a:endParaRPr lang="en-US" sz="2800" b="1" dirty="0">
              <a:solidFill>
                <a:srgbClr val="FF0000"/>
              </a:solidFill>
            </a:endParaRPr>
          </a:p>
        </p:txBody>
      </p:sp>
      <p:sp>
        <p:nvSpPr>
          <p:cNvPr id="13" name="مستطيل 12">
            <a:extLst>
              <a:ext uri="{FF2B5EF4-FFF2-40B4-BE49-F238E27FC236}">
                <a16:creationId xmlns:a16="http://schemas.microsoft.com/office/drawing/2014/main" id="{6F457E5F-9DAB-41B3-B684-E3FCD4927EB6}"/>
              </a:ext>
            </a:extLst>
          </p:cNvPr>
          <p:cNvSpPr/>
          <p:nvPr/>
        </p:nvSpPr>
        <p:spPr>
          <a:xfrm>
            <a:off x="2621262" y="1377627"/>
            <a:ext cx="8501090" cy="1938992"/>
          </a:xfrm>
          <a:prstGeom prst="rect">
            <a:avLst/>
          </a:prstGeom>
        </p:spPr>
        <p:txBody>
          <a:bodyPr wrap="square">
            <a:spAutoFit/>
          </a:bodyPr>
          <a:lstStyle/>
          <a:p>
            <a:pPr eaLnBrk="0" fontAlgn="auto" hangingPunct="0">
              <a:spcBef>
                <a:spcPts val="0"/>
              </a:spcBef>
              <a:spcAft>
                <a:spcPts val="0"/>
              </a:spcAft>
              <a:defRPr/>
            </a:pPr>
            <a:r>
              <a:rPr lang="ar-EG" sz="4000" b="1" dirty="0"/>
              <a:t>هَلْ قَلَمُ الرَّصَاصِ فِي الشَّكْلِ أدناه مُكَوَّنٌ مَنْ قِطْعَتَيْنِ؟ الإِجَابَةُ: لا. لَقَدْ تَأَثَّرَ شكل قَلَمُ الرَّصاصِ بِظَاهِرَةِ انْكِسَارِ الضَّوْءِ.</a:t>
            </a:r>
          </a:p>
        </p:txBody>
      </p:sp>
      <p:pic>
        <p:nvPicPr>
          <p:cNvPr id="14" name="Picture 2">
            <a:extLst>
              <a:ext uri="{FF2B5EF4-FFF2-40B4-BE49-F238E27FC236}">
                <a16:creationId xmlns:a16="http://schemas.microsoft.com/office/drawing/2014/main" id="{7F6FC69E-4D1B-4AB2-96EB-945A9A001209}"/>
              </a:ext>
            </a:extLst>
          </p:cNvPr>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5201745" y="2768222"/>
            <a:ext cx="1671133" cy="2400753"/>
          </a:xfrm>
          <a:prstGeom prst="rect">
            <a:avLst/>
          </a:prstGeom>
          <a:noFill/>
          <a:ln w="9525">
            <a:noFill/>
            <a:miter lim="800000"/>
            <a:headEnd/>
            <a:tailEnd/>
          </a:ln>
          <a:effectLst/>
        </p:spPr>
      </p:pic>
      <p:sp>
        <p:nvSpPr>
          <p:cNvPr id="15" name="Rectangle 7">
            <a:extLst>
              <a:ext uri="{FF2B5EF4-FFF2-40B4-BE49-F238E27FC236}">
                <a16:creationId xmlns:a16="http://schemas.microsoft.com/office/drawing/2014/main" id="{DED0C669-0D70-4C18-9E08-CC45BEE98777}"/>
              </a:ext>
            </a:extLst>
          </p:cNvPr>
          <p:cNvSpPr>
            <a:spLocks noChangeArrowheads="1"/>
          </p:cNvSpPr>
          <p:nvPr/>
        </p:nvSpPr>
        <p:spPr bwMode="auto">
          <a:xfrm>
            <a:off x="6626551" y="3444220"/>
            <a:ext cx="3571900" cy="954107"/>
          </a:xfrm>
          <a:prstGeom prst="rect">
            <a:avLst/>
          </a:prstGeom>
          <a:noFill/>
          <a:ln w="9525">
            <a:noFill/>
            <a:miter lim="800000"/>
            <a:headEnd/>
            <a:tailEnd/>
          </a:ln>
        </p:spPr>
        <p:txBody>
          <a:bodyPr wrap="square" anchor="ctr">
            <a:spAutoFit/>
          </a:bodyPr>
          <a:lstStyle/>
          <a:p>
            <a:pPr eaLnBrk="0" hangingPunct="0"/>
            <a:r>
              <a:rPr lang="ar-EG" sz="2800" b="1" dirty="0">
                <a:latin typeface="Calibri" pitchFamily="34" charset="0"/>
              </a:rPr>
              <a:t>الانْكِسَارُ يَجْعَلُ قَلَمَ الرّصَاصِ يَبْدُو كَأَنّهُ قِطْعَتَانِ.</a:t>
            </a:r>
            <a:endParaRPr lang="ar-EG" sz="4000" b="1" dirty="0">
              <a:latin typeface="Calibri" pitchFamily="34" charset="0"/>
            </a:endParaRPr>
          </a:p>
        </p:txBody>
      </p:sp>
      <p:sp>
        <p:nvSpPr>
          <p:cNvPr id="16" name="مثلث متساوي الساقين 15">
            <a:extLst>
              <a:ext uri="{FF2B5EF4-FFF2-40B4-BE49-F238E27FC236}">
                <a16:creationId xmlns:a16="http://schemas.microsoft.com/office/drawing/2014/main" id="{DEBBCCEA-170B-4DFB-97AF-86554640E576}"/>
              </a:ext>
            </a:extLst>
          </p:cNvPr>
          <p:cNvSpPr/>
          <p:nvPr/>
        </p:nvSpPr>
        <p:spPr>
          <a:xfrm rot="10800000">
            <a:off x="6186965" y="3169722"/>
            <a:ext cx="703514" cy="4286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791253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2" name="Flowchart: Terminator 3">
            <a:extLst>
              <a:ext uri="{FF2B5EF4-FFF2-40B4-BE49-F238E27FC236}">
                <a16:creationId xmlns:a16="http://schemas.microsoft.com/office/drawing/2014/main" id="{CF0A43C4-5E6C-438C-941E-8BE910E5830F}"/>
              </a:ext>
            </a:extLst>
          </p:cNvPr>
          <p:cNvSpPr/>
          <p:nvPr/>
        </p:nvSpPr>
        <p:spPr>
          <a:xfrm>
            <a:off x="7467163" y="490737"/>
            <a:ext cx="3879595" cy="857232"/>
          </a:xfrm>
          <a:prstGeom prst="rect">
            <a:avLst/>
          </a:prstGeom>
          <a:noFill/>
          <a:ln>
            <a:noFill/>
          </a:ln>
          <a:effectLst/>
        </p:spPr>
        <p:style>
          <a:lnRef idx="3">
            <a:schemeClr val="lt1"/>
          </a:lnRef>
          <a:fillRef idx="1">
            <a:schemeClr val="accent6"/>
          </a:fillRef>
          <a:effectRef idx="1">
            <a:schemeClr val="accent6"/>
          </a:effectRef>
          <a:fontRef idx="minor">
            <a:schemeClr val="lt1"/>
          </a:fontRef>
        </p:style>
        <p:txBody>
          <a:bodyPr rtlCol="1" anchor="ctr"/>
          <a:lstStyle/>
          <a:p>
            <a:pPr fontAlgn="auto">
              <a:spcBef>
                <a:spcPts val="0"/>
              </a:spcBef>
              <a:spcAft>
                <a:spcPts val="0"/>
              </a:spcAft>
              <a:defRPr/>
            </a:pPr>
            <a:r>
              <a:rPr lang="ar-EG" sz="4800" b="1" dirty="0">
                <a:solidFill>
                  <a:srgbClr val="FF0000"/>
                </a:solidFill>
              </a:rPr>
              <a:t>الانْكِسَارُ   </a:t>
            </a:r>
            <a:endParaRPr lang="en-US" sz="2800" b="1" dirty="0">
              <a:solidFill>
                <a:srgbClr val="FF0000"/>
              </a:solidFill>
            </a:endParaRPr>
          </a:p>
        </p:txBody>
      </p:sp>
      <p:sp>
        <p:nvSpPr>
          <p:cNvPr id="13" name="Rectangle 4">
            <a:extLst>
              <a:ext uri="{FF2B5EF4-FFF2-40B4-BE49-F238E27FC236}">
                <a16:creationId xmlns:a16="http://schemas.microsoft.com/office/drawing/2014/main" id="{E491C475-4FBC-493E-A37F-9CB6C3A60128}"/>
              </a:ext>
            </a:extLst>
          </p:cNvPr>
          <p:cNvSpPr>
            <a:spLocks noChangeArrowheads="1"/>
          </p:cNvSpPr>
          <p:nvPr/>
        </p:nvSpPr>
        <p:spPr bwMode="auto">
          <a:xfrm>
            <a:off x="2191121" y="1668997"/>
            <a:ext cx="9155637" cy="2862322"/>
          </a:xfrm>
          <a:prstGeom prst="rect">
            <a:avLst/>
          </a:prstGeom>
          <a:noFill/>
          <a:ln w="9525">
            <a:noFill/>
            <a:miter lim="800000"/>
            <a:headEnd/>
            <a:tailEnd/>
          </a:ln>
        </p:spPr>
        <p:txBody>
          <a:bodyPr wrap="square" anchor="ctr">
            <a:spAutoFit/>
          </a:bodyPr>
          <a:lstStyle/>
          <a:p>
            <a:pPr eaLnBrk="0" fontAlgn="auto" hangingPunct="0">
              <a:spcBef>
                <a:spcPts val="0"/>
              </a:spcBef>
              <a:spcAft>
                <a:spcPts val="0"/>
              </a:spcAft>
              <a:defRPr/>
            </a:pPr>
            <a:r>
              <a:rPr lang="ar-EG" sz="3600" b="1" dirty="0">
                <a:effectLst>
                  <a:glow rad="228600">
                    <a:srgbClr val="FFFF00">
                      <a:alpha val="40000"/>
                    </a:srgbClr>
                  </a:glow>
                </a:effectLst>
                <a:latin typeface="+mn-lt"/>
                <a:cs typeface="+mn-cs"/>
              </a:rPr>
              <a:t>انْكِسَارُ الضَّوْءِ </a:t>
            </a:r>
            <a:r>
              <a:rPr lang="ar-EG" sz="3600" b="1" dirty="0">
                <a:latin typeface="+mn-lt"/>
                <a:cs typeface="+mn-cs"/>
              </a:rPr>
              <a:t>هُوَ انْحِرَافُهُ عَنْ مَسَارِهِ.</a:t>
            </a:r>
          </a:p>
          <a:p>
            <a:pPr eaLnBrk="0" fontAlgn="auto" hangingPunct="0">
              <a:spcBef>
                <a:spcPts val="0"/>
              </a:spcBef>
              <a:spcAft>
                <a:spcPts val="0"/>
              </a:spcAft>
              <a:defRPr/>
            </a:pPr>
            <a:r>
              <a:rPr lang="ar-EG" sz="3600" b="1" dirty="0">
                <a:latin typeface="+mn-lt"/>
                <a:cs typeface="+mn-cs"/>
              </a:rPr>
              <a:t> وَهِيَ ظَاهِرَةٌ طَبِيعِيَّة تَحْدُثُ عِنْدَمَا يَنْتَقِلُ الضَّوْءُ بَيْنَ وَسَطَيْنِ شَفَّافَيْنِ مُخْتَلِفَيْنِ. </a:t>
            </a:r>
          </a:p>
          <a:p>
            <a:pPr eaLnBrk="0" fontAlgn="auto" hangingPunct="0">
              <a:spcBef>
                <a:spcPts val="0"/>
              </a:spcBef>
              <a:spcAft>
                <a:spcPts val="0"/>
              </a:spcAft>
              <a:defRPr/>
            </a:pPr>
            <a:r>
              <a:rPr lang="ar-EG" sz="3600" b="1" dirty="0">
                <a:latin typeface="+mn-lt"/>
                <a:cs typeface="+mn-cs"/>
              </a:rPr>
              <a:t>وَمِنْ هَذِهِ الأَوْسَاطِ الزُّجَاجُ وَالهَواءُ وَالمَاءُ. فِي الصُّورةِ المُجَاوِرَةِ يَنْكَسِرُ الضَّوْءُ عِنْدَ نُقْطَةِ الْتِقَاءِ الهَوَاءِ بِالمَاءِ.</a:t>
            </a:r>
            <a:endParaRPr lang="ar-EG" sz="4800" b="1" dirty="0">
              <a:latin typeface="+mn-lt"/>
              <a:cs typeface="+mn-cs"/>
            </a:endParaRPr>
          </a:p>
        </p:txBody>
      </p:sp>
      <p:sp>
        <p:nvSpPr>
          <p:cNvPr id="14" name="Rectangle 7">
            <a:extLst>
              <a:ext uri="{FF2B5EF4-FFF2-40B4-BE49-F238E27FC236}">
                <a16:creationId xmlns:a16="http://schemas.microsoft.com/office/drawing/2014/main" id="{A9122AD8-954B-4328-BAD0-7218FD059723}"/>
              </a:ext>
            </a:extLst>
          </p:cNvPr>
          <p:cNvSpPr>
            <a:spLocks noChangeArrowheads="1"/>
          </p:cNvSpPr>
          <p:nvPr/>
        </p:nvSpPr>
        <p:spPr bwMode="auto">
          <a:xfrm>
            <a:off x="1055439" y="4660774"/>
            <a:ext cx="6270984" cy="523220"/>
          </a:xfrm>
          <a:prstGeom prst="rect">
            <a:avLst/>
          </a:prstGeom>
          <a:noFill/>
          <a:ln w="9525">
            <a:noFill/>
            <a:miter lim="800000"/>
            <a:headEnd/>
            <a:tailEnd/>
          </a:ln>
        </p:spPr>
        <p:txBody>
          <a:bodyPr wrap="square" anchor="ctr">
            <a:spAutoFit/>
          </a:bodyPr>
          <a:lstStyle/>
          <a:p>
            <a:pPr eaLnBrk="0" hangingPunct="0"/>
            <a:r>
              <a:rPr lang="ar-EG" sz="2800" b="1" dirty="0">
                <a:latin typeface="Calibri" pitchFamily="34" charset="0"/>
              </a:rPr>
              <a:t>الانْكِسَارُ يَجْعَلُ قَلَمَ الرّصَاصِ يَبْدُو كَأَنّهُ قِطْعَتَانِ.</a:t>
            </a:r>
            <a:endParaRPr lang="ar-EG" sz="4000" b="1" dirty="0">
              <a:latin typeface="Calibri" pitchFamily="34" charset="0"/>
            </a:endParaRPr>
          </a:p>
        </p:txBody>
      </p:sp>
      <p:pic>
        <p:nvPicPr>
          <p:cNvPr id="15" name="Picture 2">
            <a:extLst>
              <a:ext uri="{FF2B5EF4-FFF2-40B4-BE49-F238E27FC236}">
                <a16:creationId xmlns:a16="http://schemas.microsoft.com/office/drawing/2014/main" id="{82E02493-38AC-4E42-957C-9069ED7DC9D3}"/>
              </a:ext>
            </a:extLst>
          </p:cNvPr>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1766785" y="2244675"/>
            <a:ext cx="1085638" cy="2366934"/>
          </a:xfrm>
          <a:prstGeom prst="rect">
            <a:avLst/>
          </a:prstGeom>
          <a:noFill/>
          <a:ln w="9525">
            <a:noFill/>
            <a:miter lim="800000"/>
            <a:headEnd/>
            <a:tailEnd/>
          </a:ln>
          <a:effectLst/>
        </p:spPr>
      </p:pic>
    </p:spTree>
    <p:extLst>
      <p:ext uri="{BB962C8B-B14F-4D97-AF65-F5344CB8AC3E}">
        <p14:creationId xmlns:p14="http://schemas.microsoft.com/office/powerpoint/2010/main" val="3340750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5">
            <a:extLst>
              <a:ext uri="{FF2B5EF4-FFF2-40B4-BE49-F238E27FC236}">
                <a16:creationId xmlns:a16="http://schemas.microsoft.com/office/drawing/2014/main" id="{8FBF3B22-5057-4AA7-8055-8611440AD60C}"/>
              </a:ext>
            </a:extLst>
          </p:cNvPr>
          <p:cNvSpPr>
            <a:spLocks noChangeArrowheads="1"/>
          </p:cNvSpPr>
          <p:nvPr/>
        </p:nvSpPr>
        <p:spPr bwMode="auto">
          <a:xfrm>
            <a:off x="7513375" y="478173"/>
            <a:ext cx="2828925" cy="768350"/>
          </a:xfrm>
          <a:prstGeom prst="rect">
            <a:avLst/>
          </a:prstGeom>
          <a:noFill/>
          <a:ln w="9525">
            <a:noFill/>
            <a:miter lim="800000"/>
            <a:headEnd/>
            <a:tailEnd/>
          </a:ln>
        </p:spPr>
        <p:txBody>
          <a:bodyPr anchor="ctr">
            <a:spAutoFit/>
          </a:bodyPr>
          <a:lstStyle/>
          <a:p>
            <a:pPr eaLnBrk="0" hangingPunct="0"/>
            <a:r>
              <a:rPr lang="ar-EG" sz="4400" b="1" dirty="0">
                <a:solidFill>
                  <a:srgbClr val="FF0000"/>
                </a:solidFill>
                <a:latin typeface="Calibri" pitchFamily="34" charset="0"/>
              </a:rPr>
              <a:t>أَخْتَبِرُ نَفْسِي  </a:t>
            </a:r>
            <a:endParaRPr lang="ar-EG" sz="6000" b="1" dirty="0">
              <a:solidFill>
                <a:srgbClr val="FF0000"/>
              </a:solidFill>
              <a:latin typeface="Calibri" pitchFamily="34" charset="0"/>
            </a:endParaRPr>
          </a:p>
        </p:txBody>
      </p:sp>
      <p:sp>
        <p:nvSpPr>
          <p:cNvPr id="10" name="Rectangle 6">
            <a:extLst>
              <a:ext uri="{FF2B5EF4-FFF2-40B4-BE49-F238E27FC236}">
                <a16:creationId xmlns:a16="http://schemas.microsoft.com/office/drawing/2014/main" id="{D76B2EF5-9B36-4BED-88B1-1D3E5FD34609}"/>
              </a:ext>
            </a:extLst>
          </p:cNvPr>
          <p:cNvSpPr>
            <a:spLocks noChangeArrowheads="1"/>
          </p:cNvSpPr>
          <p:nvPr/>
        </p:nvSpPr>
        <p:spPr bwMode="auto">
          <a:xfrm>
            <a:off x="2369839" y="1906933"/>
            <a:ext cx="7929618" cy="1323975"/>
          </a:xfrm>
          <a:prstGeom prst="rect">
            <a:avLst/>
          </a:prstGeom>
          <a:noFill/>
          <a:ln w="9525">
            <a:noFill/>
            <a:miter lim="800000"/>
            <a:headEnd/>
            <a:tailEnd/>
          </a:ln>
        </p:spPr>
        <p:txBody>
          <a:bodyPr wrap="square" anchor="ctr">
            <a:spAutoFit/>
          </a:bodyPr>
          <a:lstStyle/>
          <a:p>
            <a:pPr eaLnBrk="0" fontAlgn="auto" hangingPunct="0">
              <a:spcBef>
                <a:spcPts val="0"/>
              </a:spcBef>
              <a:spcAft>
                <a:spcPts val="0"/>
              </a:spcAft>
              <a:defRPr/>
            </a:pPr>
            <a:r>
              <a:rPr lang="ar-EG" sz="4000" b="1" dirty="0">
                <a:solidFill>
                  <a:srgbClr val="00B0F0"/>
                </a:solidFill>
                <a:latin typeface="+mn-lt"/>
                <a:cs typeface="+mn-cs"/>
              </a:rPr>
              <a:t>أَسْتَخلِصُ النّتَائِجَ. </a:t>
            </a:r>
            <a:r>
              <a:rPr lang="ar-EG" sz="4000" b="1" dirty="0">
                <a:latin typeface="+mn-lt"/>
                <a:cs typeface="+mn-cs"/>
              </a:rPr>
              <a:t>أَذْكُرُ ثَلاثَةَ أَشْيَاءَ أَحْتَاجُ إِلَيْهَا لِعَمَلِ الظّلِ؟</a:t>
            </a:r>
            <a:endParaRPr lang="en-US" sz="4000" b="1" dirty="0">
              <a:latin typeface="+mn-lt"/>
              <a:cs typeface="+mn-cs"/>
            </a:endParaRPr>
          </a:p>
        </p:txBody>
      </p:sp>
      <p:sp>
        <p:nvSpPr>
          <p:cNvPr id="11" name="مربع نص 10">
            <a:extLst>
              <a:ext uri="{FF2B5EF4-FFF2-40B4-BE49-F238E27FC236}">
                <a16:creationId xmlns:a16="http://schemas.microsoft.com/office/drawing/2014/main" id="{E5D50727-549C-4488-AEDB-9C0020841324}"/>
              </a:ext>
            </a:extLst>
          </p:cNvPr>
          <p:cNvSpPr txBox="1">
            <a:spLocks noChangeArrowheads="1"/>
          </p:cNvSpPr>
          <p:nvPr/>
        </p:nvSpPr>
        <p:spPr bwMode="auto">
          <a:xfrm>
            <a:off x="2512715" y="3692883"/>
            <a:ext cx="7715304" cy="1323439"/>
          </a:xfrm>
          <a:prstGeom prst="rect">
            <a:avLst/>
          </a:prstGeom>
          <a:noFill/>
          <a:ln w="9525">
            <a:noFill/>
            <a:miter lim="800000"/>
            <a:headEnd/>
            <a:tailEnd/>
          </a:ln>
        </p:spPr>
        <p:txBody>
          <a:bodyPr wrap="square">
            <a:spAutoFit/>
          </a:bodyPr>
          <a:lstStyle/>
          <a:p>
            <a:r>
              <a:rPr lang="ar-EG" sz="4000" b="1" dirty="0">
                <a:solidFill>
                  <a:srgbClr val="FF00FF"/>
                </a:solidFill>
                <a:latin typeface="Calibri" pitchFamily="34" charset="0"/>
              </a:rPr>
              <a:t>جسم معتم – مصدر للضوء – وضع الجسم المعتم في موضع لا يسمح بنفاذ الضوء.</a:t>
            </a:r>
            <a:endParaRPr lang="en-US" sz="4000" b="1" dirty="0">
              <a:solidFill>
                <a:srgbClr val="FF00FF"/>
              </a:solidFill>
              <a:latin typeface="Calibri" pitchFamily="34" charset="0"/>
            </a:endParaRPr>
          </a:p>
        </p:txBody>
      </p:sp>
    </p:spTree>
    <p:extLst>
      <p:ext uri="{BB962C8B-B14F-4D97-AF65-F5344CB8AC3E}">
        <p14:creationId xmlns:p14="http://schemas.microsoft.com/office/powerpoint/2010/main" val="19248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6">
            <a:extLst>
              <a:ext uri="{FF2B5EF4-FFF2-40B4-BE49-F238E27FC236}">
                <a16:creationId xmlns:a16="http://schemas.microsoft.com/office/drawing/2014/main" id="{4AD2979B-1D60-4DDE-A92A-0217204E62FE}"/>
              </a:ext>
            </a:extLst>
          </p:cNvPr>
          <p:cNvSpPr>
            <a:spLocks noChangeArrowheads="1"/>
          </p:cNvSpPr>
          <p:nvPr/>
        </p:nvSpPr>
        <p:spPr bwMode="auto">
          <a:xfrm>
            <a:off x="2710201" y="869525"/>
            <a:ext cx="8286808" cy="1323439"/>
          </a:xfrm>
          <a:prstGeom prst="rect">
            <a:avLst/>
          </a:prstGeom>
          <a:noFill/>
          <a:ln w="9525">
            <a:noFill/>
            <a:miter lim="800000"/>
            <a:headEnd/>
            <a:tailEnd/>
          </a:ln>
        </p:spPr>
        <p:txBody>
          <a:bodyPr wrap="square" anchor="ctr">
            <a:spAutoFit/>
          </a:bodyPr>
          <a:lstStyle/>
          <a:p>
            <a:pPr eaLnBrk="0" fontAlgn="auto" hangingPunct="0">
              <a:spcBef>
                <a:spcPts val="0"/>
              </a:spcBef>
              <a:spcAft>
                <a:spcPts val="0"/>
              </a:spcAft>
              <a:defRPr/>
            </a:pPr>
            <a:r>
              <a:rPr lang="ar-EG" sz="4000" b="1" dirty="0">
                <a:solidFill>
                  <a:srgbClr val="00B0F0"/>
                </a:solidFill>
                <a:latin typeface="+mn-lt"/>
                <a:cs typeface="+mn-cs"/>
              </a:rPr>
              <a:t>التَّفْكيرُ النَّاقِدُ. </a:t>
            </a:r>
            <a:r>
              <a:rPr lang="ar-EG" sz="4000" b="1" dirty="0">
                <a:latin typeface="+mn-lt"/>
                <a:cs typeface="+mn-cs"/>
              </a:rPr>
              <a:t>لِمَاذَا يَنْفُذُ الضَّوْءُ عَبْرَ النَّافِذَةِ وَلاَ يَنْفُذُ عَبْرَ الجِدَارِ؟</a:t>
            </a:r>
          </a:p>
        </p:txBody>
      </p:sp>
      <p:sp>
        <p:nvSpPr>
          <p:cNvPr id="10" name="مربع نص 9">
            <a:extLst>
              <a:ext uri="{FF2B5EF4-FFF2-40B4-BE49-F238E27FC236}">
                <a16:creationId xmlns:a16="http://schemas.microsoft.com/office/drawing/2014/main" id="{F05EC477-11B8-4A25-8D5B-ECAA6D6699CA}"/>
              </a:ext>
            </a:extLst>
          </p:cNvPr>
          <p:cNvSpPr txBox="1">
            <a:spLocks noChangeArrowheads="1"/>
          </p:cNvSpPr>
          <p:nvPr/>
        </p:nvSpPr>
        <p:spPr bwMode="auto">
          <a:xfrm>
            <a:off x="2921190" y="2197917"/>
            <a:ext cx="8215370" cy="2554545"/>
          </a:xfrm>
          <a:prstGeom prst="rect">
            <a:avLst/>
          </a:prstGeom>
          <a:noFill/>
          <a:ln w="9525">
            <a:noFill/>
            <a:miter lim="800000"/>
            <a:headEnd/>
            <a:tailEnd/>
          </a:ln>
        </p:spPr>
        <p:txBody>
          <a:bodyPr wrap="square">
            <a:spAutoFit/>
          </a:bodyPr>
          <a:lstStyle/>
          <a:p>
            <a:r>
              <a:rPr lang="ar-EG" sz="4000" b="1" dirty="0">
                <a:solidFill>
                  <a:srgbClr val="FF00FF"/>
                </a:solidFill>
                <a:latin typeface="Calibri" pitchFamily="34" charset="0"/>
              </a:rPr>
              <a:t>لأن زجاج النافذة من المواد الشفافة التي تسمح للضوء بالمرور من خلالها، </a:t>
            </a:r>
            <a:r>
              <a:rPr lang="ar-EG" sz="4000" b="1" dirty="0" err="1">
                <a:solidFill>
                  <a:srgbClr val="FF00FF"/>
                </a:solidFill>
                <a:latin typeface="Calibri" pitchFamily="34" charset="0"/>
              </a:rPr>
              <a:t>أماالجدار</a:t>
            </a:r>
            <a:r>
              <a:rPr lang="ar-EG" sz="4000" b="1" dirty="0">
                <a:solidFill>
                  <a:srgbClr val="FF00FF"/>
                </a:solidFill>
                <a:latin typeface="Calibri" pitchFamily="34" charset="0"/>
              </a:rPr>
              <a:t> فهو من المواد المعتمة التي لا تسمح للضوء بالمرور من خلالها.</a:t>
            </a:r>
          </a:p>
        </p:txBody>
      </p:sp>
    </p:spTree>
    <p:extLst>
      <p:ext uri="{BB962C8B-B14F-4D97-AF65-F5344CB8AC3E}">
        <p14:creationId xmlns:p14="http://schemas.microsoft.com/office/powerpoint/2010/main" val="8452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Picture 2">
            <a:extLst>
              <a:ext uri="{FF2B5EF4-FFF2-40B4-BE49-F238E27FC236}">
                <a16:creationId xmlns:a16="http://schemas.microsoft.com/office/drawing/2014/main" id="{B95BEAD5-5D1A-4231-9D80-64918EC9576F}"/>
              </a:ext>
            </a:extLst>
          </p:cNvPr>
          <p:cNvPicPr>
            <a:picLocks noChangeAspect="1" noChangeArrowheads="1"/>
          </p:cNvPicPr>
          <p:nvPr/>
        </p:nvPicPr>
        <p:blipFill>
          <a:blip r:embed="rId8" cstate="print"/>
          <a:srcRect/>
          <a:stretch>
            <a:fillRect/>
          </a:stretch>
        </p:blipFill>
        <p:spPr bwMode="auto">
          <a:xfrm>
            <a:off x="3215680" y="1125437"/>
            <a:ext cx="7384904" cy="3654294"/>
          </a:xfrm>
          <a:prstGeom prst="rect">
            <a:avLst/>
          </a:prstGeom>
          <a:noFill/>
          <a:ln w="9525">
            <a:solidFill>
              <a:srgbClr val="00B050"/>
            </a:solidFill>
            <a:miter lim="800000"/>
            <a:headEnd/>
            <a:tailEnd/>
          </a:ln>
          <a:effectLst/>
        </p:spPr>
      </p:pic>
      <p:sp>
        <p:nvSpPr>
          <p:cNvPr id="10" name="مثلث متساوي الساقين 9">
            <a:extLst>
              <a:ext uri="{FF2B5EF4-FFF2-40B4-BE49-F238E27FC236}">
                <a16:creationId xmlns:a16="http://schemas.microsoft.com/office/drawing/2014/main" id="{541E6137-7881-42A9-8FAA-579206B71638}"/>
              </a:ext>
            </a:extLst>
          </p:cNvPr>
          <p:cNvSpPr/>
          <p:nvPr/>
        </p:nvSpPr>
        <p:spPr>
          <a:xfrm rot="10800000">
            <a:off x="5725736" y="623217"/>
            <a:ext cx="703514" cy="428628"/>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ربع نص 2">
            <a:extLst>
              <a:ext uri="{FF2B5EF4-FFF2-40B4-BE49-F238E27FC236}">
                <a16:creationId xmlns:a16="http://schemas.microsoft.com/office/drawing/2014/main" id="{D90BA4F8-D887-4CB9-906A-B34836785A22}"/>
              </a:ext>
            </a:extLst>
          </p:cNvPr>
          <p:cNvSpPr txBox="1">
            <a:spLocks noChangeArrowheads="1"/>
          </p:cNvSpPr>
          <p:nvPr/>
        </p:nvSpPr>
        <p:spPr bwMode="auto">
          <a:xfrm>
            <a:off x="3225438" y="623217"/>
            <a:ext cx="2633662" cy="584200"/>
          </a:xfrm>
          <a:prstGeom prst="rect">
            <a:avLst/>
          </a:prstGeom>
          <a:noFill/>
          <a:ln w="9525">
            <a:noFill/>
            <a:miter lim="800000"/>
            <a:headEnd/>
            <a:tailEnd/>
          </a:ln>
        </p:spPr>
        <p:txBody>
          <a:bodyPr>
            <a:spAutoFit/>
          </a:bodyPr>
          <a:lstStyle/>
          <a:p>
            <a:pPr algn="ctr"/>
            <a:r>
              <a:rPr lang="ar-EG" sz="3200" b="1" dirty="0"/>
              <a:t>الزجاج شفاف</a:t>
            </a:r>
            <a:endParaRPr lang="en-US" sz="3200" b="1" dirty="0"/>
          </a:p>
        </p:txBody>
      </p:sp>
    </p:spTree>
    <p:extLst>
      <p:ext uri="{BB962C8B-B14F-4D97-AF65-F5344CB8AC3E}">
        <p14:creationId xmlns:p14="http://schemas.microsoft.com/office/powerpoint/2010/main" val="3582616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ربع نص 8">
            <a:extLst>
              <a:ext uri="{FF2B5EF4-FFF2-40B4-BE49-F238E27FC236}">
                <a16:creationId xmlns:a16="http://schemas.microsoft.com/office/drawing/2014/main" id="{CD565DE9-E53A-4DAA-B810-8F22C7049064}"/>
              </a:ext>
            </a:extLst>
          </p:cNvPr>
          <p:cNvSpPr txBox="1"/>
          <p:nvPr/>
        </p:nvSpPr>
        <p:spPr>
          <a:xfrm>
            <a:off x="3205622" y="639131"/>
            <a:ext cx="7858180" cy="4401205"/>
          </a:xfrm>
          <a:prstGeom prst="rect">
            <a:avLst/>
          </a:prstGeom>
          <a:noFill/>
        </p:spPr>
        <p:txBody>
          <a:bodyPr wrap="square" rtlCol="1">
            <a:spAutoFit/>
          </a:bodyPr>
          <a:lstStyle/>
          <a:p>
            <a:pPr algn="ctr"/>
            <a:r>
              <a:rPr lang="ar-EG" sz="4000" b="1" dirty="0"/>
              <a:t>ما لون ضوء الشمس؟ قد أقول إن لون ضوء الشمس أصفر أو أبيض. لكن الحقيقة أن ضوء الشمس يتكون من عدة ألوان. وللتحقق من ذلك يمكننا استخدام منشور زجاجي، فالمنشور الزجاجي قطعة من الزجاج تحلل الضوء إلى ألوانه السبعة. ما </a:t>
            </a:r>
            <a:r>
              <a:rPr lang="ar-EG" sz="4000" b="1" dirty="0" err="1"/>
              <a:t>الالوان</a:t>
            </a:r>
            <a:r>
              <a:rPr lang="ar-EG" sz="4000" b="1" dirty="0"/>
              <a:t> السبعة؟ إنها كما في قوس المطر</a:t>
            </a:r>
            <a:endParaRPr lang="ar-SA" sz="4000" b="1" dirty="0"/>
          </a:p>
        </p:txBody>
      </p:sp>
    </p:spTree>
    <p:extLst>
      <p:ext uri="{BB962C8B-B14F-4D97-AF65-F5344CB8AC3E}">
        <p14:creationId xmlns:p14="http://schemas.microsoft.com/office/powerpoint/2010/main" val="913167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0" name="Rectangle 4">
            <a:extLst>
              <a:ext uri="{FF2B5EF4-FFF2-40B4-BE49-F238E27FC236}">
                <a16:creationId xmlns:a16="http://schemas.microsoft.com/office/drawing/2014/main" id="{188E7436-8658-4D8E-827D-5E282BCE0374}"/>
              </a:ext>
            </a:extLst>
          </p:cNvPr>
          <p:cNvSpPr>
            <a:spLocks noChangeArrowheads="1"/>
          </p:cNvSpPr>
          <p:nvPr/>
        </p:nvSpPr>
        <p:spPr bwMode="auto">
          <a:xfrm>
            <a:off x="5303284" y="513679"/>
            <a:ext cx="5657340" cy="830997"/>
          </a:xfrm>
          <a:prstGeom prst="rect">
            <a:avLst/>
          </a:prstGeom>
          <a:noFill/>
          <a:ln w="9525">
            <a:noFill/>
            <a:miter lim="800000"/>
            <a:headEnd/>
            <a:tailEnd/>
          </a:ln>
          <a:effectLst/>
        </p:spPr>
        <p:txBody>
          <a:bodyPr anchor="ctr">
            <a:spAutoFit/>
          </a:bodyPr>
          <a:lstStyle/>
          <a:p>
            <a:pPr eaLnBrk="0" fontAlgn="auto" hangingPunct="0">
              <a:spcBef>
                <a:spcPts val="0"/>
              </a:spcBef>
              <a:spcAft>
                <a:spcPts val="0"/>
              </a:spcAft>
              <a:defRPr/>
            </a:pPr>
            <a:r>
              <a:rPr lang="ar-EG" sz="4800" b="1" dirty="0">
                <a:solidFill>
                  <a:srgbClr val="00B0F0"/>
                </a:solidFill>
                <a:latin typeface="+mn-lt"/>
                <a:ea typeface="Calibri" pitchFamily="34" charset="0"/>
                <a:cs typeface="+mn-cs"/>
              </a:rPr>
              <a:t>لِمَاذَا أَرَى الأَلْوَانَ؟    </a:t>
            </a:r>
            <a:endParaRPr lang="ar-EG" sz="4800" b="1" dirty="0">
              <a:solidFill>
                <a:srgbClr val="00B0F0"/>
              </a:solidFill>
              <a:latin typeface="+mn-lt"/>
              <a:cs typeface="+mn-cs"/>
            </a:endParaRPr>
          </a:p>
        </p:txBody>
      </p:sp>
      <p:sp>
        <p:nvSpPr>
          <p:cNvPr id="11" name="Rectangle 4">
            <a:extLst>
              <a:ext uri="{FF2B5EF4-FFF2-40B4-BE49-F238E27FC236}">
                <a16:creationId xmlns:a16="http://schemas.microsoft.com/office/drawing/2014/main" id="{581C0423-9F37-474D-AE0C-58F234926819}"/>
              </a:ext>
            </a:extLst>
          </p:cNvPr>
          <p:cNvSpPr>
            <a:spLocks noChangeArrowheads="1"/>
          </p:cNvSpPr>
          <p:nvPr/>
        </p:nvSpPr>
        <p:spPr bwMode="auto">
          <a:xfrm>
            <a:off x="2711624" y="1858355"/>
            <a:ext cx="7929618" cy="2800767"/>
          </a:xfrm>
          <a:prstGeom prst="rect">
            <a:avLst/>
          </a:prstGeom>
          <a:noFill/>
          <a:ln w="9525">
            <a:noFill/>
            <a:miter lim="800000"/>
            <a:headEnd/>
            <a:tailEnd/>
          </a:ln>
        </p:spPr>
        <p:txBody>
          <a:bodyPr wrap="square" anchor="ctr">
            <a:spAutoFit/>
          </a:bodyPr>
          <a:lstStyle/>
          <a:p>
            <a:pPr algn="ctr" eaLnBrk="0" hangingPunct="0"/>
            <a:r>
              <a:rPr lang="ar-EG" sz="4400" b="1" dirty="0">
                <a:latin typeface="Calibri" pitchFamily="34" charset="0"/>
              </a:rPr>
              <a:t>عِنْدَمَا يَسْقُطُ الضَّوْءُ الأَبْيَضُ عَلَى جِسْمٍ مُلَوَّنٍ فَإِنَّنِي أَرَى اللَّوْنَ الَّذي يَعْكِسُهُ الجِسْمُ، بَيْنَمَا يَقُومُ الجِسْمُ بِامْتِصَاصِ بَقِيَّةِ الأَلْوَانِ الَّتِي يَتَكَوَّنُ مِنْهَا الضَّوْءُ السَّاقِطُ عَلَيْهِ.</a:t>
            </a:r>
            <a:endParaRPr lang="ar-EG" sz="6000" b="1" dirty="0">
              <a:latin typeface="Calibri" pitchFamily="34" charset="0"/>
            </a:endParaRPr>
          </a:p>
        </p:txBody>
      </p:sp>
    </p:spTree>
    <p:extLst>
      <p:ext uri="{BB962C8B-B14F-4D97-AF65-F5344CB8AC3E}">
        <p14:creationId xmlns:p14="http://schemas.microsoft.com/office/powerpoint/2010/main" val="3546507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12" name="Picture 2">
            <a:extLst>
              <a:ext uri="{FF2B5EF4-FFF2-40B4-BE49-F238E27FC236}">
                <a16:creationId xmlns:a16="http://schemas.microsoft.com/office/drawing/2014/main" id="{A6133A62-ABD6-4A9A-A579-8DA054BC38FA}"/>
              </a:ext>
            </a:extLst>
          </p:cNvPr>
          <p:cNvPicPr>
            <a:picLocks noChangeAspect="1" noChangeArrowheads="1"/>
          </p:cNvPicPr>
          <p:nvPr/>
        </p:nvPicPr>
        <p:blipFill>
          <a:blip r:embed="rId8" cstate="print"/>
          <a:srcRect/>
          <a:stretch>
            <a:fillRect/>
          </a:stretch>
        </p:blipFill>
        <p:spPr bwMode="auto">
          <a:xfrm>
            <a:off x="3334803" y="640048"/>
            <a:ext cx="6436991" cy="3408522"/>
          </a:xfrm>
          <a:prstGeom prst="rect">
            <a:avLst/>
          </a:prstGeom>
          <a:noFill/>
          <a:ln w="9525">
            <a:noFill/>
            <a:miter lim="800000"/>
            <a:headEnd/>
            <a:tailEnd/>
          </a:ln>
          <a:effectLst/>
        </p:spPr>
      </p:pic>
      <p:sp>
        <p:nvSpPr>
          <p:cNvPr id="13" name="Rectangle 7">
            <a:extLst>
              <a:ext uri="{FF2B5EF4-FFF2-40B4-BE49-F238E27FC236}">
                <a16:creationId xmlns:a16="http://schemas.microsoft.com/office/drawing/2014/main" id="{45ABB028-2BED-4A91-9520-BC94BE1F13E5}"/>
              </a:ext>
            </a:extLst>
          </p:cNvPr>
          <p:cNvSpPr>
            <a:spLocks noChangeArrowheads="1"/>
          </p:cNvSpPr>
          <p:nvPr/>
        </p:nvSpPr>
        <p:spPr bwMode="auto">
          <a:xfrm>
            <a:off x="3067488" y="4209150"/>
            <a:ext cx="6000792" cy="1077218"/>
          </a:xfrm>
          <a:prstGeom prst="rect">
            <a:avLst/>
          </a:prstGeom>
          <a:noFill/>
          <a:ln w="9525">
            <a:noFill/>
            <a:miter lim="800000"/>
            <a:headEnd/>
            <a:tailEnd/>
          </a:ln>
        </p:spPr>
        <p:txBody>
          <a:bodyPr wrap="square" anchor="ctr">
            <a:spAutoFit/>
          </a:bodyPr>
          <a:lstStyle/>
          <a:p>
            <a:pPr eaLnBrk="0" fontAlgn="auto" hangingPunct="0">
              <a:spcBef>
                <a:spcPts val="0"/>
              </a:spcBef>
              <a:spcAft>
                <a:spcPts val="0"/>
              </a:spcAft>
              <a:defRPr/>
            </a:pPr>
            <a:r>
              <a:rPr lang="ar-EG" sz="3200" b="1" dirty="0">
                <a:solidFill>
                  <a:schemeClr val="tx1">
                    <a:lumMod val="95000"/>
                    <a:lumOff val="5000"/>
                  </a:schemeClr>
                </a:solidFill>
                <a:latin typeface="+mn-lt"/>
                <a:cs typeface="+mn-cs"/>
              </a:rPr>
              <a:t>يَتَحَلَّلُ الضَّوْءُ إِلَى أَلْوَانِهِ المُخْتَلِفَةِ عِندَ مُرُورِه خِلال المِنْشُورِ</a:t>
            </a:r>
            <a:r>
              <a:rPr lang="ar-SA" sz="3200" b="1" dirty="0">
                <a:solidFill>
                  <a:schemeClr val="tx1">
                    <a:lumMod val="95000"/>
                    <a:lumOff val="5000"/>
                  </a:schemeClr>
                </a:solidFill>
                <a:latin typeface="+mn-lt"/>
                <a:cs typeface="+mn-cs"/>
              </a:rPr>
              <a:t> </a:t>
            </a:r>
            <a:r>
              <a:rPr lang="ar-EG" sz="3200" b="1" dirty="0">
                <a:solidFill>
                  <a:schemeClr val="tx1">
                    <a:lumMod val="95000"/>
                    <a:lumOff val="5000"/>
                  </a:schemeClr>
                </a:solidFill>
                <a:latin typeface="+mn-lt"/>
                <a:cs typeface="+mn-cs"/>
              </a:rPr>
              <a:t>الزُّجَاجِيّ.</a:t>
            </a:r>
            <a:endParaRPr lang="ar-EG" sz="4400" b="1" dirty="0">
              <a:solidFill>
                <a:schemeClr val="tx1">
                  <a:lumMod val="95000"/>
                  <a:lumOff val="5000"/>
                </a:schemeClr>
              </a:solidFill>
              <a:latin typeface="+mn-lt"/>
              <a:cs typeface="+mn-cs"/>
            </a:endParaRPr>
          </a:p>
        </p:txBody>
      </p:sp>
      <p:sp>
        <p:nvSpPr>
          <p:cNvPr id="14" name="مثلث متساوي الساقين 13">
            <a:extLst>
              <a:ext uri="{FF2B5EF4-FFF2-40B4-BE49-F238E27FC236}">
                <a16:creationId xmlns:a16="http://schemas.microsoft.com/office/drawing/2014/main" id="{76995AF7-A887-46EF-B638-750B74070E02}"/>
              </a:ext>
            </a:extLst>
          </p:cNvPr>
          <p:cNvSpPr/>
          <p:nvPr/>
        </p:nvSpPr>
        <p:spPr>
          <a:xfrm>
            <a:off x="9068280" y="4219881"/>
            <a:ext cx="703514" cy="428628"/>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175284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9" name="Picture 2">
            <a:extLst>
              <a:ext uri="{FF2B5EF4-FFF2-40B4-BE49-F238E27FC236}">
                <a16:creationId xmlns:a16="http://schemas.microsoft.com/office/drawing/2014/main" id="{FEE82156-78DD-4A70-895E-9A0A08C5A4BC}"/>
              </a:ext>
            </a:extLst>
          </p:cNvPr>
          <p:cNvPicPr>
            <a:picLocks noChangeAspect="1" noChangeArrowheads="1"/>
          </p:cNvPicPr>
          <p:nvPr/>
        </p:nvPicPr>
        <p:blipFill>
          <a:blip r:embed="rId8" cstate="print"/>
          <a:srcRect/>
          <a:stretch>
            <a:fillRect/>
          </a:stretch>
        </p:blipFill>
        <p:spPr bwMode="auto">
          <a:xfrm>
            <a:off x="2193713" y="1224417"/>
            <a:ext cx="8664172" cy="3719773"/>
          </a:xfrm>
          <a:prstGeom prst="rect">
            <a:avLst/>
          </a:prstGeom>
          <a:noFill/>
          <a:ln w="57150">
            <a:solidFill>
              <a:srgbClr val="7030A0"/>
            </a:solidFill>
            <a:miter lim="800000"/>
            <a:headEnd/>
            <a:tailEnd/>
          </a:ln>
          <a:effectLst/>
        </p:spPr>
      </p:pic>
      <p:sp>
        <p:nvSpPr>
          <p:cNvPr id="10" name="Rectangle 3">
            <a:extLst>
              <a:ext uri="{FF2B5EF4-FFF2-40B4-BE49-F238E27FC236}">
                <a16:creationId xmlns:a16="http://schemas.microsoft.com/office/drawing/2014/main" id="{EFA9E897-E864-4603-BA37-43E3D5B4A392}"/>
              </a:ext>
            </a:extLst>
          </p:cNvPr>
          <p:cNvSpPr>
            <a:spLocks noChangeArrowheads="1"/>
          </p:cNvSpPr>
          <p:nvPr/>
        </p:nvSpPr>
        <p:spPr bwMode="auto">
          <a:xfrm>
            <a:off x="2560522" y="468494"/>
            <a:ext cx="6368537" cy="954107"/>
          </a:xfrm>
          <a:prstGeom prst="rect">
            <a:avLst/>
          </a:prstGeom>
          <a:solidFill>
            <a:schemeClr val="bg1"/>
          </a:solidFill>
          <a:ln w="28575">
            <a:solidFill>
              <a:srgbClr val="7030A0"/>
            </a:solidFill>
            <a:miter lim="800000"/>
            <a:headEnd/>
            <a:tailEnd/>
          </a:ln>
        </p:spPr>
        <p:txBody>
          <a:bodyPr wrap="square" anchor="ctr">
            <a:spAutoFit/>
          </a:bodyPr>
          <a:lstStyle/>
          <a:p>
            <a:pPr algn="ctr" eaLnBrk="0" hangingPunct="0"/>
            <a:r>
              <a:rPr lang="ar-EG" sz="2800" b="1" dirty="0">
                <a:latin typeface="Calibri" pitchFamily="34" charset="0"/>
              </a:rPr>
              <a:t>تْعمَلُ قطرات المَاءِ فِي السّمَاءِ كَمَنْشُورِ زُجَاجِيّ. فَعِنْدَمَا فعندما تحلل القطرات الضّوْءَ يَتَكَوّنُ قَوْسُ المَطَرِ.</a:t>
            </a:r>
            <a:endParaRPr lang="ar-EG" sz="4000" b="1" dirty="0">
              <a:latin typeface="Calibri" pitchFamily="34" charset="0"/>
            </a:endParaRPr>
          </a:p>
        </p:txBody>
      </p:sp>
    </p:spTree>
    <p:extLst>
      <p:ext uri="{BB962C8B-B14F-4D97-AF65-F5344CB8AC3E}">
        <p14:creationId xmlns:p14="http://schemas.microsoft.com/office/powerpoint/2010/main" val="2429412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11" name="Picture 2" descr="هدف السهام متجه, رسم بياني, ديجيتال, الهدف PNG والمتجهات للتحميل مجانا">
            <a:extLst>
              <a:ext uri="{FF2B5EF4-FFF2-40B4-BE49-F238E27FC236}">
                <a16:creationId xmlns:a16="http://schemas.microsoft.com/office/drawing/2014/main" id="{C6831D89-3EC3-4A47-8D3C-2EA3EEAFA5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28164" y="692696"/>
            <a:ext cx="1101664" cy="790782"/>
          </a:xfrm>
          <a:prstGeom prst="rect">
            <a:avLst/>
          </a:prstGeom>
          <a:ln w="88900" cap="sq" cmpd="thickThin">
            <a:solidFill>
              <a:srgbClr val="FFFF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nvGrpSpPr>
          <p:cNvPr id="12" name="مستطيل 76">
            <a:extLst>
              <a:ext uri="{FF2B5EF4-FFF2-40B4-BE49-F238E27FC236}">
                <a16:creationId xmlns:a16="http://schemas.microsoft.com/office/drawing/2014/main" id="{61C46614-05C8-4160-85CB-28E156FD9FE8}"/>
              </a:ext>
            </a:extLst>
          </p:cNvPr>
          <p:cNvGrpSpPr/>
          <p:nvPr/>
        </p:nvGrpSpPr>
        <p:grpSpPr>
          <a:xfrm>
            <a:off x="2488280" y="1819909"/>
            <a:ext cx="7215440" cy="2895460"/>
            <a:chOff x="-1" y="0"/>
            <a:chExt cx="7215439" cy="2895458"/>
          </a:xfrm>
        </p:grpSpPr>
        <p:sp>
          <p:nvSpPr>
            <p:cNvPr id="13" name="مستطيل">
              <a:extLst>
                <a:ext uri="{FF2B5EF4-FFF2-40B4-BE49-F238E27FC236}">
                  <a16:creationId xmlns:a16="http://schemas.microsoft.com/office/drawing/2014/main" id="{E8FF8ED0-7383-48F0-8776-69E515BC93B6}"/>
                </a:ext>
              </a:extLst>
            </p:cNvPr>
            <p:cNvSpPr/>
            <p:nvPr/>
          </p:nvSpPr>
          <p:spPr>
            <a:xfrm>
              <a:off x="-1" y="0"/>
              <a:ext cx="7215439" cy="2895458"/>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rtl="0">
                <a:defRPr>
                  <a:solidFill>
                    <a:srgbClr val="FFFFFF"/>
                  </a:solidFill>
                </a:defRPr>
              </a:pPr>
              <a:endParaRPr/>
            </a:p>
          </p:txBody>
        </p:sp>
        <p:sp>
          <p:nvSpPr>
            <p:cNvPr id="14" name="مبدعتي افتحي الكتاب صفحة…">
              <a:extLst>
                <a:ext uri="{FF2B5EF4-FFF2-40B4-BE49-F238E27FC236}">
                  <a16:creationId xmlns:a16="http://schemas.microsoft.com/office/drawing/2014/main" id="{0EF7B476-67FE-4456-BBC7-1F740FFCF0A7}"/>
                </a:ext>
              </a:extLst>
            </p:cNvPr>
            <p:cNvSpPr txBox="1"/>
            <p:nvPr/>
          </p:nvSpPr>
          <p:spPr>
            <a:xfrm>
              <a:off x="45719" y="786010"/>
              <a:ext cx="7123998" cy="1323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rtl="0">
                <a:defRPr sz="4000" b="1">
                  <a:solidFill>
                    <a:srgbClr val="2F5597"/>
                  </a:solidFill>
                </a:defRPr>
              </a:pPr>
              <a:r>
                <a:rPr dirty="0" err="1">
                  <a:latin typeface="+mn-lt"/>
                  <a:ea typeface="+mn-ea"/>
                  <a:cs typeface="+mn-cs"/>
                  <a:sym typeface="Helvetica"/>
                </a:rPr>
                <a:t>مبدعتي</a:t>
              </a:r>
              <a:r>
                <a:rPr dirty="0">
                  <a:latin typeface="+mn-lt"/>
                  <a:ea typeface="+mn-ea"/>
                  <a:cs typeface="+mn-cs"/>
                  <a:sym typeface="Helvetica"/>
                </a:rPr>
                <a:t> </a:t>
              </a:r>
              <a:r>
                <a:rPr dirty="0" err="1">
                  <a:latin typeface="+mn-lt"/>
                  <a:ea typeface="+mn-ea"/>
                  <a:cs typeface="+mn-cs"/>
                  <a:sym typeface="Helvetica"/>
                </a:rPr>
                <a:t>افتحي</a:t>
              </a:r>
              <a:r>
                <a:rPr dirty="0">
                  <a:latin typeface="+mn-lt"/>
                  <a:ea typeface="+mn-ea"/>
                  <a:cs typeface="+mn-cs"/>
                  <a:sym typeface="Helvetica"/>
                </a:rPr>
                <a:t> </a:t>
              </a:r>
              <a:r>
                <a:rPr dirty="0" err="1">
                  <a:latin typeface="+mn-lt"/>
                  <a:ea typeface="+mn-ea"/>
                  <a:cs typeface="+mn-cs"/>
                  <a:sym typeface="Helvetica"/>
                </a:rPr>
                <a:t>الكتاب</a:t>
              </a:r>
              <a:r>
                <a:rPr lang="ar-SA" dirty="0">
                  <a:latin typeface="+mn-lt"/>
                  <a:ea typeface="+mn-ea"/>
                  <a:cs typeface="+mn-cs"/>
                  <a:sym typeface="Helvetica"/>
                </a:rPr>
                <a:t> </a:t>
              </a:r>
              <a:endParaRPr dirty="0">
                <a:latin typeface="+mn-lt"/>
                <a:ea typeface="+mn-ea"/>
                <a:cs typeface="+mn-cs"/>
                <a:sym typeface="Helvetica"/>
              </a:endParaRPr>
            </a:p>
            <a:p>
              <a:pPr algn="ctr" rtl="0">
                <a:defRPr sz="4000" b="1">
                  <a:solidFill>
                    <a:srgbClr val="FF0000"/>
                  </a:solidFill>
                </a:defRPr>
              </a:pPr>
              <a:r>
                <a:rPr dirty="0" err="1">
                  <a:latin typeface="+mn-lt"/>
                  <a:ea typeface="+mn-ea"/>
                  <a:cs typeface="+mn-cs"/>
                  <a:sym typeface="Helvetica"/>
                </a:rPr>
                <a:t>وتوقعي</a:t>
              </a:r>
              <a:r>
                <a:rPr dirty="0">
                  <a:latin typeface="+mn-lt"/>
                  <a:ea typeface="+mn-ea"/>
                  <a:cs typeface="+mn-cs"/>
                  <a:sym typeface="Helvetica"/>
                </a:rPr>
                <a:t> </a:t>
              </a:r>
              <a:r>
                <a:rPr dirty="0" err="1">
                  <a:latin typeface="+mn-lt"/>
                  <a:ea typeface="+mn-ea"/>
                  <a:cs typeface="+mn-cs"/>
                  <a:sym typeface="Helvetica"/>
                </a:rPr>
                <a:t>أهداف</a:t>
              </a:r>
              <a:r>
                <a:rPr dirty="0">
                  <a:latin typeface="+mn-lt"/>
                  <a:ea typeface="+mn-ea"/>
                  <a:cs typeface="+mn-cs"/>
                  <a:sym typeface="Helvetica"/>
                </a:rPr>
                <a:t> </a:t>
              </a:r>
              <a:r>
                <a:rPr dirty="0" err="1">
                  <a:latin typeface="+mn-lt"/>
                  <a:ea typeface="+mn-ea"/>
                  <a:cs typeface="+mn-cs"/>
                  <a:sym typeface="Helvetica"/>
                </a:rPr>
                <a:t>درسنا</a:t>
              </a:r>
              <a:r>
                <a:rPr dirty="0">
                  <a:latin typeface="+mn-lt"/>
                  <a:ea typeface="+mn-ea"/>
                  <a:cs typeface="+mn-cs"/>
                  <a:sym typeface="Helvetica"/>
                </a:rPr>
                <a:t>  </a:t>
              </a:r>
            </a:p>
          </p:txBody>
        </p:sp>
      </p:grpSp>
      <p:sp>
        <p:nvSpPr>
          <p:cNvPr id="15" name="مستطيل 29">
            <a:extLst>
              <a:ext uri="{FF2B5EF4-FFF2-40B4-BE49-F238E27FC236}">
                <a16:creationId xmlns:a16="http://schemas.microsoft.com/office/drawing/2014/main" id="{ECA66D6E-4ED8-4727-91CB-4DA232A34CFA}"/>
              </a:ext>
            </a:extLst>
          </p:cNvPr>
          <p:cNvSpPr/>
          <p:nvPr/>
        </p:nvSpPr>
        <p:spPr>
          <a:xfrm>
            <a:off x="2395685" y="858790"/>
            <a:ext cx="2766149" cy="421880"/>
          </a:xfrm>
          <a:prstGeom prst="rect">
            <a:avLst/>
          </a:prstGeom>
          <a:solidFill>
            <a:srgbClr val="FFFF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rtl="0">
              <a:defRPr sz="2000" b="1">
                <a:effectLst>
                  <a:outerShdw blurRad="38100" dist="19050" dir="2700000" rotWithShape="0">
                    <a:srgbClr val="000000">
                      <a:alpha val="40000"/>
                    </a:srgbClr>
                  </a:outerShdw>
                </a:effectLst>
              </a:defRPr>
            </a:pPr>
            <a:r>
              <a:rPr>
                <a:latin typeface="+mn-lt"/>
                <a:ea typeface="+mn-ea"/>
                <a:cs typeface="+mn-cs"/>
                <a:sym typeface="Helvetica"/>
              </a:rPr>
              <a:t>الزمن</a:t>
            </a:r>
            <a:r>
              <a:t>: </a:t>
            </a:r>
            <a:r>
              <a:rPr>
                <a:latin typeface="+mn-lt"/>
                <a:ea typeface="+mn-ea"/>
                <a:cs typeface="+mn-cs"/>
                <a:sym typeface="Helvetica"/>
              </a:rPr>
              <a:t>دقيقة </a:t>
            </a:r>
          </a:p>
        </p:txBody>
      </p:sp>
    </p:spTree>
    <p:extLst>
      <p:ext uri="{BB962C8B-B14F-4D97-AF65-F5344CB8AC3E}">
        <p14:creationId xmlns:p14="http://schemas.microsoft.com/office/powerpoint/2010/main" val="2269997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1" name="خماسي 3">
            <a:extLst>
              <a:ext uri="{FF2B5EF4-FFF2-40B4-BE49-F238E27FC236}">
                <a16:creationId xmlns:a16="http://schemas.microsoft.com/office/drawing/2014/main" id="{DE519FC5-DAA8-4B15-81B2-19ABD8606EC9}"/>
              </a:ext>
            </a:extLst>
          </p:cNvPr>
          <p:cNvSpPr/>
          <p:nvPr/>
        </p:nvSpPr>
        <p:spPr>
          <a:xfrm rot="10800000">
            <a:off x="9001739" y="2799008"/>
            <a:ext cx="1549912" cy="900000"/>
          </a:xfrm>
          <a:prstGeom prst="homeP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15" name="مجموعة 14">
            <a:extLst>
              <a:ext uri="{FF2B5EF4-FFF2-40B4-BE49-F238E27FC236}">
                <a16:creationId xmlns:a16="http://schemas.microsoft.com/office/drawing/2014/main" id="{BC0D88A4-247F-4ED0-BFDE-87FBA644DD0D}"/>
              </a:ext>
            </a:extLst>
          </p:cNvPr>
          <p:cNvGrpSpPr/>
          <p:nvPr/>
        </p:nvGrpSpPr>
        <p:grpSpPr>
          <a:xfrm>
            <a:off x="3072385" y="2770314"/>
            <a:ext cx="7500990" cy="928694"/>
            <a:chOff x="928662" y="1857364"/>
            <a:chExt cx="7500990" cy="928694"/>
          </a:xfrm>
        </p:grpSpPr>
        <p:sp>
          <p:nvSpPr>
            <p:cNvPr id="16" name="مستطيل 15">
              <a:extLst>
                <a:ext uri="{FF2B5EF4-FFF2-40B4-BE49-F238E27FC236}">
                  <a16:creationId xmlns:a16="http://schemas.microsoft.com/office/drawing/2014/main" id="{E556EECE-CE33-4EB1-8C1B-ED17DE733964}"/>
                </a:ext>
              </a:extLst>
            </p:cNvPr>
            <p:cNvSpPr/>
            <p:nvPr/>
          </p:nvSpPr>
          <p:spPr>
            <a:xfrm>
              <a:off x="928662" y="1857364"/>
              <a:ext cx="7500990" cy="9144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8" name="خماسي 3">
              <a:extLst>
                <a:ext uri="{FF2B5EF4-FFF2-40B4-BE49-F238E27FC236}">
                  <a16:creationId xmlns:a16="http://schemas.microsoft.com/office/drawing/2014/main" id="{642CEEBB-AEE4-42B8-9FCD-55AEBAD6AEFB}"/>
                </a:ext>
              </a:extLst>
            </p:cNvPr>
            <p:cNvSpPr/>
            <p:nvPr/>
          </p:nvSpPr>
          <p:spPr>
            <a:xfrm rot="10800000">
              <a:off x="6858016" y="1886058"/>
              <a:ext cx="1549912" cy="900000"/>
            </a:xfrm>
            <a:prstGeom prst="homeP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9" name="مربع نص 18">
            <a:extLst>
              <a:ext uri="{FF2B5EF4-FFF2-40B4-BE49-F238E27FC236}">
                <a16:creationId xmlns:a16="http://schemas.microsoft.com/office/drawing/2014/main" id="{603F6773-75D9-4C08-913B-86EBF29A6381}"/>
              </a:ext>
            </a:extLst>
          </p:cNvPr>
          <p:cNvSpPr txBox="1">
            <a:spLocks noChangeArrowheads="1"/>
          </p:cNvSpPr>
          <p:nvPr/>
        </p:nvSpPr>
        <p:spPr bwMode="auto">
          <a:xfrm>
            <a:off x="9216072" y="2919545"/>
            <a:ext cx="1285865" cy="708025"/>
          </a:xfrm>
          <a:prstGeom prst="rect">
            <a:avLst/>
          </a:prstGeom>
          <a:noFill/>
          <a:ln w="9525">
            <a:noFill/>
            <a:miter lim="800000"/>
            <a:headEnd/>
            <a:tailEnd/>
          </a:ln>
        </p:spPr>
        <p:txBody>
          <a:bodyPr wrap="square">
            <a:spAutoFit/>
          </a:bodyPr>
          <a:lstStyle/>
          <a:p>
            <a:r>
              <a:rPr lang="ar-EG" sz="4000" b="1" dirty="0">
                <a:solidFill>
                  <a:schemeClr val="bg1"/>
                </a:solidFill>
                <a:latin typeface="Calibri" pitchFamily="34" charset="0"/>
              </a:rPr>
              <a:t>حَقِيقَةٌ</a:t>
            </a:r>
            <a:endParaRPr lang="en-US" sz="4000" dirty="0">
              <a:solidFill>
                <a:schemeClr val="bg1"/>
              </a:solidFill>
              <a:latin typeface="Calibri" pitchFamily="34" charset="0"/>
            </a:endParaRPr>
          </a:p>
        </p:txBody>
      </p:sp>
      <p:sp>
        <p:nvSpPr>
          <p:cNvPr id="20" name="Rectangle 4">
            <a:extLst>
              <a:ext uri="{FF2B5EF4-FFF2-40B4-BE49-F238E27FC236}">
                <a16:creationId xmlns:a16="http://schemas.microsoft.com/office/drawing/2014/main" id="{06B2A26C-9702-411D-8ADC-7CFA0EC36CD8}"/>
              </a:ext>
            </a:extLst>
          </p:cNvPr>
          <p:cNvSpPr>
            <a:spLocks noChangeArrowheads="1"/>
          </p:cNvSpPr>
          <p:nvPr/>
        </p:nvSpPr>
        <p:spPr bwMode="auto">
          <a:xfrm>
            <a:off x="3143823" y="2971357"/>
            <a:ext cx="5857872" cy="523220"/>
          </a:xfrm>
          <a:prstGeom prst="rect">
            <a:avLst/>
          </a:prstGeom>
          <a:noFill/>
          <a:ln w="9525">
            <a:noFill/>
            <a:miter lim="800000"/>
            <a:headEnd/>
            <a:tailEnd/>
          </a:ln>
        </p:spPr>
        <p:txBody>
          <a:bodyPr wrap="square">
            <a:spAutoFit/>
          </a:bodyPr>
          <a:lstStyle/>
          <a:p>
            <a:r>
              <a:rPr lang="ar-EG" sz="2800" b="1" dirty="0">
                <a:latin typeface="Times New Roman" pitchFamily="18" charset="0"/>
                <a:cs typeface="Times New Roman" pitchFamily="18" charset="0"/>
              </a:rPr>
              <a:t>يتكون الضوء الأبيض من جميع ألوان الضوء.</a:t>
            </a:r>
          </a:p>
        </p:txBody>
      </p:sp>
    </p:spTree>
    <p:extLst>
      <p:ext uri="{BB962C8B-B14F-4D97-AF65-F5344CB8AC3E}">
        <p14:creationId xmlns:p14="http://schemas.microsoft.com/office/powerpoint/2010/main" val="235832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8">
            <a:extLst>
              <a:ext uri="{FF2B5EF4-FFF2-40B4-BE49-F238E27FC236}">
                <a16:creationId xmlns:a16="http://schemas.microsoft.com/office/drawing/2014/main" id="{03ACDD1B-A579-4D56-AD5C-4B1185026384}"/>
              </a:ext>
            </a:extLst>
          </p:cNvPr>
          <p:cNvSpPr/>
          <p:nvPr/>
        </p:nvSpPr>
        <p:spPr>
          <a:xfrm>
            <a:off x="3114942" y="1074174"/>
            <a:ext cx="6929486" cy="3477875"/>
          </a:xfrm>
          <a:prstGeom prst="rect">
            <a:avLst/>
          </a:prstGeom>
        </p:spPr>
        <p:txBody>
          <a:bodyPr wrap="square">
            <a:spAutoFit/>
          </a:bodyPr>
          <a:lstStyle/>
          <a:p>
            <a:pPr algn="ctr" rtl="1" fontAlgn="auto">
              <a:spcBef>
                <a:spcPts val="0"/>
              </a:spcBef>
              <a:spcAft>
                <a:spcPts val="0"/>
              </a:spcAft>
              <a:defRPr/>
            </a:pPr>
            <a:r>
              <a:rPr lang="ar-EG" sz="4400" b="1" dirty="0">
                <a:latin typeface="+mn-lt"/>
                <a:cs typeface="+mn-cs"/>
              </a:rPr>
              <a:t>عِنْدَمَا يَسْقُطُ الضَّوْءُ عَلَى أَوْرَاقِ الشَّجَرِ نَرَاهَا خَضْرَاءَ؛ لأَنَّ الوَرَقَةَ تَمْتَصُّ كُلَّ الأَلْوَانِ مَا عَدَا اللَّوْن الأَخْضَرَ الَّذِي تَعْكِسُهُ الوَرَقَةَ، فَتَرَى العَيْنُ اللَّوْنَ الأَخْضَرَ.</a:t>
            </a:r>
          </a:p>
        </p:txBody>
      </p:sp>
    </p:spTree>
    <p:extLst>
      <p:ext uri="{BB962C8B-B14F-4D97-AF65-F5344CB8AC3E}">
        <p14:creationId xmlns:p14="http://schemas.microsoft.com/office/powerpoint/2010/main" val="3864703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0" name="مستطيل 9">
            <a:extLst>
              <a:ext uri="{FF2B5EF4-FFF2-40B4-BE49-F238E27FC236}">
                <a16:creationId xmlns:a16="http://schemas.microsoft.com/office/drawing/2014/main" id="{9BEFACEC-B370-4822-B301-FE77624EF605}"/>
              </a:ext>
            </a:extLst>
          </p:cNvPr>
          <p:cNvSpPr/>
          <p:nvPr/>
        </p:nvSpPr>
        <p:spPr>
          <a:xfrm>
            <a:off x="2760379" y="1138692"/>
            <a:ext cx="7143800" cy="2800767"/>
          </a:xfrm>
          <a:prstGeom prst="rect">
            <a:avLst/>
          </a:prstGeom>
        </p:spPr>
        <p:txBody>
          <a:bodyPr wrap="square">
            <a:spAutoFit/>
          </a:bodyPr>
          <a:lstStyle/>
          <a:p>
            <a:pPr algn="ctr" rtl="1" fontAlgn="auto">
              <a:spcBef>
                <a:spcPts val="0"/>
              </a:spcBef>
              <a:spcAft>
                <a:spcPts val="0"/>
              </a:spcAft>
              <a:defRPr/>
            </a:pPr>
            <a:r>
              <a:rPr lang="ar-EG" sz="4400" b="1" dirty="0">
                <a:latin typeface="+mn-lt"/>
                <a:cs typeface="+mn-cs"/>
              </a:rPr>
              <a:t>وَعِنْدَمَا يَسْقُطُ الضَّوْءُ عَلَى الوَرْدَةِ الحَمْرَاءِ فَإِنَّ اللَّوْنَ الأَخْضَرَ وَالأَلوَانَ الأُخْرَى تُمْتَصُّ مَا عَدَا اللَّوْنَ الأَحْمَرَ الَّذِي تَعْكِسُهُ الوَرْدَةُ فَنَرَاهُ. </a:t>
            </a:r>
          </a:p>
        </p:txBody>
      </p:sp>
    </p:spTree>
    <p:extLst>
      <p:ext uri="{BB962C8B-B14F-4D97-AF65-F5344CB8AC3E}">
        <p14:creationId xmlns:p14="http://schemas.microsoft.com/office/powerpoint/2010/main" val="573941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1">
            <a:extLst>
              <a:ext uri="{FF2B5EF4-FFF2-40B4-BE49-F238E27FC236}">
                <a16:creationId xmlns:a16="http://schemas.microsoft.com/office/drawing/2014/main" id="{B31D20D4-CEA9-495E-8630-81C15465FC5A}"/>
              </a:ext>
            </a:extLst>
          </p:cNvPr>
          <p:cNvSpPr>
            <a:spLocks noChangeArrowheads="1"/>
          </p:cNvSpPr>
          <p:nvPr/>
        </p:nvSpPr>
        <p:spPr bwMode="auto">
          <a:xfrm>
            <a:off x="3438016" y="1174372"/>
            <a:ext cx="6429420" cy="2800767"/>
          </a:xfrm>
          <a:prstGeom prst="rect">
            <a:avLst/>
          </a:prstGeom>
          <a:noFill/>
          <a:ln w="9525">
            <a:noFill/>
            <a:miter lim="800000"/>
            <a:headEnd/>
            <a:tailEnd/>
          </a:ln>
        </p:spPr>
        <p:txBody>
          <a:bodyPr wrap="square" anchor="ctr">
            <a:spAutoFit/>
          </a:bodyPr>
          <a:lstStyle/>
          <a:p>
            <a:pPr algn="ctr" rtl="1" eaLnBrk="0" hangingPunct="0"/>
            <a:r>
              <a:rPr lang="ar-EG" sz="4400" b="1" dirty="0">
                <a:latin typeface="Calibri" pitchFamily="34" charset="0"/>
              </a:rPr>
              <a:t>أَمَّا الجِسْمُ الَّذي  يَمْتَصُّ كُلَّ الضَّوْءِ السَّاقِطِ عَلَيْهِ فَيَبْدُو أَسْوَدَ اللَّوْنِ. وَالجِسْمُ الَّذِي يَعْكِسُ كُلَّ الضَّوْءِ السَّاقِطِ عَلَيْهِ فَيَبْدُو أَبْيَضَ اللَّوْنِ.</a:t>
            </a:r>
            <a:endParaRPr lang="ar-EG" sz="6000" b="1" dirty="0">
              <a:latin typeface="Calibri" pitchFamily="34" charset="0"/>
            </a:endParaRPr>
          </a:p>
        </p:txBody>
      </p:sp>
    </p:spTree>
    <p:extLst>
      <p:ext uri="{BB962C8B-B14F-4D97-AF65-F5344CB8AC3E}">
        <p14:creationId xmlns:p14="http://schemas.microsoft.com/office/powerpoint/2010/main" val="1624036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3F73C6C-2E86-41D7-9793-3D6D39DE5E28}"/>
              </a:ext>
            </a:extLst>
          </p:cNvPr>
          <p:cNvPicPr>
            <a:picLocks noChangeAspect="1"/>
          </p:cNvPicPr>
          <p:nvPr/>
        </p:nvPicPr>
        <p:blipFill>
          <a:blip r:embed="rId2"/>
          <a:stretch>
            <a:fillRect/>
          </a:stretch>
        </p:blipFill>
        <p:spPr>
          <a:xfrm>
            <a:off x="3760099" y="1825978"/>
            <a:ext cx="4366806" cy="4829763"/>
          </a:xfrm>
          <a:prstGeom prst="rect">
            <a:avLst/>
          </a:prstGeom>
        </p:spPr>
      </p:pic>
      <p:grpSp>
        <p:nvGrpSpPr>
          <p:cNvPr id="34" name="Group 33">
            <a:extLst>
              <a:ext uri="{FF2B5EF4-FFF2-40B4-BE49-F238E27FC236}">
                <a16:creationId xmlns:a16="http://schemas.microsoft.com/office/drawing/2014/main" id="{EA4793FC-1273-4AEE-BBCA-EE192EAAE48E}"/>
              </a:ext>
            </a:extLst>
          </p:cNvPr>
          <p:cNvGrpSpPr/>
          <p:nvPr/>
        </p:nvGrpSpPr>
        <p:grpSpPr>
          <a:xfrm>
            <a:off x="0" y="8027"/>
            <a:ext cx="12192000" cy="6849973"/>
            <a:chOff x="0" y="8027"/>
            <a:chExt cx="12192000" cy="6849973"/>
          </a:xfrm>
        </p:grpSpPr>
        <p:pic>
          <p:nvPicPr>
            <p:cNvPr id="18" name="Graphic 17">
              <a:extLst>
                <a:ext uri="{FF2B5EF4-FFF2-40B4-BE49-F238E27FC236}">
                  <a16:creationId xmlns:a16="http://schemas.microsoft.com/office/drawing/2014/main" id="{2D9E6591-4D15-4126-86DC-4CBD11CFA5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107837"/>
              <a:ext cx="6563926" cy="750163"/>
            </a:xfrm>
            <a:prstGeom prst="rect">
              <a:avLst/>
            </a:prstGeom>
          </p:spPr>
        </p:pic>
        <p:pic>
          <p:nvPicPr>
            <p:cNvPr id="19" name="Graphic 18">
              <a:extLst>
                <a:ext uri="{FF2B5EF4-FFF2-40B4-BE49-F238E27FC236}">
                  <a16:creationId xmlns:a16="http://schemas.microsoft.com/office/drawing/2014/main" id="{A98D7D07-9944-4927-B77E-CD846CA45C7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3166"/>
            <a:stretch/>
          </p:blipFill>
          <p:spPr>
            <a:xfrm>
              <a:off x="6492289" y="6107837"/>
              <a:ext cx="5699711" cy="750163"/>
            </a:xfrm>
            <a:prstGeom prst="rect">
              <a:avLst/>
            </a:prstGeom>
          </p:spPr>
        </p:pic>
        <p:pic>
          <p:nvPicPr>
            <p:cNvPr id="27" name="Graphic 26">
              <a:extLst>
                <a:ext uri="{FF2B5EF4-FFF2-40B4-BE49-F238E27FC236}">
                  <a16:creationId xmlns:a16="http://schemas.microsoft.com/office/drawing/2014/main" id="{DF954F96-05FE-4E59-8545-D82420234C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3166"/>
            <a:stretch/>
          </p:blipFill>
          <p:spPr>
            <a:xfrm flipV="1">
              <a:off x="6492289" y="8027"/>
              <a:ext cx="5699711" cy="750163"/>
            </a:xfrm>
            <a:prstGeom prst="rect">
              <a:avLst/>
            </a:prstGeom>
          </p:spPr>
        </p:pic>
        <p:pic>
          <p:nvPicPr>
            <p:cNvPr id="31" name="Graphic 30">
              <a:extLst>
                <a:ext uri="{FF2B5EF4-FFF2-40B4-BE49-F238E27FC236}">
                  <a16:creationId xmlns:a16="http://schemas.microsoft.com/office/drawing/2014/main" id="{B1A08DB5-56C6-421B-9ABC-3DEDA648A66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22173"/>
            <a:stretch/>
          </p:blipFill>
          <p:spPr>
            <a:xfrm>
              <a:off x="9409989" y="2772770"/>
              <a:ext cx="2782011" cy="2622190"/>
            </a:xfrm>
            <a:prstGeom prst="rect">
              <a:avLst/>
            </a:prstGeom>
          </p:spPr>
        </p:pic>
        <p:pic>
          <p:nvPicPr>
            <p:cNvPr id="33" name="Picture 32">
              <a:extLst>
                <a:ext uri="{FF2B5EF4-FFF2-40B4-BE49-F238E27FC236}">
                  <a16:creationId xmlns:a16="http://schemas.microsoft.com/office/drawing/2014/main" id="{67189426-4E42-414C-8352-9AA6878CE48F}"/>
                </a:ext>
              </a:extLst>
            </p:cNvPr>
            <p:cNvPicPr>
              <a:picLocks noChangeAspect="1"/>
            </p:cNvPicPr>
            <p:nvPr/>
          </p:nvPicPr>
          <p:blipFill rotWithShape="1">
            <a:blip r:embed="rId7"/>
            <a:srcRect l="20381"/>
            <a:stretch/>
          </p:blipFill>
          <p:spPr>
            <a:xfrm>
              <a:off x="0" y="222956"/>
              <a:ext cx="3469418" cy="3206044"/>
            </a:xfrm>
            <a:prstGeom prst="rect">
              <a:avLst/>
            </a:prstGeom>
          </p:spPr>
        </p:pic>
        <p:pic>
          <p:nvPicPr>
            <p:cNvPr id="26" name="Graphic 25">
              <a:extLst>
                <a:ext uri="{FF2B5EF4-FFF2-40B4-BE49-F238E27FC236}">
                  <a16:creationId xmlns:a16="http://schemas.microsoft.com/office/drawing/2014/main" id="{8DFD39A7-272C-44CD-B390-E30FDC80F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0" y="8027"/>
              <a:ext cx="6563926" cy="750163"/>
            </a:xfrm>
            <a:prstGeom prst="rect">
              <a:avLst/>
            </a:prstGeom>
          </p:spPr>
        </p:pic>
      </p:grpSp>
      <p:pic>
        <p:nvPicPr>
          <p:cNvPr id="37" name="Graphic 36">
            <a:hlinkClick r:id="rId8" action="ppaction://hlinksldjump"/>
            <a:extLst>
              <a:ext uri="{FF2B5EF4-FFF2-40B4-BE49-F238E27FC236}">
                <a16:creationId xmlns:a16="http://schemas.microsoft.com/office/drawing/2014/main" id="{66E7BF6F-980D-4A19-A712-C996229A9E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3481" y="3384181"/>
            <a:ext cx="2045325" cy="1006929"/>
          </a:xfrm>
          <a:prstGeom prst="rect">
            <a:avLst/>
          </a:prstGeom>
          <a:effectLst>
            <a:outerShdw blurRad="50800" dist="38100" dir="2700000" algn="tl" rotWithShape="0">
              <a:prstClr val="black">
                <a:alpha val="40000"/>
              </a:prstClr>
            </a:outerShdw>
          </a:effectLst>
        </p:spPr>
      </p:pic>
      <p:pic>
        <p:nvPicPr>
          <p:cNvPr id="41" name="Graphic 40">
            <a:hlinkClick r:id="rId11" action="ppaction://hlinksldjump"/>
            <a:extLst>
              <a:ext uri="{FF2B5EF4-FFF2-40B4-BE49-F238E27FC236}">
                <a16:creationId xmlns:a16="http://schemas.microsoft.com/office/drawing/2014/main" id="{58CC6A76-7503-4880-9CBE-EC2162B487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28198" y="3221768"/>
            <a:ext cx="2045325" cy="1006929"/>
          </a:xfrm>
          <a:prstGeom prst="rect">
            <a:avLst/>
          </a:prstGeom>
          <a:effectLst>
            <a:outerShdw blurRad="50800" dist="38100" dir="2700000" algn="tl" rotWithShape="0">
              <a:prstClr val="black">
                <a:alpha val="40000"/>
              </a:prstClr>
            </a:outerShdw>
          </a:effectLst>
        </p:spPr>
      </p:pic>
      <p:sp>
        <p:nvSpPr>
          <p:cNvPr id="42" name="Rectangle 41">
            <a:extLst>
              <a:ext uri="{FF2B5EF4-FFF2-40B4-BE49-F238E27FC236}">
                <a16:creationId xmlns:a16="http://schemas.microsoft.com/office/drawing/2014/main" id="{5E74265C-7EF3-4E8F-80E4-F4D5337150E2}"/>
              </a:ext>
            </a:extLst>
          </p:cNvPr>
          <p:cNvSpPr/>
          <p:nvPr/>
        </p:nvSpPr>
        <p:spPr>
          <a:xfrm>
            <a:off x="1369220" y="920004"/>
            <a:ext cx="8996373" cy="584775"/>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ar-AE" sz="3200" dirty="0">
                <a:ln w="0"/>
                <a:solidFill>
                  <a:srgbClr val="EB585A"/>
                </a:solidFill>
                <a:effectLst>
                  <a:outerShdw blurRad="38100" dist="19050" dir="2700000" algn="tl" rotWithShape="0">
                    <a:schemeClr val="dk1">
                      <a:alpha val="40000"/>
                    </a:schemeClr>
                  </a:outerShdw>
                </a:effectLst>
                <a:latin typeface="DG Bebo" panose="01000000000000000000" pitchFamily="2" charset="-78"/>
                <a:cs typeface="DG Bebo" panose="01000000000000000000" pitchFamily="2" charset="-78"/>
              </a:rPr>
              <a:t>بيبا بعثت رسائل لصديقتها بوبي هيا نفتح ونمرح</a:t>
            </a:r>
            <a:endParaRPr lang="en-US" sz="3200" dirty="0">
              <a:ln w="0"/>
              <a:solidFill>
                <a:srgbClr val="EB585A"/>
              </a:solidFill>
              <a:effectLst>
                <a:outerShdw blurRad="38100" dist="19050" dir="2700000" algn="tl" rotWithShape="0">
                  <a:schemeClr val="dk1">
                    <a:alpha val="40000"/>
                  </a:schemeClr>
                </a:outerShdw>
              </a:effectLst>
              <a:latin typeface="DG Bebo" panose="01000000000000000000" pitchFamily="2" charset="-78"/>
              <a:cs typeface="DG Bebo" panose="01000000000000000000" pitchFamily="2" charset="-78"/>
            </a:endParaRPr>
          </a:p>
        </p:txBody>
      </p:sp>
    </p:spTree>
    <p:extLst>
      <p:ext uri="{BB962C8B-B14F-4D97-AF65-F5344CB8AC3E}">
        <p14:creationId xmlns:p14="http://schemas.microsoft.com/office/powerpoint/2010/main" val="379392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50" fill="hold">
                                          <p:stCondLst>
                                            <p:cond delay="0"/>
                                          </p:stCondLst>
                                        </p:cTn>
                                        <p:tgtEl>
                                          <p:spTgt spid="42"/>
                                        </p:tgtEl>
                                        <p:attrNameLst>
                                          <p:attrName>r</p:attrName>
                                        </p:attrNameLst>
                                      </p:cBhvr>
                                    </p:animRot>
                                    <p:animRot by="-240000">
                                      <p:cBhvr>
                                        <p:cTn id="7" dur="500" fill="hold">
                                          <p:stCondLst>
                                            <p:cond delay="500"/>
                                          </p:stCondLst>
                                        </p:cTn>
                                        <p:tgtEl>
                                          <p:spTgt spid="42"/>
                                        </p:tgtEl>
                                        <p:attrNameLst>
                                          <p:attrName>r</p:attrName>
                                        </p:attrNameLst>
                                      </p:cBhvr>
                                    </p:animRot>
                                    <p:animRot by="240000">
                                      <p:cBhvr>
                                        <p:cTn id="8" dur="500" fill="hold">
                                          <p:stCondLst>
                                            <p:cond delay="1000"/>
                                          </p:stCondLst>
                                        </p:cTn>
                                        <p:tgtEl>
                                          <p:spTgt spid="42"/>
                                        </p:tgtEl>
                                        <p:attrNameLst>
                                          <p:attrName>r</p:attrName>
                                        </p:attrNameLst>
                                      </p:cBhvr>
                                    </p:animRot>
                                    <p:animRot by="-240000">
                                      <p:cBhvr>
                                        <p:cTn id="9" dur="500" fill="hold">
                                          <p:stCondLst>
                                            <p:cond delay="1500"/>
                                          </p:stCondLst>
                                        </p:cTn>
                                        <p:tgtEl>
                                          <p:spTgt spid="42"/>
                                        </p:tgtEl>
                                        <p:attrNameLst>
                                          <p:attrName>r</p:attrName>
                                        </p:attrNameLst>
                                      </p:cBhvr>
                                    </p:animRot>
                                    <p:animRot by="120000">
                                      <p:cBhvr>
                                        <p:cTn id="10" dur="500" fill="hold">
                                          <p:stCondLst>
                                            <p:cond delay="20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AC7EC9-1132-4962-90B2-EAEC90761899}"/>
              </a:ext>
            </a:extLst>
          </p:cNvPr>
          <p:cNvGrpSpPr/>
          <p:nvPr/>
        </p:nvGrpSpPr>
        <p:grpSpPr>
          <a:xfrm>
            <a:off x="0" y="8027"/>
            <a:ext cx="12192000" cy="6849973"/>
            <a:chOff x="0" y="8027"/>
            <a:chExt cx="12192000" cy="6849973"/>
          </a:xfrm>
        </p:grpSpPr>
        <p:pic>
          <p:nvPicPr>
            <p:cNvPr id="13" name="Graphic 12">
              <a:extLst>
                <a:ext uri="{FF2B5EF4-FFF2-40B4-BE49-F238E27FC236}">
                  <a16:creationId xmlns:a16="http://schemas.microsoft.com/office/drawing/2014/main" id="{B2E07034-DB32-441C-AE3F-399484A582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107837"/>
              <a:ext cx="6563926" cy="750163"/>
            </a:xfrm>
            <a:prstGeom prst="rect">
              <a:avLst/>
            </a:prstGeom>
          </p:spPr>
        </p:pic>
        <p:pic>
          <p:nvPicPr>
            <p:cNvPr id="14" name="Graphic 13">
              <a:extLst>
                <a:ext uri="{FF2B5EF4-FFF2-40B4-BE49-F238E27FC236}">
                  <a16:creationId xmlns:a16="http://schemas.microsoft.com/office/drawing/2014/main" id="{87FBBF8F-A11C-4706-A441-5C0E94A324C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13166"/>
            <a:stretch/>
          </p:blipFill>
          <p:spPr>
            <a:xfrm>
              <a:off x="6492289" y="6107837"/>
              <a:ext cx="5699711" cy="750163"/>
            </a:xfrm>
            <a:prstGeom prst="rect">
              <a:avLst/>
            </a:prstGeom>
          </p:spPr>
        </p:pic>
        <p:pic>
          <p:nvPicPr>
            <p:cNvPr id="15" name="Graphic 14">
              <a:extLst>
                <a:ext uri="{FF2B5EF4-FFF2-40B4-BE49-F238E27FC236}">
                  <a16:creationId xmlns:a16="http://schemas.microsoft.com/office/drawing/2014/main" id="{2B484F13-49E9-49F6-9750-43DBE4C22D3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13166"/>
            <a:stretch/>
          </p:blipFill>
          <p:spPr>
            <a:xfrm flipV="1">
              <a:off x="6492289" y="8027"/>
              <a:ext cx="5699711" cy="750163"/>
            </a:xfrm>
            <a:prstGeom prst="rect">
              <a:avLst/>
            </a:prstGeom>
          </p:spPr>
        </p:pic>
        <p:pic>
          <p:nvPicPr>
            <p:cNvPr id="16" name="Graphic 15">
              <a:extLst>
                <a:ext uri="{FF2B5EF4-FFF2-40B4-BE49-F238E27FC236}">
                  <a16:creationId xmlns:a16="http://schemas.microsoft.com/office/drawing/2014/main" id="{C25CE360-F9C4-4C4E-B6BD-743BE7953AE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22173"/>
            <a:stretch/>
          </p:blipFill>
          <p:spPr>
            <a:xfrm>
              <a:off x="9409989" y="2772770"/>
              <a:ext cx="2782011" cy="2622190"/>
            </a:xfrm>
            <a:prstGeom prst="rect">
              <a:avLst/>
            </a:prstGeom>
          </p:spPr>
        </p:pic>
        <p:pic>
          <p:nvPicPr>
            <p:cNvPr id="17" name="Picture 16">
              <a:extLst>
                <a:ext uri="{FF2B5EF4-FFF2-40B4-BE49-F238E27FC236}">
                  <a16:creationId xmlns:a16="http://schemas.microsoft.com/office/drawing/2014/main" id="{C99DAF93-EC95-485C-9283-61CB12938642}"/>
                </a:ext>
              </a:extLst>
            </p:cNvPr>
            <p:cNvPicPr>
              <a:picLocks noChangeAspect="1"/>
            </p:cNvPicPr>
            <p:nvPr/>
          </p:nvPicPr>
          <p:blipFill rotWithShape="1">
            <a:blip r:embed="rId10"/>
            <a:srcRect l="20381"/>
            <a:stretch/>
          </p:blipFill>
          <p:spPr>
            <a:xfrm>
              <a:off x="0" y="222956"/>
              <a:ext cx="3469418" cy="3206044"/>
            </a:xfrm>
            <a:prstGeom prst="rect">
              <a:avLst/>
            </a:prstGeom>
          </p:spPr>
        </p:pic>
        <p:pic>
          <p:nvPicPr>
            <p:cNvPr id="20" name="Graphic 19">
              <a:extLst>
                <a:ext uri="{FF2B5EF4-FFF2-40B4-BE49-F238E27FC236}">
                  <a16:creationId xmlns:a16="http://schemas.microsoft.com/office/drawing/2014/main" id="{B54F50D6-3B5E-4510-B2CC-43FE40A25F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0" y="8027"/>
              <a:ext cx="6563926" cy="750163"/>
            </a:xfrm>
            <a:prstGeom prst="rect">
              <a:avLst/>
            </a:prstGeom>
          </p:spPr>
        </p:pic>
      </p:grpSp>
      <p:pic>
        <p:nvPicPr>
          <p:cNvPr id="5" name="Picture 4">
            <a:extLst>
              <a:ext uri="{FF2B5EF4-FFF2-40B4-BE49-F238E27FC236}">
                <a16:creationId xmlns:a16="http://schemas.microsoft.com/office/drawing/2014/main" id="{AC9DAB6C-B46D-4E96-A830-83B76533E1B5}"/>
              </a:ext>
            </a:extLst>
          </p:cNvPr>
          <p:cNvPicPr>
            <a:picLocks noChangeAspect="1"/>
          </p:cNvPicPr>
          <p:nvPr/>
        </p:nvPicPr>
        <p:blipFill>
          <a:blip r:embed="rId11"/>
          <a:stretch>
            <a:fillRect/>
          </a:stretch>
        </p:blipFill>
        <p:spPr>
          <a:xfrm>
            <a:off x="5378656" y="2341568"/>
            <a:ext cx="1748837" cy="1551025"/>
          </a:xfrm>
          <a:prstGeom prst="rect">
            <a:avLst/>
          </a:prstGeom>
        </p:spPr>
      </p:pic>
      <p:pic>
        <p:nvPicPr>
          <p:cNvPr id="21" name="Picture 20">
            <a:extLst>
              <a:ext uri="{FF2B5EF4-FFF2-40B4-BE49-F238E27FC236}">
                <a16:creationId xmlns:a16="http://schemas.microsoft.com/office/drawing/2014/main" id="{3F944FB7-D167-458D-A561-501B4DB3CA1D}"/>
              </a:ext>
            </a:extLst>
          </p:cNvPr>
          <p:cNvPicPr>
            <a:picLocks noChangeAspect="1"/>
          </p:cNvPicPr>
          <p:nvPr/>
        </p:nvPicPr>
        <p:blipFill>
          <a:blip r:embed="rId12"/>
          <a:stretch>
            <a:fillRect/>
          </a:stretch>
        </p:blipFill>
        <p:spPr>
          <a:xfrm>
            <a:off x="8230317" y="4095256"/>
            <a:ext cx="3572566" cy="1012024"/>
          </a:xfrm>
          <a:prstGeom prst="rect">
            <a:avLst/>
          </a:prstGeom>
        </p:spPr>
      </p:pic>
      <p:sp>
        <p:nvSpPr>
          <p:cNvPr id="22" name="Rectangle 21">
            <a:extLst>
              <a:ext uri="{FF2B5EF4-FFF2-40B4-BE49-F238E27FC236}">
                <a16:creationId xmlns:a16="http://schemas.microsoft.com/office/drawing/2014/main" id="{981BB5CB-EF38-44EA-A4D6-9357E567D322}"/>
              </a:ext>
            </a:extLst>
          </p:cNvPr>
          <p:cNvSpPr/>
          <p:nvPr/>
        </p:nvSpPr>
        <p:spPr>
          <a:xfrm>
            <a:off x="8528818" y="2762744"/>
            <a:ext cx="2974020" cy="40698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E" dirty="0"/>
          </a:p>
        </p:txBody>
      </p:sp>
      <p:pic>
        <p:nvPicPr>
          <p:cNvPr id="3" name="Graphic 2">
            <a:extLst>
              <a:ext uri="{FF2B5EF4-FFF2-40B4-BE49-F238E27FC236}">
                <a16:creationId xmlns:a16="http://schemas.microsoft.com/office/drawing/2014/main" id="{6DECDC60-F0B0-4DE9-BBD1-ADCBF8A3BE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31858" y="5107280"/>
            <a:ext cx="3571025" cy="1758043"/>
          </a:xfrm>
          <a:prstGeom prst="rect">
            <a:avLst/>
          </a:prstGeom>
        </p:spPr>
      </p:pic>
      <p:pic>
        <p:nvPicPr>
          <p:cNvPr id="24" name="Picture 23">
            <a:extLst>
              <a:ext uri="{FF2B5EF4-FFF2-40B4-BE49-F238E27FC236}">
                <a16:creationId xmlns:a16="http://schemas.microsoft.com/office/drawing/2014/main" id="{A2FDF0E3-BC03-4E68-9D59-2C31AE2347BF}"/>
              </a:ext>
            </a:extLst>
          </p:cNvPr>
          <p:cNvPicPr>
            <a:picLocks noChangeAspect="1"/>
          </p:cNvPicPr>
          <p:nvPr/>
        </p:nvPicPr>
        <p:blipFill>
          <a:blip r:embed="rId15"/>
          <a:stretch>
            <a:fillRect/>
          </a:stretch>
        </p:blipFill>
        <p:spPr>
          <a:xfrm>
            <a:off x="8230316" y="5064029"/>
            <a:ext cx="3571024" cy="1081510"/>
          </a:xfrm>
          <a:prstGeom prst="rect">
            <a:avLst/>
          </a:prstGeom>
        </p:spPr>
      </p:pic>
      <p:sp>
        <p:nvSpPr>
          <p:cNvPr id="29" name="Rectangle: Rounded Corners 28">
            <a:extLst>
              <a:ext uri="{FF2B5EF4-FFF2-40B4-BE49-F238E27FC236}">
                <a16:creationId xmlns:a16="http://schemas.microsoft.com/office/drawing/2014/main" id="{5288295F-D4C0-4692-A170-D8E57AE8765C}"/>
              </a:ext>
            </a:extLst>
          </p:cNvPr>
          <p:cNvSpPr/>
          <p:nvPr/>
        </p:nvSpPr>
        <p:spPr>
          <a:xfrm>
            <a:off x="5378656" y="3922345"/>
            <a:ext cx="1655805" cy="1443892"/>
          </a:xfrm>
          <a:custGeom>
            <a:avLst/>
            <a:gdLst>
              <a:gd name="connsiteX0" fmla="*/ 0 w 1655805"/>
              <a:gd name="connsiteY0" fmla="*/ 240653 h 1443892"/>
              <a:gd name="connsiteX1" fmla="*/ 240653 w 1655805"/>
              <a:gd name="connsiteY1" fmla="*/ 0 h 1443892"/>
              <a:gd name="connsiteX2" fmla="*/ 1415152 w 1655805"/>
              <a:gd name="connsiteY2" fmla="*/ 0 h 1443892"/>
              <a:gd name="connsiteX3" fmla="*/ 1655805 w 1655805"/>
              <a:gd name="connsiteY3" fmla="*/ 240653 h 1443892"/>
              <a:gd name="connsiteX4" fmla="*/ 1655805 w 1655805"/>
              <a:gd name="connsiteY4" fmla="*/ 1203239 h 1443892"/>
              <a:gd name="connsiteX5" fmla="*/ 1415152 w 1655805"/>
              <a:gd name="connsiteY5" fmla="*/ 1443892 h 1443892"/>
              <a:gd name="connsiteX6" fmla="*/ 240653 w 1655805"/>
              <a:gd name="connsiteY6" fmla="*/ 1443892 h 1443892"/>
              <a:gd name="connsiteX7" fmla="*/ 0 w 1655805"/>
              <a:gd name="connsiteY7" fmla="*/ 1203239 h 1443892"/>
              <a:gd name="connsiteX8" fmla="*/ 0 w 1655805"/>
              <a:gd name="connsiteY8" fmla="*/ 240653 h 14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5805" h="1443892" fill="none" extrusionOk="0">
                <a:moveTo>
                  <a:pt x="0" y="240653"/>
                </a:moveTo>
                <a:cubicBezTo>
                  <a:pt x="18048" y="120206"/>
                  <a:pt x="116582" y="11644"/>
                  <a:pt x="240653" y="0"/>
                </a:cubicBezTo>
                <a:cubicBezTo>
                  <a:pt x="785867" y="-27726"/>
                  <a:pt x="1029525" y="-98990"/>
                  <a:pt x="1415152" y="0"/>
                </a:cubicBezTo>
                <a:cubicBezTo>
                  <a:pt x="1557146" y="3951"/>
                  <a:pt x="1652043" y="108628"/>
                  <a:pt x="1655805" y="240653"/>
                </a:cubicBezTo>
                <a:cubicBezTo>
                  <a:pt x="1692551" y="566170"/>
                  <a:pt x="1595784" y="791885"/>
                  <a:pt x="1655805" y="1203239"/>
                </a:cubicBezTo>
                <a:cubicBezTo>
                  <a:pt x="1669881" y="1314003"/>
                  <a:pt x="1553103" y="1445845"/>
                  <a:pt x="1415152" y="1443892"/>
                </a:cubicBezTo>
                <a:cubicBezTo>
                  <a:pt x="1171410" y="1357904"/>
                  <a:pt x="695203" y="1351495"/>
                  <a:pt x="240653" y="1443892"/>
                </a:cubicBezTo>
                <a:cubicBezTo>
                  <a:pt x="113936" y="1446453"/>
                  <a:pt x="14037" y="1328942"/>
                  <a:pt x="0" y="1203239"/>
                </a:cubicBezTo>
                <a:cubicBezTo>
                  <a:pt x="-60468" y="897847"/>
                  <a:pt x="72690" y="495586"/>
                  <a:pt x="0" y="240653"/>
                </a:cubicBezTo>
                <a:close/>
              </a:path>
              <a:path w="1655805" h="1443892" stroke="0" extrusionOk="0">
                <a:moveTo>
                  <a:pt x="0" y="240653"/>
                </a:moveTo>
                <a:cubicBezTo>
                  <a:pt x="6824" y="110092"/>
                  <a:pt x="101202" y="-24"/>
                  <a:pt x="240653" y="0"/>
                </a:cubicBezTo>
                <a:cubicBezTo>
                  <a:pt x="370119" y="-68343"/>
                  <a:pt x="1232230" y="75555"/>
                  <a:pt x="1415152" y="0"/>
                </a:cubicBezTo>
                <a:cubicBezTo>
                  <a:pt x="1541645" y="22193"/>
                  <a:pt x="1658550" y="103097"/>
                  <a:pt x="1655805" y="240653"/>
                </a:cubicBezTo>
                <a:cubicBezTo>
                  <a:pt x="1718209" y="406114"/>
                  <a:pt x="1675214" y="867232"/>
                  <a:pt x="1655805" y="1203239"/>
                </a:cubicBezTo>
                <a:cubicBezTo>
                  <a:pt x="1666755" y="1339993"/>
                  <a:pt x="1532039" y="1435124"/>
                  <a:pt x="1415152" y="1443892"/>
                </a:cubicBezTo>
                <a:cubicBezTo>
                  <a:pt x="1069251" y="1522405"/>
                  <a:pt x="627384" y="1382849"/>
                  <a:pt x="240653" y="1443892"/>
                </a:cubicBezTo>
                <a:cubicBezTo>
                  <a:pt x="105227" y="1454498"/>
                  <a:pt x="-4928" y="1330700"/>
                  <a:pt x="0" y="1203239"/>
                </a:cubicBezTo>
                <a:cubicBezTo>
                  <a:pt x="-37594" y="760079"/>
                  <a:pt x="63624" y="410120"/>
                  <a:pt x="0" y="240653"/>
                </a:cubicBezTo>
                <a:close/>
              </a:path>
            </a:pathLst>
          </a:custGeom>
          <a:solidFill>
            <a:srgbClr val="F3A7BA"/>
          </a:solidFill>
          <a:ln>
            <a:solidFill>
              <a:schemeClr val="tx1"/>
            </a:solidFill>
            <a:extLst>
              <a:ext uri="{C807C97D-BFC1-408E-A445-0C87EB9F89A2}">
                <ask:lineSketchStyleProps xmlns:ask="http://schemas.microsoft.com/office/drawing/2018/sketchyshapes" sd="73886874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tx1"/>
                </a:solidFill>
              </a:rPr>
              <a:t>صح</a:t>
            </a:r>
            <a:endParaRPr lang="en-AE" sz="3200" dirty="0">
              <a:solidFill>
                <a:schemeClr val="tx1"/>
              </a:solidFill>
            </a:endParaRPr>
          </a:p>
        </p:txBody>
      </p:sp>
      <p:grpSp>
        <p:nvGrpSpPr>
          <p:cNvPr id="31" name="Group 30">
            <a:extLst>
              <a:ext uri="{FF2B5EF4-FFF2-40B4-BE49-F238E27FC236}">
                <a16:creationId xmlns:a16="http://schemas.microsoft.com/office/drawing/2014/main" id="{616FB466-5D43-40C6-9C01-5090D3DA8EAA}"/>
              </a:ext>
            </a:extLst>
          </p:cNvPr>
          <p:cNvGrpSpPr/>
          <p:nvPr/>
        </p:nvGrpSpPr>
        <p:grpSpPr>
          <a:xfrm>
            <a:off x="3236959" y="2419604"/>
            <a:ext cx="1349446" cy="1443892"/>
            <a:chOff x="4521200" y="1509725"/>
            <a:chExt cx="3149600" cy="3680178"/>
          </a:xfrm>
        </p:grpSpPr>
        <p:pic>
          <p:nvPicPr>
            <p:cNvPr id="32" name="Picture 31">
              <a:extLst>
                <a:ext uri="{FF2B5EF4-FFF2-40B4-BE49-F238E27FC236}">
                  <a16:creationId xmlns:a16="http://schemas.microsoft.com/office/drawing/2014/main" id="{42E47757-DB26-4882-8445-A8671543DBCF}"/>
                </a:ext>
              </a:extLst>
            </p:cNvPr>
            <p:cNvPicPr>
              <a:picLocks noChangeAspect="1"/>
            </p:cNvPicPr>
            <p:nvPr/>
          </p:nvPicPr>
          <p:blipFill>
            <a:blip r:embed="rId16"/>
            <a:stretch>
              <a:fillRect/>
            </a:stretch>
          </p:blipFill>
          <p:spPr>
            <a:xfrm>
              <a:off x="4521200" y="1509725"/>
              <a:ext cx="3149600" cy="3680178"/>
            </a:xfrm>
            <a:prstGeom prst="rect">
              <a:avLst/>
            </a:prstGeom>
          </p:spPr>
        </p:pic>
        <p:pic>
          <p:nvPicPr>
            <p:cNvPr id="33" name="Graphic 32">
              <a:extLst>
                <a:ext uri="{FF2B5EF4-FFF2-40B4-BE49-F238E27FC236}">
                  <a16:creationId xmlns:a16="http://schemas.microsoft.com/office/drawing/2014/main" id="{7604E12C-CBD9-47F4-891E-E8E36E4E472E}"/>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r="58491" b="14248"/>
            <a:stretch/>
          </p:blipFill>
          <p:spPr>
            <a:xfrm rot="21155191">
              <a:off x="5459428" y="3012439"/>
              <a:ext cx="752464" cy="198826"/>
            </a:xfrm>
            <a:prstGeom prst="rect">
              <a:avLst/>
            </a:prstGeom>
          </p:spPr>
        </p:pic>
      </p:grpSp>
      <p:sp>
        <p:nvSpPr>
          <p:cNvPr id="34" name="Rectangle: Rounded Corners 33">
            <a:extLst>
              <a:ext uri="{FF2B5EF4-FFF2-40B4-BE49-F238E27FC236}">
                <a16:creationId xmlns:a16="http://schemas.microsoft.com/office/drawing/2014/main" id="{EB09FE12-44F9-4EBF-9F9B-533A448C8E4A}"/>
              </a:ext>
            </a:extLst>
          </p:cNvPr>
          <p:cNvSpPr/>
          <p:nvPr/>
        </p:nvSpPr>
        <p:spPr>
          <a:xfrm>
            <a:off x="3039812" y="3919046"/>
            <a:ext cx="1655805" cy="1443892"/>
          </a:xfrm>
          <a:custGeom>
            <a:avLst/>
            <a:gdLst>
              <a:gd name="connsiteX0" fmla="*/ 0 w 1655805"/>
              <a:gd name="connsiteY0" fmla="*/ 240653 h 1443892"/>
              <a:gd name="connsiteX1" fmla="*/ 240653 w 1655805"/>
              <a:gd name="connsiteY1" fmla="*/ 0 h 1443892"/>
              <a:gd name="connsiteX2" fmla="*/ 1415152 w 1655805"/>
              <a:gd name="connsiteY2" fmla="*/ 0 h 1443892"/>
              <a:gd name="connsiteX3" fmla="*/ 1655805 w 1655805"/>
              <a:gd name="connsiteY3" fmla="*/ 240653 h 1443892"/>
              <a:gd name="connsiteX4" fmla="*/ 1655805 w 1655805"/>
              <a:gd name="connsiteY4" fmla="*/ 1203239 h 1443892"/>
              <a:gd name="connsiteX5" fmla="*/ 1415152 w 1655805"/>
              <a:gd name="connsiteY5" fmla="*/ 1443892 h 1443892"/>
              <a:gd name="connsiteX6" fmla="*/ 240653 w 1655805"/>
              <a:gd name="connsiteY6" fmla="*/ 1443892 h 1443892"/>
              <a:gd name="connsiteX7" fmla="*/ 0 w 1655805"/>
              <a:gd name="connsiteY7" fmla="*/ 1203239 h 1443892"/>
              <a:gd name="connsiteX8" fmla="*/ 0 w 1655805"/>
              <a:gd name="connsiteY8" fmla="*/ 240653 h 14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5805" h="1443892" fill="none" extrusionOk="0">
                <a:moveTo>
                  <a:pt x="0" y="240653"/>
                </a:moveTo>
                <a:cubicBezTo>
                  <a:pt x="18048" y="120206"/>
                  <a:pt x="116582" y="11644"/>
                  <a:pt x="240653" y="0"/>
                </a:cubicBezTo>
                <a:cubicBezTo>
                  <a:pt x="785867" y="-27726"/>
                  <a:pt x="1029525" y="-98990"/>
                  <a:pt x="1415152" y="0"/>
                </a:cubicBezTo>
                <a:cubicBezTo>
                  <a:pt x="1557146" y="3951"/>
                  <a:pt x="1652043" y="108628"/>
                  <a:pt x="1655805" y="240653"/>
                </a:cubicBezTo>
                <a:cubicBezTo>
                  <a:pt x="1692551" y="566170"/>
                  <a:pt x="1595784" y="791885"/>
                  <a:pt x="1655805" y="1203239"/>
                </a:cubicBezTo>
                <a:cubicBezTo>
                  <a:pt x="1669881" y="1314003"/>
                  <a:pt x="1553103" y="1445845"/>
                  <a:pt x="1415152" y="1443892"/>
                </a:cubicBezTo>
                <a:cubicBezTo>
                  <a:pt x="1171410" y="1357904"/>
                  <a:pt x="695203" y="1351495"/>
                  <a:pt x="240653" y="1443892"/>
                </a:cubicBezTo>
                <a:cubicBezTo>
                  <a:pt x="113936" y="1446453"/>
                  <a:pt x="14037" y="1328942"/>
                  <a:pt x="0" y="1203239"/>
                </a:cubicBezTo>
                <a:cubicBezTo>
                  <a:pt x="-60468" y="897847"/>
                  <a:pt x="72690" y="495586"/>
                  <a:pt x="0" y="240653"/>
                </a:cubicBezTo>
                <a:close/>
              </a:path>
              <a:path w="1655805" h="1443892" stroke="0" extrusionOk="0">
                <a:moveTo>
                  <a:pt x="0" y="240653"/>
                </a:moveTo>
                <a:cubicBezTo>
                  <a:pt x="6824" y="110092"/>
                  <a:pt x="101202" y="-24"/>
                  <a:pt x="240653" y="0"/>
                </a:cubicBezTo>
                <a:cubicBezTo>
                  <a:pt x="370119" y="-68343"/>
                  <a:pt x="1232230" y="75555"/>
                  <a:pt x="1415152" y="0"/>
                </a:cubicBezTo>
                <a:cubicBezTo>
                  <a:pt x="1541645" y="22193"/>
                  <a:pt x="1658550" y="103097"/>
                  <a:pt x="1655805" y="240653"/>
                </a:cubicBezTo>
                <a:cubicBezTo>
                  <a:pt x="1718209" y="406114"/>
                  <a:pt x="1675214" y="867232"/>
                  <a:pt x="1655805" y="1203239"/>
                </a:cubicBezTo>
                <a:cubicBezTo>
                  <a:pt x="1666755" y="1339993"/>
                  <a:pt x="1532039" y="1435124"/>
                  <a:pt x="1415152" y="1443892"/>
                </a:cubicBezTo>
                <a:cubicBezTo>
                  <a:pt x="1069251" y="1522405"/>
                  <a:pt x="627384" y="1382849"/>
                  <a:pt x="240653" y="1443892"/>
                </a:cubicBezTo>
                <a:cubicBezTo>
                  <a:pt x="105227" y="1454498"/>
                  <a:pt x="-4928" y="1330700"/>
                  <a:pt x="0" y="1203239"/>
                </a:cubicBezTo>
                <a:cubicBezTo>
                  <a:pt x="-37594" y="760079"/>
                  <a:pt x="63624" y="410120"/>
                  <a:pt x="0" y="240653"/>
                </a:cubicBezTo>
                <a:close/>
              </a:path>
            </a:pathLst>
          </a:custGeom>
          <a:solidFill>
            <a:srgbClr val="F3A7BA"/>
          </a:solidFill>
          <a:ln>
            <a:solidFill>
              <a:schemeClr val="tx1"/>
            </a:solidFill>
            <a:extLst>
              <a:ext uri="{C807C97D-BFC1-408E-A445-0C87EB9F89A2}">
                <ask:lineSketchStyleProps xmlns:ask="http://schemas.microsoft.com/office/drawing/2018/sketchyshapes" sd="73886874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tx1"/>
                </a:solidFill>
              </a:rPr>
              <a:t>خطأ</a:t>
            </a:r>
            <a:endParaRPr lang="en-AE" sz="3200" dirty="0">
              <a:solidFill>
                <a:schemeClr val="tx1"/>
              </a:solidFill>
            </a:endParaRPr>
          </a:p>
        </p:txBody>
      </p:sp>
      <p:pic>
        <p:nvPicPr>
          <p:cNvPr id="37" name="ممتاز صغير">
            <a:hlinkClick r:id="" action="ppaction://media"/>
            <a:extLst>
              <a:ext uri="{FF2B5EF4-FFF2-40B4-BE49-F238E27FC236}">
                <a16:creationId xmlns:a16="http://schemas.microsoft.com/office/drawing/2014/main" id="{3AC99F00-CCEF-4EEE-82AB-4A53F50BA9D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3655517" y="7426152"/>
            <a:ext cx="406400" cy="406400"/>
          </a:xfrm>
          <a:prstGeom prst="rect">
            <a:avLst/>
          </a:prstGeom>
        </p:spPr>
      </p:pic>
      <p:pic>
        <p:nvPicPr>
          <p:cNvPr id="39" name="حاول من جديد">
            <a:hlinkClick r:id="" action="ppaction://media"/>
            <a:extLst>
              <a:ext uri="{FF2B5EF4-FFF2-40B4-BE49-F238E27FC236}">
                <a16:creationId xmlns:a16="http://schemas.microsoft.com/office/drawing/2014/main" id="{D99FB2A2-E66D-436B-AD26-D1243835A83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93982" y="7599279"/>
            <a:ext cx="406400" cy="406400"/>
          </a:xfrm>
          <a:prstGeom prst="rect">
            <a:avLst/>
          </a:prstGeom>
        </p:spPr>
      </p:pic>
      <p:pic>
        <p:nvPicPr>
          <p:cNvPr id="40" name="حاول من جديد">
            <a:hlinkClick r:id="" action="ppaction://media"/>
            <a:extLst>
              <a:ext uri="{FF2B5EF4-FFF2-40B4-BE49-F238E27FC236}">
                <a16:creationId xmlns:a16="http://schemas.microsoft.com/office/drawing/2014/main" id="{A0936966-96DB-40AD-AB29-30D7B5FDC9B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5678770" y="7635496"/>
            <a:ext cx="406400" cy="406400"/>
          </a:xfrm>
          <a:prstGeom prst="rect">
            <a:avLst/>
          </a:prstGeom>
        </p:spPr>
      </p:pic>
      <p:pic>
        <p:nvPicPr>
          <p:cNvPr id="43" name="Graphic 42">
            <a:hlinkClick r:id="rId20" action="ppaction://hlinksldjump"/>
            <a:extLst>
              <a:ext uri="{FF2B5EF4-FFF2-40B4-BE49-F238E27FC236}">
                <a16:creationId xmlns:a16="http://schemas.microsoft.com/office/drawing/2014/main" id="{F213F4A2-571B-421E-B73D-0F9C721FE52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2495" y="758190"/>
            <a:ext cx="582845" cy="582845"/>
          </a:xfrm>
          <a:prstGeom prst="rect">
            <a:avLst/>
          </a:prstGeom>
        </p:spPr>
      </p:pic>
      <p:sp>
        <p:nvSpPr>
          <p:cNvPr id="2" name="TextBox 1">
            <a:extLst>
              <a:ext uri="{FF2B5EF4-FFF2-40B4-BE49-F238E27FC236}">
                <a16:creationId xmlns:a16="http://schemas.microsoft.com/office/drawing/2014/main" id="{0375CC14-0456-42AE-852D-F136F4E08925}"/>
              </a:ext>
            </a:extLst>
          </p:cNvPr>
          <p:cNvSpPr txBox="1"/>
          <p:nvPr/>
        </p:nvSpPr>
        <p:spPr>
          <a:xfrm>
            <a:off x="8760823" y="2939890"/>
            <a:ext cx="2629988" cy="646331"/>
          </a:xfrm>
          <a:prstGeom prst="rect">
            <a:avLst/>
          </a:prstGeom>
          <a:noFill/>
        </p:spPr>
        <p:txBody>
          <a:bodyPr wrap="square" rtlCol="0">
            <a:spAutoFit/>
          </a:bodyPr>
          <a:lstStyle/>
          <a:p>
            <a:r>
              <a:rPr lang="ar-EG" b="1" dirty="0">
                <a:latin typeface="Times New Roman" pitchFamily="18" charset="0"/>
                <a:cs typeface="Times New Roman" pitchFamily="18" charset="0"/>
              </a:rPr>
              <a:t>يتكون الضوء الأبيض من جميع ألوان الضوء.</a:t>
            </a:r>
          </a:p>
        </p:txBody>
      </p:sp>
    </p:spTree>
    <p:extLst>
      <p:ext uri="{BB962C8B-B14F-4D97-AF65-F5344CB8AC3E}">
        <p14:creationId xmlns:p14="http://schemas.microsoft.com/office/powerpoint/2010/main" val="199437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4100" fill="hold"/>
                                        <p:tgtEl>
                                          <p:spTgt spid="43"/>
                                        </p:tgtEl>
                                        <p:attrNameLst>
                                          <p:attrName>r</p:attrName>
                                        </p:attrNameLst>
                                      </p:cBhvr>
                                    </p:animRot>
                                  </p:childTnLst>
                                </p:cTn>
                              </p:par>
                              <p:par>
                                <p:cTn id="7" presetID="22" presetClass="exit" presetSubtype="4" fill="hold" nodeType="withEffect">
                                  <p:stCondLst>
                                    <p:cond delay="900"/>
                                  </p:stCondLst>
                                  <p:childTnLst>
                                    <p:animEffect transition="out" filter="wipe(down)">
                                      <p:cBhvr>
                                        <p:cTn id="8" dur="600"/>
                                        <p:tgtEl>
                                          <p:spTgt spid="24"/>
                                        </p:tgtEl>
                                      </p:cBhvr>
                                    </p:animEffect>
                                    <p:set>
                                      <p:cBhvr>
                                        <p:cTn id="9" dur="1" fill="hold">
                                          <p:stCondLst>
                                            <p:cond delay="599"/>
                                          </p:stCondLst>
                                        </p:cTn>
                                        <p:tgtEl>
                                          <p:spTgt spid="24"/>
                                        </p:tgtEl>
                                        <p:attrNameLst>
                                          <p:attrName>style.visibility</p:attrName>
                                        </p:attrNameLst>
                                      </p:cBhvr>
                                      <p:to>
                                        <p:strVal val="hidden"/>
                                      </p:to>
                                    </p:set>
                                  </p:childTnLst>
                                </p:cTn>
                              </p:par>
                              <p:par>
                                <p:cTn id="10" presetID="22" presetClass="entr" presetSubtype="4" fill="hold" nodeType="withEffect">
                                  <p:stCondLst>
                                    <p:cond delay="150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42" presetClass="entr" presetSubtype="0" fill="hold" grpId="0" nodeType="withEffect">
                                  <p:stCondLst>
                                    <p:cond delay="20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29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 presetClass="mediacall" presetSubtype="0" fill="hold" nodeType="withEffect">
                                  <p:stCondLst>
                                    <p:cond delay="0"/>
                                  </p:stCondLst>
                                  <p:childTnLst>
                                    <p:cmd type="call" cmd="playFrom(0.0)">
                                      <p:cBhvr>
                                        <p:cTn id="22" dur="305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8" presetClass="emph" presetSubtype="0" fill="hold" nodeType="withEffect">
                                  <p:stCondLst>
                                    <p:cond delay="0"/>
                                  </p:stCondLst>
                                  <p:childTnLst>
                                    <p:animRot by="21600000">
                                      <p:cBhvr>
                                        <p:cTn id="32" dur="2000" fill="hold"/>
                                        <p:tgtEl>
                                          <p:spTgt spid="5"/>
                                        </p:tgtEl>
                                        <p:attrNameLst>
                                          <p:attrName>r</p:attrName>
                                        </p:attrNameLst>
                                      </p:cBhvr>
                                    </p:animRot>
                                  </p:childTnLst>
                                </p:cTn>
                              </p:par>
                              <p:par>
                                <p:cTn id="33" presetID="1" presetClass="mediacall" presetSubtype="0" fill="hold" nodeType="withEffect">
                                  <p:stCondLst>
                                    <p:cond delay="0"/>
                                  </p:stCondLst>
                                  <p:childTnLst>
                                    <p:cmd type="call" cmd="playFrom(0.0)">
                                      <p:cBhvr>
                                        <p:cTn id="34" dur="2586" fill="hold"/>
                                        <p:tgtEl>
                                          <p:spTgt spid="37"/>
                                        </p:tgtEl>
                                      </p:cBhvr>
                                    </p:cmd>
                                  </p:childTnLst>
                                </p:cTn>
                              </p:par>
                            </p:childTnLst>
                          </p:cTn>
                        </p:par>
                      </p:childTnLst>
                    </p:cTn>
                  </p:par>
                </p:childTnLst>
              </p:cTn>
              <p:nextCondLst>
                <p:cond evt="onClick" delay="0">
                  <p:tgtEl>
                    <p:spTgt spid="29"/>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par>
                                <p:cTn id="43" presetID="32" presetClass="emph" presetSubtype="0" repeatCount="2000" fill="hold" nodeType="withEffect">
                                  <p:stCondLst>
                                    <p:cond delay="0"/>
                                  </p:stCondLst>
                                  <p:childTnLst>
                                    <p:animRot by="120000">
                                      <p:cBhvr>
                                        <p:cTn id="44" dur="100" fill="hold">
                                          <p:stCondLst>
                                            <p:cond delay="0"/>
                                          </p:stCondLst>
                                        </p:cTn>
                                        <p:tgtEl>
                                          <p:spTgt spid="31"/>
                                        </p:tgtEl>
                                        <p:attrNameLst>
                                          <p:attrName>r</p:attrName>
                                        </p:attrNameLst>
                                      </p:cBhvr>
                                    </p:animRot>
                                    <p:animRot by="-240000">
                                      <p:cBhvr>
                                        <p:cTn id="45" dur="200" fill="hold">
                                          <p:stCondLst>
                                            <p:cond delay="200"/>
                                          </p:stCondLst>
                                        </p:cTn>
                                        <p:tgtEl>
                                          <p:spTgt spid="31"/>
                                        </p:tgtEl>
                                        <p:attrNameLst>
                                          <p:attrName>r</p:attrName>
                                        </p:attrNameLst>
                                      </p:cBhvr>
                                    </p:animRot>
                                    <p:animRot by="240000">
                                      <p:cBhvr>
                                        <p:cTn id="46" dur="200" fill="hold">
                                          <p:stCondLst>
                                            <p:cond delay="400"/>
                                          </p:stCondLst>
                                        </p:cTn>
                                        <p:tgtEl>
                                          <p:spTgt spid="31"/>
                                        </p:tgtEl>
                                        <p:attrNameLst>
                                          <p:attrName>r</p:attrName>
                                        </p:attrNameLst>
                                      </p:cBhvr>
                                    </p:animRot>
                                    <p:animRot by="-240000">
                                      <p:cBhvr>
                                        <p:cTn id="47" dur="200" fill="hold">
                                          <p:stCondLst>
                                            <p:cond delay="600"/>
                                          </p:stCondLst>
                                        </p:cTn>
                                        <p:tgtEl>
                                          <p:spTgt spid="31"/>
                                        </p:tgtEl>
                                        <p:attrNameLst>
                                          <p:attrName>r</p:attrName>
                                        </p:attrNameLst>
                                      </p:cBhvr>
                                    </p:animRot>
                                    <p:animRot by="120000">
                                      <p:cBhvr>
                                        <p:cTn id="48" dur="200" fill="hold">
                                          <p:stCondLst>
                                            <p:cond delay="800"/>
                                          </p:stCondLst>
                                        </p:cTn>
                                        <p:tgtEl>
                                          <p:spTgt spid="31"/>
                                        </p:tgtEl>
                                        <p:attrNameLst>
                                          <p:attrName>r</p:attrName>
                                        </p:attrNameLst>
                                      </p:cBhvr>
                                    </p:animRot>
                                  </p:childTnLst>
                                </p:cTn>
                              </p:par>
                              <p:par>
                                <p:cTn id="49" presetID="1" presetClass="mediacall" presetSubtype="0" fill="hold" nodeType="withEffect">
                                  <p:stCondLst>
                                    <p:cond delay="0"/>
                                  </p:stCondLst>
                                  <p:childTnLst>
                                    <p:cmd type="call" cmd="playFrom(0.0)">
                                      <p:cBhvr>
                                        <p:cTn id="50" dur="3056" fill="hold"/>
                                        <p:tgtEl>
                                          <p:spTgt spid="40"/>
                                        </p:tgtEl>
                                      </p:cBhvr>
                                    </p:cmd>
                                  </p:childTnLst>
                                </p:cTn>
                              </p:par>
                            </p:childTnLst>
                          </p:cTn>
                        </p:par>
                      </p:childTnLst>
                    </p:cTn>
                  </p:par>
                </p:childTnLst>
              </p:cTn>
              <p:nextCondLst>
                <p:cond evt="onClick" delay="0">
                  <p:tgtEl>
                    <p:spTgt spid="34"/>
                  </p:tgtEl>
                </p:cond>
              </p:nextCondLst>
            </p:seq>
            <p:audio>
              <p:cMediaNode vol="80000">
                <p:cTn id="51" fill="hold" display="0">
                  <p:stCondLst>
                    <p:cond delay="indefinite"/>
                  </p:stCondLst>
                  <p:endCondLst>
                    <p:cond evt="onStopAudio" delay="0">
                      <p:tgtEl>
                        <p:sldTgt/>
                      </p:tgtEl>
                    </p:cond>
                  </p:endCondLst>
                </p:cTn>
                <p:tgtEl>
                  <p:spTgt spid="37"/>
                </p:tgtEl>
              </p:cMediaNode>
            </p:audio>
            <p:audio>
              <p:cMediaNode vol="80000">
                <p:cTn id="52" fill="hold" display="0">
                  <p:stCondLst>
                    <p:cond delay="indefinite"/>
                  </p:stCondLst>
                  <p:endCondLst>
                    <p:cond evt="onStopAudio" delay="0">
                      <p:tgtEl>
                        <p:sldTgt/>
                      </p:tgtEl>
                    </p:cond>
                  </p:endCondLst>
                </p:cTn>
                <p:tgtEl>
                  <p:spTgt spid="39"/>
                </p:tgtEl>
              </p:cMediaNode>
            </p:audio>
            <p:audio>
              <p:cMediaNode vol="80000">
                <p:cTn id="53" fill="hold" display="0">
                  <p:stCondLst>
                    <p:cond delay="indefinite"/>
                  </p:stCondLst>
                  <p:endCondLst>
                    <p:cond evt="onStopAudio" delay="0">
                      <p:tgtEl>
                        <p:sldTgt/>
                      </p:tgtEl>
                    </p:cond>
                  </p:endCondLst>
                </p:cTn>
                <p:tgtEl>
                  <p:spTgt spid="40"/>
                </p:tgtEl>
              </p:cMediaNode>
            </p:audio>
          </p:childTnLst>
        </p:cTn>
      </p:par>
    </p:tnLst>
    <p:bldLst>
      <p:bldP spid="22" grpId="0" animBg="1"/>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AC7EC9-1132-4962-90B2-EAEC90761899}"/>
              </a:ext>
            </a:extLst>
          </p:cNvPr>
          <p:cNvGrpSpPr/>
          <p:nvPr/>
        </p:nvGrpSpPr>
        <p:grpSpPr>
          <a:xfrm>
            <a:off x="0" y="8027"/>
            <a:ext cx="12192000" cy="6849973"/>
            <a:chOff x="0" y="8027"/>
            <a:chExt cx="12192000" cy="6849973"/>
          </a:xfrm>
        </p:grpSpPr>
        <p:pic>
          <p:nvPicPr>
            <p:cNvPr id="13" name="Graphic 12">
              <a:extLst>
                <a:ext uri="{FF2B5EF4-FFF2-40B4-BE49-F238E27FC236}">
                  <a16:creationId xmlns:a16="http://schemas.microsoft.com/office/drawing/2014/main" id="{B2E07034-DB32-441C-AE3F-399484A582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107837"/>
              <a:ext cx="6563926" cy="750163"/>
            </a:xfrm>
            <a:prstGeom prst="rect">
              <a:avLst/>
            </a:prstGeom>
          </p:spPr>
        </p:pic>
        <p:pic>
          <p:nvPicPr>
            <p:cNvPr id="14" name="Graphic 13">
              <a:extLst>
                <a:ext uri="{FF2B5EF4-FFF2-40B4-BE49-F238E27FC236}">
                  <a16:creationId xmlns:a16="http://schemas.microsoft.com/office/drawing/2014/main" id="{87FBBF8F-A11C-4706-A441-5C0E94A324C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13166"/>
            <a:stretch/>
          </p:blipFill>
          <p:spPr>
            <a:xfrm>
              <a:off x="6492289" y="6107837"/>
              <a:ext cx="5699711" cy="750163"/>
            </a:xfrm>
            <a:prstGeom prst="rect">
              <a:avLst/>
            </a:prstGeom>
          </p:spPr>
        </p:pic>
        <p:pic>
          <p:nvPicPr>
            <p:cNvPr id="15" name="Graphic 14">
              <a:extLst>
                <a:ext uri="{FF2B5EF4-FFF2-40B4-BE49-F238E27FC236}">
                  <a16:creationId xmlns:a16="http://schemas.microsoft.com/office/drawing/2014/main" id="{2B484F13-49E9-49F6-9750-43DBE4C22D3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13166"/>
            <a:stretch/>
          </p:blipFill>
          <p:spPr>
            <a:xfrm flipV="1">
              <a:off x="6492289" y="8027"/>
              <a:ext cx="5699711" cy="750163"/>
            </a:xfrm>
            <a:prstGeom prst="rect">
              <a:avLst/>
            </a:prstGeom>
          </p:spPr>
        </p:pic>
        <p:pic>
          <p:nvPicPr>
            <p:cNvPr id="16" name="Graphic 15">
              <a:extLst>
                <a:ext uri="{FF2B5EF4-FFF2-40B4-BE49-F238E27FC236}">
                  <a16:creationId xmlns:a16="http://schemas.microsoft.com/office/drawing/2014/main" id="{C25CE360-F9C4-4C4E-B6BD-743BE7953AE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22173"/>
            <a:stretch/>
          </p:blipFill>
          <p:spPr>
            <a:xfrm>
              <a:off x="9409989" y="2772770"/>
              <a:ext cx="2782011" cy="2622190"/>
            </a:xfrm>
            <a:prstGeom prst="rect">
              <a:avLst/>
            </a:prstGeom>
          </p:spPr>
        </p:pic>
        <p:pic>
          <p:nvPicPr>
            <p:cNvPr id="17" name="Picture 16">
              <a:extLst>
                <a:ext uri="{FF2B5EF4-FFF2-40B4-BE49-F238E27FC236}">
                  <a16:creationId xmlns:a16="http://schemas.microsoft.com/office/drawing/2014/main" id="{C99DAF93-EC95-485C-9283-61CB12938642}"/>
                </a:ext>
              </a:extLst>
            </p:cNvPr>
            <p:cNvPicPr>
              <a:picLocks noChangeAspect="1"/>
            </p:cNvPicPr>
            <p:nvPr/>
          </p:nvPicPr>
          <p:blipFill rotWithShape="1">
            <a:blip r:embed="rId10"/>
            <a:srcRect l="20381"/>
            <a:stretch/>
          </p:blipFill>
          <p:spPr>
            <a:xfrm>
              <a:off x="0" y="222956"/>
              <a:ext cx="3469418" cy="3206044"/>
            </a:xfrm>
            <a:prstGeom prst="rect">
              <a:avLst/>
            </a:prstGeom>
          </p:spPr>
        </p:pic>
        <p:pic>
          <p:nvPicPr>
            <p:cNvPr id="20" name="Graphic 19">
              <a:extLst>
                <a:ext uri="{FF2B5EF4-FFF2-40B4-BE49-F238E27FC236}">
                  <a16:creationId xmlns:a16="http://schemas.microsoft.com/office/drawing/2014/main" id="{B54F50D6-3B5E-4510-B2CC-43FE40A25F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0" y="8027"/>
              <a:ext cx="6563926" cy="750163"/>
            </a:xfrm>
            <a:prstGeom prst="rect">
              <a:avLst/>
            </a:prstGeom>
          </p:spPr>
        </p:pic>
      </p:grpSp>
      <p:pic>
        <p:nvPicPr>
          <p:cNvPr id="5" name="Picture 4">
            <a:extLst>
              <a:ext uri="{FF2B5EF4-FFF2-40B4-BE49-F238E27FC236}">
                <a16:creationId xmlns:a16="http://schemas.microsoft.com/office/drawing/2014/main" id="{AC9DAB6C-B46D-4E96-A830-83B76533E1B5}"/>
              </a:ext>
            </a:extLst>
          </p:cNvPr>
          <p:cNvPicPr>
            <a:picLocks noChangeAspect="1"/>
          </p:cNvPicPr>
          <p:nvPr/>
        </p:nvPicPr>
        <p:blipFill>
          <a:blip r:embed="rId11"/>
          <a:stretch>
            <a:fillRect/>
          </a:stretch>
        </p:blipFill>
        <p:spPr>
          <a:xfrm>
            <a:off x="2993297" y="2163320"/>
            <a:ext cx="1748837" cy="1551025"/>
          </a:xfrm>
          <a:prstGeom prst="rect">
            <a:avLst/>
          </a:prstGeom>
        </p:spPr>
      </p:pic>
      <p:pic>
        <p:nvPicPr>
          <p:cNvPr id="21" name="Picture 20">
            <a:extLst>
              <a:ext uri="{FF2B5EF4-FFF2-40B4-BE49-F238E27FC236}">
                <a16:creationId xmlns:a16="http://schemas.microsoft.com/office/drawing/2014/main" id="{3F944FB7-D167-458D-A561-501B4DB3CA1D}"/>
              </a:ext>
            </a:extLst>
          </p:cNvPr>
          <p:cNvPicPr>
            <a:picLocks noChangeAspect="1"/>
          </p:cNvPicPr>
          <p:nvPr/>
        </p:nvPicPr>
        <p:blipFill>
          <a:blip r:embed="rId12"/>
          <a:stretch>
            <a:fillRect/>
          </a:stretch>
        </p:blipFill>
        <p:spPr>
          <a:xfrm>
            <a:off x="8230317" y="4095256"/>
            <a:ext cx="3572566" cy="1012024"/>
          </a:xfrm>
          <a:prstGeom prst="rect">
            <a:avLst/>
          </a:prstGeom>
        </p:spPr>
      </p:pic>
      <p:sp>
        <p:nvSpPr>
          <p:cNvPr id="22" name="Rectangle 21">
            <a:extLst>
              <a:ext uri="{FF2B5EF4-FFF2-40B4-BE49-F238E27FC236}">
                <a16:creationId xmlns:a16="http://schemas.microsoft.com/office/drawing/2014/main" id="{981BB5CB-EF38-44EA-A4D6-9357E567D322}"/>
              </a:ext>
            </a:extLst>
          </p:cNvPr>
          <p:cNvSpPr/>
          <p:nvPr/>
        </p:nvSpPr>
        <p:spPr>
          <a:xfrm>
            <a:off x="8528818" y="2762744"/>
            <a:ext cx="2974020" cy="40698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E" dirty="0"/>
          </a:p>
        </p:txBody>
      </p:sp>
      <p:pic>
        <p:nvPicPr>
          <p:cNvPr id="3" name="Graphic 2">
            <a:extLst>
              <a:ext uri="{FF2B5EF4-FFF2-40B4-BE49-F238E27FC236}">
                <a16:creationId xmlns:a16="http://schemas.microsoft.com/office/drawing/2014/main" id="{6DECDC60-F0B0-4DE9-BBD1-ADCBF8A3BE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31858" y="5107280"/>
            <a:ext cx="3571025" cy="1758043"/>
          </a:xfrm>
          <a:prstGeom prst="rect">
            <a:avLst/>
          </a:prstGeom>
        </p:spPr>
      </p:pic>
      <p:pic>
        <p:nvPicPr>
          <p:cNvPr id="24" name="Picture 23">
            <a:extLst>
              <a:ext uri="{FF2B5EF4-FFF2-40B4-BE49-F238E27FC236}">
                <a16:creationId xmlns:a16="http://schemas.microsoft.com/office/drawing/2014/main" id="{A2FDF0E3-BC03-4E68-9D59-2C31AE2347BF}"/>
              </a:ext>
            </a:extLst>
          </p:cNvPr>
          <p:cNvPicPr>
            <a:picLocks noChangeAspect="1"/>
          </p:cNvPicPr>
          <p:nvPr/>
        </p:nvPicPr>
        <p:blipFill>
          <a:blip r:embed="rId15"/>
          <a:stretch>
            <a:fillRect/>
          </a:stretch>
        </p:blipFill>
        <p:spPr>
          <a:xfrm>
            <a:off x="8230316" y="5064029"/>
            <a:ext cx="3571024" cy="1081510"/>
          </a:xfrm>
          <a:prstGeom prst="rect">
            <a:avLst/>
          </a:prstGeom>
        </p:spPr>
      </p:pic>
      <p:sp>
        <p:nvSpPr>
          <p:cNvPr id="29" name="Rectangle: Rounded Corners 28">
            <a:extLst>
              <a:ext uri="{FF2B5EF4-FFF2-40B4-BE49-F238E27FC236}">
                <a16:creationId xmlns:a16="http://schemas.microsoft.com/office/drawing/2014/main" id="{5288295F-D4C0-4692-A170-D8E57AE8765C}"/>
              </a:ext>
            </a:extLst>
          </p:cNvPr>
          <p:cNvSpPr/>
          <p:nvPr/>
        </p:nvSpPr>
        <p:spPr>
          <a:xfrm>
            <a:off x="3030815" y="3919167"/>
            <a:ext cx="1655805" cy="1443892"/>
          </a:xfrm>
          <a:custGeom>
            <a:avLst/>
            <a:gdLst>
              <a:gd name="connsiteX0" fmla="*/ 0 w 1655805"/>
              <a:gd name="connsiteY0" fmla="*/ 240653 h 1443892"/>
              <a:gd name="connsiteX1" fmla="*/ 240653 w 1655805"/>
              <a:gd name="connsiteY1" fmla="*/ 0 h 1443892"/>
              <a:gd name="connsiteX2" fmla="*/ 1415152 w 1655805"/>
              <a:gd name="connsiteY2" fmla="*/ 0 h 1443892"/>
              <a:gd name="connsiteX3" fmla="*/ 1655805 w 1655805"/>
              <a:gd name="connsiteY3" fmla="*/ 240653 h 1443892"/>
              <a:gd name="connsiteX4" fmla="*/ 1655805 w 1655805"/>
              <a:gd name="connsiteY4" fmla="*/ 1203239 h 1443892"/>
              <a:gd name="connsiteX5" fmla="*/ 1415152 w 1655805"/>
              <a:gd name="connsiteY5" fmla="*/ 1443892 h 1443892"/>
              <a:gd name="connsiteX6" fmla="*/ 240653 w 1655805"/>
              <a:gd name="connsiteY6" fmla="*/ 1443892 h 1443892"/>
              <a:gd name="connsiteX7" fmla="*/ 0 w 1655805"/>
              <a:gd name="connsiteY7" fmla="*/ 1203239 h 1443892"/>
              <a:gd name="connsiteX8" fmla="*/ 0 w 1655805"/>
              <a:gd name="connsiteY8" fmla="*/ 240653 h 14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5805" h="1443892" fill="none" extrusionOk="0">
                <a:moveTo>
                  <a:pt x="0" y="240653"/>
                </a:moveTo>
                <a:cubicBezTo>
                  <a:pt x="18048" y="120206"/>
                  <a:pt x="116582" y="11644"/>
                  <a:pt x="240653" y="0"/>
                </a:cubicBezTo>
                <a:cubicBezTo>
                  <a:pt x="785867" y="-27726"/>
                  <a:pt x="1029525" y="-98990"/>
                  <a:pt x="1415152" y="0"/>
                </a:cubicBezTo>
                <a:cubicBezTo>
                  <a:pt x="1557146" y="3951"/>
                  <a:pt x="1652043" y="108628"/>
                  <a:pt x="1655805" y="240653"/>
                </a:cubicBezTo>
                <a:cubicBezTo>
                  <a:pt x="1692551" y="566170"/>
                  <a:pt x="1595784" y="791885"/>
                  <a:pt x="1655805" y="1203239"/>
                </a:cubicBezTo>
                <a:cubicBezTo>
                  <a:pt x="1669881" y="1314003"/>
                  <a:pt x="1553103" y="1445845"/>
                  <a:pt x="1415152" y="1443892"/>
                </a:cubicBezTo>
                <a:cubicBezTo>
                  <a:pt x="1171410" y="1357904"/>
                  <a:pt x="695203" y="1351495"/>
                  <a:pt x="240653" y="1443892"/>
                </a:cubicBezTo>
                <a:cubicBezTo>
                  <a:pt x="113936" y="1446453"/>
                  <a:pt x="14037" y="1328942"/>
                  <a:pt x="0" y="1203239"/>
                </a:cubicBezTo>
                <a:cubicBezTo>
                  <a:pt x="-60468" y="897847"/>
                  <a:pt x="72690" y="495586"/>
                  <a:pt x="0" y="240653"/>
                </a:cubicBezTo>
                <a:close/>
              </a:path>
              <a:path w="1655805" h="1443892" stroke="0" extrusionOk="0">
                <a:moveTo>
                  <a:pt x="0" y="240653"/>
                </a:moveTo>
                <a:cubicBezTo>
                  <a:pt x="6824" y="110092"/>
                  <a:pt x="101202" y="-24"/>
                  <a:pt x="240653" y="0"/>
                </a:cubicBezTo>
                <a:cubicBezTo>
                  <a:pt x="370119" y="-68343"/>
                  <a:pt x="1232230" y="75555"/>
                  <a:pt x="1415152" y="0"/>
                </a:cubicBezTo>
                <a:cubicBezTo>
                  <a:pt x="1541645" y="22193"/>
                  <a:pt x="1658550" y="103097"/>
                  <a:pt x="1655805" y="240653"/>
                </a:cubicBezTo>
                <a:cubicBezTo>
                  <a:pt x="1718209" y="406114"/>
                  <a:pt x="1675214" y="867232"/>
                  <a:pt x="1655805" y="1203239"/>
                </a:cubicBezTo>
                <a:cubicBezTo>
                  <a:pt x="1666755" y="1339993"/>
                  <a:pt x="1532039" y="1435124"/>
                  <a:pt x="1415152" y="1443892"/>
                </a:cubicBezTo>
                <a:cubicBezTo>
                  <a:pt x="1069251" y="1522405"/>
                  <a:pt x="627384" y="1382849"/>
                  <a:pt x="240653" y="1443892"/>
                </a:cubicBezTo>
                <a:cubicBezTo>
                  <a:pt x="105227" y="1454498"/>
                  <a:pt x="-4928" y="1330700"/>
                  <a:pt x="0" y="1203239"/>
                </a:cubicBezTo>
                <a:cubicBezTo>
                  <a:pt x="-37594" y="760079"/>
                  <a:pt x="63624" y="410120"/>
                  <a:pt x="0" y="240653"/>
                </a:cubicBezTo>
                <a:close/>
              </a:path>
            </a:pathLst>
          </a:custGeom>
          <a:solidFill>
            <a:srgbClr val="F3A7BA"/>
          </a:solidFill>
          <a:ln>
            <a:solidFill>
              <a:schemeClr val="tx1"/>
            </a:solidFill>
            <a:extLst>
              <a:ext uri="{C807C97D-BFC1-408E-A445-0C87EB9F89A2}">
                <ask:lineSketchStyleProps xmlns:ask="http://schemas.microsoft.com/office/drawing/2018/sketchyshapes" sd="73886874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3200" b="1" dirty="0">
                <a:solidFill>
                  <a:schemeClr val="tx1"/>
                </a:solidFill>
              </a:rPr>
              <a:t>تَمْتَصُّ كُلَّ الأَلْوَانِ</a:t>
            </a:r>
            <a:endParaRPr lang="en-AE" sz="3200" dirty="0">
              <a:solidFill>
                <a:schemeClr val="tx1"/>
              </a:solidFill>
            </a:endParaRPr>
          </a:p>
        </p:txBody>
      </p:sp>
      <p:grpSp>
        <p:nvGrpSpPr>
          <p:cNvPr id="31" name="Group 30">
            <a:extLst>
              <a:ext uri="{FF2B5EF4-FFF2-40B4-BE49-F238E27FC236}">
                <a16:creationId xmlns:a16="http://schemas.microsoft.com/office/drawing/2014/main" id="{616FB466-5D43-40C6-9C01-5090D3DA8EAA}"/>
              </a:ext>
            </a:extLst>
          </p:cNvPr>
          <p:cNvGrpSpPr/>
          <p:nvPr/>
        </p:nvGrpSpPr>
        <p:grpSpPr>
          <a:xfrm>
            <a:off x="5521990" y="2397358"/>
            <a:ext cx="1349446" cy="1443892"/>
            <a:chOff x="4521200" y="1509725"/>
            <a:chExt cx="3149600" cy="3680178"/>
          </a:xfrm>
        </p:grpSpPr>
        <p:pic>
          <p:nvPicPr>
            <p:cNvPr id="32" name="Picture 31">
              <a:extLst>
                <a:ext uri="{FF2B5EF4-FFF2-40B4-BE49-F238E27FC236}">
                  <a16:creationId xmlns:a16="http://schemas.microsoft.com/office/drawing/2014/main" id="{42E47757-DB26-4882-8445-A8671543DBCF}"/>
                </a:ext>
              </a:extLst>
            </p:cNvPr>
            <p:cNvPicPr>
              <a:picLocks noChangeAspect="1"/>
            </p:cNvPicPr>
            <p:nvPr/>
          </p:nvPicPr>
          <p:blipFill>
            <a:blip r:embed="rId16"/>
            <a:stretch>
              <a:fillRect/>
            </a:stretch>
          </p:blipFill>
          <p:spPr>
            <a:xfrm>
              <a:off x="4521200" y="1509725"/>
              <a:ext cx="3149600" cy="3680178"/>
            </a:xfrm>
            <a:prstGeom prst="rect">
              <a:avLst/>
            </a:prstGeom>
          </p:spPr>
        </p:pic>
        <p:pic>
          <p:nvPicPr>
            <p:cNvPr id="33" name="Graphic 32">
              <a:extLst>
                <a:ext uri="{FF2B5EF4-FFF2-40B4-BE49-F238E27FC236}">
                  <a16:creationId xmlns:a16="http://schemas.microsoft.com/office/drawing/2014/main" id="{7604E12C-CBD9-47F4-891E-E8E36E4E472E}"/>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r="58491" b="14248"/>
            <a:stretch/>
          </p:blipFill>
          <p:spPr>
            <a:xfrm rot="21155191">
              <a:off x="5459428" y="3012439"/>
              <a:ext cx="752464" cy="198826"/>
            </a:xfrm>
            <a:prstGeom prst="rect">
              <a:avLst/>
            </a:prstGeom>
          </p:spPr>
        </p:pic>
      </p:grpSp>
      <p:sp>
        <p:nvSpPr>
          <p:cNvPr id="34" name="Rectangle: Rounded Corners 33">
            <a:extLst>
              <a:ext uri="{FF2B5EF4-FFF2-40B4-BE49-F238E27FC236}">
                <a16:creationId xmlns:a16="http://schemas.microsoft.com/office/drawing/2014/main" id="{EB09FE12-44F9-4EBF-9F9B-533A448C8E4A}"/>
              </a:ext>
            </a:extLst>
          </p:cNvPr>
          <p:cNvSpPr/>
          <p:nvPr/>
        </p:nvSpPr>
        <p:spPr>
          <a:xfrm>
            <a:off x="5368811" y="3919167"/>
            <a:ext cx="1655805" cy="1443892"/>
          </a:xfrm>
          <a:custGeom>
            <a:avLst/>
            <a:gdLst>
              <a:gd name="connsiteX0" fmla="*/ 0 w 1655805"/>
              <a:gd name="connsiteY0" fmla="*/ 240653 h 1443892"/>
              <a:gd name="connsiteX1" fmla="*/ 240653 w 1655805"/>
              <a:gd name="connsiteY1" fmla="*/ 0 h 1443892"/>
              <a:gd name="connsiteX2" fmla="*/ 1415152 w 1655805"/>
              <a:gd name="connsiteY2" fmla="*/ 0 h 1443892"/>
              <a:gd name="connsiteX3" fmla="*/ 1655805 w 1655805"/>
              <a:gd name="connsiteY3" fmla="*/ 240653 h 1443892"/>
              <a:gd name="connsiteX4" fmla="*/ 1655805 w 1655805"/>
              <a:gd name="connsiteY4" fmla="*/ 1203239 h 1443892"/>
              <a:gd name="connsiteX5" fmla="*/ 1415152 w 1655805"/>
              <a:gd name="connsiteY5" fmla="*/ 1443892 h 1443892"/>
              <a:gd name="connsiteX6" fmla="*/ 240653 w 1655805"/>
              <a:gd name="connsiteY6" fmla="*/ 1443892 h 1443892"/>
              <a:gd name="connsiteX7" fmla="*/ 0 w 1655805"/>
              <a:gd name="connsiteY7" fmla="*/ 1203239 h 1443892"/>
              <a:gd name="connsiteX8" fmla="*/ 0 w 1655805"/>
              <a:gd name="connsiteY8" fmla="*/ 240653 h 14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5805" h="1443892" fill="none" extrusionOk="0">
                <a:moveTo>
                  <a:pt x="0" y="240653"/>
                </a:moveTo>
                <a:cubicBezTo>
                  <a:pt x="18048" y="120206"/>
                  <a:pt x="116582" y="11644"/>
                  <a:pt x="240653" y="0"/>
                </a:cubicBezTo>
                <a:cubicBezTo>
                  <a:pt x="785867" y="-27726"/>
                  <a:pt x="1029525" y="-98990"/>
                  <a:pt x="1415152" y="0"/>
                </a:cubicBezTo>
                <a:cubicBezTo>
                  <a:pt x="1557146" y="3951"/>
                  <a:pt x="1652043" y="108628"/>
                  <a:pt x="1655805" y="240653"/>
                </a:cubicBezTo>
                <a:cubicBezTo>
                  <a:pt x="1692551" y="566170"/>
                  <a:pt x="1595784" y="791885"/>
                  <a:pt x="1655805" y="1203239"/>
                </a:cubicBezTo>
                <a:cubicBezTo>
                  <a:pt x="1669881" y="1314003"/>
                  <a:pt x="1553103" y="1445845"/>
                  <a:pt x="1415152" y="1443892"/>
                </a:cubicBezTo>
                <a:cubicBezTo>
                  <a:pt x="1171410" y="1357904"/>
                  <a:pt x="695203" y="1351495"/>
                  <a:pt x="240653" y="1443892"/>
                </a:cubicBezTo>
                <a:cubicBezTo>
                  <a:pt x="113936" y="1446453"/>
                  <a:pt x="14037" y="1328942"/>
                  <a:pt x="0" y="1203239"/>
                </a:cubicBezTo>
                <a:cubicBezTo>
                  <a:pt x="-60468" y="897847"/>
                  <a:pt x="72690" y="495586"/>
                  <a:pt x="0" y="240653"/>
                </a:cubicBezTo>
                <a:close/>
              </a:path>
              <a:path w="1655805" h="1443892" stroke="0" extrusionOk="0">
                <a:moveTo>
                  <a:pt x="0" y="240653"/>
                </a:moveTo>
                <a:cubicBezTo>
                  <a:pt x="6824" y="110092"/>
                  <a:pt x="101202" y="-24"/>
                  <a:pt x="240653" y="0"/>
                </a:cubicBezTo>
                <a:cubicBezTo>
                  <a:pt x="370119" y="-68343"/>
                  <a:pt x="1232230" y="75555"/>
                  <a:pt x="1415152" y="0"/>
                </a:cubicBezTo>
                <a:cubicBezTo>
                  <a:pt x="1541645" y="22193"/>
                  <a:pt x="1658550" y="103097"/>
                  <a:pt x="1655805" y="240653"/>
                </a:cubicBezTo>
                <a:cubicBezTo>
                  <a:pt x="1718209" y="406114"/>
                  <a:pt x="1675214" y="867232"/>
                  <a:pt x="1655805" y="1203239"/>
                </a:cubicBezTo>
                <a:cubicBezTo>
                  <a:pt x="1666755" y="1339993"/>
                  <a:pt x="1532039" y="1435124"/>
                  <a:pt x="1415152" y="1443892"/>
                </a:cubicBezTo>
                <a:cubicBezTo>
                  <a:pt x="1069251" y="1522405"/>
                  <a:pt x="627384" y="1382849"/>
                  <a:pt x="240653" y="1443892"/>
                </a:cubicBezTo>
                <a:cubicBezTo>
                  <a:pt x="105227" y="1454498"/>
                  <a:pt x="-4928" y="1330700"/>
                  <a:pt x="0" y="1203239"/>
                </a:cubicBezTo>
                <a:cubicBezTo>
                  <a:pt x="-37594" y="760079"/>
                  <a:pt x="63624" y="410120"/>
                  <a:pt x="0" y="240653"/>
                </a:cubicBezTo>
                <a:close/>
              </a:path>
            </a:pathLst>
          </a:custGeom>
          <a:solidFill>
            <a:srgbClr val="F3A7BA"/>
          </a:solidFill>
          <a:ln>
            <a:solidFill>
              <a:schemeClr val="tx1"/>
            </a:solidFill>
            <a:extLst>
              <a:ext uri="{C807C97D-BFC1-408E-A445-0C87EB9F89A2}">
                <ask:lineSketchStyleProps xmlns:ask="http://schemas.microsoft.com/office/drawing/2018/sketchyshapes" sd="73886874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rPr>
              <a:t>لا </a:t>
            </a:r>
            <a:r>
              <a:rPr lang="ar-EG" sz="3200" b="1" dirty="0">
                <a:solidFill>
                  <a:schemeClr val="tx1"/>
                </a:solidFill>
              </a:rPr>
              <a:t>تَمْتَصُّ كُلَّ الأَلْوَانِ</a:t>
            </a:r>
            <a:endParaRPr lang="en-AE" sz="3200" dirty="0">
              <a:solidFill>
                <a:schemeClr val="tx1"/>
              </a:solidFill>
            </a:endParaRPr>
          </a:p>
        </p:txBody>
      </p:sp>
      <p:pic>
        <p:nvPicPr>
          <p:cNvPr id="37" name="ممتاز صغير">
            <a:hlinkClick r:id="" action="ppaction://media"/>
            <a:extLst>
              <a:ext uri="{FF2B5EF4-FFF2-40B4-BE49-F238E27FC236}">
                <a16:creationId xmlns:a16="http://schemas.microsoft.com/office/drawing/2014/main" id="{3AC99F00-CCEF-4EEE-82AB-4A53F50BA9D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3655517" y="7426152"/>
            <a:ext cx="406400" cy="406400"/>
          </a:xfrm>
          <a:prstGeom prst="rect">
            <a:avLst/>
          </a:prstGeom>
        </p:spPr>
      </p:pic>
      <p:pic>
        <p:nvPicPr>
          <p:cNvPr id="39" name="حاول من جديد">
            <a:hlinkClick r:id="" action="ppaction://media"/>
            <a:extLst>
              <a:ext uri="{FF2B5EF4-FFF2-40B4-BE49-F238E27FC236}">
                <a16:creationId xmlns:a16="http://schemas.microsoft.com/office/drawing/2014/main" id="{D99FB2A2-E66D-436B-AD26-D1243835A83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93982" y="7599279"/>
            <a:ext cx="406400" cy="406400"/>
          </a:xfrm>
          <a:prstGeom prst="rect">
            <a:avLst/>
          </a:prstGeom>
        </p:spPr>
      </p:pic>
      <p:pic>
        <p:nvPicPr>
          <p:cNvPr id="40" name="حاول من جديد">
            <a:hlinkClick r:id="" action="ppaction://media"/>
            <a:extLst>
              <a:ext uri="{FF2B5EF4-FFF2-40B4-BE49-F238E27FC236}">
                <a16:creationId xmlns:a16="http://schemas.microsoft.com/office/drawing/2014/main" id="{A0936966-96DB-40AD-AB29-30D7B5FDC9B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5678770" y="7635496"/>
            <a:ext cx="406400" cy="406400"/>
          </a:xfrm>
          <a:prstGeom prst="rect">
            <a:avLst/>
          </a:prstGeom>
        </p:spPr>
      </p:pic>
      <p:pic>
        <p:nvPicPr>
          <p:cNvPr id="27" name="Graphic 26">
            <a:hlinkClick r:id="rId20" action="ppaction://hlinksldjump"/>
            <a:extLst>
              <a:ext uri="{FF2B5EF4-FFF2-40B4-BE49-F238E27FC236}">
                <a16:creationId xmlns:a16="http://schemas.microsoft.com/office/drawing/2014/main" id="{67DC54BE-0CC9-4BE4-B6EA-4DCC1501181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2495" y="758190"/>
            <a:ext cx="582845" cy="582845"/>
          </a:xfrm>
          <a:prstGeom prst="rect">
            <a:avLst/>
          </a:prstGeom>
        </p:spPr>
      </p:pic>
      <p:sp>
        <p:nvSpPr>
          <p:cNvPr id="38" name="TextBox 37">
            <a:extLst>
              <a:ext uri="{FF2B5EF4-FFF2-40B4-BE49-F238E27FC236}">
                <a16:creationId xmlns:a16="http://schemas.microsoft.com/office/drawing/2014/main" id="{F3D33D2D-52E2-44A9-AE54-E4700757C932}"/>
              </a:ext>
            </a:extLst>
          </p:cNvPr>
          <p:cNvSpPr txBox="1"/>
          <p:nvPr/>
        </p:nvSpPr>
        <p:spPr>
          <a:xfrm>
            <a:off x="8760823" y="2939890"/>
            <a:ext cx="2629988" cy="646331"/>
          </a:xfrm>
          <a:prstGeom prst="rect">
            <a:avLst/>
          </a:prstGeom>
          <a:noFill/>
        </p:spPr>
        <p:txBody>
          <a:bodyPr wrap="square" rtlCol="0">
            <a:spAutoFit/>
          </a:bodyPr>
          <a:lstStyle/>
          <a:p>
            <a:r>
              <a:rPr lang="ar-EG" b="1" dirty="0"/>
              <a:t>عِنْدَمَا يَسْقُطُ الضَّوْءُ عَلَى أَوْرَاقِ الشَّجَرِ نَرَاهَا خَضْرَاءَ</a:t>
            </a:r>
            <a:r>
              <a:rPr lang="ar-SA" b="1" dirty="0"/>
              <a:t> لأن </a:t>
            </a:r>
            <a:endParaRPr lang="ar-AE" dirty="0"/>
          </a:p>
        </p:txBody>
      </p:sp>
    </p:spTree>
    <p:extLst>
      <p:ext uri="{BB962C8B-B14F-4D97-AF65-F5344CB8AC3E}">
        <p14:creationId xmlns:p14="http://schemas.microsoft.com/office/powerpoint/2010/main" val="376369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4100" fill="hold"/>
                                        <p:tgtEl>
                                          <p:spTgt spid="27"/>
                                        </p:tgtEl>
                                        <p:attrNameLst>
                                          <p:attrName>r</p:attrName>
                                        </p:attrNameLst>
                                      </p:cBhvr>
                                    </p:animRot>
                                  </p:childTnLst>
                                </p:cTn>
                              </p:par>
                              <p:par>
                                <p:cTn id="7" presetID="22" presetClass="exit" presetSubtype="4" fill="hold" nodeType="withEffect">
                                  <p:stCondLst>
                                    <p:cond delay="900"/>
                                  </p:stCondLst>
                                  <p:childTnLst>
                                    <p:animEffect transition="out" filter="wipe(down)">
                                      <p:cBhvr>
                                        <p:cTn id="8" dur="600"/>
                                        <p:tgtEl>
                                          <p:spTgt spid="24"/>
                                        </p:tgtEl>
                                      </p:cBhvr>
                                    </p:animEffect>
                                    <p:set>
                                      <p:cBhvr>
                                        <p:cTn id="9" dur="1" fill="hold">
                                          <p:stCondLst>
                                            <p:cond delay="599"/>
                                          </p:stCondLst>
                                        </p:cTn>
                                        <p:tgtEl>
                                          <p:spTgt spid="24"/>
                                        </p:tgtEl>
                                        <p:attrNameLst>
                                          <p:attrName>style.visibility</p:attrName>
                                        </p:attrNameLst>
                                      </p:cBhvr>
                                      <p:to>
                                        <p:strVal val="hidden"/>
                                      </p:to>
                                    </p:set>
                                  </p:childTnLst>
                                </p:cTn>
                              </p:par>
                              <p:par>
                                <p:cTn id="10" presetID="22" presetClass="entr" presetSubtype="4" fill="hold" nodeType="withEffect">
                                  <p:stCondLst>
                                    <p:cond delay="150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42" presetClass="entr" presetSubtype="0" fill="hold" grpId="0" nodeType="withEffect">
                                  <p:stCondLst>
                                    <p:cond delay="19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29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 presetClass="mediacall" presetSubtype="0" fill="hold" nodeType="withEffect">
                                  <p:stCondLst>
                                    <p:cond delay="0"/>
                                  </p:stCondLst>
                                  <p:childTnLst>
                                    <p:cmd type="call" cmd="playFrom(0.0)">
                                      <p:cBhvr>
                                        <p:cTn id="22" dur="305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8" presetClass="emph" presetSubtype="0" fill="hold" nodeType="withEffect">
                                  <p:stCondLst>
                                    <p:cond delay="0"/>
                                  </p:stCondLst>
                                  <p:childTnLst>
                                    <p:animRot by="21600000">
                                      <p:cBhvr>
                                        <p:cTn id="32" dur="2000" fill="hold"/>
                                        <p:tgtEl>
                                          <p:spTgt spid="5"/>
                                        </p:tgtEl>
                                        <p:attrNameLst>
                                          <p:attrName>r</p:attrName>
                                        </p:attrNameLst>
                                      </p:cBhvr>
                                    </p:animRot>
                                  </p:childTnLst>
                                </p:cTn>
                              </p:par>
                              <p:par>
                                <p:cTn id="33" presetID="1" presetClass="mediacall" presetSubtype="0" fill="hold" nodeType="withEffect">
                                  <p:stCondLst>
                                    <p:cond delay="0"/>
                                  </p:stCondLst>
                                  <p:childTnLst>
                                    <p:cmd type="call" cmd="playFrom(0.0)">
                                      <p:cBhvr>
                                        <p:cTn id="34" dur="2586" fill="hold"/>
                                        <p:tgtEl>
                                          <p:spTgt spid="37"/>
                                        </p:tgtEl>
                                      </p:cBhvr>
                                    </p:cmd>
                                  </p:childTnLst>
                                </p:cTn>
                              </p:par>
                            </p:childTnLst>
                          </p:cTn>
                        </p:par>
                      </p:childTnLst>
                    </p:cTn>
                  </p:par>
                </p:childTnLst>
              </p:cTn>
              <p:nextCondLst>
                <p:cond evt="onClick" delay="0">
                  <p:tgtEl>
                    <p:spTgt spid="29"/>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par>
                                <p:cTn id="43" presetID="32" presetClass="emph" presetSubtype="0" repeatCount="2000" fill="hold" nodeType="withEffect">
                                  <p:stCondLst>
                                    <p:cond delay="0"/>
                                  </p:stCondLst>
                                  <p:childTnLst>
                                    <p:animRot by="120000">
                                      <p:cBhvr>
                                        <p:cTn id="44" dur="100" fill="hold">
                                          <p:stCondLst>
                                            <p:cond delay="0"/>
                                          </p:stCondLst>
                                        </p:cTn>
                                        <p:tgtEl>
                                          <p:spTgt spid="31"/>
                                        </p:tgtEl>
                                        <p:attrNameLst>
                                          <p:attrName>r</p:attrName>
                                        </p:attrNameLst>
                                      </p:cBhvr>
                                    </p:animRot>
                                    <p:animRot by="-240000">
                                      <p:cBhvr>
                                        <p:cTn id="45" dur="200" fill="hold">
                                          <p:stCondLst>
                                            <p:cond delay="200"/>
                                          </p:stCondLst>
                                        </p:cTn>
                                        <p:tgtEl>
                                          <p:spTgt spid="31"/>
                                        </p:tgtEl>
                                        <p:attrNameLst>
                                          <p:attrName>r</p:attrName>
                                        </p:attrNameLst>
                                      </p:cBhvr>
                                    </p:animRot>
                                    <p:animRot by="240000">
                                      <p:cBhvr>
                                        <p:cTn id="46" dur="200" fill="hold">
                                          <p:stCondLst>
                                            <p:cond delay="400"/>
                                          </p:stCondLst>
                                        </p:cTn>
                                        <p:tgtEl>
                                          <p:spTgt spid="31"/>
                                        </p:tgtEl>
                                        <p:attrNameLst>
                                          <p:attrName>r</p:attrName>
                                        </p:attrNameLst>
                                      </p:cBhvr>
                                    </p:animRot>
                                    <p:animRot by="-240000">
                                      <p:cBhvr>
                                        <p:cTn id="47" dur="200" fill="hold">
                                          <p:stCondLst>
                                            <p:cond delay="600"/>
                                          </p:stCondLst>
                                        </p:cTn>
                                        <p:tgtEl>
                                          <p:spTgt spid="31"/>
                                        </p:tgtEl>
                                        <p:attrNameLst>
                                          <p:attrName>r</p:attrName>
                                        </p:attrNameLst>
                                      </p:cBhvr>
                                    </p:animRot>
                                    <p:animRot by="120000">
                                      <p:cBhvr>
                                        <p:cTn id="48" dur="200" fill="hold">
                                          <p:stCondLst>
                                            <p:cond delay="800"/>
                                          </p:stCondLst>
                                        </p:cTn>
                                        <p:tgtEl>
                                          <p:spTgt spid="31"/>
                                        </p:tgtEl>
                                        <p:attrNameLst>
                                          <p:attrName>r</p:attrName>
                                        </p:attrNameLst>
                                      </p:cBhvr>
                                    </p:animRot>
                                  </p:childTnLst>
                                </p:cTn>
                              </p:par>
                              <p:par>
                                <p:cTn id="49" presetID="1" presetClass="mediacall" presetSubtype="0" fill="hold" nodeType="withEffect">
                                  <p:stCondLst>
                                    <p:cond delay="0"/>
                                  </p:stCondLst>
                                  <p:childTnLst>
                                    <p:cmd type="call" cmd="playFrom(0.0)">
                                      <p:cBhvr>
                                        <p:cTn id="50" dur="3056" fill="hold"/>
                                        <p:tgtEl>
                                          <p:spTgt spid="40"/>
                                        </p:tgtEl>
                                      </p:cBhvr>
                                    </p:cmd>
                                  </p:childTnLst>
                                </p:cTn>
                              </p:par>
                            </p:childTnLst>
                          </p:cTn>
                        </p:par>
                      </p:childTnLst>
                    </p:cTn>
                  </p:par>
                </p:childTnLst>
              </p:cTn>
              <p:nextCondLst>
                <p:cond evt="onClick" delay="0">
                  <p:tgtEl>
                    <p:spTgt spid="34"/>
                  </p:tgtEl>
                </p:cond>
              </p:nextCondLst>
            </p:seq>
            <p:audio>
              <p:cMediaNode vol="80000">
                <p:cTn id="51" fill="hold" display="0">
                  <p:stCondLst>
                    <p:cond delay="indefinite"/>
                  </p:stCondLst>
                  <p:endCondLst>
                    <p:cond evt="onStopAudio" delay="0">
                      <p:tgtEl>
                        <p:sldTgt/>
                      </p:tgtEl>
                    </p:cond>
                  </p:endCondLst>
                </p:cTn>
                <p:tgtEl>
                  <p:spTgt spid="37"/>
                </p:tgtEl>
              </p:cMediaNode>
            </p:audio>
            <p:audio>
              <p:cMediaNode vol="80000">
                <p:cTn id="52" fill="hold" display="0">
                  <p:stCondLst>
                    <p:cond delay="indefinite"/>
                  </p:stCondLst>
                  <p:endCondLst>
                    <p:cond evt="onStopAudio" delay="0">
                      <p:tgtEl>
                        <p:sldTgt/>
                      </p:tgtEl>
                    </p:cond>
                  </p:endCondLst>
                </p:cTn>
                <p:tgtEl>
                  <p:spTgt spid="39"/>
                </p:tgtEl>
              </p:cMediaNode>
            </p:audio>
            <p:audio>
              <p:cMediaNode vol="80000">
                <p:cTn id="53" fill="hold" display="0">
                  <p:stCondLst>
                    <p:cond delay="indefinite"/>
                  </p:stCondLst>
                  <p:endCondLst>
                    <p:cond evt="onStopAudio" delay="0">
                      <p:tgtEl>
                        <p:sldTgt/>
                      </p:tgtEl>
                    </p:cond>
                  </p:endCondLst>
                </p:cTn>
                <p:tgtEl>
                  <p:spTgt spid="40"/>
                </p:tgtEl>
              </p:cMediaNode>
            </p:audio>
          </p:childTnLst>
        </p:cTn>
      </p:par>
    </p:tnLst>
    <p:bldLst>
      <p:bldP spid="22" grpId="0" animBg="1"/>
      <p:bldP spid="3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0" name="Rectangle 4">
            <a:extLst>
              <a:ext uri="{FF2B5EF4-FFF2-40B4-BE49-F238E27FC236}">
                <a16:creationId xmlns:a16="http://schemas.microsoft.com/office/drawing/2014/main" id="{291B6103-8AD1-4199-A3FE-898916BD5AEC}"/>
              </a:ext>
            </a:extLst>
          </p:cNvPr>
          <p:cNvSpPr>
            <a:spLocks noChangeArrowheads="1"/>
          </p:cNvSpPr>
          <p:nvPr/>
        </p:nvSpPr>
        <p:spPr bwMode="auto">
          <a:xfrm>
            <a:off x="7426532" y="626993"/>
            <a:ext cx="2778125" cy="830997"/>
          </a:xfrm>
          <a:prstGeom prst="rect">
            <a:avLst/>
          </a:prstGeom>
          <a:noFill/>
          <a:ln w="9525">
            <a:noFill/>
            <a:miter lim="800000"/>
            <a:headEnd/>
            <a:tailEnd/>
          </a:ln>
        </p:spPr>
        <p:txBody>
          <a:bodyPr anchor="ctr">
            <a:spAutoFit/>
          </a:bodyPr>
          <a:lstStyle/>
          <a:p>
            <a:pPr algn="r" rtl="1" eaLnBrk="0" hangingPunct="0"/>
            <a:r>
              <a:rPr lang="ar-EG" sz="4800" b="1" dirty="0">
                <a:latin typeface="Calibri" pitchFamily="34" charset="0"/>
              </a:rPr>
              <a:t>أَخْتَبِرُ نَفْسِي    </a:t>
            </a:r>
            <a:endParaRPr lang="ar-EG" sz="6600" b="1" dirty="0">
              <a:latin typeface="Calibri" pitchFamily="34" charset="0"/>
            </a:endParaRPr>
          </a:p>
        </p:txBody>
      </p:sp>
      <p:sp>
        <p:nvSpPr>
          <p:cNvPr id="11" name="Rectangle 5">
            <a:extLst>
              <a:ext uri="{FF2B5EF4-FFF2-40B4-BE49-F238E27FC236}">
                <a16:creationId xmlns:a16="http://schemas.microsoft.com/office/drawing/2014/main" id="{8D4F241C-B252-4763-AB3C-15755E017D1B}"/>
              </a:ext>
            </a:extLst>
          </p:cNvPr>
          <p:cNvSpPr>
            <a:spLocks noChangeArrowheads="1"/>
          </p:cNvSpPr>
          <p:nvPr/>
        </p:nvSpPr>
        <p:spPr bwMode="auto">
          <a:xfrm>
            <a:off x="2792267" y="1810113"/>
            <a:ext cx="7848600" cy="1446213"/>
          </a:xfrm>
          <a:prstGeom prst="rect">
            <a:avLst/>
          </a:prstGeom>
          <a:noFill/>
          <a:ln w="9525">
            <a:noFill/>
            <a:miter lim="800000"/>
            <a:headEnd/>
            <a:tailEnd/>
          </a:ln>
        </p:spPr>
        <p:txBody>
          <a:bodyPr anchor="ctr">
            <a:spAutoFit/>
          </a:bodyPr>
          <a:lstStyle/>
          <a:p>
            <a:pPr algn="r" rtl="1" eaLnBrk="0" fontAlgn="auto" hangingPunct="0">
              <a:spcBef>
                <a:spcPts val="0"/>
              </a:spcBef>
              <a:spcAft>
                <a:spcPts val="0"/>
              </a:spcAft>
              <a:defRPr/>
            </a:pPr>
            <a:r>
              <a:rPr lang="ar-EG" sz="4400" b="1" dirty="0">
                <a:solidFill>
                  <a:srgbClr val="00B0F0"/>
                </a:solidFill>
                <a:latin typeface="+mn-lt"/>
                <a:cs typeface="+mn-cs"/>
              </a:rPr>
              <a:t>أسْتَخْلِصُ النّتَائِجَ.</a:t>
            </a:r>
            <a:endParaRPr lang="ar-SA" sz="4400" b="1" dirty="0">
              <a:solidFill>
                <a:srgbClr val="00B0F0"/>
              </a:solidFill>
              <a:latin typeface="+mn-lt"/>
              <a:cs typeface="+mn-cs"/>
            </a:endParaRPr>
          </a:p>
          <a:p>
            <a:pPr algn="r" rtl="1" eaLnBrk="0" fontAlgn="auto" hangingPunct="0">
              <a:spcBef>
                <a:spcPts val="0"/>
              </a:spcBef>
              <a:spcAft>
                <a:spcPts val="0"/>
              </a:spcAft>
              <a:defRPr/>
            </a:pPr>
            <a:r>
              <a:rPr lang="ar-EG" sz="4400" b="1" dirty="0">
                <a:latin typeface="+mn-lt"/>
                <a:cs typeface="+mn-cs"/>
              </a:rPr>
              <a:t> مَا الأَلْوَانُ الّتِي تُشَكّلُ ضَوْءَ الشّمْسِ؟</a:t>
            </a:r>
          </a:p>
        </p:txBody>
      </p:sp>
      <p:sp>
        <p:nvSpPr>
          <p:cNvPr id="12" name="مربع نص 11">
            <a:extLst>
              <a:ext uri="{FF2B5EF4-FFF2-40B4-BE49-F238E27FC236}">
                <a16:creationId xmlns:a16="http://schemas.microsoft.com/office/drawing/2014/main" id="{CE21B99B-A57B-450F-8A93-3134B022619E}"/>
              </a:ext>
            </a:extLst>
          </p:cNvPr>
          <p:cNvSpPr txBox="1">
            <a:spLocks noChangeArrowheads="1"/>
          </p:cNvSpPr>
          <p:nvPr/>
        </p:nvSpPr>
        <p:spPr bwMode="auto">
          <a:xfrm>
            <a:off x="4063752" y="3719446"/>
            <a:ext cx="6107112" cy="769938"/>
          </a:xfrm>
          <a:prstGeom prst="rect">
            <a:avLst/>
          </a:prstGeom>
          <a:noFill/>
          <a:ln w="9525">
            <a:noFill/>
            <a:miter lim="800000"/>
            <a:headEnd/>
            <a:tailEnd/>
          </a:ln>
        </p:spPr>
        <p:txBody>
          <a:bodyPr>
            <a:spAutoFit/>
          </a:bodyPr>
          <a:lstStyle/>
          <a:p>
            <a:pPr algn="ctr" rtl="1"/>
            <a:r>
              <a:rPr lang="ar-EG" sz="4400" b="1" dirty="0">
                <a:solidFill>
                  <a:srgbClr val="FF00FF"/>
                </a:solidFill>
                <a:latin typeface="Calibri" pitchFamily="34" charset="0"/>
              </a:rPr>
              <a:t>سبعة </a:t>
            </a:r>
            <a:r>
              <a:rPr lang="ar-SA" sz="4400" b="1" dirty="0">
                <a:solidFill>
                  <a:srgbClr val="FF00FF"/>
                </a:solidFill>
                <a:latin typeface="Calibri" pitchFamily="34" charset="0"/>
              </a:rPr>
              <a:t>أ</a:t>
            </a:r>
            <a:r>
              <a:rPr lang="ar-EG" sz="4400" b="1" dirty="0">
                <a:solidFill>
                  <a:srgbClr val="FF00FF"/>
                </a:solidFill>
                <a:latin typeface="Calibri" pitchFamily="34" charset="0"/>
              </a:rPr>
              <a:t>لوان هي </a:t>
            </a:r>
            <a:r>
              <a:rPr lang="ar-SA" sz="4400" b="1" dirty="0">
                <a:solidFill>
                  <a:srgbClr val="FF00FF"/>
                </a:solidFill>
                <a:latin typeface="Calibri" pitchFamily="34" charset="0"/>
              </a:rPr>
              <a:t>أ</a:t>
            </a:r>
            <a:r>
              <a:rPr lang="ar-EG" sz="4400" b="1" dirty="0">
                <a:solidFill>
                  <a:srgbClr val="FF00FF"/>
                </a:solidFill>
                <a:latin typeface="Calibri" pitchFamily="34" charset="0"/>
              </a:rPr>
              <a:t>لوان الطيف.</a:t>
            </a:r>
            <a:endParaRPr lang="en-US" sz="4400" b="1" dirty="0">
              <a:solidFill>
                <a:srgbClr val="FF00FF"/>
              </a:solidFill>
              <a:latin typeface="Calibri" pitchFamily="34" charset="0"/>
            </a:endParaRPr>
          </a:p>
        </p:txBody>
      </p:sp>
      <p:sp>
        <p:nvSpPr>
          <p:cNvPr id="13" name="Oval 15">
            <a:extLst>
              <a:ext uri="{FF2B5EF4-FFF2-40B4-BE49-F238E27FC236}">
                <a16:creationId xmlns:a16="http://schemas.microsoft.com/office/drawing/2014/main" id="{1D37CD3E-54E9-486C-AD83-E4BC7096D518}"/>
              </a:ext>
            </a:extLst>
          </p:cNvPr>
          <p:cNvSpPr/>
          <p:nvPr/>
        </p:nvSpPr>
        <p:spPr>
          <a:xfrm>
            <a:off x="10284052" y="626993"/>
            <a:ext cx="720000" cy="720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solidFill>
                  <a:schemeClr val="bg1"/>
                </a:solidFill>
                <a:sym typeface="Wingdings"/>
              </a:rPr>
              <a:t></a:t>
            </a:r>
            <a:endParaRPr lang="ar-EG" sz="4400" dirty="0">
              <a:solidFill>
                <a:schemeClr val="bg1"/>
              </a:solidFill>
            </a:endParaRPr>
          </a:p>
        </p:txBody>
      </p:sp>
    </p:spTree>
    <p:extLst>
      <p:ext uri="{BB962C8B-B14F-4D97-AF65-F5344CB8AC3E}">
        <p14:creationId xmlns:p14="http://schemas.microsoft.com/office/powerpoint/2010/main" val="308309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3" name="Rectangle 5">
            <a:extLst>
              <a:ext uri="{FF2B5EF4-FFF2-40B4-BE49-F238E27FC236}">
                <a16:creationId xmlns:a16="http://schemas.microsoft.com/office/drawing/2014/main" id="{3DDFE8CF-B381-4DAE-85FD-BE83D46F6C4E}"/>
              </a:ext>
            </a:extLst>
          </p:cNvPr>
          <p:cNvSpPr>
            <a:spLocks noChangeArrowheads="1"/>
          </p:cNvSpPr>
          <p:nvPr/>
        </p:nvSpPr>
        <p:spPr bwMode="auto">
          <a:xfrm>
            <a:off x="3049353" y="1630220"/>
            <a:ext cx="7292975" cy="1446212"/>
          </a:xfrm>
          <a:prstGeom prst="rect">
            <a:avLst/>
          </a:prstGeom>
          <a:noFill/>
          <a:ln w="9525">
            <a:noFill/>
            <a:miter lim="800000"/>
            <a:headEnd/>
            <a:tailEnd/>
          </a:ln>
        </p:spPr>
        <p:txBody>
          <a:bodyPr anchor="ctr">
            <a:spAutoFit/>
          </a:bodyPr>
          <a:lstStyle/>
          <a:p>
            <a:pPr algn="r" rtl="1" eaLnBrk="0" fontAlgn="auto" hangingPunct="0">
              <a:spcBef>
                <a:spcPts val="0"/>
              </a:spcBef>
              <a:spcAft>
                <a:spcPts val="0"/>
              </a:spcAft>
              <a:defRPr/>
            </a:pPr>
            <a:r>
              <a:rPr lang="ar-EG" sz="4400" b="1" dirty="0">
                <a:solidFill>
                  <a:srgbClr val="00B0F0"/>
                </a:solidFill>
                <a:latin typeface="+mn-lt"/>
                <a:cs typeface="+mn-cs"/>
              </a:rPr>
              <a:t>التَّفْكيرُ النّاقِدُ.</a:t>
            </a:r>
            <a:endParaRPr lang="ar-SA" sz="4400" b="1" dirty="0">
              <a:solidFill>
                <a:srgbClr val="00B0F0"/>
              </a:solidFill>
              <a:latin typeface="+mn-lt"/>
              <a:cs typeface="+mn-cs"/>
            </a:endParaRPr>
          </a:p>
          <a:p>
            <a:pPr algn="r" rtl="1" eaLnBrk="0" fontAlgn="auto" hangingPunct="0">
              <a:spcBef>
                <a:spcPts val="0"/>
              </a:spcBef>
              <a:spcAft>
                <a:spcPts val="0"/>
              </a:spcAft>
              <a:defRPr/>
            </a:pPr>
            <a:r>
              <a:rPr lang="ar-EG" sz="4400" b="1" dirty="0">
                <a:latin typeface="+mn-lt"/>
                <a:cs typeface="+mn-cs"/>
              </a:rPr>
              <a:t> لِمَاذَا يَبْدُو المَوْزُ أَصْفَرَ اللّوْنِ؟</a:t>
            </a:r>
          </a:p>
        </p:txBody>
      </p:sp>
      <p:sp>
        <p:nvSpPr>
          <p:cNvPr id="14" name="مربع نص 13">
            <a:extLst>
              <a:ext uri="{FF2B5EF4-FFF2-40B4-BE49-F238E27FC236}">
                <a16:creationId xmlns:a16="http://schemas.microsoft.com/office/drawing/2014/main" id="{FDD9A145-64FF-442B-A231-3258D448C394}"/>
              </a:ext>
            </a:extLst>
          </p:cNvPr>
          <p:cNvSpPr txBox="1">
            <a:spLocks noChangeArrowheads="1"/>
          </p:cNvSpPr>
          <p:nvPr/>
        </p:nvSpPr>
        <p:spPr bwMode="auto">
          <a:xfrm>
            <a:off x="3601300" y="3094196"/>
            <a:ext cx="7000875" cy="1754187"/>
          </a:xfrm>
          <a:prstGeom prst="rect">
            <a:avLst/>
          </a:prstGeom>
          <a:noFill/>
          <a:ln w="9525">
            <a:noFill/>
            <a:miter lim="800000"/>
            <a:headEnd/>
            <a:tailEnd/>
          </a:ln>
        </p:spPr>
        <p:txBody>
          <a:bodyPr>
            <a:spAutoFit/>
          </a:bodyPr>
          <a:lstStyle/>
          <a:p>
            <a:pPr algn="ctr" rtl="1"/>
            <a:r>
              <a:rPr lang="ar-EG" sz="3600" b="1" dirty="0">
                <a:solidFill>
                  <a:srgbClr val="FF00FF"/>
                </a:solidFill>
                <a:latin typeface="Calibri" pitchFamily="34" charset="0"/>
              </a:rPr>
              <a:t>عندما يسقط الضوء على الموز فإنه يمتص جميع الألوان ماعدا الأصفر يعكسه فيصل </a:t>
            </a:r>
            <a:r>
              <a:rPr lang="ar-SA" sz="3600" b="1" dirty="0">
                <a:solidFill>
                  <a:srgbClr val="FF00FF"/>
                </a:solidFill>
                <a:latin typeface="Calibri" pitchFamily="34" charset="0"/>
              </a:rPr>
              <a:t>إ</a:t>
            </a:r>
            <a:r>
              <a:rPr lang="ar-EG" sz="3600" b="1" dirty="0" err="1">
                <a:solidFill>
                  <a:srgbClr val="FF00FF"/>
                </a:solidFill>
                <a:latin typeface="Calibri" pitchFamily="34" charset="0"/>
              </a:rPr>
              <a:t>لى</a:t>
            </a:r>
            <a:r>
              <a:rPr lang="ar-EG" sz="3600" b="1" dirty="0">
                <a:solidFill>
                  <a:srgbClr val="FF00FF"/>
                </a:solidFill>
                <a:latin typeface="Calibri" pitchFamily="34" charset="0"/>
              </a:rPr>
              <a:t> العين فنراه.</a:t>
            </a:r>
            <a:endParaRPr lang="en-US" sz="3600" b="1" dirty="0">
              <a:solidFill>
                <a:srgbClr val="FF00FF"/>
              </a:solidFill>
              <a:latin typeface="Calibri" pitchFamily="34" charset="0"/>
            </a:endParaRPr>
          </a:p>
        </p:txBody>
      </p:sp>
      <p:sp>
        <p:nvSpPr>
          <p:cNvPr id="15" name="Rectangle 4">
            <a:extLst>
              <a:ext uri="{FF2B5EF4-FFF2-40B4-BE49-F238E27FC236}">
                <a16:creationId xmlns:a16="http://schemas.microsoft.com/office/drawing/2014/main" id="{9FFAF1B5-630D-4D24-BDEE-1799AD665356}"/>
              </a:ext>
            </a:extLst>
          </p:cNvPr>
          <p:cNvSpPr>
            <a:spLocks noChangeArrowheads="1"/>
          </p:cNvSpPr>
          <p:nvPr/>
        </p:nvSpPr>
        <p:spPr bwMode="auto">
          <a:xfrm>
            <a:off x="7484032" y="499752"/>
            <a:ext cx="2778125" cy="830997"/>
          </a:xfrm>
          <a:prstGeom prst="rect">
            <a:avLst/>
          </a:prstGeom>
          <a:noFill/>
          <a:ln w="9525">
            <a:noFill/>
            <a:miter lim="800000"/>
            <a:headEnd/>
            <a:tailEnd/>
          </a:ln>
        </p:spPr>
        <p:txBody>
          <a:bodyPr anchor="ctr">
            <a:spAutoFit/>
          </a:bodyPr>
          <a:lstStyle/>
          <a:p>
            <a:pPr algn="r" rtl="1" eaLnBrk="0" hangingPunct="0"/>
            <a:r>
              <a:rPr lang="ar-EG" sz="4800" b="1" dirty="0">
                <a:latin typeface="Calibri" pitchFamily="34" charset="0"/>
              </a:rPr>
              <a:t>أَخْتَبِرُ نَفْسِي    </a:t>
            </a:r>
            <a:endParaRPr lang="ar-EG" sz="6600" b="1" dirty="0">
              <a:latin typeface="Calibri" pitchFamily="34" charset="0"/>
            </a:endParaRPr>
          </a:p>
        </p:txBody>
      </p:sp>
      <p:sp>
        <p:nvSpPr>
          <p:cNvPr id="16" name="Oval 15">
            <a:extLst>
              <a:ext uri="{FF2B5EF4-FFF2-40B4-BE49-F238E27FC236}">
                <a16:creationId xmlns:a16="http://schemas.microsoft.com/office/drawing/2014/main" id="{D76CC286-5C42-4105-ADA1-770CA1E83A05}"/>
              </a:ext>
            </a:extLst>
          </p:cNvPr>
          <p:cNvSpPr/>
          <p:nvPr/>
        </p:nvSpPr>
        <p:spPr>
          <a:xfrm>
            <a:off x="10341552" y="499752"/>
            <a:ext cx="720000" cy="7200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solidFill>
                  <a:schemeClr val="bg1"/>
                </a:solidFill>
                <a:sym typeface="Wingdings"/>
              </a:rPr>
              <a:t></a:t>
            </a:r>
            <a:endParaRPr lang="ar-EG" sz="4400" dirty="0">
              <a:solidFill>
                <a:schemeClr val="bg1"/>
              </a:solidFill>
            </a:endParaRPr>
          </a:p>
        </p:txBody>
      </p:sp>
    </p:spTree>
    <p:extLst>
      <p:ext uri="{BB962C8B-B14F-4D97-AF65-F5344CB8AC3E}">
        <p14:creationId xmlns:p14="http://schemas.microsoft.com/office/powerpoint/2010/main" val="353533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339553" y="-88875"/>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5">
            <a:extLst>
              <a:ext uri="{FF2B5EF4-FFF2-40B4-BE49-F238E27FC236}">
                <a16:creationId xmlns:a16="http://schemas.microsoft.com/office/drawing/2014/main" id="{3F940B67-9F13-4456-A60B-CB1E01355206}"/>
              </a:ext>
            </a:extLst>
          </p:cNvPr>
          <p:cNvSpPr>
            <a:spLocks noChangeArrowheads="1"/>
          </p:cNvSpPr>
          <p:nvPr/>
        </p:nvSpPr>
        <p:spPr bwMode="auto">
          <a:xfrm>
            <a:off x="9191380" y="2430975"/>
            <a:ext cx="2257240" cy="1107996"/>
          </a:xfrm>
          <a:prstGeom prst="rect">
            <a:avLst/>
          </a:prstGeom>
          <a:noFill/>
          <a:ln w="9525">
            <a:noFill/>
            <a:miter lim="800000"/>
            <a:headEnd/>
            <a:tailEnd/>
          </a:ln>
        </p:spPr>
        <p:txBody>
          <a:bodyPr wrap="square" anchor="ctr">
            <a:spAutoFit/>
          </a:bodyPr>
          <a:lstStyle/>
          <a:p>
            <a:pPr algn="r" rtl="1" eaLnBrk="0" hangingPunct="0"/>
            <a:r>
              <a:rPr lang="ar-EG" sz="6600" b="1" dirty="0">
                <a:solidFill>
                  <a:srgbClr val="FF0000"/>
                </a:solidFill>
                <a:latin typeface="Calibri" pitchFamily="34" charset="0"/>
              </a:rPr>
              <a:t>نشاط </a:t>
            </a:r>
            <a:endParaRPr lang="ar-EG" sz="1100" b="1" dirty="0">
              <a:solidFill>
                <a:srgbClr val="FF0000"/>
              </a:solidFill>
              <a:latin typeface="Calibri" pitchFamily="34" charset="0"/>
            </a:endParaRPr>
          </a:p>
        </p:txBody>
      </p:sp>
      <p:sp>
        <p:nvSpPr>
          <p:cNvPr id="10" name="Rectangle 6">
            <a:extLst>
              <a:ext uri="{FF2B5EF4-FFF2-40B4-BE49-F238E27FC236}">
                <a16:creationId xmlns:a16="http://schemas.microsoft.com/office/drawing/2014/main" id="{33B6AF1A-11BF-4735-996F-DE148947A65F}"/>
              </a:ext>
            </a:extLst>
          </p:cNvPr>
          <p:cNvSpPr>
            <a:spLocks noChangeArrowheads="1"/>
          </p:cNvSpPr>
          <p:nvPr/>
        </p:nvSpPr>
        <p:spPr bwMode="auto">
          <a:xfrm>
            <a:off x="8676078" y="520842"/>
            <a:ext cx="2772542" cy="707886"/>
          </a:xfrm>
          <a:prstGeom prst="rect">
            <a:avLst/>
          </a:prstGeom>
          <a:noFill/>
          <a:ln w="9525">
            <a:noFill/>
            <a:miter lim="800000"/>
            <a:headEnd/>
            <a:tailEnd/>
          </a:ln>
        </p:spPr>
        <p:txBody>
          <a:bodyPr wrap="square" anchor="ctr">
            <a:spAutoFit/>
          </a:bodyPr>
          <a:lstStyle/>
          <a:p>
            <a:pPr algn="r" rtl="1" eaLnBrk="0" hangingPunct="0"/>
            <a:r>
              <a:rPr lang="ar-EG" sz="4000" b="1" dirty="0">
                <a:latin typeface="Calibri" pitchFamily="34" charset="0"/>
              </a:rPr>
              <a:t>مَزْجُ الأَلْوَانِ</a:t>
            </a:r>
          </a:p>
        </p:txBody>
      </p:sp>
      <p:sp>
        <p:nvSpPr>
          <p:cNvPr id="11" name="Rectangle 5">
            <a:extLst>
              <a:ext uri="{FF2B5EF4-FFF2-40B4-BE49-F238E27FC236}">
                <a16:creationId xmlns:a16="http://schemas.microsoft.com/office/drawing/2014/main" id="{5CE06567-6502-4583-B940-068E88D47A21}"/>
              </a:ext>
            </a:extLst>
          </p:cNvPr>
          <p:cNvSpPr>
            <a:spLocks noChangeArrowheads="1"/>
          </p:cNvSpPr>
          <p:nvPr/>
        </p:nvSpPr>
        <p:spPr bwMode="auto">
          <a:xfrm>
            <a:off x="1775520" y="1157214"/>
            <a:ext cx="8108039" cy="4402138"/>
          </a:xfrm>
          <a:prstGeom prst="rect">
            <a:avLst/>
          </a:prstGeom>
          <a:noFill/>
          <a:ln w="9525">
            <a:noFill/>
            <a:miter lim="800000"/>
            <a:headEnd/>
            <a:tailEnd/>
          </a:ln>
        </p:spPr>
        <p:txBody>
          <a:bodyPr wrap="square" anchor="ctr">
            <a:spAutoFit/>
          </a:bodyPr>
          <a:lstStyle/>
          <a:p>
            <a:pPr algn="r" rtl="1" eaLnBrk="0" fontAlgn="auto" hangingPunct="0">
              <a:spcBef>
                <a:spcPts val="0"/>
              </a:spcBef>
              <a:spcAft>
                <a:spcPts val="0"/>
              </a:spcAft>
              <a:defRPr/>
            </a:pPr>
            <a:r>
              <a:rPr lang="ar-EG" sz="4000" b="1" dirty="0">
                <a:solidFill>
                  <a:srgbClr val="FF0000"/>
                </a:solidFill>
                <a:latin typeface="+mn-lt"/>
                <a:cs typeface="+mn-cs"/>
              </a:rPr>
              <a:t>أَتَوَقّعُ. </a:t>
            </a:r>
            <a:r>
              <a:rPr lang="ar-EG" sz="4000" b="1" dirty="0">
                <a:latin typeface="+mn-lt"/>
                <a:cs typeface="+mn-cs"/>
              </a:rPr>
              <a:t>أَنْظُرُ إِلَى الصُّورَةِ </a:t>
            </a:r>
            <a:r>
              <a:rPr lang="ar-EG" sz="4000" b="1" dirty="0" err="1">
                <a:latin typeface="+mn-lt"/>
                <a:cs typeface="+mn-cs"/>
              </a:rPr>
              <a:t>أَدْنَاهُ.</a:t>
            </a:r>
            <a:r>
              <a:rPr lang="ar-EG" sz="4000" b="1" dirty="0">
                <a:latin typeface="+mn-lt"/>
                <a:cs typeface="+mn-cs"/>
              </a:rPr>
              <a:t> مَاذَا يَحْدُثُ لأِلْوَانِ الطَّبَقِ عِنْدَمَا أُدِيرُهُ.</a:t>
            </a:r>
            <a:endParaRPr lang="en-US" sz="1600" b="1" dirty="0">
              <a:latin typeface="+mn-lt"/>
              <a:cs typeface="+mn-cs"/>
            </a:endParaRPr>
          </a:p>
          <a:p>
            <a:pPr algn="r" rtl="1" eaLnBrk="0" fontAlgn="auto" hangingPunct="0">
              <a:spcBef>
                <a:spcPts val="0"/>
              </a:spcBef>
              <a:spcAft>
                <a:spcPts val="0"/>
              </a:spcAft>
              <a:defRPr/>
            </a:pPr>
            <a:r>
              <a:rPr lang="ar-SA" sz="4000" b="1" dirty="0">
                <a:latin typeface="+mn-lt"/>
                <a:cs typeface="+mn-cs"/>
              </a:rPr>
              <a:t> </a:t>
            </a:r>
          </a:p>
          <a:p>
            <a:pPr algn="r" rtl="1" eaLnBrk="0" fontAlgn="auto" hangingPunct="0">
              <a:spcBef>
                <a:spcPts val="0"/>
              </a:spcBef>
              <a:spcAft>
                <a:spcPts val="0"/>
              </a:spcAft>
              <a:defRPr/>
            </a:pPr>
            <a:endParaRPr lang="ar-EG" sz="4000" b="1" dirty="0">
              <a:latin typeface="+mn-lt"/>
              <a:cs typeface="+mn-cs"/>
            </a:endParaRPr>
          </a:p>
          <a:p>
            <a:pPr algn="r" rtl="1" eaLnBrk="0" fontAlgn="auto" hangingPunct="0">
              <a:spcBef>
                <a:spcPts val="0"/>
              </a:spcBef>
              <a:spcAft>
                <a:spcPts val="0"/>
              </a:spcAft>
              <a:defRPr/>
            </a:pPr>
            <a:r>
              <a:rPr lang="ar-EG" sz="4000" b="1" dirty="0">
                <a:latin typeface="+mn-lt"/>
                <a:cs typeface="+mn-cs"/>
              </a:rPr>
              <a:t>أُقسّمُ طَبَقًا مِنَ الوَرَقِ الأَبْيَضِ إِلَى ثَمَانِيَةِ أَجْزَاءً مُتَسَاوِيَةٍ. وَأُلَوِنُ كُلَّ جُزْءٍ مِنَ الطَّبَقِ بِلَوْنِ مُخْتَلِفٍ.</a:t>
            </a:r>
            <a:endParaRPr lang="en-US" sz="1600" b="1" dirty="0">
              <a:latin typeface="+mn-lt"/>
              <a:cs typeface="+mn-cs"/>
            </a:endParaRPr>
          </a:p>
        </p:txBody>
      </p:sp>
      <p:sp>
        <p:nvSpPr>
          <p:cNvPr id="12" name="شكل بيضاوي 11">
            <a:extLst>
              <a:ext uri="{FF2B5EF4-FFF2-40B4-BE49-F238E27FC236}">
                <a16:creationId xmlns:a16="http://schemas.microsoft.com/office/drawing/2014/main" id="{E0FF68F7-FA5C-4CF2-967D-C4756B9E5082}"/>
              </a:ext>
            </a:extLst>
          </p:cNvPr>
          <p:cNvSpPr/>
          <p:nvPr/>
        </p:nvSpPr>
        <p:spPr>
          <a:xfrm>
            <a:off x="9962649" y="1228652"/>
            <a:ext cx="484521"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1</a:t>
            </a:r>
          </a:p>
        </p:txBody>
      </p:sp>
      <p:sp>
        <p:nvSpPr>
          <p:cNvPr id="13" name="شكل بيضاوي 12">
            <a:extLst>
              <a:ext uri="{FF2B5EF4-FFF2-40B4-BE49-F238E27FC236}">
                <a16:creationId xmlns:a16="http://schemas.microsoft.com/office/drawing/2014/main" id="{8BF322A9-C10F-4EE5-9B7F-283FC4096D86}"/>
              </a:ext>
            </a:extLst>
          </p:cNvPr>
          <p:cNvSpPr/>
          <p:nvPr/>
        </p:nvSpPr>
        <p:spPr>
          <a:xfrm>
            <a:off x="9962649" y="3652785"/>
            <a:ext cx="484521"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2</a:t>
            </a:r>
          </a:p>
        </p:txBody>
      </p:sp>
      <p:sp>
        <p:nvSpPr>
          <p:cNvPr id="14" name="مربع نص 13">
            <a:extLst>
              <a:ext uri="{FF2B5EF4-FFF2-40B4-BE49-F238E27FC236}">
                <a16:creationId xmlns:a16="http://schemas.microsoft.com/office/drawing/2014/main" id="{136275FD-4622-47B9-953E-26B1130CBF0B}"/>
              </a:ext>
            </a:extLst>
          </p:cNvPr>
          <p:cNvSpPr txBox="1">
            <a:spLocks noChangeArrowheads="1"/>
          </p:cNvSpPr>
          <p:nvPr/>
        </p:nvSpPr>
        <p:spPr bwMode="auto">
          <a:xfrm>
            <a:off x="4348612" y="2585974"/>
            <a:ext cx="4412575" cy="707886"/>
          </a:xfrm>
          <a:prstGeom prst="rect">
            <a:avLst/>
          </a:prstGeom>
          <a:noFill/>
          <a:ln w="9525">
            <a:noFill/>
            <a:miter lim="800000"/>
            <a:headEnd/>
            <a:tailEnd/>
          </a:ln>
        </p:spPr>
        <p:txBody>
          <a:bodyPr wrap="square">
            <a:spAutoFit/>
          </a:bodyPr>
          <a:lstStyle/>
          <a:p>
            <a:pPr rtl="1"/>
            <a:r>
              <a:rPr lang="ar-EG" sz="4000" b="1" dirty="0">
                <a:solidFill>
                  <a:srgbClr val="FF00FF"/>
                </a:solidFill>
                <a:latin typeface="Calibri" pitchFamily="34" charset="0"/>
              </a:rPr>
              <a:t>نراه باللون الأبيض.</a:t>
            </a:r>
          </a:p>
        </p:txBody>
      </p:sp>
      <p:pic>
        <p:nvPicPr>
          <p:cNvPr id="15" name="Picture 3">
            <a:extLst>
              <a:ext uri="{FF2B5EF4-FFF2-40B4-BE49-F238E27FC236}">
                <a16:creationId xmlns:a16="http://schemas.microsoft.com/office/drawing/2014/main" id="{AC9E3BFA-5C36-4EC5-A185-D99812281E3A}"/>
              </a:ext>
            </a:extLst>
          </p:cNvPr>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9742071" y="3835890"/>
            <a:ext cx="1903451" cy="1643050"/>
          </a:xfrm>
          <a:prstGeom prst="rect">
            <a:avLst/>
          </a:prstGeom>
          <a:noFill/>
          <a:ln w="9525">
            <a:noFill/>
            <a:miter lim="800000"/>
            <a:headEnd/>
            <a:tailEnd/>
          </a:ln>
          <a:effectLst/>
        </p:spPr>
      </p:pic>
    </p:spTree>
    <p:extLst>
      <p:ext uri="{BB962C8B-B14F-4D97-AF65-F5344CB8AC3E}">
        <p14:creationId xmlns:p14="http://schemas.microsoft.com/office/powerpoint/2010/main" val="40784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4">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5">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7">
            <a:extLst>
              <a:ext uri="{FF2B5EF4-FFF2-40B4-BE49-F238E27FC236}">
                <a16:creationId xmlns:a16="http://schemas.microsoft.com/office/drawing/2014/main" id="{F61A970A-0AFA-4BAB-9D8D-1C82DE9340E7}"/>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نتيجة بحث الصور عن ‪tv png‬‏">
            <a:extLst>
              <a:ext uri="{FF2B5EF4-FFF2-40B4-BE49-F238E27FC236}">
                <a16:creationId xmlns:a16="http://schemas.microsoft.com/office/drawing/2014/main" id="{CEE8ADC5-4D1F-4A82-8139-7A83A271F9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2187" y="1676674"/>
            <a:ext cx="2705693" cy="2381807"/>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98805B28-6551-487D-8AEA-20501F40C688}"/>
              </a:ext>
            </a:extLst>
          </p:cNvPr>
          <p:cNvSpPr/>
          <p:nvPr/>
        </p:nvSpPr>
        <p:spPr>
          <a:xfrm>
            <a:off x="7752186" y="2056686"/>
            <a:ext cx="2705693" cy="1569660"/>
          </a:xfrm>
          <a:prstGeom prst="rect">
            <a:avLst/>
          </a:prstGeom>
          <a:noFill/>
        </p:spPr>
        <p:txBody>
          <a:bodyPr wrap="square" lIns="91440" tIns="45720" rIns="91440" bIns="45720">
            <a:spAutoFit/>
          </a:bodyPr>
          <a:lstStyle/>
          <a:p>
            <a:pPr algn="ctr"/>
            <a:r>
              <a:rPr lang="ar-SA" sz="3200" b="1" dirty="0">
                <a:ln w="0"/>
                <a:solidFill>
                  <a:srgbClr val="7030A0"/>
                </a:solidFill>
              </a:rPr>
              <a:t>من خلال مشاهدتكم للفيديو نتعرف على عنوان درسنا</a:t>
            </a:r>
          </a:p>
        </p:txBody>
      </p:sp>
      <p:pic>
        <p:nvPicPr>
          <p:cNvPr id="12" name="y2mate.com - ماهو الضوء_360p">
            <a:hlinkClick r:id="" action="ppaction://media"/>
            <a:extLst>
              <a:ext uri="{FF2B5EF4-FFF2-40B4-BE49-F238E27FC236}">
                <a16:creationId xmlns:a16="http://schemas.microsoft.com/office/drawing/2014/main" id="{3D9E2485-CCA2-4F18-B559-CA86E308097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884100" y="809910"/>
            <a:ext cx="5521283" cy="3699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696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28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شكل بيضاوي 8">
            <a:extLst>
              <a:ext uri="{FF2B5EF4-FFF2-40B4-BE49-F238E27FC236}">
                <a16:creationId xmlns:a16="http://schemas.microsoft.com/office/drawing/2014/main" id="{73D35E4A-EA0F-4081-A558-A20BE1281EBC}"/>
              </a:ext>
            </a:extLst>
          </p:cNvPr>
          <p:cNvSpPr/>
          <p:nvPr/>
        </p:nvSpPr>
        <p:spPr>
          <a:xfrm>
            <a:off x="9968412" y="572041"/>
            <a:ext cx="428670" cy="494810"/>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3</a:t>
            </a:r>
          </a:p>
        </p:txBody>
      </p:sp>
      <p:pic>
        <p:nvPicPr>
          <p:cNvPr id="10" name="Picture 3">
            <a:extLst>
              <a:ext uri="{FF2B5EF4-FFF2-40B4-BE49-F238E27FC236}">
                <a16:creationId xmlns:a16="http://schemas.microsoft.com/office/drawing/2014/main" id="{27B8AB00-7805-43D0-A1FF-E5B467196E9C}"/>
              </a:ext>
            </a:extLst>
          </p:cNvPr>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9768408" y="3710305"/>
            <a:ext cx="1571604" cy="1643050"/>
          </a:xfrm>
          <a:prstGeom prst="rect">
            <a:avLst/>
          </a:prstGeom>
          <a:noFill/>
          <a:ln w="9525">
            <a:noFill/>
            <a:miter lim="800000"/>
            <a:headEnd/>
            <a:tailEnd/>
          </a:ln>
          <a:effectLst/>
        </p:spPr>
      </p:pic>
      <p:sp>
        <p:nvSpPr>
          <p:cNvPr id="11" name="Rectangle 4">
            <a:extLst>
              <a:ext uri="{FF2B5EF4-FFF2-40B4-BE49-F238E27FC236}">
                <a16:creationId xmlns:a16="http://schemas.microsoft.com/office/drawing/2014/main" id="{CF8456AA-C970-4E47-9E3A-41B51AB6DED5}"/>
              </a:ext>
            </a:extLst>
          </p:cNvPr>
          <p:cNvSpPr>
            <a:spLocks noChangeArrowheads="1"/>
          </p:cNvSpPr>
          <p:nvPr/>
        </p:nvSpPr>
        <p:spPr bwMode="auto">
          <a:xfrm>
            <a:off x="3839054" y="495595"/>
            <a:ext cx="6007120" cy="2554545"/>
          </a:xfrm>
          <a:prstGeom prst="rect">
            <a:avLst/>
          </a:prstGeom>
          <a:noFill/>
          <a:ln w="9525">
            <a:noFill/>
            <a:miter lim="800000"/>
            <a:headEnd/>
            <a:tailEnd/>
          </a:ln>
        </p:spPr>
        <p:txBody>
          <a:bodyPr wrap="square" anchor="ctr">
            <a:spAutoFit/>
          </a:bodyPr>
          <a:lstStyle/>
          <a:p>
            <a:pPr algn="r" rtl="1" eaLnBrk="0" fontAlgn="auto" hangingPunct="0">
              <a:spcBef>
                <a:spcPts val="0"/>
              </a:spcBef>
              <a:spcAft>
                <a:spcPts val="0"/>
              </a:spcAft>
              <a:defRPr/>
            </a:pPr>
            <a:r>
              <a:rPr lang="ar-EG" sz="4000" b="1" dirty="0">
                <a:solidFill>
                  <a:srgbClr val="FF0000"/>
                </a:solidFill>
                <a:latin typeface="+mn-lt"/>
                <a:cs typeface="+mn-cs"/>
              </a:rPr>
              <a:t>أُلاحِظُ. </a:t>
            </a:r>
            <a:r>
              <a:rPr lang="ar-EG" sz="4000" b="1" dirty="0">
                <a:latin typeface="+mn-lt"/>
                <a:cs typeface="+mn-cs"/>
              </a:rPr>
              <a:t>أَضَعُ بِحَذَرٍ قَلَمَ رَصَاصٍ فِي فتحة </a:t>
            </a:r>
            <a:r>
              <a:rPr lang="ar-EG" sz="4000" b="1" dirty="0" err="1">
                <a:latin typeface="+mn-lt"/>
                <a:cs typeface="+mn-cs"/>
              </a:rPr>
              <a:t>بوَسَطِة</a:t>
            </a:r>
            <a:r>
              <a:rPr lang="ar-EG" sz="4000" b="1" dirty="0">
                <a:latin typeface="+mn-lt"/>
                <a:cs typeface="+mn-cs"/>
              </a:rPr>
              <a:t> الطَّبقِ. وَأُمْسِكُ الطبق بَعِيدًا عَنْ جِسْمِي ثُمَّ أُدُيرُهُ. مَا اللَّوْنُ الَّذِي أَرَاهُ عِنْدَمَا أُدِيرُ الطَّبَقَ؟</a:t>
            </a:r>
            <a:endParaRPr lang="ar-EG" sz="5400" b="1" dirty="0">
              <a:latin typeface="+mn-lt"/>
              <a:cs typeface="+mn-cs"/>
            </a:endParaRPr>
          </a:p>
        </p:txBody>
      </p:sp>
      <p:sp>
        <p:nvSpPr>
          <p:cNvPr id="12" name="مربع نص 6">
            <a:extLst>
              <a:ext uri="{FF2B5EF4-FFF2-40B4-BE49-F238E27FC236}">
                <a16:creationId xmlns:a16="http://schemas.microsoft.com/office/drawing/2014/main" id="{096578D3-57D7-4BF3-8E31-140C7A786794}"/>
              </a:ext>
            </a:extLst>
          </p:cNvPr>
          <p:cNvSpPr txBox="1">
            <a:spLocks noChangeArrowheads="1"/>
          </p:cNvSpPr>
          <p:nvPr/>
        </p:nvSpPr>
        <p:spPr bwMode="auto">
          <a:xfrm>
            <a:off x="3767616" y="3210239"/>
            <a:ext cx="6072198" cy="1323439"/>
          </a:xfrm>
          <a:prstGeom prst="rect">
            <a:avLst/>
          </a:prstGeom>
          <a:noFill/>
          <a:ln w="9525">
            <a:noFill/>
            <a:miter lim="800000"/>
            <a:headEnd/>
            <a:tailEnd/>
          </a:ln>
        </p:spPr>
        <p:txBody>
          <a:bodyPr wrap="square">
            <a:spAutoFit/>
          </a:bodyPr>
          <a:lstStyle/>
          <a:p>
            <a:pPr rtl="1"/>
            <a:r>
              <a:rPr lang="ar-EG" sz="4000" b="1" dirty="0">
                <a:solidFill>
                  <a:srgbClr val="FF00FF"/>
                </a:solidFill>
                <a:latin typeface="Calibri" pitchFamily="34" charset="0"/>
              </a:rPr>
              <a:t>عندما ندير الطبق بسرعة نرى اللون الأبيض.</a:t>
            </a:r>
          </a:p>
        </p:txBody>
      </p:sp>
    </p:spTree>
    <p:extLst>
      <p:ext uri="{BB962C8B-B14F-4D97-AF65-F5344CB8AC3E}">
        <p14:creationId xmlns:p14="http://schemas.microsoft.com/office/powerpoint/2010/main" val="203650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pic>
        <p:nvPicPr>
          <p:cNvPr id="15" name="Picture 2">
            <a:extLst>
              <a:ext uri="{FF2B5EF4-FFF2-40B4-BE49-F238E27FC236}">
                <a16:creationId xmlns:a16="http://schemas.microsoft.com/office/drawing/2014/main" id="{B7556A30-B79F-451E-A676-2C16EFB9EACB}"/>
              </a:ext>
            </a:extLst>
          </p:cNvPr>
          <p:cNvPicPr>
            <a:picLocks noChangeAspect="1" noChangeArrowheads="1"/>
          </p:cNvPicPr>
          <p:nvPr/>
        </p:nvPicPr>
        <p:blipFill>
          <a:blip r:embed="rId8" cstate="print"/>
          <a:srcRect/>
          <a:stretch>
            <a:fillRect/>
          </a:stretch>
        </p:blipFill>
        <p:spPr bwMode="auto">
          <a:xfrm>
            <a:off x="7414484" y="879877"/>
            <a:ext cx="3853705" cy="4457700"/>
          </a:xfrm>
          <a:prstGeom prst="rect">
            <a:avLst/>
          </a:prstGeom>
          <a:noFill/>
          <a:ln w="9525">
            <a:noFill/>
            <a:miter lim="800000"/>
            <a:headEnd/>
            <a:tailEnd/>
          </a:ln>
          <a:effectLst/>
        </p:spPr>
      </p:pic>
      <p:pic>
        <p:nvPicPr>
          <p:cNvPr id="16" name="صورة 15" descr="صورة4.png">
            <a:extLst>
              <a:ext uri="{FF2B5EF4-FFF2-40B4-BE49-F238E27FC236}">
                <a16:creationId xmlns:a16="http://schemas.microsoft.com/office/drawing/2014/main" id="{3ACEFD17-5A32-4E90-9C19-3617445AD2B8}"/>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8410670" y="377642"/>
            <a:ext cx="2861467" cy="899215"/>
          </a:xfrm>
          <a:prstGeom prst="rect">
            <a:avLst/>
          </a:prstGeom>
        </p:spPr>
      </p:pic>
      <p:pic>
        <p:nvPicPr>
          <p:cNvPr id="18" name="صورة 17" descr="صورة14.png">
            <a:extLst>
              <a:ext uri="{FF2B5EF4-FFF2-40B4-BE49-F238E27FC236}">
                <a16:creationId xmlns:a16="http://schemas.microsoft.com/office/drawing/2014/main" id="{70118F94-5D63-4FCB-8576-12E923324906}"/>
              </a:ext>
            </a:extLst>
          </p:cNvPr>
          <p:cNvPicPr>
            <a:picLocks noChangeAspect="1"/>
          </p:cNvPicPr>
          <p:nvPr/>
        </p:nvPicPr>
        <p:blipFill>
          <a:blip r:embed="rId10" cstate="print"/>
          <a:stretch>
            <a:fillRect/>
          </a:stretch>
        </p:blipFill>
        <p:spPr>
          <a:xfrm>
            <a:off x="2556701" y="2919931"/>
            <a:ext cx="5143536" cy="3214686"/>
          </a:xfrm>
          <a:prstGeom prst="rect">
            <a:avLst/>
          </a:prstGeom>
        </p:spPr>
      </p:pic>
      <p:sp>
        <p:nvSpPr>
          <p:cNvPr id="19" name="Rectangle 6">
            <a:extLst>
              <a:ext uri="{FF2B5EF4-FFF2-40B4-BE49-F238E27FC236}">
                <a16:creationId xmlns:a16="http://schemas.microsoft.com/office/drawing/2014/main" id="{EDCC57C9-4144-4E95-872F-8D7C38E6977E}"/>
              </a:ext>
            </a:extLst>
          </p:cNvPr>
          <p:cNvSpPr>
            <a:spLocks noChangeArrowheads="1"/>
          </p:cNvSpPr>
          <p:nvPr/>
        </p:nvSpPr>
        <p:spPr bwMode="auto">
          <a:xfrm>
            <a:off x="8624984" y="419601"/>
            <a:ext cx="2381246" cy="707886"/>
          </a:xfrm>
          <a:prstGeom prst="rect">
            <a:avLst/>
          </a:prstGeom>
          <a:noFill/>
          <a:ln w="9525">
            <a:noFill/>
            <a:miter lim="800000"/>
            <a:headEnd/>
            <a:tailEnd/>
          </a:ln>
        </p:spPr>
        <p:txBody>
          <a:bodyPr wrap="square" anchor="ctr">
            <a:spAutoFit/>
          </a:bodyPr>
          <a:lstStyle/>
          <a:p>
            <a:pPr algn="r" rtl="1" eaLnBrk="0" hangingPunct="0"/>
            <a:r>
              <a:rPr lang="ar-EG" sz="4000" b="1" dirty="0">
                <a:solidFill>
                  <a:srgbClr val="00B0F0"/>
                </a:solidFill>
                <a:latin typeface="Calibri" pitchFamily="34" charset="0"/>
              </a:rPr>
              <a:t>رُؤْيَةُ الألْوَانِ   </a:t>
            </a:r>
            <a:endParaRPr lang="ar-EG" sz="5400" b="1" dirty="0">
              <a:solidFill>
                <a:srgbClr val="00B0F0"/>
              </a:solidFill>
              <a:latin typeface="Calibri" pitchFamily="34" charset="0"/>
            </a:endParaRPr>
          </a:p>
        </p:txBody>
      </p:sp>
      <p:sp>
        <p:nvSpPr>
          <p:cNvPr id="20" name="Rectangle 7">
            <a:extLst>
              <a:ext uri="{FF2B5EF4-FFF2-40B4-BE49-F238E27FC236}">
                <a16:creationId xmlns:a16="http://schemas.microsoft.com/office/drawing/2014/main" id="{61E50652-4E79-4E3F-BC94-BA442DFF1E76}"/>
              </a:ext>
            </a:extLst>
          </p:cNvPr>
          <p:cNvSpPr>
            <a:spLocks noChangeArrowheads="1"/>
          </p:cNvSpPr>
          <p:nvPr/>
        </p:nvSpPr>
        <p:spPr bwMode="auto">
          <a:xfrm>
            <a:off x="5414221" y="3062807"/>
            <a:ext cx="2182838" cy="646331"/>
          </a:xfrm>
          <a:prstGeom prst="rect">
            <a:avLst/>
          </a:prstGeom>
          <a:noFill/>
          <a:ln w="9525">
            <a:noFill/>
            <a:miter lim="800000"/>
            <a:headEnd/>
            <a:tailEnd/>
          </a:ln>
        </p:spPr>
        <p:txBody>
          <a:bodyPr wrap="square" anchor="ctr">
            <a:spAutoFit/>
          </a:bodyPr>
          <a:lstStyle/>
          <a:p>
            <a:pPr algn="r" rtl="1" eaLnBrk="0" hangingPunct="0"/>
            <a:r>
              <a:rPr lang="ar-EG" sz="3600" b="1" dirty="0">
                <a:solidFill>
                  <a:srgbClr val="00B0F0"/>
                </a:solidFill>
                <a:latin typeface="Calibri" pitchFamily="34" charset="0"/>
              </a:rPr>
              <a:t>أَقْرَأُ الشَّكْلَ</a:t>
            </a:r>
            <a:endParaRPr lang="ar-EG" sz="4800" b="1" dirty="0">
              <a:solidFill>
                <a:srgbClr val="00B0F0"/>
              </a:solidFill>
              <a:latin typeface="Calibri" pitchFamily="34" charset="0"/>
            </a:endParaRPr>
          </a:p>
        </p:txBody>
      </p:sp>
      <p:sp>
        <p:nvSpPr>
          <p:cNvPr id="24" name="Rectangle 8">
            <a:extLst>
              <a:ext uri="{FF2B5EF4-FFF2-40B4-BE49-F238E27FC236}">
                <a16:creationId xmlns:a16="http://schemas.microsoft.com/office/drawing/2014/main" id="{AA89232E-6A51-4B91-9BC2-0397A6E31FA3}"/>
              </a:ext>
            </a:extLst>
          </p:cNvPr>
          <p:cNvSpPr>
            <a:spLocks noChangeArrowheads="1"/>
          </p:cNvSpPr>
          <p:nvPr/>
        </p:nvSpPr>
        <p:spPr bwMode="auto">
          <a:xfrm>
            <a:off x="2199543" y="3975970"/>
            <a:ext cx="5414942" cy="954107"/>
          </a:xfrm>
          <a:prstGeom prst="rect">
            <a:avLst/>
          </a:prstGeom>
          <a:noFill/>
          <a:ln w="9525">
            <a:noFill/>
            <a:miter lim="800000"/>
            <a:headEnd/>
            <a:tailEnd/>
          </a:ln>
        </p:spPr>
        <p:txBody>
          <a:bodyPr wrap="square" anchor="ctr">
            <a:spAutoFit/>
          </a:bodyPr>
          <a:lstStyle/>
          <a:p>
            <a:pPr algn="r" rtl="1" eaLnBrk="0" fontAlgn="auto" hangingPunct="0">
              <a:spcBef>
                <a:spcPts val="0"/>
              </a:spcBef>
              <a:spcAft>
                <a:spcPts val="0"/>
              </a:spcAft>
              <a:defRPr/>
            </a:pPr>
            <a:r>
              <a:rPr lang="ar-EG" sz="2800" b="1" dirty="0">
                <a:latin typeface="+mn-lt"/>
                <a:cs typeface="+mn-cs"/>
              </a:rPr>
              <a:t>لِمَاذَا يَبْدُو لَوْنُ وِرِقِةُ الشّجَرِ أَخْضَرَ؟</a:t>
            </a:r>
            <a:endParaRPr lang="en-US" sz="2800" b="1" dirty="0">
              <a:latin typeface="+mn-lt"/>
              <a:cs typeface="+mn-cs"/>
            </a:endParaRPr>
          </a:p>
          <a:p>
            <a:pPr algn="r" rtl="1" eaLnBrk="0" fontAlgn="auto" hangingPunct="0">
              <a:spcBef>
                <a:spcPts val="0"/>
              </a:spcBef>
              <a:spcAft>
                <a:spcPts val="0"/>
              </a:spcAft>
              <a:defRPr/>
            </a:pPr>
            <a:r>
              <a:rPr lang="ar-EG" sz="2800" b="1" dirty="0">
                <a:solidFill>
                  <a:srgbClr val="00B0F0"/>
                </a:solidFill>
                <a:latin typeface="+mn-lt"/>
                <a:cs typeface="+mn-cs"/>
              </a:rPr>
              <a:t>إِرْشَادٌ: </a:t>
            </a:r>
            <a:r>
              <a:rPr lang="ar-EG" sz="2800" b="1" dirty="0">
                <a:latin typeface="+mn-lt"/>
                <a:cs typeface="+mn-cs"/>
              </a:rPr>
              <a:t>أَنْظُرُ إِلَى لَوْنِ الضّوْءِ المُنْعَكِسِ.</a:t>
            </a:r>
          </a:p>
        </p:txBody>
      </p:sp>
      <p:sp>
        <p:nvSpPr>
          <p:cNvPr id="25" name="مربع نص 24">
            <a:extLst>
              <a:ext uri="{FF2B5EF4-FFF2-40B4-BE49-F238E27FC236}">
                <a16:creationId xmlns:a16="http://schemas.microsoft.com/office/drawing/2014/main" id="{3D559BE8-A9AA-41A7-A15A-EED656A73653}"/>
              </a:ext>
            </a:extLst>
          </p:cNvPr>
          <p:cNvSpPr txBox="1"/>
          <p:nvPr/>
        </p:nvSpPr>
        <p:spPr>
          <a:xfrm>
            <a:off x="2342387" y="5037658"/>
            <a:ext cx="5286412"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fontAlgn="auto">
              <a:spcBef>
                <a:spcPts val="0"/>
              </a:spcBef>
              <a:spcAft>
                <a:spcPts val="0"/>
              </a:spcAft>
              <a:defRPr/>
            </a:pPr>
            <a:r>
              <a:rPr lang="ar-EG" sz="2400" b="1" dirty="0">
                <a:solidFill>
                  <a:srgbClr val="FF00FF"/>
                </a:solidFill>
              </a:rPr>
              <a:t>لأن الورقة تمتص جميع الألوان ماعدا اللون الأخضر تعكسه فيصل الى العين فنراه.</a:t>
            </a:r>
          </a:p>
        </p:txBody>
      </p:sp>
    </p:spTree>
    <p:extLst>
      <p:ext uri="{BB962C8B-B14F-4D97-AF65-F5344CB8AC3E}">
        <p14:creationId xmlns:p14="http://schemas.microsoft.com/office/powerpoint/2010/main" val="347693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4">
            <a:extLst>
              <a:ext uri="{FF2B5EF4-FFF2-40B4-BE49-F238E27FC236}">
                <a16:creationId xmlns:a16="http://schemas.microsoft.com/office/drawing/2014/main" id="{23C40319-72C0-4786-B3F2-4E2FA73BF767}"/>
              </a:ext>
            </a:extLst>
          </p:cNvPr>
          <p:cNvSpPr>
            <a:spLocks noChangeArrowheads="1"/>
          </p:cNvSpPr>
          <p:nvPr/>
        </p:nvSpPr>
        <p:spPr bwMode="auto">
          <a:xfrm>
            <a:off x="3333528" y="1790005"/>
            <a:ext cx="3790953" cy="2308324"/>
          </a:xfrm>
          <a:prstGeom prst="rect">
            <a:avLst/>
          </a:prstGeom>
          <a:noFill/>
          <a:ln w="9525">
            <a:noFill/>
            <a:miter lim="800000"/>
            <a:headEnd/>
            <a:tailEnd/>
          </a:ln>
        </p:spPr>
        <p:txBody>
          <a:bodyPr wrap="square" anchor="ctr">
            <a:spAutoFit/>
          </a:bodyPr>
          <a:lstStyle/>
          <a:p>
            <a:pPr algn="ctr" rtl="1" eaLnBrk="0" hangingPunct="0"/>
            <a:r>
              <a:rPr lang="ar-EG" sz="3600" b="1" dirty="0">
                <a:latin typeface="Calibri" pitchFamily="34" charset="0"/>
              </a:rPr>
              <a:t>يُمْكِنُ لِلطّفْلَةِ رُؤْيَةُ التفاحة عِنْدَمَا يَدْخُلُ الضّوْءُ المُنْعَكِسُ عَنْهُا إلى عَيْنَهَا.</a:t>
            </a:r>
            <a:endParaRPr lang="ar-EG" sz="4800" b="1" dirty="0">
              <a:latin typeface="Calibri" pitchFamily="34" charset="0"/>
            </a:endParaRPr>
          </a:p>
        </p:txBody>
      </p:sp>
      <p:pic>
        <p:nvPicPr>
          <p:cNvPr id="4" name="صورة 3">
            <a:extLst>
              <a:ext uri="{FF2B5EF4-FFF2-40B4-BE49-F238E27FC236}">
                <a16:creationId xmlns:a16="http://schemas.microsoft.com/office/drawing/2014/main" id="{FFEF04BE-4F59-4D90-B2F4-7FB872C2D696}"/>
              </a:ext>
            </a:extLst>
          </p:cNvPr>
          <p:cNvPicPr>
            <a:picLocks noChangeAspect="1"/>
          </p:cNvPicPr>
          <p:nvPr/>
        </p:nvPicPr>
        <p:blipFill rotWithShape="1">
          <a:blip r:embed="rId8"/>
          <a:srcRect b="20601"/>
          <a:stretch/>
        </p:blipFill>
        <p:spPr>
          <a:xfrm>
            <a:off x="7943084" y="245817"/>
            <a:ext cx="3337492" cy="4991441"/>
          </a:xfrm>
          <a:prstGeom prst="rect">
            <a:avLst/>
          </a:prstGeom>
        </p:spPr>
      </p:pic>
      <p:sp>
        <p:nvSpPr>
          <p:cNvPr id="18" name="مربع نص 17">
            <a:extLst>
              <a:ext uri="{FF2B5EF4-FFF2-40B4-BE49-F238E27FC236}">
                <a16:creationId xmlns:a16="http://schemas.microsoft.com/office/drawing/2014/main" id="{66FAC24B-40C3-4995-8CCE-3D827A238AA7}"/>
              </a:ext>
            </a:extLst>
          </p:cNvPr>
          <p:cNvSpPr txBox="1"/>
          <p:nvPr/>
        </p:nvSpPr>
        <p:spPr>
          <a:xfrm>
            <a:off x="10032296" y="1172354"/>
            <a:ext cx="1000125" cy="369887"/>
          </a:xfrm>
          <a:prstGeom prst="rect">
            <a:avLst/>
          </a:prstGeom>
        </p:spPr>
        <p:style>
          <a:lnRef idx="1">
            <a:schemeClr val="accent2"/>
          </a:lnRef>
          <a:fillRef idx="2">
            <a:schemeClr val="accent2"/>
          </a:fillRef>
          <a:effectRef idx="1">
            <a:schemeClr val="accent2"/>
          </a:effectRef>
          <a:fontRef idx="minor">
            <a:schemeClr val="dk1"/>
          </a:fontRef>
        </p:style>
        <p:txBody>
          <a:bodyPr rtlCol="1">
            <a:spAutoFit/>
          </a:bodyPr>
          <a:lstStyle/>
          <a:p>
            <a:pPr algn="r" rtl="1">
              <a:defRPr/>
            </a:pPr>
            <a:r>
              <a:rPr lang="ar-EG" b="1" dirty="0"/>
              <a:t>الصورة</a:t>
            </a:r>
          </a:p>
        </p:txBody>
      </p:sp>
      <p:sp>
        <p:nvSpPr>
          <p:cNvPr id="19" name="مربع نص 18">
            <a:extLst>
              <a:ext uri="{FF2B5EF4-FFF2-40B4-BE49-F238E27FC236}">
                <a16:creationId xmlns:a16="http://schemas.microsoft.com/office/drawing/2014/main" id="{85CD53A5-8C83-4800-A3FB-E72AA829A687}"/>
              </a:ext>
            </a:extLst>
          </p:cNvPr>
          <p:cNvSpPr txBox="1"/>
          <p:nvPr/>
        </p:nvSpPr>
        <p:spPr>
          <a:xfrm>
            <a:off x="9032164" y="1172354"/>
            <a:ext cx="857250" cy="461963"/>
          </a:xfrm>
          <a:prstGeom prst="rect">
            <a:avLst/>
          </a:prstGeom>
        </p:spPr>
        <p:style>
          <a:lnRef idx="1">
            <a:schemeClr val="accent2"/>
          </a:lnRef>
          <a:fillRef idx="2">
            <a:schemeClr val="accent2"/>
          </a:fillRef>
          <a:effectRef idx="1">
            <a:schemeClr val="accent2"/>
          </a:effectRef>
          <a:fontRef idx="minor">
            <a:schemeClr val="dk1"/>
          </a:fontRef>
        </p:style>
        <p:txBody>
          <a:bodyPr rtlCol="1">
            <a:spAutoFit/>
          </a:bodyPr>
          <a:lstStyle/>
          <a:p>
            <a:pPr algn="r" rtl="1">
              <a:defRPr/>
            </a:pPr>
            <a:r>
              <a:rPr lang="ar-EG" sz="2400" dirty="0"/>
              <a:t>القرنية</a:t>
            </a:r>
          </a:p>
        </p:txBody>
      </p:sp>
      <p:sp>
        <p:nvSpPr>
          <p:cNvPr id="20" name="مربع نص 19">
            <a:extLst>
              <a:ext uri="{FF2B5EF4-FFF2-40B4-BE49-F238E27FC236}">
                <a16:creationId xmlns:a16="http://schemas.microsoft.com/office/drawing/2014/main" id="{C3192EFD-9658-49E3-9CEF-3CBCC553FFD2}"/>
              </a:ext>
            </a:extLst>
          </p:cNvPr>
          <p:cNvSpPr txBox="1"/>
          <p:nvPr/>
        </p:nvSpPr>
        <p:spPr>
          <a:xfrm>
            <a:off x="7896200" y="1969928"/>
            <a:ext cx="785813" cy="461962"/>
          </a:xfrm>
          <a:prstGeom prst="rect">
            <a:avLst/>
          </a:prstGeom>
        </p:spPr>
        <p:style>
          <a:lnRef idx="1">
            <a:schemeClr val="accent2"/>
          </a:lnRef>
          <a:fillRef idx="2">
            <a:schemeClr val="accent2"/>
          </a:fillRef>
          <a:effectRef idx="1">
            <a:schemeClr val="accent2"/>
          </a:effectRef>
          <a:fontRef idx="minor">
            <a:schemeClr val="dk1"/>
          </a:fontRef>
        </p:style>
        <p:txBody>
          <a:bodyPr rtlCol="1">
            <a:spAutoFit/>
          </a:bodyPr>
          <a:lstStyle/>
          <a:p>
            <a:pPr algn="r" rtl="1">
              <a:defRPr/>
            </a:pPr>
            <a:r>
              <a:rPr lang="ar-EG" sz="2400" dirty="0"/>
              <a:t>البؤبؤ</a:t>
            </a:r>
          </a:p>
        </p:txBody>
      </p:sp>
      <p:sp>
        <p:nvSpPr>
          <p:cNvPr id="24" name="مستطيل 23">
            <a:extLst>
              <a:ext uri="{FF2B5EF4-FFF2-40B4-BE49-F238E27FC236}">
                <a16:creationId xmlns:a16="http://schemas.microsoft.com/office/drawing/2014/main" id="{13298CC4-9A93-4F55-B8C9-8A198F08F62F}"/>
              </a:ext>
            </a:extLst>
          </p:cNvPr>
          <p:cNvSpPr/>
          <p:nvPr/>
        </p:nvSpPr>
        <p:spPr>
          <a:xfrm>
            <a:off x="8032032" y="2601114"/>
            <a:ext cx="742950" cy="36988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rtl="1">
              <a:defRPr/>
            </a:pPr>
            <a:r>
              <a:rPr lang="ar-EG" b="1" dirty="0"/>
              <a:t>القزحية</a:t>
            </a:r>
          </a:p>
        </p:txBody>
      </p:sp>
      <p:sp>
        <p:nvSpPr>
          <p:cNvPr id="25" name="مستطيل 24">
            <a:extLst>
              <a:ext uri="{FF2B5EF4-FFF2-40B4-BE49-F238E27FC236}">
                <a16:creationId xmlns:a16="http://schemas.microsoft.com/office/drawing/2014/main" id="{4F94F032-A47A-439A-83ED-BD0E5B498706}"/>
              </a:ext>
            </a:extLst>
          </p:cNvPr>
          <p:cNvSpPr/>
          <p:nvPr/>
        </p:nvSpPr>
        <p:spPr>
          <a:xfrm>
            <a:off x="9711086" y="2839101"/>
            <a:ext cx="750887" cy="36988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rtl="1">
              <a:defRPr/>
            </a:pPr>
            <a:r>
              <a:rPr lang="ar-EG" b="1" dirty="0"/>
              <a:t>العد سة</a:t>
            </a:r>
          </a:p>
        </p:txBody>
      </p:sp>
      <p:sp>
        <p:nvSpPr>
          <p:cNvPr id="28" name="مستطيل 27">
            <a:extLst>
              <a:ext uri="{FF2B5EF4-FFF2-40B4-BE49-F238E27FC236}">
                <a16:creationId xmlns:a16="http://schemas.microsoft.com/office/drawing/2014/main" id="{E2D99967-52DA-4758-8E58-71AAD2920EA4}"/>
              </a:ext>
            </a:extLst>
          </p:cNvPr>
          <p:cNvSpPr/>
          <p:nvPr/>
        </p:nvSpPr>
        <p:spPr>
          <a:xfrm>
            <a:off x="9791816" y="3253486"/>
            <a:ext cx="1358900" cy="36988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rtl="1">
              <a:defRPr/>
            </a:pPr>
            <a:r>
              <a:rPr lang="ar-EG" b="1" dirty="0"/>
              <a:t>العصب البصري</a:t>
            </a:r>
          </a:p>
        </p:txBody>
      </p:sp>
      <p:sp>
        <p:nvSpPr>
          <p:cNvPr id="5" name="مستطيل 4">
            <a:extLst>
              <a:ext uri="{FF2B5EF4-FFF2-40B4-BE49-F238E27FC236}">
                <a16:creationId xmlns:a16="http://schemas.microsoft.com/office/drawing/2014/main" id="{93376D88-AE91-4956-B2AF-61ADAA259BF8}"/>
              </a:ext>
            </a:extLst>
          </p:cNvPr>
          <p:cNvSpPr/>
          <p:nvPr/>
        </p:nvSpPr>
        <p:spPr>
          <a:xfrm>
            <a:off x="6960096" y="3024044"/>
            <a:ext cx="2072068" cy="2266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988299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28" name="سحابة 27">
            <a:extLst>
              <a:ext uri="{FF2B5EF4-FFF2-40B4-BE49-F238E27FC236}">
                <a16:creationId xmlns:a16="http://schemas.microsoft.com/office/drawing/2014/main" id="{B46775FF-6435-446C-8A47-D1305D098263}"/>
              </a:ext>
            </a:extLst>
          </p:cNvPr>
          <p:cNvSpPr/>
          <p:nvPr/>
        </p:nvSpPr>
        <p:spPr>
          <a:xfrm>
            <a:off x="7137408" y="669753"/>
            <a:ext cx="4155726" cy="793102"/>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FF0000"/>
                </a:solidFill>
              </a:rPr>
              <a:t>العاب تفاعلية</a:t>
            </a:r>
          </a:p>
        </p:txBody>
      </p:sp>
      <p:pic>
        <p:nvPicPr>
          <p:cNvPr id="29" name="Picture 2">
            <a:hlinkClick r:id="rId8"/>
            <a:extLst>
              <a:ext uri="{FF2B5EF4-FFF2-40B4-BE49-F238E27FC236}">
                <a16:creationId xmlns:a16="http://schemas.microsoft.com/office/drawing/2014/main" id="{16F0AEA0-E168-4EC7-B45F-C3DB9FEDF8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1544" y="1084619"/>
            <a:ext cx="5028290" cy="3771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502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خلفية مضيئة الشمس بيضاء-خلفية المتجهات-ناقل حر تحميل مجاني">
            <a:extLst>
              <a:ext uri="{FF2B5EF4-FFF2-40B4-BE49-F238E27FC236}">
                <a16:creationId xmlns:a16="http://schemas.microsoft.com/office/drawing/2014/main" id="{6B663D8A-50C0-4CE9-B4A8-E4C12C328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مجموعة 12">
            <a:extLst>
              <a:ext uri="{FF2B5EF4-FFF2-40B4-BE49-F238E27FC236}">
                <a16:creationId xmlns:a16="http://schemas.microsoft.com/office/drawing/2014/main" id="{00F2940B-19D5-4FEA-B2A4-A353E197CB5F}"/>
              </a:ext>
            </a:extLst>
          </p:cNvPr>
          <p:cNvGrpSpPr/>
          <p:nvPr/>
        </p:nvGrpSpPr>
        <p:grpSpPr>
          <a:xfrm>
            <a:off x="2145511" y="663448"/>
            <a:ext cx="7631687" cy="6516210"/>
            <a:chOff x="-707104" y="683582"/>
            <a:chExt cx="7631687" cy="6516210"/>
          </a:xfrm>
        </p:grpSpPr>
        <p:pic>
          <p:nvPicPr>
            <p:cNvPr id="5" name="صورة 4">
              <a:extLst>
                <a:ext uri="{FF2B5EF4-FFF2-40B4-BE49-F238E27FC236}">
                  <a16:creationId xmlns:a16="http://schemas.microsoft.com/office/drawing/2014/main" id="{2FE515F3-70F4-4B83-A2D4-98D6D69A1F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31" b="91875" l="9967" r="89867">
                          <a14:foregroundMark x1="67525" y1="7109" x2="43605" y2="8047"/>
                          <a14:foregroundMark x1="67774" y1="91875" x2="67774" y2="91875"/>
                          <a14:foregroundMark x1="51578" y1="55625" x2="51578" y2="55625"/>
                        </a14:backgroundRemoval>
                      </a14:imgEffect>
                    </a14:imgLayer>
                  </a14:imgProps>
                </a:ext>
              </a:extLst>
            </a:blip>
            <a:stretch>
              <a:fillRect/>
            </a:stretch>
          </p:blipFill>
          <p:spPr>
            <a:xfrm>
              <a:off x="-707104" y="683582"/>
              <a:ext cx="7631687" cy="6516210"/>
            </a:xfrm>
            <a:prstGeom prst="rect">
              <a:avLst/>
            </a:prstGeom>
          </p:spPr>
        </p:pic>
        <p:sp>
          <p:nvSpPr>
            <p:cNvPr id="10" name="مربع نص 9">
              <a:extLst>
                <a:ext uri="{FF2B5EF4-FFF2-40B4-BE49-F238E27FC236}">
                  <a16:creationId xmlns:a16="http://schemas.microsoft.com/office/drawing/2014/main" id="{5B65AAE8-3FD3-4343-9A89-C69825041815}"/>
                </a:ext>
              </a:extLst>
            </p:cNvPr>
            <p:cNvSpPr txBox="1"/>
            <p:nvPr/>
          </p:nvSpPr>
          <p:spPr>
            <a:xfrm>
              <a:off x="442136" y="5142769"/>
              <a:ext cx="4649016" cy="156966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9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هيا نحلق</a:t>
              </a:r>
              <a:endParaRPr kumimoji="0" lang="ar-KW"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sp>
        <p:nvSpPr>
          <p:cNvPr id="2" name="سحابة 1">
            <a:extLst>
              <a:ext uri="{FF2B5EF4-FFF2-40B4-BE49-F238E27FC236}">
                <a16:creationId xmlns:a16="http://schemas.microsoft.com/office/drawing/2014/main" id="{03DDF057-BE0E-4320-87C1-9DA5FA307D68}"/>
              </a:ext>
            </a:extLst>
          </p:cNvPr>
          <p:cNvSpPr/>
          <p:nvPr/>
        </p:nvSpPr>
        <p:spPr>
          <a:xfrm>
            <a:off x="9143996" y="432628"/>
            <a:ext cx="2760885" cy="1571347"/>
          </a:xfrm>
          <a:prstGeom prst="cloud">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6" name="سحابة 15">
            <a:extLst>
              <a:ext uri="{FF2B5EF4-FFF2-40B4-BE49-F238E27FC236}">
                <a16:creationId xmlns:a16="http://schemas.microsoft.com/office/drawing/2014/main" id="{1D2C6245-FF99-4A1D-8DF8-CCEDCE2067E9}"/>
              </a:ext>
            </a:extLst>
          </p:cNvPr>
          <p:cNvSpPr/>
          <p:nvPr/>
        </p:nvSpPr>
        <p:spPr>
          <a:xfrm>
            <a:off x="287119" y="594487"/>
            <a:ext cx="2923785" cy="1571347"/>
          </a:xfrm>
          <a:prstGeom prst="cloud">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black"/>
                </a:solidFill>
                <a:effectLst/>
                <a:uLnTx/>
                <a:uFillTx/>
                <a:latin typeface="Andalus" panose="02020603050405020304" pitchFamily="18" charset="-78"/>
                <a:cs typeface="Andalus" panose="02020603050405020304" pitchFamily="18" charset="-78"/>
              </a:rPr>
              <a:t>مكتسبات سابقة</a:t>
            </a:r>
          </a:p>
        </p:txBody>
      </p:sp>
    </p:spTree>
    <p:extLst>
      <p:ext uri="{BB962C8B-B14F-4D97-AF65-F5344CB8AC3E}">
        <p14:creationId xmlns:p14="http://schemas.microsoft.com/office/powerpoint/2010/main" val="38628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mph" presetSubtype="0" repeatCount="3000" fill="hold" nodeType="clickEffect">
                                  <p:stCondLst>
                                    <p:cond delay="0"/>
                                  </p:stCondLst>
                                  <p:childTnLst>
                                    <p:animEffect transition="out" filter="fade">
                                      <p:cBhvr>
                                        <p:cTn id="13" dur="500" tmFilter="0, 0; .2, .5; .8, .5; 1, 0"/>
                                        <p:tgtEl>
                                          <p:spTgt spid="13"/>
                                        </p:tgtEl>
                                      </p:cBhvr>
                                    </p:animEffect>
                                    <p:animScale>
                                      <p:cBhvr>
                                        <p:cTn id="14" dur="250" autoRev="1" fill="hold"/>
                                        <p:tgtEl>
                                          <p:spTgt spid="13"/>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ind.wav"/>
                                        </p:tgtEl>
                                      </p:cMediaNode>
                                    </p:audio>
                                  </p:subTnLst>
                                </p:cTn>
                              </p:par>
                            </p:childTnLst>
                          </p:cTn>
                        </p:par>
                      </p:childTnLst>
                    </p:cTn>
                  </p:par>
                  <p:par>
                    <p:cTn id="22" fill="hold">
                      <p:stCondLst>
                        <p:cond delay="indefinite"/>
                      </p:stCondLst>
                      <p:childTnLst>
                        <p:par>
                          <p:cTn id="23" fill="hold">
                            <p:stCondLst>
                              <p:cond delay="0"/>
                            </p:stCondLst>
                            <p:childTnLst>
                              <p:par>
                                <p:cTn id="24" presetID="26" presetClass="emph" presetSubtype="0" repeatCount="3000" fill="hold" grpId="1" nodeType="clickEffect">
                                  <p:stCondLst>
                                    <p:cond delay="0"/>
                                  </p:stCondLst>
                                  <p:childTnLst>
                                    <p:animEffect transition="out" filter="fade">
                                      <p:cBhvr>
                                        <p:cTn id="25" dur="500" tmFilter="0, 0; .2, .5; .8, .5; 1, 0"/>
                                        <p:tgtEl>
                                          <p:spTgt spid="2"/>
                                        </p:tgtEl>
                                      </p:cBhvr>
                                    </p:animEffect>
                                    <p:animScale>
                                      <p:cBhvr>
                                        <p:cTn id="26" dur="250" autoRev="1" fill="hold"/>
                                        <p:tgtEl>
                                          <p:spTgt spid="2"/>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ind.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1" nodeType="clickEffect">
                                  <p:stCondLst>
                                    <p:cond delay="0"/>
                                  </p:stCondLst>
                                  <p:childTnLst>
                                    <p:animEffect transition="out" filter="fade">
                                      <p:cBhvr>
                                        <p:cTn id="37" dur="500" tmFilter="0, 0; .2, .5; .8, .5; 1, 0"/>
                                        <p:tgtEl>
                                          <p:spTgt spid="16"/>
                                        </p:tgtEl>
                                      </p:cBhvr>
                                    </p:animEffect>
                                    <p:animScale>
                                      <p:cBhvr>
                                        <p:cTn id="38"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خلفية مضيئة الشمس بيضاء-خلفية المتجهات-ناقل حر تحميل مجاني">
            <a:extLst>
              <a:ext uri="{FF2B5EF4-FFF2-40B4-BE49-F238E27FC236}">
                <a16:creationId xmlns:a16="http://schemas.microsoft.com/office/drawing/2014/main" id="{6B663D8A-50C0-4CE9-B4A8-E4C12C328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1FE237BE-B0D1-479E-ADC1-3D5C7A3A8A60}"/>
              </a:ext>
            </a:extLst>
          </p:cNvPr>
          <p:cNvSpPr/>
          <p:nvPr/>
        </p:nvSpPr>
        <p:spPr>
          <a:xfrm>
            <a:off x="2840854" y="217504"/>
            <a:ext cx="6241002" cy="559293"/>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rPr>
              <a:t>الجسم الذي يعكس كل الضوء الساقط يبدو </a:t>
            </a:r>
            <a:endParaRPr kumimoji="0" lang="ar-KW" sz="3200" b="0" i="0" u="none" strike="noStrike" kern="1200" cap="none" spc="0" normalizeH="0" baseline="0" noProof="0" dirty="0">
              <a:ln>
                <a:noFill/>
              </a:ln>
              <a:solidFill>
                <a:srgbClr val="7030A0"/>
              </a:solidFill>
              <a:effectLst/>
              <a:uLnTx/>
              <a:uFillTx/>
              <a:latin typeface="Calibri" panose="020F0502020204030204"/>
              <a:ea typeface="+mn-ea"/>
              <a:cs typeface="Arial" panose="020B0604020202020204" pitchFamily="34" charset="0"/>
            </a:endParaRPr>
          </a:p>
        </p:txBody>
      </p:sp>
      <p:grpSp>
        <p:nvGrpSpPr>
          <p:cNvPr id="13" name="مجموعة 12">
            <a:extLst>
              <a:ext uri="{FF2B5EF4-FFF2-40B4-BE49-F238E27FC236}">
                <a16:creationId xmlns:a16="http://schemas.microsoft.com/office/drawing/2014/main" id="{00F2940B-19D5-4FEA-B2A4-A353E197CB5F}"/>
              </a:ext>
            </a:extLst>
          </p:cNvPr>
          <p:cNvGrpSpPr/>
          <p:nvPr/>
        </p:nvGrpSpPr>
        <p:grpSpPr>
          <a:xfrm>
            <a:off x="5619259" y="693369"/>
            <a:ext cx="7631687" cy="6516210"/>
            <a:chOff x="-707104" y="683582"/>
            <a:chExt cx="7631687" cy="6516210"/>
          </a:xfrm>
        </p:grpSpPr>
        <p:pic>
          <p:nvPicPr>
            <p:cNvPr id="5" name="صورة 4">
              <a:extLst>
                <a:ext uri="{FF2B5EF4-FFF2-40B4-BE49-F238E27FC236}">
                  <a16:creationId xmlns:a16="http://schemas.microsoft.com/office/drawing/2014/main" id="{2FE515F3-70F4-4B83-A2D4-98D6D69A1F1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031" b="91875" l="9967" r="89867">
                          <a14:foregroundMark x1="67525" y1="7109" x2="43605" y2="8047"/>
                          <a14:foregroundMark x1="67774" y1="91875" x2="67774" y2="91875"/>
                          <a14:foregroundMark x1="51578" y1="55625" x2="51578" y2="55625"/>
                        </a14:backgroundRemoval>
                      </a14:imgEffect>
                    </a14:imgLayer>
                  </a14:imgProps>
                </a:ext>
              </a:extLst>
            </a:blip>
            <a:stretch>
              <a:fillRect/>
            </a:stretch>
          </p:blipFill>
          <p:spPr>
            <a:xfrm>
              <a:off x="-707104" y="683582"/>
              <a:ext cx="7631687" cy="6516210"/>
            </a:xfrm>
            <a:prstGeom prst="rect">
              <a:avLst/>
            </a:prstGeom>
          </p:spPr>
        </p:pic>
        <p:sp>
          <p:nvSpPr>
            <p:cNvPr id="10" name="مربع نص 9">
              <a:extLst>
                <a:ext uri="{FF2B5EF4-FFF2-40B4-BE49-F238E27FC236}">
                  <a16:creationId xmlns:a16="http://schemas.microsoft.com/office/drawing/2014/main" id="{5B65AAE8-3FD3-4343-9A89-C69825041815}"/>
                </a:ext>
              </a:extLst>
            </p:cNvPr>
            <p:cNvSpPr txBox="1"/>
            <p:nvPr/>
          </p:nvSpPr>
          <p:spPr>
            <a:xfrm>
              <a:off x="1203037" y="5391102"/>
              <a:ext cx="3811403" cy="92333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5400" dirty="0">
                  <a:solidFill>
                    <a:prstClr val="black"/>
                  </a:solidFill>
                  <a:latin typeface="Calibri" panose="020F0502020204030204"/>
                  <a:cs typeface="Arial" panose="020B0604020202020204" pitchFamily="34" charset="0"/>
                </a:rPr>
                <a:t>أبيض اللون</a:t>
              </a:r>
              <a:endParaRPr kumimoji="0" lang="ar-KW"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grpSp>
        <p:nvGrpSpPr>
          <p:cNvPr id="11" name="مجموعة 10">
            <a:extLst>
              <a:ext uri="{FF2B5EF4-FFF2-40B4-BE49-F238E27FC236}">
                <a16:creationId xmlns:a16="http://schemas.microsoft.com/office/drawing/2014/main" id="{8768106F-C33F-4E4F-BCEF-D56F8C4F824E}"/>
              </a:ext>
            </a:extLst>
          </p:cNvPr>
          <p:cNvGrpSpPr/>
          <p:nvPr/>
        </p:nvGrpSpPr>
        <p:grpSpPr>
          <a:xfrm>
            <a:off x="-1250774" y="693369"/>
            <a:ext cx="7631687" cy="6516210"/>
            <a:chOff x="5366701" y="683582"/>
            <a:chExt cx="7631687" cy="6516210"/>
          </a:xfrm>
        </p:grpSpPr>
        <p:pic>
          <p:nvPicPr>
            <p:cNvPr id="6" name="صورة 5">
              <a:extLst>
                <a:ext uri="{FF2B5EF4-FFF2-40B4-BE49-F238E27FC236}">
                  <a16:creationId xmlns:a16="http://schemas.microsoft.com/office/drawing/2014/main" id="{B91C98B2-0F09-4847-ACFA-A8246C34543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031" b="91875" l="9967" r="89867">
                          <a14:foregroundMark x1="67525" y1="7109" x2="43605" y2="8047"/>
                          <a14:foregroundMark x1="67774" y1="91875" x2="67774" y2="91875"/>
                          <a14:foregroundMark x1="51578" y1="55625" x2="51578" y2="55625"/>
                        </a14:backgroundRemoval>
                      </a14:imgEffect>
                    </a14:imgLayer>
                  </a14:imgProps>
                </a:ext>
              </a:extLst>
            </a:blip>
            <a:stretch>
              <a:fillRect/>
            </a:stretch>
          </p:blipFill>
          <p:spPr>
            <a:xfrm>
              <a:off x="5366701" y="683582"/>
              <a:ext cx="7631687" cy="6516210"/>
            </a:xfrm>
            <a:prstGeom prst="rect">
              <a:avLst/>
            </a:prstGeom>
          </p:spPr>
        </p:pic>
        <p:sp>
          <p:nvSpPr>
            <p:cNvPr id="12" name="مربع نص 11">
              <a:extLst>
                <a:ext uri="{FF2B5EF4-FFF2-40B4-BE49-F238E27FC236}">
                  <a16:creationId xmlns:a16="http://schemas.microsoft.com/office/drawing/2014/main" id="{15B1FBE1-5384-4648-B79F-DB56EC93FC8C}"/>
                </a:ext>
              </a:extLst>
            </p:cNvPr>
            <p:cNvSpPr txBox="1"/>
            <p:nvPr/>
          </p:nvSpPr>
          <p:spPr>
            <a:xfrm>
              <a:off x="5558529" y="5490720"/>
              <a:ext cx="4516959" cy="1015663"/>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6000" dirty="0">
                  <a:solidFill>
                    <a:prstClr val="black"/>
                  </a:solidFill>
                  <a:latin typeface="Calibri" panose="020F0502020204030204"/>
                  <a:cs typeface="Arial" panose="020B0604020202020204" pitchFamily="34" charset="0"/>
                </a:rPr>
                <a:t>اسود اللون</a:t>
              </a:r>
              <a:r>
                <a:rPr kumimoji="0" lang="ar-SA" sz="6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ar-KW" sz="10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pic>
        <p:nvPicPr>
          <p:cNvPr id="14" name="ممتاز">
            <a:hlinkClick r:id="" action="ppaction://media"/>
            <a:extLst>
              <a:ext uri="{FF2B5EF4-FFF2-40B4-BE49-F238E27FC236}">
                <a16:creationId xmlns:a16="http://schemas.microsoft.com/office/drawing/2014/main" id="{2176DFB4-EFDA-41CD-A1E5-FB1F775C33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31896" y="7054219"/>
            <a:ext cx="487363" cy="487363"/>
          </a:xfrm>
          <a:prstGeom prst="rect">
            <a:avLst/>
          </a:prstGeom>
        </p:spPr>
      </p:pic>
      <p:pic>
        <p:nvPicPr>
          <p:cNvPr id="15" name="صوت تصفيق للمونتاج">
            <a:hlinkClick r:id="" action="ppaction://media"/>
            <a:extLst>
              <a:ext uri="{FF2B5EF4-FFF2-40B4-BE49-F238E27FC236}">
                <a16:creationId xmlns:a16="http://schemas.microsoft.com/office/drawing/2014/main" id="{29BAF26E-0808-4A12-8777-30669E1EFD8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945329" y="7209579"/>
            <a:ext cx="487363" cy="487363"/>
          </a:xfrm>
          <a:prstGeom prst="rect">
            <a:avLst/>
          </a:prstGeom>
        </p:spPr>
      </p:pic>
    </p:spTree>
    <p:extLst>
      <p:ext uri="{BB962C8B-B14F-4D97-AF65-F5344CB8AC3E}">
        <p14:creationId xmlns:p14="http://schemas.microsoft.com/office/powerpoint/2010/main" val="82482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wind.wav"/>
                                        </p:tgtEl>
                                      </p:cMediaNode>
                                    </p:audio>
                                  </p:sub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wind.wav"/>
                                        </p:tgtEl>
                                      </p:cMediaNode>
                                    </p:audio>
                                  </p:subTnLst>
                                </p:cTn>
                              </p:par>
                            </p:childTnLst>
                          </p:cTn>
                        </p:par>
                      </p:childTnLst>
                    </p:cTn>
                  </p:par>
                  <p:par>
                    <p:cTn id="23" fill="hold">
                      <p:stCondLst>
                        <p:cond delay="indefinite"/>
                      </p:stCondLst>
                      <p:childTnLst>
                        <p:par>
                          <p:cTn id="24" fill="hold">
                            <p:stCondLst>
                              <p:cond delay="0"/>
                            </p:stCondLst>
                            <p:childTnLst>
                              <p:par>
                                <p:cTn id="25" presetID="26" presetClass="emph" presetSubtype="0" repeatCount="3000" fill="hold" nodeType="clickEffect">
                                  <p:stCondLst>
                                    <p:cond delay="0"/>
                                  </p:stCondLst>
                                  <p:childTnLst>
                                    <p:animEffect transition="out" filter="fade">
                                      <p:cBhvr>
                                        <p:cTn id="26" dur="500" tmFilter="0, 0; .2, .5; .8, .5; 1, 0"/>
                                        <p:tgtEl>
                                          <p:spTgt spid="13"/>
                                        </p:tgtEl>
                                      </p:cBhvr>
                                    </p:animEffect>
                                    <p:animScale>
                                      <p:cBhvr>
                                        <p:cTn id="27" dur="250" autoRev="1" fill="hold"/>
                                        <p:tgtEl>
                                          <p:spTgt spid="13"/>
                                        </p:tgtEl>
                                      </p:cBhvr>
                                      <p:by x="105000" y="105000"/>
                                    </p:animScale>
                                  </p:childTnLst>
                                </p:cTn>
                              </p:par>
                              <p:par>
                                <p:cTn id="28" presetID="31" presetClass="exit" presetSubtype="0" fill="hold" nodeType="withEffect">
                                  <p:stCondLst>
                                    <p:cond delay="0"/>
                                  </p:stCondLst>
                                  <p:childTnLst>
                                    <p:anim calcmode="lin" valueType="num">
                                      <p:cBhvr>
                                        <p:cTn id="29" dur="1000"/>
                                        <p:tgtEl>
                                          <p:spTgt spid="11"/>
                                        </p:tgtEl>
                                        <p:attrNameLst>
                                          <p:attrName>ppt_w</p:attrName>
                                        </p:attrNameLst>
                                      </p:cBhvr>
                                      <p:tavLst>
                                        <p:tav tm="0">
                                          <p:val>
                                            <p:strVal val="ppt_w"/>
                                          </p:val>
                                        </p:tav>
                                        <p:tav tm="100000">
                                          <p:val>
                                            <p:fltVal val="0"/>
                                          </p:val>
                                        </p:tav>
                                      </p:tavLst>
                                    </p:anim>
                                    <p:anim calcmode="lin" valueType="num">
                                      <p:cBhvr>
                                        <p:cTn id="30" dur="1000"/>
                                        <p:tgtEl>
                                          <p:spTgt spid="11"/>
                                        </p:tgtEl>
                                        <p:attrNameLst>
                                          <p:attrName>ppt_h</p:attrName>
                                        </p:attrNameLst>
                                      </p:cBhvr>
                                      <p:tavLst>
                                        <p:tav tm="0">
                                          <p:val>
                                            <p:strVal val="ppt_h"/>
                                          </p:val>
                                        </p:tav>
                                        <p:tav tm="100000">
                                          <p:val>
                                            <p:fltVal val="0"/>
                                          </p:val>
                                        </p:tav>
                                      </p:tavLst>
                                    </p:anim>
                                    <p:anim calcmode="lin" valueType="num">
                                      <p:cBhvr>
                                        <p:cTn id="31" dur="1000"/>
                                        <p:tgtEl>
                                          <p:spTgt spid="11"/>
                                        </p:tgtEl>
                                        <p:attrNameLst>
                                          <p:attrName>style.rotation</p:attrName>
                                        </p:attrNameLst>
                                      </p:cBhvr>
                                      <p:tavLst>
                                        <p:tav tm="0">
                                          <p:val>
                                            <p:fltVal val="0"/>
                                          </p:val>
                                        </p:tav>
                                        <p:tav tm="100000">
                                          <p:val>
                                            <p:fltVal val="90"/>
                                          </p:val>
                                        </p:tav>
                                      </p:tavLst>
                                    </p:anim>
                                    <p:animEffect transition="out" filter="fade">
                                      <p:cBhvr>
                                        <p:cTn id="32" dur="1000"/>
                                        <p:tgtEl>
                                          <p:spTgt spid="11"/>
                                        </p:tgtEl>
                                      </p:cBhvr>
                                    </p:animEffect>
                                    <p:set>
                                      <p:cBhvr>
                                        <p:cTn id="33" dur="1" fill="hold">
                                          <p:stCondLst>
                                            <p:cond delay="999"/>
                                          </p:stCondLst>
                                        </p:cTn>
                                        <p:tgtEl>
                                          <p:spTgt spid="11"/>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771" fill="hold"/>
                                        <p:tgtEl>
                                          <p:spTgt spid="14"/>
                                        </p:tgtEl>
                                      </p:cBhvr>
                                    </p:cmd>
                                  </p:childTnLst>
                                </p:cTn>
                              </p:par>
                              <p:par>
                                <p:cTn id="36" presetID="1" presetClass="mediacall" presetSubtype="0" fill="hold" nodeType="withEffect">
                                  <p:stCondLst>
                                    <p:cond delay="0"/>
                                  </p:stCondLst>
                                  <p:childTnLst>
                                    <p:cmd type="call" cmd="playFrom(0.0)">
                                      <p:cBhvr>
                                        <p:cTn id="37" dur="39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4"/>
                </p:tgtEl>
              </p:cMediaNode>
            </p:audio>
            <p:audio>
              <p:cMediaNode vol="80000">
                <p:cTn id="39" fill="hold" display="0">
                  <p:stCondLst>
                    <p:cond delay="indefinite"/>
                  </p:stCondLst>
                  <p:endCondLst>
                    <p:cond evt="onStopAudio" delay="0">
                      <p:tgtEl>
                        <p:sldTgt/>
                      </p:tgtEl>
                    </p:cond>
                  </p:endCondLst>
                </p:cTn>
                <p:tgtEl>
                  <p:spTgt spid="15"/>
                </p:tgtEl>
              </p:cMediaNode>
            </p:audio>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خلفية مضيئة الشمس بيضاء-خلفية المتجهات-ناقل حر تحميل مجاني">
            <a:extLst>
              <a:ext uri="{FF2B5EF4-FFF2-40B4-BE49-F238E27FC236}">
                <a16:creationId xmlns:a16="http://schemas.microsoft.com/office/drawing/2014/main" id="{6B663D8A-50C0-4CE9-B4A8-E4C12C328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1FE237BE-B0D1-479E-ADC1-3D5C7A3A8A60}"/>
              </a:ext>
            </a:extLst>
          </p:cNvPr>
          <p:cNvSpPr/>
          <p:nvPr/>
        </p:nvSpPr>
        <p:spPr>
          <a:xfrm>
            <a:off x="2840854" y="217504"/>
            <a:ext cx="6241002" cy="559293"/>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يتكون الضوء</a:t>
            </a:r>
            <a:r>
              <a:rPr kumimoji="0" lang="ar-SA" sz="2800" b="0"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الأبيض من جميع الوان الضوء</a:t>
            </a:r>
            <a:endParaRPr kumimoji="0" lang="ar-KW"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nvGrpSpPr>
          <p:cNvPr id="13" name="مجموعة 12">
            <a:extLst>
              <a:ext uri="{FF2B5EF4-FFF2-40B4-BE49-F238E27FC236}">
                <a16:creationId xmlns:a16="http://schemas.microsoft.com/office/drawing/2014/main" id="{00F2940B-19D5-4FEA-B2A4-A353E197CB5F}"/>
              </a:ext>
            </a:extLst>
          </p:cNvPr>
          <p:cNvGrpSpPr/>
          <p:nvPr/>
        </p:nvGrpSpPr>
        <p:grpSpPr>
          <a:xfrm>
            <a:off x="5851525" y="776797"/>
            <a:ext cx="7631687" cy="6516210"/>
            <a:chOff x="-707104" y="683582"/>
            <a:chExt cx="7631687" cy="6516210"/>
          </a:xfrm>
        </p:grpSpPr>
        <p:pic>
          <p:nvPicPr>
            <p:cNvPr id="5" name="صورة 4">
              <a:extLst>
                <a:ext uri="{FF2B5EF4-FFF2-40B4-BE49-F238E27FC236}">
                  <a16:creationId xmlns:a16="http://schemas.microsoft.com/office/drawing/2014/main" id="{2FE515F3-70F4-4B83-A2D4-98D6D69A1F1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031" b="91875" l="9967" r="89867">
                          <a14:foregroundMark x1="67525" y1="7109" x2="43605" y2="8047"/>
                          <a14:foregroundMark x1="67774" y1="91875" x2="67774" y2="91875"/>
                          <a14:foregroundMark x1="51578" y1="55625" x2="51578" y2="55625"/>
                        </a14:backgroundRemoval>
                      </a14:imgEffect>
                    </a14:imgLayer>
                  </a14:imgProps>
                </a:ext>
              </a:extLst>
            </a:blip>
            <a:stretch>
              <a:fillRect/>
            </a:stretch>
          </p:blipFill>
          <p:spPr>
            <a:xfrm>
              <a:off x="-707104" y="683582"/>
              <a:ext cx="7631687" cy="6516210"/>
            </a:xfrm>
            <a:prstGeom prst="rect">
              <a:avLst/>
            </a:prstGeom>
          </p:spPr>
        </p:pic>
        <p:sp>
          <p:nvSpPr>
            <p:cNvPr id="10" name="مربع نص 9">
              <a:extLst>
                <a:ext uri="{FF2B5EF4-FFF2-40B4-BE49-F238E27FC236}">
                  <a16:creationId xmlns:a16="http://schemas.microsoft.com/office/drawing/2014/main" id="{5B65AAE8-3FD3-4343-9A89-C69825041815}"/>
                </a:ext>
              </a:extLst>
            </p:cNvPr>
            <p:cNvSpPr txBox="1"/>
            <p:nvPr/>
          </p:nvSpPr>
          <p:spPr>
            <a:xfrm>
              <a:off x="965546" y="5346952"/>
              <a:ext cx="4410650" cy="707886"/>
            </a:xfrm>
            <a:prstGeom prst="rect">
              <a:avLst/>
            </a:prstGeom>
            <a:noFill/>
          </p:spPr>
          <p:txBody>
            <a:bodyPr wrap="square" rtlCol="1">
              <a:spAutoFit/>
            </a:bodyPr>
            <a:lstStyle/>
            <a:p>
              <a:pPr lvl="0" algn="ctr">
                <a:defRPr/>
              </a:pPr>
              <a:r>
                <a:rPr lang="ar-SA" sz="4000" dirty="0">
                  <a:solidFill>
                    <a:prstClr val="black"/>
                  </a:solidFill>
                </a:rPr>
                <a:t>خطأ</a:t>
              </a:r>
              <a:endParaRPr lang="ar-KW" sz="700" dirty="0">
                <a:solidFill>
                  <a:prstClr val="black"/>
                </a:solidFill>
              </a:endParaRPr>
            </a:p>
          </p:txBody>
        </p:sp>
      </p:grpSp>
      <p:grpSp>
        <p:nvGrpSpPr>
          <p:cNvPr id="11" name="مجموعة 10">
            <a:extLst>
              <a:ext uri="{FF2B5EF4-FFF2-40B4-BE49-F238E27FC236}">
                <a16:creationId xmlns:a16="http://schemas.microsoft.com/office/drawing/2014/main" id="{8768106F-C33F-4E4F-BCEF-D56F8C4F824E}"/>
              </a:ext>
            </a:extLst>
          </p:cNvPr>
          <p:cNvGrpSpPr/>
          <p:nvPr/>
        </p:nvGrpSpPr>
        <p:grpSpPr>
          <a:xfrm>
            <a:off x="-1291212" y="776797"/>
            <a:ext cx="7631687" cy="6516210"/>
            <a:chOff x="5366701" y="683582"/>
            <a:chExt cx="7631687" cy="6516210"/>
          </a:xfrm>
        </p:grpSpPr>
        <p:pic>
          <p:nvPicPr>
            <p:cNvPr id="6" name="صورة 5">
              <a:extLst>
                <a:ext uri="{FF2B5EF4-FFF2-40B4-BE49-F238E27FC236}">
                  <a16:creationId xmlns:a16="http://schemas.microsoft.com/office/drawing/2014/main" id="{B91C98B2-0F09-4847-ACFA-A8246C34543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031" b="91875" l="9967" r="89867">
                          <a14:foregroundMark x1="67525" y1="7109" x2="43605" y2="8047"/>
                          <a14:foregroundMark x1="67774" y1="91875" x2="67774" y2="91875"/>
                          <a14:foregroundMark x1="51578" y1="55625" x2="51578" y2="55625"/>
                        </a14:backgroundRemoval>
                      </a14:imgEffect>
                    </a14:imgLayer>
                  </a14:imgProps>
                </a:ext>
              </a:extLst>
            </a:blip>
            <a:stretch>
              <a:fillRect/>
            </a:stretch>
          </p:blipFill>
          <p:spPr>
            <a:xfrm>
              <a:off x="5366701" y="683582"/>
              <a:ext cx="7631687" cy="6516210"/>
            </a:xfrm>
            <a:prstGeom prst="rect">
              <a:avLst/>
            </a:prstGeom>
          </p:spPr>
        </p:pic>
        <p:sp>
          <p:nvSpPr>
            <p:cNvPr id="12" name="مربع نص 11">
              <a:extLst>
                <a:ext uri="{FF2B5EF4-FFF2-40B4-BE49-F238E27FC236}">
                  <a16:creationId xmlns:a16="http://schemas.microsoft.com/office/drawing/2014/main" id="{15B1FBE1-5384-4648-B79F-DB56EC93FC8C}"/>
                </a:ext>
              </a:extLst>
            </p:cNvPr>
            <p:cNvSpPr txBox="1"/>
            <p:nvPr/>
          </p:nvSpPr>
          <p:spPr>
            <a:xfrm>
              <a:off x="7466675" y="5470063"/>
              <a:ext cx="3704742" cy="584775"/>
            </a:xfrm>
            <a:prstGeom prst="rect">
              <a:avLst/>
            </a:prstGeom>
            <a:noFill/>
          </p:spPr>
          <p:txBody>
            <a:bodyPr wrap="square" rtlCol="1">
              <a:spAutoFit/>
            </a:bodyPr>
            <a:lstStyle/>
            <a:p>
              <a:pPr lvl="0" algn="ctr">
                <a:defRPr/>
              </a:pPr>
              <a:r>
                <a:rPr lang="ar-SA" sz="3200" dirty="0">
                  <a:solidFill>
                    <a:prstClr val="black"/>
                  </a:solidFill>
                </a:rPr>
                <a:t>صح</a:t>
              </a:r>
              <a:endParaRPr lang="ar-KW" sz="100" dirty="0">
                <a:solidFill>
                  <a:prstClr val="black"/>
                </a:solidFill>
              </a:endParaRPr>
            </a:p>
          </p:txBody>
        </p:sp>
      </p:grpSp>
      <p:pic>
        <p:nvPicPr>
          <p:cNvPr id="14" name="ممتاز">
            <a:hlinkClick r:id="" action="ppaction://media"/>
            <a:extLst>
              <a:ext uri="{FF2B5EF4-FFF2-40B4-BE49-F238E27FC236}">
                <a16:creationId xmlns:a16="http://schemas.microsoft.com/office/drawing/2014/main" id="{2176DFB4-EFDA-41CD-A1E5-FB1F775C33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31896" y="7054219"/>
            <a:ext cx="487363" cy="487363"/>
          </a:xfrm>
          <a:prstGeom prst="rect">
            <a:avLst/>
          </a:prstGeom>
        </p:spPr>
      </p:pic>
      <p:pic>
        <p:nvPicPr>
          <p:cNvPr id="15" name="صوت تصفيق للمونتاج">
            <a:hlinkClick r:id="" action="ppaction://media"/>
            <a:extLst>
              <a:ext uri="{FF2B5EF4-FFF2-40B4-BE49-F238E27FC236}">
                <a16:creationId xmlns:a16="http://schemas.microsoft.com/office/drawing/2014/main" id="{29BAF26E-0808-4A12-8777-30669E1EFD8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391275" y="7277767"/>
            <a:ext cx="487363" cy="487363"/>
          </a:xfrm>
          <a:prstGeom prst="rect">
            <a:avLst/>
          </a:prstGeom>
        </p:spPr>
      </p:pic>
    </p:spTree>
    <p:extLst>
      <p:ext uri="{BB962C8B-B14F-4D97-AF65-F5344CB8AC3E}">
        <p14:creationId xmlns:p14="http://schemas.microsoft.com/office/powerpoint/2010/main" val="32560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wind.wav"/>
                                        </p:tgtEl>
                                      </p:cMediaNode>
                                    </p:audio>
                                  </p:sub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wind.wav"/>
                                        </p:tgtEl>
                                      </p:cMediaNode>
                                    </p:audio>
                                  </p:subTnLst>
                                </p:cTn>
                              </p:par>
                            </p:childTnLst>
                          </p:cTn>
                        </p:par>
                      </p:childTnLst>
                    </p:cTn>
                  </p:par>
                  <p:par>
                    <p:cTn id="23" fill="hold">
                      <p:stCondLst>
                        <p:cond delay="indefinite"/>
                      </p:stCondLst>
                      <p:childTnLst>
                        <p:par>
                          <p:cTn id="24" fill="hold">
                            <p:stCondLst>
                              <p:cond delay="0"/>
                            </p:stCondLst>
                            <p:childTnLst>
                              <p:par>
                                <p:cTn id="25" presetID="26" presetClass="emph" presetSubtype="0" repeatCount="3000" fill="hold"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par>
                                <p:cTn id="28" presetID="31" presetClass="exit" presetSubtype="0" fill="hold" nodeType="withEffect">
                                  <p:stCondLst>
                                    <p:cond delay="0"/>
                                  </p:stCondLst>
                                  <p:childTnLst>
                                    <p:anim calcmode="lin" valueType="num">
                                      <p:cBhvr>
                                        <p:cTn id="29" dur="1000"/>
                                        <p:tgtEl>
                                          <p:spTgt spid="13"/>
                                        </p:tgtEl>
                                        <p:attrNameLst>
                                          <p:attrName>ppt_w</p:attrName>
                                        </p:attrNameLst>
                                      </p:cBhvr>
                                      <p:tavLst>
                                        <p:tav tm="0">
                                          <p:val>
                                            <p:strVal val="ppt_w"/>
                                          </p:val>
                                        </p:tav>
                                        <p:tav tm="100000">
                                          <p:val>
                                            <p:fltVal val="0"/>
                                          </p:val>
                                        </p:tav>
                                      </p:tavLst>
                                    </p:anim>
                                    <p:anim calcmode="lin" valueType="num">
                                      <p:cBhvr>
                                        <p:cTn id="30" dur="1000"/>
                                        <p:tgtEl>
                                          <p:spTgt spid="13"/>
                                        </p:tgtEl>
                                        <p:attrNameLst>
                                          <p:attrName>ppt_h</p:attrName>
                                        </p:attrNameLst>
                                      </p:cBhvr>
                                      <p:tavLst>
                                        <p:tav tm="0">
                                          <p:val>
                                            <p:strVal val="ppt_h"/>
                                          </p:val>
                                        </p:tav>
                                        <p:tav tm="100000">
                                          <p:val>
                                            <p:fltVal val="0"/>
                                          </p:val>
                                        </p:tav>
                                      </p:tavLst>
                                    </p:anim>
                                    <p:anim calcmode="lin" valueType="num">
                                      <p:cBhvr>
                                        <p:cTn id="31" dur="1000"/>
                                        <p:tgtEl>
                                          <p:spTgt spid="13"/>
                                        </p:tgtEl>
                                        <p:attrNameLst>
                                          <p:attrName>style.rotation</p:attrName>
                                        </p:attrNameLst>
                                      </p:cBhvr>
                                      <p:tavLst>
                                        <p:tav tm="0">
                                          <p:val>
                                            <p:fltVal val="0"/>
                                          </p:val>
                                        </p:tav>
                                        <p:tav tm="100000">
                                          <p:val>
                                            <p:fltVal val="90"/>
                                          </p:val>
                                        </p:tav>
                                      </p:tavLst>
                                    </p:anim>
                                    <p:animEffect transition="out" filter="fade">
                                      <p:cBhvr>
                                        <p:cTn id="32" dur="1000"/>
                                        <p:tgtEl>
                                          <p:spTgt spid="13"/>
                                        </p:tgtEl>
                                      </p:cBhvr>
                                    </p:animEffect>
                                    <p:set>
                                      <p:cBhvr>
                                        <p:cTn id="33" dur="1" fill="hold">
                                          <p:stCondLst>
                                            <p:cond delay="999"/>
                                          </p:stCondLst>
                                        </p:cTn>
                                        <p:tgtEl>
                                          <p:spTgt spid="13"/>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771" fill="hold"/>
                                        <p:tgtEl>
                                          <p:spTgt spid="14"/>
                                        </p:tgtEl>
                                      </p:cBhvr>
                                    </p:cmd>
                                  </p:childTnLst>
                                </p:cTn>
                              </p:par>
                              <p:par>
                                <p:cTn id="36" presetID="1" presetClass="mediacall" presetSubtype="0" fill="hold" nodeType="withEffect">
                                  <p:stCondLst>
                                    <p:cond delay="0"/>
                                  </p:stCondLst>
                                  <p:childTnLst>
                                    <p:cmd type="call" cmd="playFrom(0.0)">
                                      <p:cBhvr>
                                        <p:cTn id="37" dur="39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4"/>
                </p:tgtEl>
              </p:cMediaNode>
            </p:audio>
            <p:audio>
              <p:cMediaNode vol="80000">
                <p:cTn id="39" fill="hold" display="0">
                  <p:stCondLst>
                    <p:cond delay="indefinite"/>
                  </p:stCondLst>
                  <p:endCondLst>
                    <p:cond evt="onStopAudio" delay="0">
                      <p:tgtEl>
                        <p:sldTgt/>
                      </p:tgtEl>
                    </p:cond>
                  </p:endCondLst>
                </p:cTn>
                <p:tgtEl>
                  <p:spTgt spid="15"/>
                </p:tgtEl>
              </p:cMediaNode>
            </p:audio>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4">
            <a:extLst>
              <a:ext uri="{FF2B5EF4-FFF2-40B4-BE49-F238E27FC236}">
                <a16:creationId xmlns:a16="http://schemas.microsoft.com/office/drawing/2014/main" id="{D2CEDF8B-14A4-4DC0-A4CD-89BABCAA5647}"/>
              </a:ext>
            </a:extLst>
          </p:cNvPr>
          <p:cNvSpPr>
            <a:spLocks noChangeArrowheads="1"/>
          </p:cNvSpPr>
          <p:nvPr/>
        </p:nvSpPr>
        <p:spPr bwMode="auto">
          <a:xfrm>
            <a:off x="6456040" y="537905"/>
            <a:ext cx="4143372" cy="830997"/>
          </a:xfrm>
          <a:prstGeom prst="rect">
            <a:avLst/>
          </a:prstGeom>
          <a:noFill/>
          <a:ln w="9525">
            <a:noFill/>
            <a:miter lim="800000"/>
            <a:headEnd/>
            <a:tailEnd/>
          </a:ln>
        </p:spPr>
        <p:txBody>
          <a:bodyPr wrap="square" anchor="ctr">
            <a:spAutoFit/>
          </a:bodyPr>
          <a:lstStyle/>
          <a:p>
            <a:pPr algn="r" rtl="1" eaLnBrk="0" hangingPunct="0"/>
            <a:r>
              <a:rPr lang="ar-EG" sz="4800" b="1" dirty="0">
                <a:solidFill>
                  <a:srgbClr val="00B0F0"/>
                </a:solidFill>
                <a:latin typeface="Calibri" pitchFamily="34" charset="0"/>
              </a:rPr>
              <a:t>كَيْفَ نَرَى الأْجْسَامَ؟</a:t>
            </a:r>
            <a:endParaRPr lang="ar-EG" sz="6600" b="1" dirty="0">
              <a:solidFill>
                <a:srgbClr val="00B0F0"/>
              </a:solidFill>
              <a:latin typeface="Calibri" pitchFamily="34" charset="0"/>
            </a:endParaRPr>
          </a:p>
        </p:txBody>
      </p:sp>
      <p:sp>
        <p:nvSpPr>
          <p:cNvPr id="10" name="Rectangle 4">
            <a:extLst>
              <a:ext uri="{FF2B5EF4-FFF2-40B4-BE49-F238E27FC236}">
                <a16:creationId xmlns:a16="http://schemas.microsoft.com/office/drawing/2014/main" id="{D89303E8-0C8B-48D0-9EE9-28C5FD4F9EC0}"/>
              </a:ext>
            </a:extLst>
          </p:cNvPr>
          <p:cNvSpPr>
            <a:spLocks noChangeArrowheads="1"/>
          </p:cNvSpPr>
          <p:nvPr/>
        </p:nvSpPr>
        <p:spPr bwMode="auto">
          <a:xfrm>
            <a:off x="2567608" y="1690062"/>
            <a:ext cx="7585102" cy="3477875"/>
          </a:xfrm>
          <a:prstGeom prst="rect">
            <a:avLst/>
          </a:prstGeom>
          <a:noFill/>
          <a:ln w="9525">
            <a:noFill/>
            <a:miter lim="800000"/>
            <a:headEnd/>
            <a:tailEnd/>
          </a:ln>
        </p:spPr>
        <p:txBody>
          <a:bodyPr wrap="square" anchor="ctr">
            <a:spAutoFit/>
          </a:bodyPr>
          <a:lstStyle/>
          <a:p>
            <a:pPr algn="ctr" rtl="1" eaLnBrk="0" hangingPunct="0"/>
            <a:r>
              <a:rPr lang="ar-EG" sz="4400" b="1" dirty="0">
                <a:latin typeface="Calibri" pitchFamily="34" charset="0"/>
              </a:rPr>
              <a:t>إِنَّهَا نِعْمَةُ الإِبْصَارِ، وَهِيَ مِنْ أَجَلِّ وَأَعْظَمِ النِّعَمِ الَّتِي </a:t>
            </a:r>
            <a:r>
              <a:rPr lang="ar-EG" sz="4400" b="1" dirty="0" err="1">
                <a:latin typeface="Calibri" pitchFamily="34" charset="0"/>
              </a:rPr>
              <a:t>حَبَانَا</a:t>
            </a:r>
            <a:r>
              <a:rPr lang="ar-EG" sz="4400" b="1" dirty="0">
                <a:latin typeface="Calibri" pitchFamily="34" charset="0"/>
              </a:rPr>
              <a:t> </a:t>
            </a:r>
            <a:r>
              <a:rPr lang="ar-EG" sz="4400" b="1" dirty="0" err="1">
                <a:latin typeface="Calibri" pitchFamily="34" charset="0"/>
              </a:rPr>
              <a:t>بها</a:t>
            </a:r>
            <a:r>
              <a:rPr lang="ar-EG" sz="4400" b="1" dirty="0">
                <a:latin typeface="Calibri" pitchFamily="34" charset="0"/>
              </a:rPr>
              <a:t> اللهُ عَزَّ</a:t>
            </a:r>
            <a:r>
              <a:rPr lang="ar-SA" sz="4400" b="1" dirty="0">
                <a:latin typeface="Calibri" pitchFamily="34" charset="0"/>
              </a:rPr>
              <a:t> </a:t>
            </a:r>
            <a:r>
              <a:rPr lang="ar-EG" sz="4400" b="1" dirty="0">
                <a:latin typeface="Calibri" pitchFamily="34" charset="0"/>
              </a:rPr>
              <a:t>وَجَلَّ. فَالعَيْنُ هِيَ عُضْوُ الإِبْصَارِ الحَسَّاسُ الثَّمِيُن، وَلِكِيْ نَرَى الأَجْسَامَ لاَ بُدَّ لِلضَّوْءِ أَنْ يَنْعَكِسَ عَنْ هَذِهِ الأَجْسَامِ وَيَدْخُلَ العَيْنَ. </a:t>
            </a:r>
          </a:p>
        </p:txBody>
      </p:sp>
    </p:spTree>
    <p:extLst>
      <p:ext uri="{BB962C8B-B14F-4D97-AF65-F5344CB8AC3E}">
        <p14:creationId xmlns:p14="http://schemas.microsoft.com/office/powerpoint/2010/main" val="3065432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4">
            <a:extLst>
              <a:ext uri="{FF2B5EF4-FFF2-40B4-BE49-F238E27FC236}">
                <a16:creationId xmlns:a16="http://schemas.microsoft.com/office/drawing/2014/main" id="{A0FFC689-DAA5-48FB-B1D6-621AB66D2116}"/>
              </a:ext>
            </a:extLst>
          </p:cNvPr>
          <p:cNvSpPr>
            <a:spLocks noChangeArrowheads="1"/>
          </p:cNvSpPr>
          <p:nvPr/>
        </p:nvSpPr>
        <p:spPr bwMode="auto">
          <a:xfrm>
            <a:off x="2559819" y="2169327"/>
            <a:ext cx="7072362" cy="2800767"/>
          </a:xfrm>
          <a:prstGeom prst="rect">
            <a:avLst/>
          </a:prstGeom>
          <a:noFill/>
          <a:ln w="9525">
            <a:noFill/>
            <a:miter lim="800000"/>
            <a:headEnd/>
            <a:tailEnd/>
          </a:ln>
        </p:spPr>
        <p:txBody>
          <a:bodyPr wrap="square" anchor="ctr">
            <a:spAutoFit/>
          </a:bodyPr>
          <a:lstStyle/>
          <a:p>
            <a:pPr algn="ctr" rtl="1" eaLnBrk="0" hangingPunct="0"/>
            <a:r>
              <a:rPr lang="ar-EG" sz="4400" b="1" dirty="0">
                <a:latin typeface="Calibri" pitchFamily="34" charset="0"/>
              </a:rPr>
              <a:t>عِنْدَ سُقُوطِ الضَّوْءِ عَلَى العَيْنِ يَمُرُّ أَوَّلاً بِنَسِيجٍ شَفَّافٍ يُغَطِّي العَيْنَ يُسَمَّى القَرَنِيَّةَ. ثُمَّ يَمُرُّ بِفُتْحَةٍ سَوْدَاءَ فِي وَسَطِ العَيْنِ تُسَمَّى البٌؤْبُؤَ</a:t>
            </a:r>
            <a:r>
              <a:rPr lang="ar-SA" sz="4400" b="1" dirty="0">
                <a:latin typeface="Calibri" pitchFamily="34" charset="0"/>
              </a:rPr>
              <a:t> </a:t>
            </a:r>
            <a:r>
              <a:rPr lang="ar-EG" sz="4400" b="1" dirty="0">
                <a:latin typeface="Calibri" pitchFamily="34" charset="0"/>
              </a:rPr>
              <a:t>(الحَدَقَةَ).</a:t>
            </a:r>
            <a:endParaRPr lang="ar-EG" sz="6000" b="1" dirty="0">
              <a:latin typeface="Calibri" pitchFamily="34" charset="0"/>
            </a:endParaRPr>
          </a:p>
        </p:txBody>
      </p:sp>
      <p:sp>
        <p:nvSpPr>
          <p:cNvPr id="10" name="Rectangle 4">
            <a:extLst>
              <a:ext uri="{FF2B5EF4-FFF2-40B4-BE49-F238E27FC236}">
                <a16:creationId xmlns:a16="http://schemas.microsoft.com/office/drawing/2014/main" id="{E185ECAF-0613-4F29-A6E6-4F500C0465E7}"/>
              </a:ext>
            </a:extLst>
          </p:cNvPr>
          <p:cNvSpPr>
            <a:spLocks noChangeArrowheads="1"/>
          </p:cNvSpPr>
          <p:nvPr/>
        </p:nvSpPr>
        <p:spPr bwMode="auto">
          <a:xfrm>
            <a:off x="6346033" y="495759"/>
            <a:ext cx="4143372" cy="830997"/>
          </a:xfrm>
          <a:prstGeom prst="rect">
            <a:avLst/>
          </a:prstGeom>
          <a:noFill/>
          <a:ln w="9525">
            <a:noFill/>
            <a:miter lim="800000"/>
            <a:headEnd/>
            <a:tailEnd/>
          </a:ln>
        </p:spPr>
        <p:txBody>
          <a:bodyPr wrap="square" anchor="ctr">
            <a:spAutoFit/>
          </a:bodyPr>
          <a:lstStyle/>
          <a:p>
            <a:pPr algn="r" rtl="1" eaLnBrk="0" hangingPunct="0"/>
            <a:r>
              <a:rPr lang="ar-EG" sz="4800" b="1" dirty="0">
                <a:solidFill>
                  <a:srgbClr val="00B0F0"/>
                </a:solidFill>
                <a:latin typeface="Calibri" pitchFamily="34" charset="0"/>
              </a:rPr>
              <a:t>كَيْفَ نَرَى الأْجْسَامَ؟</a:t>
            </a:r>
            <a:endParaRPr lang="ar-EG" sz="6600" b="1" dirty="0">
              <a:solidFill>
                <a:srgbClr val="00B0F0"/>
              </a:solidFill>
              <a:latin typeface="Calibri" pitchFamily="34" charset="0"/>
            </a:endParaRPr>
          </a:p>
        </p:txBody>
      </p:sp>
    </p:spTree>
    <p:extLst>
      <p:ext uri="{BB962C8B-B14F-4D97-AF65-F5344CB8AC3E}">
        <p14:creationId xmlns:p14="http://schemas.microsoft.com/office/powerpoint/2010/main" val="38230174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4">
            <a:extLst>
              <a:ext uri="{FF2B5EF4-FFF2-40B4-BE49-F238E27FC236}">
                <a16:creationId xmlns:a16="http://schemas.microsoft.com/office/drawing/2014/main" id="{78B47A6A-E3DB-4E1A-9050-2E10ACEF0744}"/>
              </a:ext>
            </a:extLst>
          </p:cNvPr>
          <p:cNvSpPr>
            <a:spLocks noChangeArrowheads="1"/>
          </p:cNvSpPr>
          <p:nvPr/>
        </p:nvSpPr>
        <p:spPr bwMode="auto">
          <a:xfrm>
            <a:off x="1557103" y="1340089"/>
            <a:ext cx="9771398" cy="3785652"/>
          </a:xfrm>
          <a:prstGeom prst="rect">
            <a:avLst/>
          </a:prstGeom>
          <a:noFill/>
          <a:ln w="9525">
            <a:noFill/>
            <a:miter lim="800000"/>
            <a:headEnd/>
            <a:tailEnd/>
          </a:ln>
        </p:spPr>
        <p:txBody>
          <a:bodyPr wrap="square" anchor="ctr">
            <a:spAutoFit/>
          </a:bodyPr>
          <a:lstStyle/>
          <a:p>
            <a:pPr algn="ctr" rtl="1" eaLnBrk="0" hangingPunct="0"/>
            <a:r>
              <a:rPr lang="ar-EG" sz="4000" b="1" dirty="0">
                <a:latin typeface="Calibri" pitchFamily="34" charset="0"/>
              </a:rPr>
              <a:t>الجُزْءُ المُلَوَّنُ مِنَ العَيْنِ يُسَمَّى القزَحِيَّةَ. وَهُنَاكَ عَضَلاتٌ تَعْمَلُ عَلَى تَوْسِيعِ أَوْ تَضْيِيقِ  القزَحِيَّةِ المُحِيطَةِ بِالبُؤْبُؤِ لِتَتَحَكَّمَ فِي كَمِّيَّةِ الضَّوْءِ الَّذِي يَدْخُلُ فِيهِ. وَبَعْدَهَا يَمُرُّ الضَّوْءُ بِالعَدَسَةِ الِّتِي تَكْسِرُهُ، وَتُرَكَّزُهُ فِي </a:t>
            </a:r>
            <a:r>
              <a:rPr lang="ar-EG" sz="4000" b="1" dirty="0" err="1">
                <a:latin typeface="Calibri" pitchFamily="34" charset="0"/>
              </a:rPr>
              <a:t>مؤخرالعَيْنِ</a:t>
            </a:r>
            <a:r>
              <a:rPr lang="ar-EG" sz="4000" b="1" dirty="0">
                <a:latin typeface="Calibri" pitchFamily="34" charset="0"/>
              </a:rPr>
              <a:t>، فَيَنْقُلُ العَصَبُ البَصَرِيُّ المَعْلُومَاتِ عَنِ الضَّوْءِ إِلَى الدِّمَاغِ الَّذِي يَسْتَخْدِمُهَا لِتَكْوِينِ الصُّورَةِ.</a:t>
            </a:r>
            <a:endParaRPr lang="ar-EG" sz="5400" b="1" dirty="0">
              <a:latin typeface="Calibri" pitchFamily="34" charset="0"/>
            </a:endParaRPr>
          </a:p>
        </p:txBody>
      </p:sp>
      <p:sp>
        <p:nvSpPr>
          <p:cNvPr id="10" name="Rectangle 4">
            <a:extLst>
              <a:ext uri="{FF2B5EF4-FFF2-40B4-BE49-F238E27FC236}">
                <a16:creationId xmlns:a16="http://schemas.microsoft.com/office/drawing/2014/main" id="{BD5924A2-E5D3-4DC8-8327-4F80E0188605}"/>
              </a:ext>
            </a:extLst>
          </p:cNvPr>
          <p:cNvSpPr>
            <a:spLocks noChangeArrowheads="1"/>
          </p:cNvSpPr>
          <p:nvPr/>
        </p:nvSpPr>
        <p:spPr bwMode="auto">
          <a:xfrm>
            <a:off x="7187489" y="359088"/>
            <a:ext cx="4143372" cy="830997"/>
          </a:xfrm>
          <a:prstGeom prst="rect">
            <a:avLst/>
          </a:prstGeom>
          <a:noFill/>
          <a:ln w="9525">
            <a:noFill/>
            <a:miter lim="800000"/>
            <a:headEnd/>
            <a:tailEnd/>
          </a:ln>
        </p:spPr>
        <p:txBody>
          <a:bodyPr wrap="square" anchor="ctr">
            <a:spAutoFit/>
          </a:bodyPr>
          <a:lstStyle/>
          <a:p>
            <a:pPr algn="r" rtl="1" eaLnBrk="0" hangingPunct="0"/>
            <a:r>
              <a:rPr lang="ar-EG" sz="4800" b="1" dirty="0">
                <a:solidFill>
                  <a:srgbClr val="00B0F0"/>
                </a:solidFill>
                <a:latin typeface="Calibri" pitchFamily="34" charset="0"/>
              </a:rPr>
              <a:t>كَيْفَ نَرَى الأْجْسَامَ؟</a:t>
            </a:r>
            <a:endParaRPr lang="ar-EG" sz="6600" b="1" dirty="0">
              <a:solidFill>
                <a:srgbClr val="00B0F0"/>
              </a:solidFill>
              <a:latin typeface="Calibri" pitchFamily="34" charset="0"/>
            </a:endParaRPr>
          </a:p>
        </p:txBody>
      </p:sp>
    </p:spTree>
    <p:extLst>
      <p:ext uri="{BB962C8B-B14F-4D97-AF65-F5344CB8AC3E}">
        <p14:creationId xmlns:p14="http://schemas.microsoft.com/office/powerpoint/2010/main" val="337706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0" name="Rectangle 7">
            <a:extLst>
              <a:ext uri="{FF2B5EF4-FFF2-40B4-BE49-F238E27FC236}">
                <a16:creationId xmlns:a16="http://schemas.microsoft.com/office/drawing/2014/main" id="{81A61054-A03C-409C-A177-7ECCFA7F6FFB}"/>
              </a:ext>
            </a:extLst>
          </p:cNvPr>
          <p:cNvSpPr/>
          <p:nvPr/>
        </p:nvSpPr>
        <p:spPr>
          <a:xfrm>
            <a:off x="4439816" y="1637518"/>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60;p13" descr="Google Shape;60;p13">
            <a:extLst>
              <a:ext uri="{FF2B5EF4-FFF2-40B4-BE49-F238E27FC236}">
                <a16:creationId xmlns:a16="http://schemas.microsoft.com/office/drawing/2014/main" id="{52A9A16E-61E9-4807-BE04-D5744CBD69A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93964" y="5705239"/>
            <a:ext cx="811147" cy="864096"/>
          </a:xfrm>
          <a:prstGeom prst="rect">
            <a:avLst/>
          </a:prstGeom>
          <a:ln w="12700">
            <a:miter lim="400000"/>
          </a:ln>
        </p:spPr>
      </p:pic>
      <p:pic>
        <p:nvPicPr>
          <p:cNvPr id="13" name="صورة 5" descr="صورة 5">
            <a:extLst>
              <a:ext uri="{FF2B5EF4-FFF2-40B4-BE49-F238E27FC236}">
                <a16:creationId xmlns:a16="http://schemas.microsoft.com/office/drawing/2014/main" id="{2F8F5F2A-2C8F-4151-AEAA-EAD23FB5A2EF}"/>
              </a:ext>
            </a:extLst>
          </p:cNvPr>
          <p:cNvPicPr>
            <a:picLocks noChangeAspect="1"/>
          </p:cNvPicPr>
          <p:nvPr/>
        </p:nvPicPr>
        <p:blipFill>
          <a:blip r:embed="rId8"/>
          <a:stretch>
            <a:fillRect/>
          </a:stretch>
        </p:blipFill>
        <p:spPr>
          <a:xfrm>
            <a:off x="7798315" y="218021"/>
            <a:ext cx="3243599" cy="1315515"/>
          </a:xfrm>
          <a:prstGeom prst="rect">
            <a:avLst/>
          </a:prstGeom>
          <a:ln w="12700">
            <a:miter lim="400000"/>
          </a:ln>
        </p:spPr>
      </p:pic>
      <p:sp>
        <p:nvSpPr>
          <p:cNvPr id="14" name="مستطيل 13">
            <a:extLst>
              <a:ext uri="{FF2B5EF4-FFF2-40B4-BE49-F238E27FC236}">
                <a16:creationId xmlns:a16="http://schemas.microsoft.com/office/drawing/2014/main" id="{0A3AE89F-C2F5-4D51-9175-34AF8EEAD659}"/>
              </a:ext>
            </a:extLst>
          </p:cNvPr>
          <p:cNvSpPr/>
          <p:nvPr/>
        </p:nvSpPr>
        <p:spPr>
          <a:xfrm>
            <a:off x="8907553" y="778862"/>
            <a:ext cx="1319592" cy="461665"/>
          </a:xfrm>
          <a:prstGeom prst="rect">
            <a:avLst/>
          </a:prstGeom>
          <a:noFill/>
        </p:spPr>
        <p:txBody>
          <a:bodyPr wrap="none" lIns="91440" tIns="45720" rIns="91440" bIns="45720">
            <a:spAutoFit/>
          </a:bodyPr>
          <a:lstStyle/>
          <a:p>
            <a:pPr algn="ctr"/>
            <a:r>
              <a:rPr lang="ar-SA" sz="2400" b="1" cap="none" spc="0" dirty="0">
                <a:ln w="0"/>
                <a:solidFill>
                  <a:schemeClr val="tx1"/>
                </a:solidFill>
              </a:rPr>
              <a:t>جدول التعلم</a:t>
            </a:r>
          </a:p>
        </p:txBody>
      </p:sp>
      <p:grpSp>
        <p:nvGrpSpPr>
          <p:cNvPr id="15" name="Google Shape;5470;p51">
            <a:extLst>
              <a:ext uri="{FF2B5EF4-FFF2-40B4-BE49-F238E27FC236}">
                <a16:creationId xmlns:a16="http://schemas.microsoft.com/office/drawing/2014/main" id="{366A8CAC-AB89-4D8A-A647-1F7F7F4758F3}"/>
              </a:ext>
            </a:extLst>
          </p:cNvPr>
          <p:cNvGrpSpPr/>
          <p:nvPr/>
        </p:nvGrpSpPr>
        <p:grpSpPr>
          <a:xfrm>
            <a:off x="2783632" y="1722406"/>
            <a:ext cx="7974104" cy="3677777"/>
            <a:chOff x="3838901" y="3361302"/>
            <a:chExt cx="1882759" cy="597060"/>
          </a:xfrm>
          <a:solidFill>
            <a:srgbClr val="BFD2D8"/>
          </a:solidFill>
        </p:grpSpPr>
        <p:grpSp>
          <p:nvGrpSpPr>
            <p:cNvPr id="16" name="Google Shape;5478;p51">
              <a:extLst>
                <a:ext uri="{FF2B5EF4-FFF2-40B4-BE49-F238E27FC236}">
                  <a16:creationId xmlns:a16="http://schemas.microsoft.com/office/drawing/2014/main" id="{BE3A7B5A-8DF7-4559-ABC4-E73E6D45C364}"/>
                </a:ext>
              </a:extLst>
            </p:cNvPr>
            <p:cNvGrpSpPr/>
            <p:nvPr/>
          </p:nvGrpSpPr>
          <p:grpSpPr>
            <a:xfrm>
              <a:off x="3838901" y="3361302"/>
              <a:ext cx="442967" cy="597060"/>
              <a:chOff x="3838901" y="3361302"/>
              <a:chExt cx="442967" cy="597060"/>
            </a:xfrm>
            <a:grpFill/>
          </p:grpSpPr>
          <p:sp>
            <p:nvSpPr>
              <p:cNvPr id="32" name="Google Shape;5479;p51">
                <a:extLst>
                  <a:ext uri="{FF2B5EF4-FFF2-40B4-BE49-F238E27FC236}">
                    <a16:creationId xmlns:a16="http://schemas.microsoft.com/office/drawing/2014/main" id="{315C8AB1-01A0-4349-8B45-35FF2E9BCA55}"/>
                  </a:ext>
                </a:extLst>
              </p:cNvPr>
              <p:cNvSpPr/>
              <p:nvPr/>
            </p:nvSpPr>
            <p:spPr>
              <a:xfrm>
                <a:off x="3838901" y="3361302"/>
                <a:ext cx="441300" cy="136500"/>
              </a:xfrm>
              <a:prstGeom prst="flowChartAlternateProcess">
                <a:avLst/>
              </a:prstGeom>
              <a:grpFill/>
              <a:ln>
                <a:solidFill>
                  <a:schemeClr val="bg1">
                    <a:lumMod val="50000"/>
                  </a:schemeClr>
                </a:solidFill>
              </a:ln>
            </p:spPr>
            <p:txBody>
              <a:bodyPr spcFirstLastPara="1" wrap="square" lIns="121900" tIns="121900" rIns="121900" bIns="121900" anchor="ctr" anchorCtr="0">
                <a:noAutofit/>
              </a:bodyPr>
              <a:lstStyle/>
              <a:p>
                <a:pPr algn="ctr" rtl="0"/>
                <a:r>
                  <a:rPr lang="ar-SA" sz="1600" b="1" dirty="0">
                    <a:ln w="0"/>
                    <a:solidFill>
                      <a:srgbClr val="FF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mn-cs"/>
                  </a:rPr>
                  <a:t>ماذا أريد أن أتعلم أكثر؟</a:t>
                </a:r>
                <a:endParaRPr sz="1600" b="1" dirty="0">
                  <a:ln w="0"/>
                  <a:solidFill>
                    <a:srgbClr val="FF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mn-cs"/>
                </a:endParaRPr>
              </a:p>
            </p:txBody>
          </p:sp>
          <p:sp>
            <p:nvSpPr>
              <p:cNvPr id="33" name="Google Shape;5480;p51">
                <a:extLst>
                  <a:ext uri="{FF2B5EF4-FFF2-40B4-BE49-F238E27FC236}">
                    <a16:creationId xmlns:a16="http://schemas.microsoft.com/office/drawing/2014/main" id="{9A10D4C2-F28F-401F-831D-7375679380F4}"/>
                  </a:ext>
                </a:extLst>
              </p:cNvPr>
              <p:cNvSpPr/>
              <p:nvPr/>
            </p:nvSpPr>
            <p:spPr>
              <a:xfrm>
                <a:off x="3838901" y="3538947"/>
                <a:ext cx="442967" cy="419415"/>
              </a:xfrm>
              <a:prstGeom prst="flowChartAlternateProcess">
                <a:avLst/>
              </a:prstGeom>
              <a:grpFill/>
              <a:ln>
                <a:solidFill>
                  <a:schemeClr val="bg1">
                    <a:lumMod val="50000"/>
                  </a:schemeClr>
                </a:solidFill>
              </a:ln>
            </p:spPr>
            <p:txBody>
              <a:bodyPr spcFirstLastPara="1" wrap="square" lIns="121900" tIns="121900" rIns="121900" bIns="121900" anchor="ctr" anchorCtr="0">
                <a:noAutofit/>
              </a:bodyPr>
              <a:lstStyle/>
              <a:p>
                <a:pPr algn="l" rtl="0"/>
                <a:endParaRPr lang="ar-SA" sz="1600" b="1" dirty="0">
                  <a:ln w="0"/>
                  <a:solidFill>
                    <a:srgbClr val="FF0000"/>
                  </a:solidFill>
                  <a:effectLst>
                    <a:outerShdw blurRad="38100" dist="25400" dir="5400000" algn="ctr" rotWithShape="0">
                      <a:srgbClr val="6E747A">
                        <a:alpha val="43000"/>
                      </a:srgbClr>
                    </a:outerShdw>
                  </a:effectLst>
                  <a:cs typeface="+mn-cs"/>
                </a:endParaRPr>
              </a:p>
              <a:p>
                <a:pPr algn="l" rtl="0"/>
                <a:endParaRPr sz="1600" b="1" dirty="0">
                  <a:ln w="0"/>
                  <a:solidFill>
                    <a:srgbClr val="FF0000"/>
                  </a:solidFill>
                  <a:effectLst>
                    <a:outerShdw blurRad="38100" dist="25400" dir="5400000" algn="ctr" rotWithShape="0">
                      <a:srgbClr val="6E747A">
                        <a:alpha val="43000"/>
                      </a:srgbClr>
                    </a:outerShdw>
                  </a:effectLst>
                  <a:cs typeface="+mn-cs"/>
                </a:endParaRPr>
              </a:p>
            </p:txBody>
          </p:sp>
        </p:grpSp>
        <p:grpSp>
          <p:nvGrpSpPr>
            <p:cNvPr id="18" name="Google Shape;5485;p51">
              <a:extLst>
                <a:ext uri="{FF2B5EF4-FFF2-40B4-BE49-F238E27FC236}">
                  <a16:creationId xmlns:a16="http://schemas.microsoft.com/office/drawing/2014/main" id="{E267C8BE-4710-46B4-8BAA-CE198EAC939E}"/>
                </a:ext>
              </a:extLst>
            </p:cNvPr>
            <p:cNvGrpSpPr/>
            <p:nvPr/>
          </p:nvGrpSpPr>
          <p:grpSpPr>
            <a:xfrm>
              <a:off x="4319387" y="3361302"/>
              <a:ext cx="442967" cy="597060"/>
              <a:chOff x="4319387" y="3361302"/>
              <a:chExt cx="442967" cy="597060"/>
            </a:xfrm>
            <a:grpFill/>
          </p:grpSpPr>
          <p:sp>
            <p:nvSpPr>
              <p:cNvPr id="30" name="Google Shape;5486;p51">
                <a:extLst>
                  <a:ext uri="{FF2B5EF4-FFF2-40B4-BE49-F238E27FC236}">
                    <a16:creationId xmlns:a16="http://schemas.microsoft.com/office/drawing/2014/main" id="{46AE8E12-20E8-4FBB-8D3C-B7EEA9E7506A}"/>
                  </a:ext>
                </a:extLst>
              </p:cNvPr>
              <p:cNvSpPr/>
              <p:nvPr/>
            </p:nvSpPr>
            <p:spPr>
              <a:xfrm>
                <a:off x="4319387" y="3361302"/>
                <a:ext cx="441300" cy="136500"/>
              </a:xfrm>
              <a:prstGeom prst="flowChartAlternateProcess">
                <a:avLst/>
              </a:prstGeom>
              <a:grpFill/>
              <a:ln>
                <a:solidFill>
                  <a:schemeClr val="bg1">
                    <a:lumMod val="50000"/>
                  </a:schemeClr>
                </a:solidFill>
              </a:ln>
            </p:spPr>
            <p:txBody>
              <a:bodyPr spcFirstLastPara="1" wrap="square" lIns="121900" tIns="121900" rIns="121900" bIns="121900" anchor="ctr" anchorCtr="0">
                <a:noAutofit/>
              </a:bodyPr>
              <a:lstStyle/>
              <a:p>
                <a:pPr algn="ctr" rtl="0"/>
                <a:r>
                  <a:rPr lang="ar-SA" sz="1600" b="1" dirty="0">
                    <a:ln w="0"/>
                    <a:solidFill>
                      <a:srgbClr val="FF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mn-cs"/>
                  </a:rPr>
                  <a:t>ماذا تعلمت؟</a:t>
                </a:r>
                <a:endParaRPr sz="1600" b="1" dirty="0">
                  <a:ln w="0"/>
                  <a:solidFill>
                    <a:srgbClr val="FF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mn-cs"/>
                </a:endParaRPr>
              </a:p>
            </p:txBody>
          </p:sp>
          <p:sp>
            <p:nvSpPr>
              <p:cNvPr id="31" name="Google Shape;5487;p51">
                <a:extLst>
                  <a:ext uri="{FF2B5EF4-FFF2-40B4-BE49-F238E27FC236}">
                    <a16:creationId xmlns:a16="http://schemas.microsoft.com/office/drawing/2014/main" id="{7C6F1F1E-0DDC-4D26-8822-71FAEE485384}"/>
                  </a:ext>
                </a:extLst>
              </p:cNvPr>
              <p:cNvSpPr/>
              <p:nvPr/>
            </p:nvSpPr>
            <p:spPr>
              <a:xfrm>
                <a:off x="4319387" y="3538947"/>
                <a:ext cx="442967" cy="419415"/>
              </a:xfrm>
              <a:prstGeom prst="flowChartAlternateProcess">
                <a:avLst/>
              </a:prstGeom>
              <a:grpFill/>
              <a:ln>
                <a:solidFill>
                  <a:schemeClr val="bg1">
                    <a:lumMod val="50000"/>
                  </a:schemeClr>
                </a:solidFill>
              </a:ln>
            </p:spPr>
            <p:txBody>
              <a:bodyPr spcFirstLastPara="1" wrap="square" lIns="121900" tIns="121900" rIns="121900" bIns="121900" anchor="ctr" anchorCtr="0">
                <a:noAutofit/>
              </a:bodyPr>
              <a:lstStyle/>
              <a:p>
                <a:pPr algn="l" rtl="0"/>
                <a:endParaRPr sz="1600" b="1">
                  <a:ln w="0"/>
                  <a:solidFill>
                    <a:srgbClr val="FF0000"/>
                  </a:solidFill>
                  <a:effectLst>
                    <a:outerShdw blurRad="38100" dist="25400" dir="5400000" algn="ctr" rotWithShape="0">
                      <a:srgbClr val="6E747A">
                        <a:alpha val="43000"/>
                      </a:srgbClr>
                    </a:outerShdw>
                  </a:effectLst>
                  <a:cs typeface="+mn-cs"/>
                </a:endParaRPr>
              </a:p>
            </p:txBody>
          </p:sp>
        </p:grpSp>
        <p:grpSp>
          <p:nvGrpSpPr>
            <p:cNvPr id="19" name="Google Shape;5492;p51">
              <a:extLst>
                <a:ext uri="{FF2B5EF4-FFF2-40B4-BE49-F238E27FC236}">
                  <a16:creationId xmlns:a16="http://schemas.microsoft.com/office/drawing/2014/main" id="{6E57E32F-40C9-4797-9D27-88CC1A0AF363}"/>
                </a:ext>
              </a:extLst>
            </p:cNvPr>
            <p:cNvGrpSpPr/>
            <p:nvPr/>
          </p:nvGrpSpPr>
          <p:grpSpPr>
            <a:xfrm>
              <a:off x="4799873" y="3361302"/>
              <a:ext cx="442967" cy="597060"/>
              <a:chOff x="4799873" y="3361302"/>
              <a:chExt cx="442967" cy="597060"/>
            </a:xfrm>
            <a:grpFill/>
          </p:grpSpPr>
          <p:sp>
            <p:nvSpPr>
              <p:cNvPr id="28" name="Google Shape;5493;p51">
                <a:extLst>
                  <a:ext uri="{FF2B5EF4-FFF2-40B4-BE49-F238E27FC236}">
                    <a16:creationId xmlns:a16="http://schemas.microsoft.com/office/drawing/2014/main" id="{6BA1222A-C0EA-44EE-B48D-E8EBE21ECE27}"/>
                  </a:ext>
                </a:extLst>
              </p:cNvPr>
              <p:cNvSpPr/>
              <p:nvPr/>
            </p:nvSpPr>
            <p:spPr>
              <a:xfrm>
                <a:off x="4799873" y="3361302"/>
                <a:ext cx="441300" cy="136500"/>
              </a:xfrm>
              <a:prstGeom prst="flowChartAlternateProcess">
                <a:avLst/>
              </a:prstGeom>
              <a:grpFill/>
              <a:ln>
                <a:solidFill>
                  <a:schemeClr val="bg1">
                    <a:lumMod val="50000"/>
                  </a:schemeClr>
                </a:solidFill>
              </a:ln>
            </p:spPr>
            <p:txBody>
              <a:bodyPr spcFirstLastPara="1" wrap="square" lIns="121900" tIns="121900" rIns="121900" bIns="121900" anchor="ctr" anchorCtr="0">
                <a:noAutofit/>
              </a:bodyPr>
              <a:lstStyle/>
              <a:p>
                <a:pPr algn="ctr" rtl="0"/>
                <a:r>
                  <a:rPr lang="ar-SA" sz="1600" b="1" dirty="0">
                    <a:ln w="0"/>
                    <a:solidFill>
                      <a:srgbClr val="FF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mn-cs"/>
                  </a:rPr>
                  <a:t>ماذا أريد أن أتعلم؟</a:t>
                </a:r>
                <a:endParaRPr sz="1600" b="1" dirty="0">
                  <a:ln w="0"/>
                  <a:solidFill>
                    <a:srgbClr val="FF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mn-cs"/>
                </a:endParaRPr>
              </a:p>
            </p:txBody>
          </p:sp>
          <p:sp>
            <p:nvSpPr>
              <p:cNvPr id="29" name="Google Shape;5494;p51">
                <a:extLst>
                  <a:ext uri="{FF2B5EF4-FFF2-40B4-BE49-F238E27FC236}">
                    <a16:creationId xmlns:a16="http://schemas.microsoft.com/office/drawing/2014/main" id="{50560588-8336-4C01-A6F3-102C0F23F788}"/>
                  </a:ext>
                </a:extLst>
              </p:cNvPr>
              <p:cNvSpPr/>
              <p:nvPr/>
            </p:nvSpPr>
            <p:spPr>
              <a:xfrm>
                <a:off x="4799873" y="3538947"/>
                <a:ext cx="442967" cy="419415"/>
              </a:xfrm>
              <a:prstGeom prst="flowChartAlternateProcess">
                <a:avLst/>
              </a:prstGeom>
              <a:grpFill/>
              <a:ln>
                <a:solidFill>
                  <a:schemeClr val="bg1">
                    <a:lumMod val="50000"/>
                  </a:schemeClr>
                </a:solidFill>
              </a:ln>
            </p:spPr>
            <p:txBody>
              <a:bodyPr spcFirstLastPara="1" wrap="square" lIns="121900" tIns="121900" rIns="121900" bIns="121900" anchor="ctr" anchorCtr="0">
                <a:noAutofit/>
              </a:bodyPr>
              <a:lstStyle/>
              <a:p>
                <a:pPr algn="l" rtl="0"/>
                <a:endParaRPr sz="1600" b="1">
                  <a:ln w="0"/>
                  <a:solidFill>
                    <a:srgbClr val="FF0000"/>
                  </a:solidFill>
                  <a:effectLst>
                    <a:outerShdw blurRad="38100" dist="25400" dir="5400000" algn="ctr" rotWithShape="0">
                      <a:srgbClr val="6E747A">
                        <a:alpha val="43000"/>
                      </a:srgbClr>
                    </a:outerShdw>
                  </a:effectLst>
                  <a:cs typeface="+mn-cs"/>
                </a:endParaRPr>
              </a:p>
            </p:txBody>
          </p:sp>
        </p:grpSp>
        <p:grpSp>
          <p:nvGrpSpPr>
            <p:cNvPr id="20" name="Google Shape;5499;p51">
              <a:extLst>
                <a:ext uri="{FF2B5EF4-FFF2-40B4-BE49-F238E27FC236}">
                  <a16:creationId xmlns:a16="http://schemas.microsoft.com/office/drawing/2014/main" id="{F59407F0-2CE1-4907-B1B4-138C8448D96D}"/>
                </a:ext>
              </a:extLst>
            </p:cNvPr>
            <p:cNvGrpSpPr/>
            <p:nvPr/>
          </p:nvGrpSpPr>
          <p:grpSpPr>
            <a:xfrm>
              <a:off x="5280360" y="3361302"/>
              <a:ext cx="441300" cy="597060"/>
              <a:chOff x="5280360" y="3361302"/>
              <a:chExt cx="441300" cy="597060"/>
            </a:xfrm>
            <a:grpFill/>
          </p:grpSpPr>
          <p:sp>
            <p:nvSpPr>
              <p:cNvPr id="24" name="Google Shape;5500;p51">
                <a:extLst>
                  <a:ext uri="{FF2B5EF4-FFF2-40B4-BE49-F238E27FC236}">
                    <a16:creationId xmlns:a16="http://schemas.microsoft.com/office/drawing/2014/main" id="{22BE808E-9FF2-4684-8320-CDFA833B3AF6}"/>
                  </a:ext>
                </a:extLst>
              </p:cNvPr>
              <p:cNvSpPr/>
              <p:nvPr/>
            </p:nvSpPr>
            <p:spPr>
              <a:xfrm>
                <a:off x="5280360" y="3361302"/>
                <a:ext cx="441300" cy="136500"/>
              </a:xfrm>
              <a:prstGeom prst="flowChartAlternateProcess">
                <a:avLst/>
              </a:prstGeom>
              <a:grpFill/>
              <a:ln>
                <a:solidFill>
                  <a:schemeClr val="bg1">
                    <a:lumMod val="50000"/>
                  </a:schemeClr>
                </a:solidFill>
              </a:ln>
            </p:spPr>
            <p:txBody>
              <a:bodyPr spcFirstLastPara="1" wrap="square" lIns="121900" tIns="121900" rIns="121900" bIns="121900" anchor="ctr" anchorCtr="0">
                <a:noAutofit/>
              </a:bodyPr>
              <a:lstStyle/>
              <a:p>
                <a:pPr algn="ctr" rtl="0"/>
                <a:r>
                  <a:rPr lang="ar-SA" sz="1600" b="1" dirty="0">
                    <a:ln w="0"/>
                    <a:solidFill>
                      <a:srgbClr val="FF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mn-cs"/>
                  </a:rPr>
                  <a:t>ماذا أعرف؟</a:t>
                </a:r>
                <a:endParaRPr sz="1600" b="1" dirty="0">
                  <a:ln w="0"/>
                  <a:solidFill>
                    <a:srgbClr val="FF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mn-cs"/>
                </a:endParaRPr>
              </a:p>
            </p:txBody>
          </p:sp>
          <p:sp>
            <p:nvSpPr>
              <p:cNvPr id="25" name="Google Shape;5501;p51">
                <a:extLst>
                  <a:ext uri="{FF2B5EF4-FFF2-40B4-BE49-F238E27FC236}">
                    <a16:creationId xmlns:a16="http://schemas.microsoft.com/office/drawing/2014/main" id="{8697F9F7-BC74-462E-A018-F5AD2DBC56B1}"/>
                  </a:ext>
                </a:extLst>
              </p:cNvPr>
              <p:cNvSpPr/>
              <p:nvPr/>
            </p:nvSpPr>
            <p:spPr>
              <a:xfrm>
                <a:off x="5280360" y="3538947"/>
                <a:ext cx="441300" cy="419415"/>
              </a:xfrm>
              <a:prstGeom prst="flowChartAlternateProcess">
                <a:avLst/>
              </a:prstGeom>
              <a:grpFill/>
              <a:ln>
                <a:solidFill>
                  <a:schemeClr val="bg1">
                    <a:lumMod val="50000"/>
                  </a:schemeClr>
                </a:solidFill>
              </a:ln>
            </p:spPr>
            <p:txBody>
              <a:bodyPr spcFirstLastPara="1" wrap="square" lIns="121900" tIns="121900" rIns="121900" bIns="121900" anchor="ctr" anchorCtr="0">
                <a:noAutofit/>
              </a:bodyPr>
              <a:lstStyle/>
              <a:p>
                <a:pPr algn="l" rtl="0"/>
                <a:endParaRPr sz="1600" b="1" dirty="0">
                  <a:ln w="0"/>
                  <a:solidFill>
                    <a:srgbClr val="FF0000"/>
                  </a:solidFill>
                  <a:effectLst>
                    <a:outerShdw blurRad="38100" dist="25400" dir="5400000" algn="ctr" rotWithShape="0">
                      <a:srgbClr val="6E747A">
                        <a:alpha val="43000"/>
                      </a:srgbClr>
                    </a:outerShdw>
                  </a:effectLst>
                  <a:cs typeface="+mn-cs"/>
                </a:endParaRPr>
              </a:p>
            </p:txBody>
          </p:sp>
        </p:grpSp>
      </p:grpSp>
    </p:spTree>
    <p:extLst>
      <p:ext uri="{BB962C8B-B14F-4D97-AF65-F5344CB8AC3E}">
        <p14:creationId xmlns:p14="http://schemas.microsoft.com/office/powerpoint/2010/main" val="5551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1800" decel="100000" fill="hold"/>
                                        <p:tgtEl>
                                          <p:spTgt spid="1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Rectangle 4">
            <a:extLst>
              <a:ext uri="{FF2B5EF4-FFF2-40B4-BE49-F238E27FC236}">
                <a16:creationId xmlns:a16="http://schemas.microsoft.com/office/drawing/2014/main" id="{55055CE9-FD86-467C-994C-43CF01A5D0BB}"/>
              </a:ext>
            </a:extLst>
          </p:cNvPr>
          <p:cNvSpPr>
            <a:spLocks noChangeArrowheads="1"/>
          </p:cNvSpPr>
          <p:nvPr/>
        </p:nvSpPr>
        <p:spPr bwMode="auto">
          <a:xfrm>
            <a:off x="1593107" y="1319003"/>
            <a:ext cx="9699390" cy="3785652"/>
          </a:xfrm>
          <a:prstGeom prst="rect">
            <a:avLst/>
          </a:prstGeom>
          <a:noFill/>
          <a:ln w="9525">
            <a:noFill/>
            <a:miter lim="800000"/>
            <a:headEnd/>
            <a:tailEnd/>
          </a:ln>
        </p:spPr>
        <p:txBody>
          <a:bodyPr wrap="square" anchor="ctr">
            <a:spAutoFit/>
          </a:bodyPr>
          <a:lstStyle/>
          <a:p>
            <a:pPr algn="ctr" rtl="1" eaLnBrk="0" hangingPunct="0"/>
            <a:r>
              <a:rPr lang="ar-EG" sz="4000" b="1" dirty="0">
                <a:latin typeface="Calibri" pitchFamily="34" charset="0"/>
              </a:rPr>
              <a:t>الجُزْءُ المُلَوَّنُ مِنَ العَيْنِ يُسَمَّى القزَحِيَّةَ. وَهُنَاكَ عَضَلاتٌ تَعْمَلُ عَلَى تَوْسِيعِ أَوْ تَضْيِيقِ  القزَحِيَّةِ المُحِيطَةِ بِالبُؤْبُؤِ لِتَتَحَكَّمَ فِي كَمِّيَّةِ الضَّوْءِ الَّذِي يَدْخُلُ فِيهِ. وَبَعْدَهَا يَمُرُّ الضَّوْءُ بِالعَدَسَةِ الِّتِي تَكْسِرُهُ، وَتُرَكَّزُهُ فِي </a:t>
            </a:r>
            <a:r>
              <a:rPr lang="ar-EG" sz="4000" b="1" dirty="0" err="1">
                <a:latin typeface="Calibri" pitchFamily="34" charset="0"/>
              </a:rPr>
              <a:t>مؤخرالعَيْنِ</a:t>
            </a:r>
            <a:r>
              <a:rPr lang="ar-EG" sz="4000" b="1" dirty="0">
                <a:latin typeface="Calibri" pitchFamily="34" charset="0"/>
              </a:rPr>
              <a:t>، فَيَنْقُلُ العَصَبُ البَصَرِيُّ المَعْلُومَاتِ عَنِ الضَّوْءِ إِلَى الدِّمَاغِ الَّذِي يَسْتَخْدِمُهَا لِتَكْوِينِ الصُّورَةِ.</a:t>
            </a:r>
            <a:endParaRPr lang="ar-EG" sz="5400" b="1" dirty="0">
              <a:latin typeface="Calibri" pitchFamily="34" charset="0"/>
            </a:endParaRPr>
          </a:p>
        </p:txBody>
      </p:sp>
      <p:sp>
        <p:nvSpPr>
          <p:cNvPr id="10" name="Rectangle 4">
            <a:extLst>
              <a:ext uri="{FF2B5EF4-FFF2-40B4-BE49-F238E27FC236}">
                <a16:creationId xmlns:a16="http://schemas.microsoft.com/office/drawing/2014/main" id="{FAA3EC50-1B0C-4BB7-B9D8-DF50D955CA84}"/>
              </a:ext>
            </a:extLst>
          </p:cNvPr>
          <p:cNvSpPr>
            <a:spLocks noChangeArrowheads="1"/>
          </p:cNvSpPr>
          <p:nvPr/>
        </p:nvSpPr>
        <p:spPr bwMode="auto">
          <a:xfrm>
            <a:off x="7187489" y="359088"/>
            <a:ext cx="4143372" cy="830997"/>
          </a:xfrm>
          <a:prstGeom prst="rect">
            <a:avLst/>
          </a:prstGeom>
          <a:noFill/>
          <a:ln w="9525">
            <a:noFill/>
            <a:miter lim="800000"/>
            <a:headEnd/>
            <a:tailEnd/>
          </a:ln>
        </p:spPr>
        <p:txBody>
          <a:bodyPr wrap="square" anchor="ctr">
            <a:spAutoFit/>
          </a:bodyPr>
          <a:lstStyle/>
          <a:p>
            <a:pPr algn="r" rtl="1" eaLnBrk="0" hangingPunct="0"/>
            <a:r>
              <a:rPr lang="ar-EG" sz="4800" b="1" dirty="0">
                <a:solidFill>
                  <a:srgbClr val="00B0F0"/>
                </a:solidFill>
                <a:latin typeface="Calibri" pitchFamily="34" charset="0"/>
              </a:rPr>
              <a:t>كَيْفَ نَرَى الأْجْسَامَ؟</a:t>
            </a:r>
            <a:endParaRPr lang="ar-EG" sz="6600" b="1" dirty="0">
              <a:solidFill>
                <a:srgbClr val="00B0F0"/>
              </a:solidFill>
              <a:latin typeface="Calibri" pitchFamily="34" charset="0"/>
            </a:endParaRPr>
          </a:p>
        </p:txBody>
      </p:sp>
    </p:spTree>
    <p:extLst>
      <p:ext uri="{BB962C8B-B14F-4D97-AF65-F5344CB8AC3E}">
        <p14:creationId xmlns:p14="http://schemas.microsoft.com/office/powerpoint/2010/main" val="3416179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1" name="Rectangle 5">
            <a:extLst>
              <a:ext uri="{FF2B5EF4-FFF2-40B4-BE49-F238E27FC236}">
                <a16:creationId xmlns:a16="http://schemas.microsoft.com/office/drawing/2014/main" id="{8BED9780-CAF9-4832-9DF3-9BC84C84812A}"/>
              </a:ext>
            </a:extLst>
          </p:cNvPr>
          <p:cNvSpPr>
            <a:spLocks noChangeArrowheads="1"/>
          </p:cNvSpPr>
          <p:nvPr/>
        </p:nvSpPr>
        <p:spPr bwMode="auto">
          <a:xfrm>
            <a:off x="2855640" y="1366805"/>
            <a:ext cx="8390618" cy="1323439"/>
          </a:xfrm>
          <a:prstGeom prst="rect">
            <a:avLst/>
          </a:prstGeom>
          <a:noFill/>
          <a:ln w="9525">
            <a:noFill/>
            <a:miter lim="800000"/>
            <a:headEnd/>
            <a:tailEnd/>
          </a:ln>
        </p:spPr>
        <p:txBody>
          <a:bodyPr wrap="square" anchor="ctr">
            <a:spAutoFit/>
          </a:bodyPr>
          <a:lstStyle/>
          <a:p>
            <a:pPr rtl="1" eaLnBrk="0" fontAlgn="auto" hangingPunct="0">
              <a:spcBef>
                <a:spcPts val="0"/>
              </a:spcBef>
              <a:spcAft>
                <a:spcPts val="0"/>
              </a:spcAft>
              <a:defRPr/>
            </a:pPr>
            <a:r>
              <a:rPr lang="ar-EG" sz="4000" b="1" dirty="0">
                <a:solidFill>
                  <a:srgbClr val="00B0F0"/>
                </a:solidFill>
                <a:latin typeface="+mn-lt"/>
                <a:cs typeface="+mn-cs"/>
              </a:rPr>
              <a:t>أَسْتَخْلِصُ النّتَائِجَ. </a:t>
            </a:r>
            <a:r>
              <a:rPr lang="ar-EG" sz="4000" b="1" dirty="0">
                <a:latin typeface="+mn-lt"/>
                <a:cs typeface="+mn-cs"/>
              </a:rPr>
              <a:t>كَيْفَ يَسْمَحُ لِي الضّوْءُ المُنْعَكِسُ بِرُؤيَةِ هَذَهِ الصّفْحَةِ؟</a:t>
            </a:r>
            <a:endParaRPr lang="en-US" sz="1200" b="1" dirty="0">
              <a:latin typeface="+mn-lt"/>
              <a:cs typeface="+mn-cs"/>
            </a:endParaRPr>
          </a:p>
        </p:txBody>
      </p:sp>
      <p:sp>
        <p:nvSpPr>
          <p:cNvPr id="12" name="Rectangle 7">
            <a:extLst>
              <a:ext uri="{FF2B5EF4-FFF2-40B4-BE49-F238E27FC236}">
                <a16:creationId xmlns:a16="http://schemas.microsoft.com/office/drawing/2014/main" id="{A36985C1-EF43-46BA-AF3F-0DCA6B312DB3}"/>
              </a:ext>
            </a:extLst>
          </p:cNvPr>
          <p:cNvSpPr>
            <a:spLocks noChangeArrowheads="1"/>
          </p:cNvSpPr>
          <p:nvPr/>
        </p:nvSpPr>
        <p:spPr bwMode="auto">
          <a:xfrm>
            <a:off x="7878693" y="428604"/>
            <a:ext cx="3035214" cy="830997"/>
          </a:xfrm>
          <a:prstGeom prst="rect">
            <a:avLst/>
          </a:prstGeom>
          <a:noFill/>
          <a:ln w="9525">
            <a:noFill/>
            <a:miter lim="800000"/>
            <a:headEnd/>
            <a:tailEnd/>
          </a:ln>
        </p:spPr>
        <p:txBody>
          <a:bodyPr wrap="square" anchor="ctr">
            <a:spAutoFit/>
          </a:bodyPr>
          <a:lstStyle/>
          <a:p>
            <a:pPr algn="r" rtl="1" eaLnBrk="0" hangingPunct="0"/>
            <a:r>
              <a:rPr lang="ar-EG" sz="4800" b="1" dirty="0">
                <a:latin typeface="Calibri" pitchFamily="34" charset="0"/>
              </a:rPr>
              <a:t>أَخْتَبِرُ نَفْسِي </a:t>
            </a:r>
          </a:p>
        </p:txBody>
      </p:sp>
      <p:sp>
        <p:nvSpPr>
          <p:cNvPr id="13" name="مربع نص 12">
            <a:extLst>
              <a:ext uri="{FF2B5EF4-FFF2-40B4-BE49-F238E27FC236}">
                <a16:creationId xmlns:a16="http://schemas.microsoft.com/office/drawing/2014/main" id="{C12C43DE-8DA2-4716-B166-CC1FBB403E25}"/>
              </a:ext>
            </a:extLst>
          </p:cNvPr>
          <p:cNvSpPr txBox="1"/>
          <p:nvPr/>
        </p:nvSpPr>
        <p:spPr>
          <a:xfrm>
            <a:off x="1591395" y="2735982"/>
            <a:ext cx="9702814" cy="175432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pPr rtl="1" fontAlgn="auto">
              <a:spcBef>
                <a:spcPts val="0"/>
              </a:spcBef>
              <a:spcAft>
                <a:spcPts val="0"/>
              </a:spcAft>
              <a:defRPr/>
            </a:pPr>
            <a:r>
              <a:rPr lang="ar-EG" sz="3600" b="1" dirty="0">
                <a:solidFill>
                  <a:srgbClr val="FF00FF"/>
                </a:solidFill>
              </a:rPr>
              <a:t>يسقط الضوء على الصفحة ثم ينعكس عنها ويصل إلى العين فيمر من القرنية إلى البؤبؤ ثم العدسة ثم العصب البصري الذي ينقل المعلومات إلى الدماغ فيستخدمها ليكون صورة الصفحة.</a:t>
            </a:r>
          </a:p>
        </p:txBody>
      </p:sp>
    </p:spTree>
    <p:extLst>
      <p:ext uri="{BB962C8B-B14F-4D97-AF65-F5344CB8AC3E}">
        <p14:creationId xmlns:p14="http://schemas.microsoft.com/office/powerpoint/2010/main" val="38811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2" name="Rectangle 5">
            <a:extLst>
              <a:ext uri="{FF2B5EF4-FFF2-40B4-BE49-F238E27FC236}">
                <a16:creationId xmlns:a16="http://schemas.microsoft.com/office/drawing/2014/main" id="{F0365D71-FCA1-4B06-90DE-B6AFAB532420}"/>
              </a:ext>
            </a:extLst>
          </p:cNvPr>
          <p:cNvSpPr>
            <a:spLocks noChangeArrowheads="1"/>
          </p:cNvSpPr>
          <p:nvPr/>
        </p:nvSpPr>
        <p:spPr bwMode="auto">
          <a:xfrm>
            <a:off x="3938840" y="2132856"/>
            <a:ext cx="7227888" cy="707886"/>
          </a:xfrm>
          <a:prstGeom prst="rect">
            <a:avLst/>
          </a:prstGeom>
          <a:noFill/>
          <a:ln w="9525">
            <a:noFill/>
            <a:miter lim="800000"/>
            <a:headEnd/>
            <a:tailEnd/>
          </a:ln>
        </p:spPr>
        <p:txBody>
          <a:bodyPr anchor="ctr">
            <a:spAutoFit/>
          </a:bodyPr>
          <a:lstStyle/>
          <a:p>
            <a:pPr rtl="1" eaLnBrk="0" fontAlgn="auto" hangingPunct="0">
              <a:spcBef>
                <a:spcPts val="0"/>
              </a:spcBef>
              <a:spcAft>
                <a:spcPts val="0"/>
              </a:spcAft>
              <a:defRPr/>
            </a:pPr>
            <a:r>
              <a:rPr lang="ar-EG" sz="4000" b="1" dirty="0">
                <a:solidFill>
                  <a:srgbClr val="00B0F0"/>
                </a:solidFill>
                <a:latin typeface="+mn-lt"/>
                <a:cs typeface="+mn-cs"/>
              </a:rPr>
              <a:t>التَّفْكيرُ النّاقِدُ. </a:t>
            </a:r>
            <a:r>
              <a:rPr lang="ar-EG" sz="4000" b="1" dirty="0">
                <a:solidFill>
                  <a:schemeClr val="tx1">
                    <a:lumMod val="95000"/>
                    <a:lumOff val="5000"/>
                  </a:schemeClr>
                </a:solidFill>
                <a:latin typeface="+mn-lt"/>
                <a:cs typeface="+mn-cs"/>
              </a:rPr>
              <a:t>كَيْفَ يَتَغَيّرُ حَجْمُ بُؤْبُؤِ العَيْنِ؟</a:t>
            </a:r>
          </a:p>
        </p:txBody>
      </p:sp>
      <p:sp>
        <p:nvSpPr>
          <p:cNvPr id="13" name="مربع نص 12">
            <a:extLst>
              <a:ext uri="{FF2B5EF4-FFF2-40B4-BE49-F238E27FC236}">
                <a16:creationId xmlns:a16="http://schemas.microsoft.com/office/drawing/2014/main" id="{51005C6B-83F9-44DE-B376-50A6C34252BE}"/>
              </a:ext>
            </a:extLst>
          </p:cNvPr>
          <p:cNvSpPr txBox="1"/>
          <p:nvPr/>
        </p:nvSpPr>
        <p:spPr>
          <a:xfrm>
            <a:off x="2999656" y="3024045"/>
            <a:ext cx="7572375" cy="193899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1">
            <a:spAutoFit/>
          </a:bodyPr>
          <a:lstStyle/>
          <a:p>
            <a:pPr algn="ctr" rtl="1" fontAlgn="auto">
              <a:spcBef>
                <a:spcPts val="0"/>
              </a:spcBef>
              <a:spcAft>
                <a:spcPts val="0"/>
              </a:spcAft>
              <a:defRPr/>
            </a:pPr>
            <a:r>
              <a:rPr lang="ar-EG" sz="4000" b="1" dirty="0">
                <a:solidFill>
                  <a:srgbClr val="FF00FF"/>
                </a:solidFill>
              </a:rPr>
              <a:t>تتحكم القزحية في بؤبؤ العين فتقلل من حجمه عندما تتعرض العين لضوء قوي بينما تزيد من حجم البؤبؤ عند تعرضه لضوء ضعيف.</a:t>
            </a:r>
            <a:endParaRPr lang="en-US" sz="4000" b="1" dirty="0">
              <a:solidFill>
                <a:srgbClr val="FF00FF"/>
              </a:solidFill>
            </a:endParaRPr>
          </a:p>
        </p:txBody>
      </p:sp>
      <p:sp>
        <p:nvSpPr>
          <p:cNvPr id="14" name="Rectangle 7">
            <a:extLst>
              <a:ext uri="{FF2B5EF4-FFF2-40B4-BE49-F238E27FC236}">
                <a16:creationId xmlns:a16="http://schemas.microsoft.com/office/drawing/2014/main" id="{142B9448-33B8-4439-A7F3-AAAE6A974B84}"/>
              </a:ext>
            </a:extLst>
          </p:cNvPr>
          <p:cNvSpPr>
            <a:spLocks noChangeArrowheads="1"/>
          </p:cNvSpPr>
          <p:nvPr/>
        </p:nvSpPr>
        <p:spPr bwMode="auto">
          <a:xfrm>
            <a:off x="8552119" y="657979"/>
            <a:ext cx="2614609" cy="830997"/>
          </a:xfrm>
          <a:prstGeom prst="rect">
            <a:avLst/>
          </a:prstGeom>
          <a:noFill/>
          <a:ln w="9525">
            <a:noFill/>
            <a:miter lim="800000"/>
            <a:headEnd/>
            <a:tailEnd/>
          </a:ln>
        </p:spPr>
        <p:txBody>
          <a:bodyPr wrap="square" anchor="ctr">
            <a:spAutoFit/>
          </a:bodyPr>
          <a:lstStyle/>
          <a:p>
            <a:pPr algn="r" rtl="1" eaLnBrk="0" hangingPunct="0"/>
            <a:r>
              <a:rPr lang="ar-EG" sz="4800" b="1" dirty="0">
                <a:latin typeface="Calibri" pitchFamily="34" charset="0"/>
              </a:rPr>
              <a:t>أَخْتَبِرُ نَفْسِي </a:t>
            </a:r>
          </a:p>
        </p:txBody>
      </p:sp>
    </p:spTree>
    <p:extLst>
      <p:ext uri="{BB962C8B-B14F-4D97-AF65-F5344CB8AC3E}">
        <p14:creationId xmlns:p14="http://schemas.microsoft.com/office/powerpoint/2010/main" val="264823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4" name="Rectangle 7">
            <a:extLst>
              <a:ext uri="{FF2B5EF4-FFF2-40B4-BE49-F238E27FC236}">
                <a16:creationId xmlns:a16="http://schemas.microsoft.com/office/drawing/2014/main" id="{142B9448-33B8-4439-A7F3-AAAE6A974B84}"/>
              </a:ext>
            </a:extLst>
          </p:cNvPr>
          <p:cNvSpPr>
            <a:spLocks noChangeArrowheads="1"/>
          </p:cNvSpPr>
          <p:nvPr/>
        </p:nvSpPr>
        <p:spPr bwMode="auto">
          <a:xfrm>
            <a:off x="7698123" y="2371088"/>
            <a:ext cx="3342536" cy="707886"/>
          </a:xfrm>
          <a:prstGeom prst="rect">
            <a:avLst/>
          </a:prstGeom>
          <a:noFill/>
          <a:ln w="9525">
            <a:noFill/>
            <a:miter lim="800000"/>
            <a:headEnd/>
            <a:tailEnd/>
          </a:ln>
        </p:spPr>
        <p:txBody>
          <a:bodyPr wrap="square" anchor="ctr">
            <a:spAutoFit/>
          </a:bodyPr>
          <a:lstStyle/>
          <a:p>
            <a:pPr algn="r" rtl="1" eaLnBrk="0" hangingPunct="0"/>
            <a:r>
              <a:rPr lang="ar-SA" sz="4000" b="1" dirty="0">
                <a:solidFill>
                  <a:srgbClr val="FF0000"/>
                </a:solidFill>
                <a:latin typeface="Calibri" pitchFamily="34" charset="0"/>
              </a:rPr>
              <a:t>ورقة عمل تفاعلية  </a:t>
            </a:r>
            <a:endParaRPr lang="ar-EG" sz="4000" b="1" dirty="0">
              <a:solidFill>
                <a:srgbClr val="FF0000"/>
              </a:solidFill>
              <a:latin typeface="Calibri" pitchFamily="34" charset="0"/>
            </a:endParaRPr>
          </a:p>
        </p:txBody>
      </p:sp>
      <p:pic>
        <p:nvPicPr>
          <p:cNvPr id="15" name="Picture 2">
            <a:hlinkClick r:id="rId8"/>
            <a:extLst>
              <a:ext uri="{FF2B5EF4-FFF2-40B4-BE49-F238E27FC236}">
                <a16:creationId xmlns:a16="http://schemas.microsoft.com/office/drawing/2014/main" id="{46354D3B-556F-45A4-A480-06E193A786E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0440"/>
          <a:stretch/>
        </p:blipFill>
        <p:spPr bwMode="auto">
          <a:xfrm>
            <a:off x="1871326" y="488750"/>
            <a:ext cx="4893657" cy="447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835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2" name="مستطيل ذو زوايا قطرية مخدوشة 2">
            <a:extLst>
              <a:ext uri="{FF2B5EF4-FFF2-40B4-BE49-F238E27FC236}">
                <a16:creationId xmlns:a16="http://schemas.microsoft.com/office/drawing/2014/main" id="{764560AE-FB07-48BC-AE2B-6EDA57722B69}"/>
              </a:ext>
            </a:extLst>
          </p:cNvPr>
          <p:cNvSpPr/>
          <p:nvPr/>
        </p:nvSpPr>
        <p:spPr>
          <a:xfrm>
            <a:off x="4298189" y="254644"/>
            <a:ext cx="4565646" cy="1123553"/>
          </a:xfrm>
          <a:prstGeom prst="snip2DiagRect">
            <a:avLst/>
          </a:prstGeom>
          <a:noFill/>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800" b="1" dirty="0">
                <a:solidFill>
                  <a:srgbClr val="FF0000"/>
                </a:solidFill>
              </a:rPr>
              <a:t>مُرَاجَعَةُ الدَّرْسِ</a:t>
            </a:r>
            <a:endParaRPr lang="en-US" sz="4800" b="1" dirty="0">
              <a:solidFill>
                <a:srgbClr val="FF0000"/>
              </a:solidFill>
            </a:endParaRPr>
          </a:p>
        </p:txBody>
      </p:sp>
      <p:sp>
        <p:nvSpPr>
          <p:cNvPr id="13" name="مستطيل 12">
            <a:extLst>
              <a:ext uri="{FF2B5EF4-FFF2-40B4-BE49-F238E27FC236}">
                <a16:creationId xmlns:a16="http://schemas.microsoft.com/office/drawing/2014/main" id="{90F3F592-D52C-45DB-B674-B17EEEE1779B}"/>
              </a:ext>
            </a:extLst>
          </p:cNvPr>
          <p:cNvSpPr/>
          <p:nvPr/>
        </p:nvSpPr>
        <p:spPr>
          <a:xfrm>
            <a:off x="8155841" y="964389"/>
            <a:ext cx="2536272" cy="707886"/>
          </a:xfrm>
          <a:prstGeom prst="rect">
            <a:avLst/>
          </a:prstGeom>
        </p:spPr>
        <p:txBody>
          <a:bodyPr wrap="none">
            <a:spAutoFit/>
          </a:bodyPr>
          <a:lstStyle/>
          <a:p>
            <a:pPr>
              <a:defRPr/>
            </a:pPr>
            <a:r>
              <a:rPr lang="ar-EG" sz="4000" b="1" dirty="0"/>
              <a:t>مُلَخَّصٌ مُصَوَّرٌ</a:t>
            </a:r>
            <a:endParaRPr lang="en-US" sz="4000" b="1" dirty="0"/>
          </a:p>
        </p:txBody>
      </p:sp>
      <p:pic>
        <p:nvPicPr>
          <p:cNvPr id="14" name="Picture 2">
            <a:extLst>
              <a:ext uri="{FF2B5EF4-FFF2-40B4-BE49-F238E27FC236}">
                <a16:creationId xmlns:a16="http://schemas.microsoft.com/office/drawing/2014/main" id="{1A60F283-8D5A-4B33-BF73-5D9F7AC92A80}"/>
              </a:ext>
            </a:extLst>
          </p:cNvPr>
          <p:cNvPicPr>
            <a:picLocks noChangeAspect="1" noChangeArrowheads="1"/>
          </p:cNvPicPr>
          <p:nvPr/>
        </p:nvPicPr>
        <p:blipFill>
          <a:blip r:embed="rId8" cstate="print"/>
          <a:srcRect/>
          <a:stretch>
            <a:fillRect/>
          </a:stretch>
        </p:blipFill>
        <p:spPr bwMode="auto">
          <a:xfrm>
            <a:off x="6941388" y="1893083"/>
            <a:ext cx="3308129" cy="3071834"/>
          </a:xfrm>
          <a:prstGeom prst="rect">
            <a:avLst/>
          </a:prstGeom>
          <a:noFill/>
          <a:ln w="9525">
            <a:noFill/>
            <a:miter lim="800000"/>
            <a:headEnd/>
            <a:tailEnd/>
          </a:ln>
          <a:effectLst/>
        </p:spPr>
      </p:pic>
      <p:sp>
        <p:nvSpPr>
          <p:cNvPr id="15" name="Rectangle 4">
            <a:extLst>
              <a:ext uri="{FF2B5EF4-FFF2-40B4-BE49-F238E27FC236}">
                <a16:creationId xmlns:a16="http://schemas.microsoft.com/office/drawing/2014/main" id="{371F4FC1-D5E1-437A-8BF9-5E661048F487}"/>
              </a:ext>
            </a:extLst>
          </p:cNvPr>
          <p:cNvSpPr>
            <a:spLocks noChangeArrowheads="1"/>
          </p:cNvSpPr>
          <p:nvPr/>
        </p:nvSpPr>
        <p:spPr bwMode="auto">
          <a:xfrm>
            <a:off x="2726553" y="1821645"/>
            <a:ext cx="4106862" cy="3477875"/>
          </a:xfrm>
          <a:prstGeom prst="rect">
            <a:avLst/>
          </a:prstGeom>
          <a:noFill/>
          <a:ln w="9525">
            <a:noFill/>
            <a:miter lim="800000"/>
            <a:headEnd/>
            <a:tailEnd/>
          </a:ln>
        </p:spPr>
        <p:txBody>
          <a:bodyPr anchor="ctr">
            <a:spAutoFit/>
          </a:bodyPr>
          <a:lstStyle/>
          <a:p>
            <a:pPr algn="ctr" rtl="1" eaLnBrk="0" hangingPunct="0"/>
            <a:r>
              <a:rPr lang="ar-EG" sz="4400" b="1" dirty="0">
                <a:latin typeface="Calibri" pitchFamily="34" charset="0"/>
              </a:rPr>
              <a:t>يَنْتَشِرُ الضّوْءُ فِي خُطُوطٍ مُسْتَقِيمَةٍ. وَيُمْكِنُ لِلأَجْسَامِ أَنْ تَعْكِسَ الضّوْءَ أَوْ تَمْتَصُهُ.</a:t>
            </a:r>
            <a:endParaRPr lang="ar-EG" sz="6000" b="1" dirty="0">
              <a:latin typeface="Calibri" pitchFamily="34" charset="0"/>
            </a:endParaRPr>
          </a:p>
        </p:txBody>
      </p:sp>
    </p:spTree>
    <p:extLst>
      <p:ext uri="{BB962C8B-B14F-4D97-AF65-F5344CB8AC3E}">
        <p14:creationId xmlns:p14="http://schemas.microsoft.com/office/powerpoint/2010/main" val="4364319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ذو زوايا قطرية مخدوشة 2">
            <a:extLst>
              <a:ext uri="{FF2B5EF4-FFF2-40B4-BE49-F238E27FC236}">
                <a16:creationId xmlns:a16="http://schemas.microsoft.com/office/drawing/2014/main" id="{683DE30A-C110-431F-BD15-E41347ABEDD8}"/>
              </a:ext>
            </a:extLst>
          </p:cNvPr>
          <p:cNvSpPr/>
          <p:nvPr/>
        </p:nvSpPr>
        <p:spPr>
          <a:xfrm>
            <a:off x="4391514" y="308410"/>
            <a:ext cx="4565646" cy="1123553"/>
          </a:xfrm>
          <a:prstGeom prst="snip2DiagRect">
            <a:avLst/>
          </a:prstGeom>
          <a:noFill/>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800" b="1" dirty="0">
                <a:solidFill>
                  <a:srgbClr val="FF0000"/>
                </a:solidFill>
              </a:rPr>
              <a:t>مُرَاجَعَةُ الدَّرْسِ</a:t>
            </a:r>
            <a:endParaRPr lang="en-US" sz="4800" b="1" dirty="0">
              <a:solidFill>
                <a:srgbClr val="FF0000"/>
              </a:solidFill>
            </a:endParaRPr>
          </a:p>
        </p:txBody>
      </p:sp>
      <p:sp>
        <p:nvSpPr>
          <p:cNvPr id="10" name="مستطيل 9">
            <a:extLst>
              <a:ext uri="{FF2B5EF4-FFF2-40B4-BE49-F238E27FC236}">
                <a16:creationId xmlns:a16="http://schemas.microsoft.com/office/drawing/2014/main" id="{8F066D5A-5332-4E21-930B-C18BF2730377}"/>
              </a:ext>
            </a:extLst>
          </p:cNvPr>
          <p:cNvSpPr/>
          <p:nvPr/>
        </p:nvSpPr>
        <p:spPr>
          <a:xfrm>
            <a:off x="8245973" y="988710"/>
            <a:ext cx="2536272" cy="707886"/>
          </a:xfrm>
          <a:prstGeom prst="rect">
            <a:avLst/>
          </a:prstGeom>
        </p:spPr>
        <p:txBody>
          <a:bodyPr wrap="none">
            <a:spAutoFit/>
          </a:bodyPr>
          <a:lstStyle/>
          <a:p>
            <a:pPr>
              <a:defRPr/>
            </a:pPr>
            <a:r>
              <a:rPr lang="ar-EG" sz="4000" b="1" dirty="0"/>
              <a:t>مُلَخَّصٌ مُصَوَّرٌ</a:t>
            </a:r>
            <a:endParaRPr lang="en-US" sz="4000" b="1" dirty="0"/>
          </a:p>
        </p:txBody>
      </p:sp>
      <p:pic>
        <p:nvPicPr>
          <p:cNvPr id="11" name="Picture 2">
            <a:extLst>
              <a:ext uri="{FF2B5EF4-FFF2-40B4-BE49-F238E27FC236}">
                <a16:creationId xmlns:a16="http://schemas.microsoft.com/office/drawing/2014/main" id="{D162F688-0FFB-4DED-8401-6213EE3C0343}"/>
              </a:ext>
            </a:extLst>
          </p:cNvPr>
          <p:cNvPicPr>
            <a:picLocks noChangeAspect="1" noChangeArrowheads="1"/>
          </p:cNvPicPr>
          <p:nvPr/>
        </p:nvPicPr>
        <p:blipFill>
          <a:blip r:embed="rId8" cstate="print"/>
          <a:srcRect/>
          <a:stretch>
            <a:fillRect/>
          </a:stretch>
        </p:blipFill>
        <p:spPr bwMode="auto">
          <a:xfrm>
            <a:off x="7367942" y="1796643"/>
            <a:ext cx="3099101" cy="2877737"/>
          </a:xfrm>
          <a:prstGeom prst="rect">
            <a:avLst/>
          </a:prstGeom>
          <a:noFill/>
          <a:ln w="9525">
            <a:noFill/>
            <a:miter lim="800000"/>
            <a:headEnd/>
            <a:tailEnd/>
          </a:ln>
          <a:effectLst/>
        </p:spPr>
      </p:pic>
      <p:sp>
        <p:nvSpPr>
          <p:cNvPr id="12" name="مستطيل 11">
            <a:extLst>
              <a:ext uri="{FF2B5EF4-FFF2-40B4-BE49-F238E27FC236}">
                <a16:creationId xmlns:a16="http://schemas.microsoft.com/office/drawing/2014/main" id="{1BD86DF7-0F59-4384-A26B-2FC4D1DB4BFA}"/>
              </a:ext>
            </a:extLst>
          </p:cNvPr>
          <p:cNvSpPr>
            <a:spLocks noChangeArrowheads="1"/>
          </p:cNvSpPr>
          <p:nvPr/>
        </p:nvSpPr>
        <p:spPr bwMode="auto">
          <a:xfrm>
            <a:off x="2554668" y="1619428"/>
            <a:ext cx="4143404" cy="3477875"/>
          </a:xfrm>
          <a:prstGeom prst="rect">
            <a:avLst/>
          </a:prstGeom>
          <a:noFill/>
          <a:ln w="9525">
            <a:noFill/>
            <a:miter lim="800000"/>
            <a:headEnd/>
            <a:tailEnd/>
          </a:ln>
        </p:spPr>
        <p:txBody>
          <a:bodyPr wrap="square">
            <a:spAutoFit/>
          </a:bodyPr>
          <a:lstStyle/>
          <a:p>
            <a:pPr algn="ctr" rtl="1"/>
            <a:r>
              <a:rPr lang="ar-EG" sz="4400" b="1" dirty="0">
                <a:latin typeface="Calibri" pitchFamily="34" charset="0"/>
              </a:rPr>
              <a:t>يَتَكَوّنُ الضّوْءُ الأَبْيَضُ مِنْ عِدّةِ أَلْوَانٍ. وَيُمْكِنُنِي رُؤْيَةُ لَوْنِ الجِسْمِ كَاللّوْنِ المُنْعَكِسِ عَنْهُ</a:t>
            </a:r>
          </a:p>
        </p:txBody>
      </p:sp>
    </p:spTree>
    <p:extLst>
      <p:ext uri="{BB962C8B-B14F-4D97-AF65-F5344CB8AC3E}">
        <p14:creationId xmlns:p14="http://schemas.microsoft.com/office/powerpoint/2010/main" val="791826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ذو زوايا قطرية مخدوشة 2">
            <a:extLst>
              <a:ext uri="{FF2B5EF4-FFF2-40B4-BE49-F238E27FC236}">
                <a16:creationId xmlns:a16="http://schemas.microsoft.com/office/drawing/2014/main" id="{3C6C76C0-5B1B-485B-8E70-8B214701D1B2}"/>
              </a:ext>
            </a:extLst>
          </p:cNvPr>
          <p:cNvSpPr/>
          <p:nvPr/>
        </p:nvSpPr>
        <p:spPr>
          <a:xfrm>
            <a:off x="4027738" y="352738"/>
            <a:ext cx="4565646" cy="1123553"/>
          </a:xfrm>
          <a:prstGeom prst="snip2DiagRect">
            <a:avLst/>
          </a:prstGeom>
          <a:noFill/>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800" b="1" dirty="0">
                <a:solidFill>
                  <a:srgbClr val="FF0000"/>
                </a:solidFill>
              </a:rPr>
              <a:t>مُرَاجَعَةُ الدَّرْسِ</a:t>
            </a:r>
            <a:endParaRPr lang="en-US" sz="4800" b="1" dirty="0">
              <a:solidFill>
                <a:srgbClr val="FF0000"/>
              </a:solidFill>
            </a:endParaRPr>
          </a:p>
        </p:txBody>
      </p:sp>
      <p:sp>
        <p:nvSpPr>
          <p:cNvPr id="10" name="مستطيل 9">
            <a:extLst>
              <a:ext uri="{FF2B5EF4-FFF2-40B4-BE49-F238E27FC236}">
                <a16:creationId xmlns:a16="http://schemas.microsoft.com/office/drawing/2014/main" id="{411B30C5-9BA4-4A96-A5BF-6893D0299D82}"/>
              </a:ext>
            </a:extLst>
          </p:cNvPr>
          <p:cNvSpPr/>
          <p:nvPr/>
        </p:nvSpPr>
        <p:spPr>
          <a:xfrm>
            <a:off x="7885390" y="990475"/>
            <a:ext cx="2536272" cy="707886"/>
          </a:xfrm>
          <a:prstGeom prst="rect">
            <a:avLst/>
          </a:prstGeom>
        </p:spPr>
        <p:txBody>
          <a:bodyPr wrap="none">
            <a:spAutoFit/>
          </a:bodyPr>
          <a:lstStyle/>
          <a:p>
            <a:pPr>
              <a:defRPr/>
            </a:pPr>
            <a:r>
              <a:rPr lang="ar-EG" sz="4000" b="1" dirty="0"/>
              <a:t>مُلَخَّصٌ مُصَوَّرٌ</a:t>
            </a:r>
            <a:endParaRPr lang="en-US" sz="4000" b="1" dirty="0"/>
          </a:p>
        </p:txBody>
      </p:sp>
      <p:pic>
        <p:nvPicPr>
          <p:cNvPr id="11" name="Picture 2">
            <a:extLst>
              <a:ext uri="{FF2B5EF4-FFF2-40B4-BE49-F238E27FC236}">
                <a16:creationId xmlns:a16="http://schemas.microsoft.com/office/drawing/2014/main" id="{6B0BE021-5630-4A55-B09C-4258E8B1C3E6}"/>
              </a:ext>
            </a:extLst>
          </p:cNvPr>
          <p:cNvPicPr>
            <a:picLocks noChangeAspect="1" noChangeArrowheads="1"/>
          </p:cNvPicPr>
          <p:nvPr/>
        </p:nvPicPr>
        <p:blipFill>
          <a:blip r:embed="rId8" cstate="print"/>
          <a:stretch>
            <a:fillRect/>
          </a:stretch>
        </p:blipFill>
        <p:spPr bwMode="auto">
          <a:xfrm>
            <a:off x="6778542" y="2204921"/>
            <a:ext cx="3178550" cy="3157947"/>
          </a:xfrm>
          <a:prstGeom prst="rect">
            <a:avLst/>
          </a:prstGeom>
          <a:noFill/>
          <a:ln w="9525">
            <a:noFill/>
            <a:miter lim="800000"/>
            <a:headEnd/>
            <a:tailEnd/>
          </a:ln>
          <a:effectLst/>
        </p:spPr>
      </p:pic>
      <p:sp>
        <p:nvSpPr>
          <p:cNvPr id="12" name="Rectangle 4">
            <a:extLst>
              <a:ext uri="{FF2B5EF4-FFF2-40B4-BE49-F238E27FC236}">
                <a16:creationId xmlns:a16="http://schemas.microsoft.com/office/drawing/2014/main" id="{0AD56D55-3697-4F0C-8E3D-EC903CCA1332}"/>
              </a:ext>
            </a:extLst>
          </p:cNvPr>
          <p:cNvSpPr>
            <a:spLocks noChangeArrowheads="1"/>
          </p:cNvSpPr>
          <p:nvPr/>
        </p:nvSpPr>
        <p:spPr bwMode="auto">
          <a:xfrm>
            <a:off x="3170482" y="2204921"/>
            <a:ext cx="3060705" cy="2800767"/>
          </a:xfrm>
          <a:prstGeom prst="rect">
            <a:avLst/>
          </a:prstGeom>
          <a:noFill/>
          <a:ln w="9525">
            <a:noFill/>
            <a:miter lim="800000"/>
            <a:headEnd/>
            <a:tailEnd/>
          </a:ln>
        </p:spPr>
        <p:txBody>
          <a:bodyPr wrap="square" anchor="ctr">
            <a:spAutoFit/>
          </a:bodyPr>
          <a:lstStyle/>
          <a:p>
            <a:pPr algn="ctr" rtl="1" eaLnBrk="0" hangingPunct="0"/>
            <a:r>
              <a:rPr lang="ar-EG" sz="4400" b="1" dirty="0">
                <a:latin typeface="Calibri" pitchFamily="34" charset="0"/>
              </a:rPr>
              <a:t>عِنْدَمَا يَدْخُلُ الضّوْءُ العَيْنَ منعكسا عن الأجسام نراها.</a:t>
            </a:r>
            <a:endParaRPr lang="ar-EG" sz="6000" b="1" dirty="0">
              <a:latin typeface="Calibri" pitchFamily="34" charset="0"/>
            </a:endParaRPr>
          </a:p>
        </p:txBody>
      </p:sp>
    </p:spTree>
    <p:extLst>
      <p:ext uri="{BB962C8B-B14F-4D97-AF65-F5344CB8AC3E}">
        <p14:creationId xmlns:p14="http://schemas.microsoft.com/office/powerpoint/2010/main" val="33196657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ذو زوايا قطرية مخدوشة 2">
            <a:extLst>
              <a:ext uri="{FF2B5EF4-FFF2-40B4-BE49-F238E27FC236}">
                <a16:creationId xmlns:a16="http://schemas.microsoft.com/office/drawing/2014/main" id="{61777117-C1CB-4164-A20B-6635F45AD14F}"/>
              </a:ext>
            </a:extLst>
          </p:cNvPr>
          <p:cNvSpPr/>
          <p:nvPr/>
        </p:nvSpPr>
        <p:spPr>
          <a:xfrm>
            <a:off x="4383449" y="374046"/>
            <a:ext cx="4565646" cy="1123553"/>
          </a:xfrm>
          <a:prstGeom prst="snip2DiagRect">
            <a:avLst/>
          </a:prstGeom>
          <a:noFill/>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800" b="1" dirty="0">
                <a:solidFill>
                  <a:srgbClr val="FF0000"/>
                </a:solidFill>
              </a:rPr>
              <a:t>مُرَاجَعَةُ الدَّرْسِ</a:t>
            </a:r>
            <a:endParaRPr lang="en-US" sz="4800" b="1" dirty="0">
              <a:solidFill>
                <a:srgbClr val="FF0000"/>
              </a:solidFill>
            </a:endParaRPr>
          </a:p>
        </p:txBody>
      </p:sp>
      <p:sp>
        <p:nvSpPr>
          <p:cNvPr id="10" name="Rectangle 3">
            <a:extLst>
              <a:ext uri="{FF2B5EF4-FFF2-40B4-BE49-F238E27FC236}">
                <a16:creationId xmlns:a16="http://schemas.microsoft.com/office/drawing/2014/main" id="{2D391A07-04B8-4799-9B83-ADBE39DE707F}"/>
              </a:ext>
            </a:extLst>
          </p:cNvPr>
          <p:cNvSpPr>
            <a:spLocks noChangeArrowheads="1"/>
          </p:cNvSpPr>
          <p:nvPr/>
        </p:nvSpPr>
        <p:spPr bwMode="auto">
          <a:xfrm>
            <a:off x="5812209" y="1416638"/>
            <a:ext cx="2620951" cy="708025"/>
          </a:xfrm>
          <a:prstGeom prst="rect">
            <a:avLst/>
          </a:prstGeom>
          <a:noFill/>
          <a:ln w="9525">
            <a:noFill/>
            <a:miter lim="800000"/>
            <a:headEnd/>
            <a:tailEnd/>
          </a:ln>
        </p:spPr>
        <p:txBody>
          <a:bodyPr wrap="square" anchor="ctr">
            <a:spAutoFit/>
          </a:bodyPr>
          <a:lstStyle/>
          <a:p>
            <a:r>
              <a:rPr lang="ar-EG" sz="4000" b="1" dirty="0">
                <a:latin typeface="Calibri" pitchFamily="34" charset="0"/>
              </a:rPr>
              <a:t>أنظم أفكاري</a:t>
            </a:r>
            <a:endParaRPr lang="en-US" sz="4000" dirty="0">
              <a:latin typeface="Calibri" pitchFamily="34" charset="0"/>
            </a:endParaRPr>
          </a:p>
        </p:txBody>
      </p:sp>
      <p:pic>
        <p:nvPicPr>
          <p:cNvPr id="11" name="Picture 3">
            <a:extLst>
              <a:ext uri="{FF2B5EF4-FFF2-40B4-BE49-F238E27FC236}">
                <a16:creationId xmlns:a16="http://schemas.microsoft.com/office/drawing/2014/main" id="{7FB06859-49B5-472F-8AC1-C68104653C7A}"/>
              </a:ext>
            </a:extLst>
          </p:cNvPr>
          <p:cNvPicPr>
            <a:picLocks noChangeAspect="1" noChangeArrowheads="1"/>
          </p:cNvPicPr>
          <p:nvPr/>
        </p:nvPicPr>
        <p:blipFill>
          <a:blip r:embed="rId8" cstate="print">
            <a:lum bright="10000"/>
          </a:blip>
          <a:srcRect/>
          <a:stretch>
            <a:fillRect/>
          </a:stretch>
        </p:blipFill>
        <p:spPr bwMode="auto">
          <a:xfrm>
            <a:off x="8459133" y="1257884"/>
            <a:ext cx="2420227" cy="866779"/>
          </a:xfrm>
          <a:prstGeom prst="rect">
            <a:avLst/>
          </a:prstGeom>
          <a:noFill/>
          <a:ln w="9525">
            <a:noFill/>
            <a:miter lim="800000"/>
            <a:headEnd/>
            <a:tailEnd/>
          </a:ln>
          <a:effectLst/>
        </p:spPr>
      </p:pic>
      <p:pic>
        <p:nvPicPr>
          <p:cNvPr id="12" name="Picture 2">
            <a:extLst>
              <a:ext uri="{FF2B5EF4-FFF2-40B4-BE49-F238E27FC236}">
                <a16:creationId xmlns:a16="http://schemas.microsoft.com/office/drawing/2014/main" id="{8C8476B4-FDBE-4B05-AAAD-C02AEC74BA97}"/>
              </a:ext>
            </a:extLst>
          </p:cNvPr>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024730" y="3139250"/>
            <a:ext cx="4717437" cy="2867030"/>
          </a:xfrm>
          <a:prstGeom prst="rect">
            <a:avLst/>
          </a:prstGeom>
          <a:noFill/>
          <a:ln w="9525">
            <a:noFill/>
            <a:miter lim="800000"/>
            <a:headEnd/>
            <a:tailEnd/>
          </a:ln>
          <a:effectLst/>
        </p:spPr>
      </p:pic>
      <p:sp>
        <p:nvSpPr>
          <p:cNvPr id="13" name="Rectangle 4">
            <a:extLst>
              <a:ext uri="{FF2B5EF4-FFF2-40B4-BE49-F238E27FC236}">
                <a16:creationId xmlns:a16="http://schemas.microsoft.com/office/drawing/2014/main" id="{58DC4522-4F39-457A-9C05-85D89183CD12}"/>
              </a:ext>
            </a:extLst>
          </p:cNvPr>
          <p:cNvSpPr>
            <a:spLocks noChangeArrowheads="1"/>
          </p:cNvSpPr>
          <p:nvPr/>
        </p:nvSpPr>
        <p:spPr bwMode="auto">
          <a:xfrm>
            <a:off x="2383185" y="2397726"/>
            <a:ext cx="8215370" cy="1200150"/>
          </a:xfrm>
          <a:prstGeom prst="rect">
            <a:avLst/>
          </a:prstGeom>
          <a:noFill/>
          <a:ln w="9525">
            <a:noFill/>
            <a:miter lim="800000"/>
            <a:headEnd/>
            <a:tailEnd/>
          </a:ln>
        </p:spPr>
        <p:txBody>
          <a:bodyPr wrap="square" anchor="ctr">
            <a:spAutoFit/>
          </a:bodyPr>
          <a:lstStyle/>
          <a:p>
            <a:pPr algn="r" rtl="1" eaLnBrk="0" hangingPunct="0"/>
            <a:r>
              <a:rPr lang="ar-EG" sz="3600" b="1" dirty="0">
                <a:latin typeface="Calibri" pitchFamily="34" charset="0"/>
              </a:rPr>
              <a:t>أَعْمَلُ مَطْوِيّةً كَالُمَبّيَنِة فِي الشّكْلِ، أُلَخِصُ فِيهَا مَا تَعَلّمْتُهُ عَنِ الضّوْءِ.</a:t>
            </a:r>
            <a:endParaRPr lang="ar-EG" sz="4800" b="1" dirty="0">
              <a:latin typeface="Calibri" pitchFamily="34" charset="0"/>
            </a:endParaRPr>
          </a:p>
        </p:txBody>
      </p:sp>
    </p:spTree>
    <p:extLst>
      <p:ext uri="{BB962C8B-B14F-4D97-AF65-F5344CB8AC3E}">
        <p14:creationId xmlns:p14="http://schemas.microsoft.com/office/powerpoint/2010/main" val="3099011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ذو زوايا قطرية مخدوشة 2">
            <a:extLst>
              <a:ext uri="{FF2B5EF4-FFF2-40B4-BE49-F238E27FC236}">
                <a16:creationId xmlns:a16="http://schemas.microsoft.com/office/drawing/2014/main" id="{F6F5B147-6F8B-41B9-8900-5A993D264CE7}"/>
              </a:ext>
            </a:extLst>
          </p:cNvPr>
          <p:cNvSpPr/>
          <p:nvPr/>
        </p:nvSpPr>
        <p:spPr>
          <a:xfrm>
            <a:off x="4409663" y="433246"/>
            <a:ext cx="4565646" cy="1123553"/>
          </a:xfrm>
          <a:prstGeom prst="snip2DiagRect">
            <a:avLst/>
          </a:prstGeom>
          <a:noFill/>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800" b="1" dirty="0">
                <a:solidFill>
                  <a:srgbClr val="FF0000"/>
                </a:solidFill>
              </a:rPr>
              <a:t>مُرَاجَعَةُ الدَّرْسِ</a:t>
            </a:r>
            <a:endParaRPr lang="en-US" sz="4800" b="1" dirty="0">
              <a:solidFill>
                <a:srgbClr val="FF0000"/>
              </a:solidFill>
            </a:endParaRPr>
          </a:p>
        </p:txBody>
      </p:sp>
      <p:sp>
        <p:nvSpPr>
          <p:cNvPr id="10" name="Rectangle 4">
            <a:extLst>
              <a:ext uri="{FF2B5EF4-FFF2-40B4-BE49-F238E27FC236}">
                <a16:creationId xmlns:a16="http://schemas.microsoft.com/office/drawing/2014/main" id="{E1303298-17E1-4CA6-A44E-53BD702FDDE3}"/>
              </a:ext>
            </a:extLst>
          </p:cNvPr>
          <p:cNvSpPr>
            <a:spLocks noChangeArrowheads="1"/>
          </p:cNvSpPr>
          <p:nvPr/>
        </p:nvSpPr>
        <p:spPr bwMode="auto">
          <a:xfrm>
            <a:off x="7410059" y="1413923"/>
            <a:ext cx="3414698" cy="707886"/>
          </a:xfrm>
          <a:prstGeom prst="rect">
            <a:avLst/>
          </a:prstGeom>
          <a:noFill/>
          <a:ln w="9525">
            <a:noFill/>
            <a:miter lim="800000"/>
            <a:headEnd/>
            <a:tailEnd/>
          </a:ln>
        </p:spPr>
        <p:txBody>
          <a:bodyPr wrap="square" anchor="ctr">
            <a:spAutoFit/>
          </a:bodyPr>
          <a:lstStyle/>
          <a:p>
            <a:pPr algn="r" rtl="1" eaLnBrk="0" hangingPunct="0"/>
            <a:r>
              <a:rPr lang="ar-EG" sz="4000" b="1" dirty="0">
                <a:latin typeface="Calibri" pitchFamily="34" charset="0"/>
              </a:rPr>
              <a:t>أُفَكِّرُ وَأَتَحَدَّثُ وأكْتُبُ</a:t>
            </a:r>
            <a:endParaRPr lang="ar-EG" sz="5400" b="1" dirty="0">
              <a:latin typeface="Calibri" pitchFamily="34" charset="0"/>
            </a:endParaRPr>
          </a:p>
        </p:txBody>
      </p:sp>
      <p:sp>
        <p:nvSpPr>
          <p:cNvPr id="11" name="Rectangle 4">
            <a:extLst>
              <a:ext uri="{FF2B5EF4-FFF2-40B4-BE49-F238E27FC236}">
                <a16:creationId xmlns:a16="http://schemas.microsoft.com/office/drawing/2014/main" id="{773400FD-B44D-4213-A0B8-BCB4CCA07514}"/>
              </a:ext>
            </a:extLst>
          </p:cNvPr>
          <p:cNvSpPr>
            <a:spLocks noChangeArrowheads="1"/>
          </p:cNvSpPr>
          <p:nvPr/>
        </p:nvSpPr>
        <p:spPr bwMode="auto">
          <a:xfrm>
            <a:off x="2639616" y="2383911"/>
            <a:ext cx="7262813" cy="707886"/>
          </a:xfrm>
          <a:prstGeom prst="rect">
            <a:avLst/>
          </a:prstGeom>
          <a:noFill/>
          <a:ln w="9525">
            <a:noFill/>
            <a:miter lim="800000"/>
            <a:headEnd/>
            <a:tailEnd/>
          </a:ln>
        </p:spPr>
        <p:txBody>
          <a:bodyPr anchor="ctr">
            <a:spAutoFit/>
          </a:bodyPr>
          <a:lstStyle/>
          <a:p>
            <a:pPr algn="r" rtl="1" eaLnBrk="0" fontAlgn="auto" hangingPunct="0">
              <a:spcBef>
                <a:spcPts val="0"/>
              </a:spcBef>
              <a:spcAft>
                <a:spcPts val="0"/>
              </a:spcAft>
              <a:defRPr/>
            </a:pPr>
            <a:r>
              <a:rPr lang="ar-EG" sz="4000" b="1" dirty="0">
                <a:solidFill>
                  <a:srgbClr val="00B0F0"/>
                </a:solidFill>
                <a:latin typeface="+mn-lt"/>
                <a:cs typeface="+mn-cs"/>
              </a:rPr>
              <a:t>اَلْمُفْرَدَاتُ. </a:t>
            </a:r>
            <a:r>
              <a:rPr lang="ar-EG" sz="4000" b="1" dirty="0">
                <a:latin typeface="+mn-lt"/>
                <a:cs typeface="+mn-cs"/>
              </a:rPr>
              <a:t>مَاذَا يَحْدُثُ عِنْدَ انْكْسَارِ الضَّوْءِ؟</a:t>
            </a:r>
            <a:endParaRPr lang="en-US" sz="1600" b="1" dirty="0">
              <a:latin typeface="+mn-lt"/>
              <a:cs typeface="+mn-cs"/>
            </a:endParaRPr>
          </a:p>
        </p:txBody>
      </p:sp>
      <p:sp>
        <p:nvSpPr>
          <p:cNvPr id="12" name="مربع نص 11">
            <a:extLst>
              <a:ext uri="{FF2B5EF4-FFF2-40B4-BE49-F238E27FC236}">
                <a16:creationId xmlns:a16="http://schemas.microsoft.com/office/drawing/2014/main" id="{96F9C65D-4073-4279-96B9-4DAC6616EFAF}"/>
              </a:ext>
            </a:extLst>
          </p:cNvPr>
          <p:cNvSpPr txBox="1">
            <a:spLocks noChangeArrowheads="1"/>
          </p:cNvSpPr>
          <p:nvPr/>
        </p:nvSpPr>
        <p:spPr bwMode="auto">
          <a:xfrm>
            <a:off x="3409575" y="4128567"/>
            <a:ext cx="6215062" cy="708025"/>
          </a:xfrm>
          <a:prstGeom prst="rect">
            <a:avLst/>
          </a:prstGeom>
          <a:noFill/>
          <a:ln w="9525">
            <a:noFill/>
            <a:miter lim="800000"/>
            <a:headEnd/>
            <a:tailEnd/>
          </a:ln>
        </p:spPr>
        <p:txBody>
          <a:bodyPr>
            <a:spAutoFit/>
          </a:bodyPr>
          <a:lstStyle/>
          <a:p>
            <a:pPr algn="ctr" rtl="1"/>
            <a:r>
              <a:rPr lang="ar-EG" sz="4000" b="1" dirty="0">
                <a:solidFill>
                  <a:srgbClr val="FF00FF"/>
                </a:solidFill>
                <a:latin typeface="Calibri" pitchFamily="34" charset="0"/>
              </a:rPr>
              <a:t>يجعل الأجسام تبدو منحنية.</a:t>
            </a:r>
            <a:endParaRPr lang="en-US" sz="4000" b="1" dirty="0">
              <a:solidFill>
                <a:srgbClr val="FF00FF"/>
              </a:solidFill>
              <a:latin typeface="Calibri" pitchFamily="34" charset="0"/>
            </a:endParaRPr>
          </a:p>
        </p:txBody>
      </p:sp>
      <p:sp>
        <p:nvSpPr>
          <p:cNvPr id="13" name="شكل بيضاوي 12">
            <a:extLst>
              <a:ext uri="{FF2B5EF4-FFF2-40B4-BE49-F238E27FC236}">
                <a16:creationId xmlns:a16="http://schemas.microsoft.com/office/drawing/2014/main" id="{3F7CC90E-9C2B-435C-B213-0507E67D067A}"/>
              </a:ext>
            </a:extLst>
          </p:cNvPr>
          <p:cNvSpPr/>
          <p:nvPr/>
        </p:nvSpPr>
        <p:spPr>
          <a:xfrm>
            <a:off x="9938967" y="2409296"/>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1</a:t>
            </a:r>
          </a:p>
        </p:txBody>
      </p:sp>
    </p:spTree>
    <p:extLst>
      <p:ext uri="{BB962C8B-B14F-4D97-AF65-F5344CB8AC3E}">
        <p14:creationId xmlns:p14="http://schemas.microsoft.com/office/powerpoint/2010/main" val="108492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ذو زوايا قطرية مخدوشة 2">
            <a:extLst>
              <a:ext uri="{FF2B5EF4-FFF2-40B4-BE49-F238E27FC236}">
                <a16:creationId xmlns:a16="http://schemas.microsoft.com/office/drawing/2014/main" id="{9C89FE37-9938-4190-A936-52369421162B}"/>
              </a:ext>
            </a:extLst>
          </p:cNvPr>
          <p:cNvSpPr/>
          <p:nvPr/>
        </p:nvSpPr>
        <p:spPr>
          <a:xfrm>
            <a:off x="4173202" y="351270"/>
            <a:ext cx="4565646" cy="1123553"/>
          </a:xfrm>
          <a:prstGeom prst="snip2DiagRect">
            <a:avLst/>
          </a:prstGeom>
          <a:noFill/>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800" b="1" dirty="0">
                <a:solidFill>
                  <a:srgbClr val="FF0000"/>
                </a:solidFill>
              </a:rPr>
              <a:t>مُرَاجَعَةُ الدَّرْسِ</a:t>
            </a:r>
            <a:endParaRPr lang="en-US" sz="4800" b="1" dirty="0">
              <a:solidFill>
                <a:srgbClr val="FF0000"/>
              </a:solidFill>
            </a:endParaRPr>
          </a:p>
        </p:txBody>
      </p:sp>
      <p:sp>
        <p:nvSpPr>
          <p:cNvPr id="10" name="Rectangle 4">
            <a:extLst>
              <a:ext uri="{FF2B5EF4-FFF2-40B4-BE49-F238E27FC236}">
                <a16:creationId xmlns:a16="http://schemas.microsoft.com/office/drawing/2014/main" id="{D5DDA209-E9BF-49A9-BDB6-C76F9F8C71EC}"/>
              </a:ext>
            </a:extLst>
          </p:cNvPr>
          <p:cNvSpPr>
            <a:spLocks noChangeArrowheads="1"/>
          </p:cNvSpPr>
          <p:nvPr/>
        </p:nvSpPr>
        <p:spPr bwMode="auto">
          <a:xfrm>
            <a:off x="7173598" y="1331947"/>
            <a:ext cx="3414698" cy="707886"/>
          </a:xfrm>
          <a:prstGeom prst="rect">
            <a:avLst/>
          </a:prstGeom>
          <a:noFill/>
          <a:ln w="9525">
            <a:noFill/>
            <a:miter lim="800000"/>
            <a:headEnd/>
            <a:tailEnd/>
          </a:ln>
        </p:spPr>
        <p:txBody>
          <a:bodyPr wrap="square" anchor="ctr">
            <a:spAutoFit/>
          </a:bodyPr>
          <a:lstStyle/>
          <a:p>
            <a:pPr algn="r" rtl="1" eaLnBrk="0" hangingPunct="0"/>
            <a:r>
              <a:rPr lang="ar-EG" sz="4000" b="1" dirty="0">
                <a:latin typeface="Calibri" pitchFamily="34" charset="0"/>
              </a:rPr>
              <a:t>أُفَكِّرُ وَأَتَحَدَّثُ وأكْتُبُ</a:t>
            </a:r>
            <a:endParaRPr lang="ar-EG" sz="5400" b="1" dirty="0">
              <a:latin typeface="Calibri" pitchFamily="34" charset="0"/>
            </a:endParaRPr>
          </a:p>
        </p:txBody>
      </p:sp>
      <p:sp>
        <p:nvSpPr>
          <p:cNvPr id="11" name="شكل بيضاوي 10">
            <a:extLst>
              <a:ext uri="{FF2B5EF4-FFF2-40B4-BE49-F238E27FC236}">
                <a16:creationId xmlns:a16="http://schemas.microsoft.com/office/drawing/2014/main" id="{3C026E49-D79B-43C9-AA12-F0502FCDDCFB}"/>
              </a:ext>
            </a:extLst>
          </p:cNvPr>
          <p:cNvSpPr/>
          <p:nvPr/>
        </p:nvSpPr>
        <p:spPr>
          <a:xfrm>
            <a:off x="9702506" y="2327320"/>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2</a:t>
            </a:r>
          </a:p>
        </p:txBody>
      </p:sp>
      <p:sp>
        <p:nvSpPr>
          <p:cNvPr id="12" name="Rectangle 4">
            <a:extLst>
              <a:ext uri="{FF2B5EF4-FFF2-40B4-BE49-F238E27FC236}">
                <a16:creationId xmlns:a16="http://schemas.microsoft.com/office/drawing/2014/main" id="{4F8BD961-D865-4B28-B340-C2FCB158772A}"/>
              </a:ext>
            </a:extLst>
          </p:cNvPr>
          <p:cNvSpPr>
            <a:spLocks noChangeArrowheads="1"/>
          </p:cNvSpPr>
          <p:nvPr/>
        </p:nvSpPr>
        <p:spPr bwMode="auto">
          <a:xfrm>
            <a:off x="2387252" y="2260641"/>
            <a:ext cx="7262812" cy="1323975"/>
          </a:xfrm>
          <a:prstGeom prst="rect">
            <a:avLst/>
          </a:prstGeom>
          <a:noFill/>
          <a:ln w="9525">
            <a:noFill/>
            <a:miter lim="800000"/>
            <a:headEnd/>
            <a:tailEnd/>
          </a:ln>
        </p:spPr>
        <p:txBody>
          <a:bodyPr anchor="ctr">
            <a:spAutoFit/>
          </a:bodyPr>
          <a:lstStyle/>
          <a:p>
            <a:pPr algn="r" rtl="1" eaLnBrk="0" fontAlgn="auto" hangingPunct="0">
              <a:spcBef>
                <a:spcPts val="0"/>
              </a:spcBef>
              <a:spcAft>
                <a:spcPts val="0"/>
              </a:spcAft>
              <a:defRPr/>
            </a:pPr>
            <a:r>
              <a:rPr lang="ar-EG" sz="4000" b="1" dirty="0">
                <a:solidFill>
                  <a:srgbClr val="00B0F0"/>
                </a:solidFill>
                <a:latin typeface="+mn-lt"/>
                <a:cs typeface="+mn-cs"/>
              </a:rPr>
              <a:t>أَسْتَخلِصُ النّتَائِجَ</a:t>
            </a:r>
            <a:r>
              <a:rPr lang="ar-EG" sz="4000" b="1" dirty="0">
                <a:latin typeface="+mn-lt"/>
                <a:cs typeface="+mn-cs"/>
              </a:rPr>
              <a:t>. لِمَاذَا يَبْدُو لَوْنُ سيارة الإسعاف أَحْمَرَ وَلَوْنُ سَيَّارَةِ الإِطْفَاءِ أصفر؟</a:t>
            </a:r>
            <a:endParaRPr lang="ar-EG" sz="5400" b="1" dirty="0">
              <a:latin typeface="+mn-lt"/>
              <a:cs typeface="+mn-cs"/>
            </a:endParaRPr>
          </a:p>
        </p:txBody>
      </p:sp>
      <p:graphicFrame>
        <p:nvGraphicFramePr>
          <p:cNvPr id="13" name="جدول 12">
            <a:extLst>
              <a:ext uri="{FF2B5EF4-FFF2-40B4-BE49-F238E27FC236}">
                <a16:creationId xmlns:a16="http://schemas.microsoft.com/office/drawing/2014/main" id="{9335136C-1F76-4EB7-B1FF-876575B915B0}"/>
              </a:ext>
            </a:extLst>
          </p:cNvPr>
          <p:cNvGraphicFramePr>
            <a:graphicFrameLocks noGrp="1"/>
          </p:cNvGraphicFramePr>
          <p:nvPr>
            <p:extLst>
              <p:ext uri="{D42A27DB-BD31-4B8C-83A1-F6EECF244321}">
                <p14:modId xmlns:p14="http://schemas.microsoft.com/office/powerpoint/2010/main" val="2829038200"/>
              </p:ext>
            </p:extLst>
          </p:nvPr>
        </p:nvGraphicFramePr>
        <p:xfrm>
          <a:off x="2887318" y="3553426"/>
          <a:ext cx="7072362" cy="2143140"/>
        </p:xfrm>
        <a:graphic>
          <a:graphicData uri="http://schemas.openxmlformats.org/drawingml/2006/table">
            <a:tbl>
              <a:tblPr rtl="1" firstRow="1" bandRow="1">
                <a:tableStyleId>{5C22544A-7EE6-4342-B048-85BDC9FD1C3A}</a:tableStyleId>
              </a:tblPr>
              <a:tblGrid>
                <a:gridCol w="3536181">
                  <a:extLst>
                    <a:ext uri="{9D8B030D-6E8A-4147-A177-3AD203B41FA5}">
                      <a16:colId xmlns:a16="http://schemas.microsoft.com/office/drawing/2014/main" val="20000"/>
                    </a:ext>
                  </a:extLst>
                </a:gridCol>
                <a:gridCol w="3536181">
                  <a:extLst>
                    <a:ext uri="{9D8B030D-6E8A-4147-A177-3AD203B41FA5}">
                      <a16:colId xmlns:a16="http://schemas.microsoft.com/office/drawing/2014/main" val="20001"/>
                    </a:ext>
                  </a:extLst>
                </a:gridCol>
              </a:tblGrid>
              <a:tr h="549509">
                <a:tc>
                  <a:txBody>
                    <a:bodyPr/>
                    <a:lstStyle/>
                    <a:p>
                      <a:pPr rtl="1"/>
                      <a:endParaRPr lang="ar-SA"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rtl="1"/>
                      <a:endParaRPr lang="ar-SA"/>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93631">
                <a:tc>
                  <a:txBody>
                    <a:bodyPr/>
                    <a:lstStyle/>
                    <a:p>
                      <a:pPr rtl="1"/>
                      <a:endParaRPr lang="ar-SA"/>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rtl="1"/>
                      <a:endParaRPr lang="ar-SA"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 name="مربع نص 13">
            <a:extLst>
              <a:ext uri="{FF2B5EF4-FFF2-40B4-BE49-F238E27FC236}">
                <a16:creationId xmlns:a16="http://schemas.microsoft.com/office/drawing/2014/main" id="{34F10E72-E4AA-43F0-8D7B-7209DC3BE3DE}"/>
              </a:ext>
            </a:extLst>
          </p:cNvPr>
          <p:cNvSpPr txBox="1">
            <a:spLocks noChangeArrowheads="1"/>
          </p:cNvSpPr>
          <p:nvPr/>
        </p:nvSpPr>
        <p:spPr bwMode="auto">
          <a:xfrm>
            <a:off x="7064025" y="3547095"/>
            <a:ext cx="2643187" cy="584775"/>
          </a:xfrm>
          <a:prstGeom prst="rect">
            <a:avLst/>
          </a:prstGeom>
          <a:noFill/>
          <a:ln w="9525">
            <a:noFill/>
            <a:miter lim="800000"/>
            <a:headEnd/>
            <a:tailEnd/>
          </a:ln>
        </p:spPr>
        <p:txBody>
          <a:bodyPr>
            <a:spAutoFit/>
          </a:bodyPr>
          <a:lstStyle/>
          <a:p>
            <a:pPr algn="ctr" rtl="1"/>
            <a:r>
              <a:rPr lang="ar-EG" sz="3200" b="1" dirty="0">
                <a:solidFill>
                  <a:srgbClr val="00B0F0"/>
                </a:solidFill>
                <a:latin typeface="Calibri" pitchFamily="34" charset="0"/>
                <a:ea typeface="Calibri" pitchFamily="34" charset="0"/>
                <a:cs typeface="Times New Roman" pitchFamily="18" charset="0"/>
              </a:rPr>
              <a:t>الاسْتِنْتَاجُ</a:t>
            </a:r>
            <a:endParaRPr lang="ar-EG" sz="3200" dirty="0">
              <a:solidFill>
                <a:srgbClr val="00B0F0"/>
              </a:solidFill>
              <a:latin typeface="Calibri" pitchFamily="34" charset="0"/>
              <a:ea typeface="Calibri" pitchFamily="34" charset="0"/>
              <a:cs typeface="Times New Roman" pitchFamily="18" charset="0"/>
            </a:endParaRPr>
          </a:p>
        </p:txBody>
      </p:sp>
      <p:sp>
        <p:nvSpPr>
          <p:cNvPr id="15" name="مربع نص 14">
            <a:extLst>
              <a:ext uri="{FF2B5EF4-FFF2-40B4-BE49-F238E27FC236}">
                <a16:creationId xmlns:a16="http://schemas.microsoft.com/office/drawing/2014/main" id="{5A125145-14FF-4AA9-9465-D098E127BF34}"/>
              </a:ext>
            </a:extLst>
          </p:cNvPr>
          <p:cNvSpPr txBox="1">
            <a:spLocks noChangeArrowheads="1"/>
          </p:cNvSpPr>
          <p:nvPr/>
        </p:nvSpPr>
        <p:spPr bwMode="auto">
          <a:xfrm>
            <a:off x="2101500" y="3547095"/>
            <a:ext cx="3429000" cy="658642"/>
          </a:xfrm>
          <a:prstGeom prst="rect">
            <a:avLst/>
          </a:prstGeom>
          <a:noFill/>
          <a:ln w="9525">
            <a:noFill/>
            <a:miter lim="800000"/>
            <a:headEnd/>
            <a:tailEnd/>
          </a:ln>
        </p:spPr>
        <p:txBody>
          <a:bodyPr>
            <a:spAutoFit/>
          </a:bodyPr>
          <a:lstStyle/>
          <a:p>
            <a:pPr algn="r" rtl="1">
              <a:lnSpc>
                <a:spcPct val="115000"/>
              </a:lnSpc>
              <a:spcAft>
                <a:spcPts val="1000"/>
              </a:spcAft>
            </a:pPr>
            <a:r>
              <a:rPr lang="ar-EG" sz="3200" b="1" dirty="0">
                <a:solidFill>
                  <a:srgbClr val="00B0F0"/>
                </a:solidFill>
                <a:latin typeface="Calibri" pitchFamily="34" charset="0"/>
                <a:ea typeface="Calibri" pitchFamily="34" charset="0"/>
                <a:cs typeface="Times New Roman" pitchFamily="18" charset="0"/>
              </a:rPr>
              <a:t>إِرْشَادُ النَّصِ</a:t>
            </a:r>
            <a:endParaRPr lang="en-US" sz="3200" b="1" dirty="0">
              <a:solidFill>
                <a:srgbClr val="00B0F0"/>
              </a:solidFill>
              <a:latin typeface="Calibri" pitchFamily="34" charset="0"/>
              <a:ea typeface="Calibri" pitchFamily="34" charset="0"/>
              <a:cs typeface="Times New Roman" pitchFamily="18" charset="0"/>
            </a:endParaRPr>
          </a:p>
        </p:txBody>
      </p:sp>
      <p:sp>
        <p:nvSpPr>
          <p:cNvPr id="16" name="مربع نص 15">
            <a:extLst>
              <a:ext uri="{FF2B5EF4-FFF2-40B4-BE49-F238E27FC236}">
                <a16:creationId xmlns:a16="http://schemas.microsoft.com/office/drawing/2014/main" id="{BDB3D7F6-9BE4-41F3-9A43-A18C6C6D8305}"/>
              </a:ext>
            </a:extLst>
          </p:cNvPr>
          <p:cNvSpPr txBox="1">
            <a:spLocks noChangeArrowheads="1"/>
          </p:cNvSpPr>
          <p:nvPr/>
        </p:nvSpPr>
        <p:spPr bwMode="auto">
          <a:xfrm>
            <a:off x="3030217" y="4482120"/>
            <a:ext cx="3214687" cy="555986"/>
          </a:xfrm>
          <a:prstGeom prst="rect">
            <a:avLst/>
          </a:prstGeom>
          <a:noFill/>
          <a:ln w="9525">
            <a:noFill/>
            <a:miter lim="800000"/>
            <a:headEnd/>
            <a:tailEnd/>
          </a:ln>
        </p:spPr>
        <p:txBody>
          <a:bodyPr>
            <a:spAutoFit/>
          </a:bodyPr>
          <a:lstStyle/>
          <a:p>
            <a:pPr algn="ctr" rtl="1">
              <a:lnSpc>
                <a:spcPct val="115000"/>
              </a:lnSpc>
              <a:spcAft>
                <a:spcPts val="1000"/>
              </a:spcAft>
            </a:pPr>
            <a:r>
              <a:rPr lang="ar-EG" sz="2800" b="1" dirty="0">
                <a:solidFill>
                  <a:srgbClr val="FF00FF"/>
                </a:solidFill>
                <a:latin typeface="Calibri" pitchFamily="34" charset="0"/>
              </a:rPr>
              <a:t>لون الحافلة أحمر</a:t>
            </a:r>
            <a:endParaRPr lang="en-US" sz="2800" b="1" dirty="0">
              <a:solidFill>
                <a:srgbClr val="FF00FF"/>
              </a:solidFill>
              <a:latin typeface="Calibri" pitchFamily="34" charset="0"/>
            </a:endParaRPr>
          </a:p>
        </p:txBody>
      </p:sp>
      <p:sp>
        <p:nvSpPr>
          <p:cNvPr id="18" name="مربع نص 17">
            <a:extLst>
              <a:ext uri="{FF2B5EF4-FFF2-40B4-BE49-F238E27FC236}">
                <a16:creationId xmlns:a16="http://schemas.microsoft.com/office/drawing/2014/main" id="{D80661FF-D8CA-4F47-8FDB-7883AC1EDEF3}"/>
              </a:ext>
            </a:extLst>
          </p:cNvPr>
          <p:cNvSpPr txBox="1">
            <a:spLocks noChangeArrowheads="1"/>
          </p:cNvSpPr>
          <p:nvPr/>
        </p:nvSpPr>
        <p:spPr bwMode="auto">
          <a:xfrm>
            <a:off x="6459219" y="4124930"/>
            <a:ext cx="3429024" cy="1384995"/>
          </a:xfrm>
          <a:prstGeom prst="rect">
            <a:avLst/>
          </a:prstGeom>
          <a:noFill/>
          <a:ln w="9525">
            <a:noFill/>
            <a:miter lim="800000"/>
            <a:headEnd/>
            <a:tailEnd/>
          </a:ln>
        </p:spPr>
        <p:txBody>
          <a:bodyPr wrap="square">
            <a:spAutoFit/>
          </a:bodyPr>
          <a:lstStyle/>
          <a:p>
            <a:pPr algn="ctr" rtl="1"/>
            <a:r>
              <a:rPr lang="ar-EG" sz="2800" b="1" dirty="0">
                <a:solidFill>
                  <a:srgbClr val="FF00FF"/>
                </a:solidFill>
                <a:latin typeface="Calibri" pitchFamily="34" charset="0"/>
              </a:rPr>
              <a:t>تمتص الحافلة جميع الألوان ماعدا اللون الأحمر تعكسه فيصل</a:t>
            </a:r>
            <a:r>
              <a:rPr lang="ar-SA" sz="2800" b="1" dirty="0">
                <a:solidFill>
                  <a:srgbClr val="FF00FF"/>
                </a:solidFill>
                <a:latin typeface="Calibri" pitchFamily="34" charset="0"/>
              </a:rPr>
              <a:t> إلى </a:t>
            </a:r>
            <a:r>
              <a:rPr lang="ar-EG" sz="2800" b="1" dirty="0">
                <a:solidFill>
                  <a:srgbClr val="FF00FF"/>
                </a:solidFill>
                <a:latin typeface="Calibri" pitchFamily="34" charset="0"/>
              </a:rPr>
              <a:t>العين.</a:t>
            </a:r>
            <a:endParaRPr lang="en-US" sz="2800" b="1" dirty="0">
              <a:solidFill>
                <a:srgbClr val="FF00FF"/>
              </a:solidFill>
              <a:latin typeface="Calibri" pitchFamily="34" charset="0"/>
            </a:endParaRPr>
          </a:p>
        </p:txBody>
      </p:sp>
    </p:spTree>
    <p:extLst>
      <p:ext uri="{BB962C8B-B14F-4D97-AF65-F5344CB8AC3E}">
        <p14:creationId xmlns:p14="http://schemas.microsoft.com/office/powerpoint/2010/main" val="35561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36" name="Rectangle 1">
            <a:extLst>
              <a:ext uri="{FF2B5EF4-FFF2-40B4-BE49-F238E27FC236}">
                <a16:creationId xmlns:a16="http://schemas.microsoft.com/office/drawing/2014/main" id="{E0711ECA-C9B6-4F1C-9464-A5F8C8CA3BEC}"/>
              </a:ext>
            </a:extLst>
          </p:cNvPr>
          <p:cNvSpPr>
            <a:spLocks noChangeArrowheads="1"/>
          </p:cNvSpPr>
          <p:nvPr/>
        </p:nvSpPr>
        <p:spPr bwMode="auto">
          <a:xfrm>
            <a:off x="4655380" y="2121597"/>
            <a:ext cx="3670300" cy="1016000"/>
          </a:xfrm>
          <a:prstGeom prst="rect">
            <a:avLst/>
          </a:prstGeom>
          <a:noFill/>
          <a:ln w="9525">
            <a:noFill/>
            <a:miter lim="800000"/>
            <a:headEnd/>
            <a:tailEnd/>
          </a:ln>
          <a:effectLst>
            <a:outerShdw blurRad="50800" dist="38100" dir="5400000" algn="t" rotWithShape="0">
              <a:prstClr val="black">
                <a:alpha val="40000"/>
              </a:prstClr>
            </a:outerShdw>
          </a:effectLst>
        </p:spPr>
        <p:txBody>
          <a:bodyPr wrap="none" anchor="ctr">
            <a:spAutoFit/>
          </a:bodyPr>
          <a:lstStyle/>
          <a:p>
            <a:pPr algn="r" rtl="1"/>
            <a:r>
              <a:rPr lang="ar-EG" sz="6000" b="1" dirty="0">
                <a:solidFill>
                  <a:srgbClr val="FF0000"/>
                </a:solidFill>
                <a:latin typeface="Calibri" pitchFamily="34" charset="0"/>
              </a:rPr>
              <a:t>القوى والطاقة</a:t>
            </a:r>
            <a:endParaRPr lang="en-US" sz="6000" dirty="0">
              <a:solidFill>
                <a:srgbClr val="FF0000"/>
              </a:solidFill>
              <a:latin typeface="Calibri" pitchFamily="34" charset="0"/>
            </a:endParaRPr>
          </a:p>
        </p:txBody>
      </p:sp>
      <p:sp>
        <p:nvSpPr>
          <p:cNvPr id="37" name="مستطيل 9">
            <a:extLst>
              <a:ext uri="{FF2B5EF4-FFF2-40B4-BE49-F238E27FC236}">
                <a16:creationId xmlns:a16="http://schemas.microsoft.com/office/drawing/2014/main" id="{14E04588-CF54-413F-A87C-6A4BC0510548}"/>
              </a:ext>
            </a:extLst>
          </p:cNvPr>
          <p:cNvSpPr>
            <a:spLocks noChangeArrowheads="1"/>
          </p:cNvSpPr>
          <p:nvPr/>
        </p:nvSpPr>
        <p:spPr bwMode="auto">
          <a:xfrm>
            <a:off x="8024936" y="1298441"/>
            <a:ext cx="1742785" cy="461665"/>
          </a:xfrm>
          <a:prstGeom prst="rect">
            <a:avLst/>
          </a:prstGeom>
          <a:noFill/>
          <a:ln w="9525">
            <a:noFill/>
            <a:miter lim="800000"/>
            <a:headEnd/>
            <a:tailEnd/>
          </a:ln>
        </p:spPr>
        <p:txBody>
          <a:bodyPr wrap="none">
            <a:spAutoFit/>
          </a:bodyPr>
          <a:lstStyle/>
          <a:p>
            <a:pPr algn="ctr"/>
            <a:r>
              <a:rPr lang="ar-EG" sz="2400" b="1" dirty="0">
                <a:solidFill>
                  <a:srgbClr val="000099"/>
                </a:solidFill>
              </a:rPr>
              <a:t>الوحدة السادسة</a:t>
            </a:r>
            <a:endParaRPr lang="en-US" sz="2400" dirty="0">
              <a:solidFill>
                <a:srgbClr val="000099"/>
              </a:solidFill>
            </a:endParaRPr>
          </a:p>
        </p:txBody>
      </p:sp>
      <p:sp>
        <p:nvSpPr>
          <p:cNvPr id="38" name="مستطيل 37">
            <a:extLst>
              <a:ext uri="{FF2B5EF4-FFF2-40B4-BE49-F238E27FC236}">
                <a16:creationId xmlns:a16="http://schemas.microsoft.com/office/drawing/2014/main" id="{95B78BA5-E004-43AA-9DA7-7404F99E10F5}"/>
              </a:ext>
            </a:extLst>
          </p:cNvPr>
          <p:cNvSpPr/>
          <p:nvPr/>
        </p:nvSpPr>
        <p:spPr>
          <a:xfrm>
            <a:off x="3644238" y="3953137"/>
            <a:ext cx="5692584" cy="769441"/>
          </a:xfrm>
          <a:prstGeom prst="rect">
            <a:avLst/>
          </a:prstGeom>
        </p:spPr>
        <p:txBody>
          <a:bodyPr wrap="none">
            <a:spAutoFit/>
          </a:bodyPr>
          <a:lstStyle/>
          <a:p>
            <a:r>
              <a:rPr lang="ar-SA" sz="4400" b="1" dirty="0">
                <a:solidFill>
                  <a:schemeClr val="accent3">
                    <a:lumMod val="50000"/>
                  </a:schemeClr>
                </a:solidFill>
              </a:rPr>
              <a:t>في اللَّيْلِ، تَتَلَأْلَأُ المُدُنُ </a:t>
            </a:r>
            <a:r>
              <a:rPr lang="ar-SA" sz="4400" b="1" dirty="0" err="1">
                <a:solidFill>
                  <a:schemeClr val="accent3">
                    <a:lumMod val="50000"/>
                  </a:schemeClr>
                </a:solidFill>
              </a:rPr>
              <a:t>بِ</a:t>
            </a:r>
            <a:r>
              <a:rPr lang="ar-EG" sz="4400" b="1" dirty="0">
                <a:solidFill>
                  <a:schemeClr val="accent3">
                    <a:lumMod val="50000"/>
                  </a:schemeClr>
                </a:solidFill>
              </a:rPr>
              <a:t>الضوء.</a:t>
            </a:r>
            <a:endParaRPr lang="ar-SA" sz="4400" b="1" dirty="0">
              <a:solidFill>
                <a:schemeClr val="accent3">
                  <a:lumMod val="50000"/>
                </a:schemeClr>
              </a:solidFill>
            </a:endParaRPr>
          </a:p>
        </p:txBody>
      </p:sp>
    </p:spTree>
    <p:extLst>
      <p:ext uri="{BB962C8B-B14F-4D97-AF65-F5344CB8AC3E}">
        <p14:creationId xmlns:p14="http://schemas.microsoft.com/office/powerpoint/2010/main" val="1677753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مستطيل ذو زوايا قطرية مخدوشة 2">
            <a:extLst>
              <a:ext uri="{FF2B5EF4-FFF2-40B4-BE49-F238E27FC236}">
                <a16:creationId xmlns:a16="http://schemas.microsoft.com/office/drawing/2014/main" id="{9C89FE37-9938-4190-A936-52369421162B}"/>
              </a:ext>
            </a:extLst>
          </p:cNvPr>
          <p:cNvSpPr/>
          <p:nvPr/>
        </p:nvSpPr>
        <p:spPr>
          <a:xfrm>
            <a:off x="4173202" y="351270"/>
            <a:ext cx="4565646" cy="1123553"/>
          </a:xfrm>
          <a:prstGeom prst="snip2DiagRect">
            <a:avLst/>
          </a:prstGeom>
          <a:noFill/>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800" b="1" dirty="0">
                <a:solidFill>
                  <a:srgbClr val="FF0000"/>
                </a:solidFill>
              </a:rPr>
              <a:t>مُرَاجَعَةُ الدَّرْسِ</a:t>
            </a:r>
            <a:endParaRPr lang="en-US" sz="4800" b="1" dirty="0">
              <a:solidFill>
                <a:srgbClr val="FF0000"/>
              </a:solidFill>
            </a:endParaRPr>
          </a:p>
        </p:txBody>
      </p:sp>
      <p:sp>
        <p:nvSpPr>
          <p:cNvPr id="10" name="Rectangle 4">
            <a:extLst>
              <a:ext uri="{FF2B5EF4-FFF2-40B4-BE49-F238E27FC236}">
                <a16:creationId xmlns:a16="http://schemas.microsoft.com/office/drawing/2014/main" id="{D5DDA209-E9BF-49A9-BDB6-C76F9F8C71EC}"/>
              </a:ext>
            </a:extLst>
          </p:cNvPr>
          <p:cNvSpPr>
            <a:spLocks noChangeArrowheads="1"/>
          </p:cNvSpPr>
          <p:nvPr/>
        </p:nvSpPr>
        <p:spPr bwMode="auto">
          <a:xfrm>
            <a:off x="7173598" y="1331947"/>
            <a:ext cx="3414698" cy="707886"/>
          </a:xfrm>
          <a:prstGeom prst="rect">
            <a:avLst/>
          </a:prstGeom>
          <a:noFill/>
          <a:ln w="9525">
            <a:noFill/>
            <a:miter lim="800000"/>
            <a:headEnd/>
            <a:tailEnd/>
          </a:ln>
        </p:spPr>
        <p:txBody>
          <a:bodyPr wrap="square" anchor="ctr">
            <a:spAutoFit/>
          </a:bodyPr>
          <a:lstStyle/>
          <a:p>
            <a:pPr algn="r" rtl="1" eaLnBrk="0" hangingPunct="0"/>
            <a:r>
              <a:rPr lang="ar-EG" sz="4000" b="1" dirty="0">
                <a:latin typeface="Calibri" pitchFamily="34" charset="0"/>
              </a:rPr>
              <a:t>أُفَكِّرُ وَأَتَحَدَّثُ وأكْتُبُ</a:t>
            </a:r>
            <a:endParaRPr lang="ar-EG" sz="5400" b="1" dirty="0">
              <a:latin typeface="Calibri" pitchFamily="34" charset="0"/>
            </a:endParaRPr>
          </a:p>
        </p:txBody>
      </p:sp>
      <p:sp>
        <p:nvSpPr>
          <p:cNvPr id="11" name="شكل بيضاوي 10">
            <a:extLst>
              <a:ext uri="{FF2B5EF4-FFF2-40B4-BE49-F238E27FC236}">
                <a16:creationId xmlns:a16="http://schemas.microsoft.com/office/drawing/2014/main" id="{3C026E49-D79B-43C9-AA12-F0502FCDDCFB}"/>
              </a:ext>
            </a:extLst>
          </p:cNvPr>
          <p:cNvSpPr/>
          <p:nvPr/>
        </p:nvSpPr>
        <p:spPr>
          <a:xfrm>
            <a:off x="9702506" y="2327320"/>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2</a:t>
            </a:r>
          </a:p>
        </p:txBody>
      </p:sp>
      <p:sp>
        <p:nvSpPr>
          <p:cNvPr id="12" name="Rectangle 4">
            <a:extLst>
              <a:ext uri="{FF2B5EF4-FFF2-40B4-BE49-F238E27FC236}">
                <a16:creationId xmlns:a16="http://schemas.microsoft.com/office/drawing/2014/main" id="{4F8BD961-D865-4B28-B340-C2FCB158772A}"/>
              </a:ext>
            </a:extLst>
          </p:cNvPr>
          <p:cNvSpPr>
            <a:spLocks noChangeArrowheads="1"/>
          </p:cNvSpPr>
          <p:nvPr/>
        </p:nvSpPr>
        <p:spPr bwMode="auto">
          <a:xfrm>
            <a:off x="2387252" y="2260641"/>
            <a:ext cx="7262812" cy="1323975"/>
          </a:xfrm>
          <a:prstGeom prst="rect">
            <a:avLst/>
          </a:prstGeom>
          <a:noFill/>
          <a:ln w="9525">
            <a:noFill/>
            <a:miter lim="800000"/>
            <a:headEnd/>
            <a:tailEnd/>
          </a:ln>
        </p:spPr>
        <p:txBody>
          <a:bodyPr anchor="ctr">
            <a:spAutoFit/>
          </a:bodyPr>
          <a:lstStyle/>
          <a:p>
            <a:pPr algn="r" rtl="1" eaLnBrk="0" fontAlgn="auto" hangingPunct="0">
              <a:spcBef>
                <a:spcPts val="0"/>
              </a:spcBef>
              <a:spcAft>
                <a:spcPts val="0"/>
              </a:spcAft>
              <a:defRPr/>
            </a:pPr>
            <a:r>
              <a:rPr lang="ar-EG" sz="4000" b="1" dirty="0">
                <a:solidFill>
                  <a:srgbClr val="00B0F0"/>
                </a:solidFill>
                <a:latin typeface="+mn-lt"/>
                <a:cs typeface="+mn-cs"/>
              </a:rPr>
              <a:t>أَسْتَخلِصُ النّتَائِجَ</a:t>
            </a:r>
            <a:r>
              <a:rPr lang="ar-EG" sz="4000" b="1" dirty="0">
                <a:latin typeface="+mn-lt"/>
                <a:cs typeface="+mn-cs"/>
              </a:rPr>
              <a:t>. لِمَاذَا يَبْدُو لَوْنُ سيارة الإسعاف أَحْمَرَ وَلَوْنُ سَيَّارَةِ الإِطْفَاءِ أصفر؟</a:t>
            </a:r>
            <a:endParaRPr lang="ar-EG" sz="5400" b="1" dirty="0">
              <a:latin typeface="+mn-lt"/>
              <a:cs typeface="+mn-cs"/>
            </a:endParaRPr>
          </a:p>
        </p:txBody>
      </p:sp>
      <p:graphicFrame>
        <p:nvGraphicFramePr>
          <p:cNvPr id="13" name="جدول 12">
            <a:extLst>
              <a:ext uri="{FF2B5EF4-FFF2-40B4-BE49-F238E27FC236}">
                <a16:creationId xmlns:a16="http://schemas.microsoft.com/office/drawing/2014/main" id="{9335136C-1F76-4EB7-B1FF-876575B915B0}"/>
              </a:ext>
            </a:extLst>
          </p:cNvPr>
          <p:cNvGraphicFramePr>
            <a:graphicFrameLocks noGrp="1"/>
          </p:cNvGraphicFramePr>
          <p:nvPr/>
        </p:nvGraphicFramePr>
        <p:xfrm>
          <a:off x="2887318" y="3553426"/>
          <a:ext cx="7072362" cy="2143140"/>
        </p:xfrm>
        <a:graphic>
          <a:graphicData uri="http://schemas.openxmlformats.org/drawingml/2006/table">
            <a:tbl>
              <a:tblPr rtl="1" firstRow="1" bandRow="1">
                <a:tableStyleId>{5C22544A-7EE6-4342-B048-85BDC9FD1C3A}</a:tableStyleId>
              </a:tblPr>
              <a:tblGrid>
                <a:gridCol w="3536181">
                  <a:extLst>
                    <a:ext uri="{9D8B030D-6E8A-4147-A177-3AD203B41FA5}">
                      <a16:colId xmlns:a16="http://schemas.microsoft.com/office/drawing/2014/main" val="20000"/>
                    </a:ext>
                  </a:extLst>
                </a:gridCol>
                <a:gridCol w="3536181">
                  <a:extLst>
                    <a:ext uri="{9D8B030D-6E8A-4147-A177-3AD203B41FA5}">
                      <a16:colId xmlns:a16="http://schemas.microsoft.com/office/drawing/2014/main" val="20001"/>
                    </a:ext>
                  </a:extLst>
                </a:gridCol>
              </a:tblGrid>
              <a:tr h="549509">
                <a:tc>
                  <a:txBody>
                    <a:bodyPr/>
                    <a:lstStyle/>
                    <a:p>
                      <a:pPr rtl="1"/>
                      <a:endParaRPr lang="ar-SA"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rtl="1"/>
                      <a:endParaRPr lang="ar-SA"/>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93631">
                <a:tc>
                  <a:txBody>
                    <a:bodyPr/>
                    <a:lstStyle/>
                    <a:p>
                      <a:pPr rtl="1"/>
                      <a:endParaRPr lang="ar-SA"/>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rtl="1"/>
                      <a:endParaRPr lang="ar-SA"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 name="مربع نص 13">
            <a:extLst>
              <a:ext uri="{FF2B5EF4-FFF2-40B4-BE49-F238E27FC236}">
                <a16:creationId xmlns:a16="http://schemas.microsoft.com/office/drawing/2014/main" id="{34F10E72-E4AA-43F0-8D7B-7209DC3BE3DE}"/>
              </a:ext>
            </a:extLst>
          </p:cNvPr>
          <p:cNvSpPr txBox="1">
            <a:spLocks noChangeArrowheads="1"/>
          </p:cNvSpPr>
          <p:nvPr/>
        </p:nvSpPr>
        <p:spPr bwMode="auto">
          <a:xfrm>
            <a:off x="7064025" y="3547095"/>
            <a:ext cx="2643187" cy="584775"/>
          </a:xfrm>
          <a:prstGeom prst="rect">
            <a:avLst/>
          </a:prstGeom>
          <a:noFill/>
          <a:ln w="9525">
            <a:noFill/>
            <a:miter lim="800000"/>
            <a:headEnd/>
            <a:tailEnd/>
          </a:ln>
        </p:spPr>
        <p:txBody>
          <a:bodyPr>
            <a:spAutoFit/>
          </a:bodyPr>
          <a:lstStyle/>
          <a:p>
            <a:pPr algn="ctr" rtl="1"/>
            <a:r>
              <a:rPr lang="ar-EG" sz="3200" b="1" dirty="0">
                <a:solidFill>
                  <a:srgbClr val="00B0F0"/>
                </a:solidFill>
                <a:latin typeface="Calibri" pitchFamily="34" charset="0"/>
                <a:ea typeface="Calibri" pitchFamily="34" charset="0"/>
                <a:cs typeface="Times New Roman" pitchFamily="18" charset="0"/>
              </a:rPr>
              <a:t>الاسْتِنْتَاجُ</a:t>
            </a:r>
            <a:endParaRPr lang="ar-EG" sz="3200" dirty="0">
              <a:solidFill>
                <a:srgbClr val="00B0F0"/>
              </a:solidFill>
              <a:latin typeface="Calibri" pitchFamily="34" charset="0"/>
              <a:ea typeface="Calibri" pitchFamily="34" charset="0"/>
              <a:cs typeface="Times New Roman" pitchFamily="18" charset="0"/>
            </a:endParaRPr>
          </a:p>
        </p:txBody>
      </p:sp>
      <p:sp>
        <p:nvSpPr>
          <p:cNvPr id="15" name="مربع نص 14">
            <a:extLst>
              <a:ext uri="{FF2B5EF4-FFF2-40B4-BE49-F238E27FC236}">
                <a16:creationId xmlns:a16="http://schemas.microsoft.com/office/drawing/2014/main" id="{5A125145-14FF-4AA9-9465-D098E127BF34}"/>
              </a:ext>
            </a:extLst>
          </p:cNvPr>
          <p:cNvSpPr txBox="1">
            <a:spLocks noChangeArrowheads="1"/>
          </p:cNvSpPr>
          <p:nvPr/>
        </p:nvSpPr>
        <p:spPr bwMode="auto">
          <a:xfrm>
            <a:off x="2101500" y="3547095"/>
            <a:ext cx="3429000" cy="658642"/>
          </a:xfrm>
          <a:prstGeom prst="rect">
            <a:avLst/>
          </a:prstGeom>
          <a:noFill/>
          <a:ln w="9525">
            <a:noFill/>
            <a:miter lim="800000"/>
            <a:headEnd/>
            <a:tailEnd/>
          </a:ln>
        </p:spPr>
        <p:txBody>
          <a:bodyPr>
            <a:spAutoFit/>
          </a:bodyPr>
          <a:lstStyle/>
          <a:p>
            <a:pPr algn="r" rtl="1">
              <a:lnSpc>
                <a:spcPct val="115000"/>
              </a:lnSpc>
              <a:spcAft>
                <a:spcPts val="1000"/>
              </a:spcAft>
            </a:pPr>
            <a:r>
              <a:rPr lang="ar-EG" sz="3200" b="1" dirty="0">
                <a:solidFill>
                  <a:srgbClr val="00B0F0"/>
                </a:solidFill>
                <a:latin typeface="Calibri" pitchFamily="34" charset="0"/>
                <a:ea typeface="Calibri" pitchFamily="34" charset="0"/>
                <a:cs typeface="Times New Roman" pitchFamily="18" charset="0"/>
              </a:rPr>
              <a:t>إِرْشَادُ النَّصِ</a:t>
            </a:r>
            <a:endParaRPr lang="en-US" sz="3200" b="1" dirty="0">
              <a:solidFill>
                <a:srgbClr val="00B0F0"/>
              </a:solidFill>
              <a:latin typeface="Calibri" pitchFamily="34" charset="0"/>
              <a:ea typeface="Calibri" pitchFamily="34" charset="0"/>
              <a:cs typeface="Times New Roman" pitchFamily="18" charset="0"/>
            </a:endParaRPr>
          </a:p>
        </p:txBody>
      </p:sp>
      <p:sp>
        <p:nvSpPr>
          <p:cNvPr id="16" name="مربع نص 15">
            <a:extLst>
              <a:ext uri="{FF2B5EF4-FFF2-40B4-BE49-F238E27FC236}">
                <a16:creationId xmlns:a16="http://schemas.microsoft.com/office/drawing/2014/main" id="{BDB3D7F6-9BE4-41F3-9A43-A18C6C6D8305}"/>
              </a:ext>
            </a:extLst>
          </p:cNvPr>
          <p:cNvSpPr txBox="1">
            <a:spLocks noChangeArrowheads="1"/>
          </p:cNvSpPr>
          <p:nvPr/>
        </p:nvSpPr>
        <p:spPr bwMode="auto">
          <a:xfrm>
            <a:off x="3030217" y="4482120"/>
            <a:ext cx="3214687" cy="555986"/>
          </a:xfrm>
          <a:prstGeom prst="rect">
            <a:avLst/>
          </a:prstGeom>
          <a:noFill/>
          <a:ln w="9525">
            <a:noFill/>
            <a:miter lim="800000"/>
            <a:headEnd/>
            <a:tailEnd/>
          </a:ln>
        </p:spPr>
        <p:txBody>
          <a:bodyPr>
            <a:spAutoFit/>
          </a:bodyPr>
          <a:lstStyle/>
          <a:p>
            <a:pPr algn="ctr">
              <a:lnSpc>
                <a:spcPct val="115000"/>
              </a:lnSpc>
              <a:spcAft>
                <a:spcPts val="1000"/>
              </a:spcAft>
            </a:pPr>
            <a:r>
              <a:rPr lang="ar-EG" sz="2800" b="1" dirty="0">
                <a:solidFill>
                  <a:srgbClr val="FF00FF"/>
                </a:solidFill>
                <a:latin typeface="Calibri" pitchFamily="34" charset="0"/>
              </a:rPr>
              <a:t>لون سيارة ال</a:t>
            </a:r>
            <a:r>
              <a:rPr lang="ar-SA" sz="2800" b="1" dirty="0">
                <a:solidFill>
                  <a:srgbClr val="FF00FF"/>
                </a:solidFill>
                <a:latin typeface="Calibri" pitchFamily="34" charset="0"/>
              </a:rPr>
              <a:t>إ</a:t>
            </a:r>
            <a:r>
              <a:rPr lang="ar-EG" sz="2800" b="1" dirty="0">
                <a:solidFill>
                  <a:srgbClr val="FF00FF"/>
                </a:solidFill>
                <a:latin typeface="Calibri" pitchFamily="34" charset="0"/>
              </a:rPr>
              <a:t>طفاء أصفر</a:t>
            </a:r>
            <a:endParaRPr lang="en-US" sz="2800" b="1" dirty="0">
              <a:solidFill>
                <a:srgbClr val="FF00FF"/>
              </a:solidFill>
              <a:latin typeface="Calibri" pitchFamily="34" charset="0"/>
            </a:endParaRPr>
          </a:p>
        </p:txBody>
      </p:sp>
      <p:sp>
        <p:nvSpPr>
          <p:cNvPr id="18" name="مربع نص 17">
            <a:extLst>
              <a:ext uri="{FF2B5EF4-FFF2-40B4-BE49-F238E27FC236}">
                <a16:creationId xmlns:a16="http://schemas.microsoft.com/office/drawing/2014/main" id="{D80661FF-D8CA-4F47-8FDB-7883AC1EDEF3}"/>
              </a:ext>
            </a:extLst>
          </p:cNvPr>
          <p:cNvSpPr txBox="1">
            <a:spLocks noChangeArrowheads="1"/>
          </p:cNvSpPr>
          <p:nvPr/>
        </p:nvSpPr>
        <p:spPr bwMode="auto">
          <a:xfrm>
            <a:off x="6459219" y="4124930"/>
            <a:ext cx="3429024" cy="1384995"/>
          </a:xfrm>
          <a:prstGeom prst="rect">
            <a:avLst/>
          </a:prstGeom>
          <a:noFill/>
          <a:ln w="9525">
            <a:noFill/>
            <a:miter lim="800000"/>
            <a:headEnd/>
            <a:tailEnd/>
          </a:ln>
        </p:spPr>
        <p:txBody>
          <a:bodyPr wrap="square">
            <a:spAutoFit/>
          </a:bodyPr>
          <a:lstStyle/>
          <a:p>
            <a:pPr algn="ctr"/>
            <a:r>
              <a:rPr lang="ar-EG" sz="2800" b="1" dirty="0">
                <a:solidFill>
                  <a:srgbClr val="FF00FF"/>
                </a:solidFill>
                <a:latin typeface="Calibri" pitchFamily="34" charset="0"/>
              </a:rPr>
              <a:t>تمتص سيارة ا</a:t>
            </a:r>
            <a:r>
              <a:rPr lang="ar-SA" sz="2800" b="1" dirty="0" err="1">
                <a:solidFill>
                  <a:srgbClr val="FF00FF"/>
                </a:solidFill>
                <a:latin typeface="Calibri" pitchFamily="34" charset="0"/>
              </a:rPr>
              <a:t>لإ</a:t>
            </a:r>
            <a:r>
              <a:rPr lang="ar-EG" sz="2800" b="1" dirty="0">
                <a:solidFill>
                  <a:srgbClr val="FF00FF"/>
                </a:solidFill>
                <a:latin typeface="Calibri" pitchFamily="34" charset="0"/>
              </a:rPr>
              <a:t>طفاء جميع الألوان ماعدا الأصفر تعكسه فيصل </a:t>
            </a:r>
            <a:r>
              <a:rPr lang="ar-SA" sz="2800" b="1" dirty="0">
                <a:solidFill>
                  <a:srgbClr val="FF00FF"/>
                </a:solidFill>
                <a:latin typeface="Calibri" pitchFamily="34" charset="0"/>
              </a:rPr>
              <a:t>إ</a:t>
            </a:r>
            <a:r>
              <a:rPr lang="ar-EG" sz="2800" b="1" dirty="0" err="1">
                <a:solidFill>
                  <a:srgbClr val="FF00FF"/>
                </a:solidFill>
                <a:latin typeface="Calibri" pitchFamily="34" charset="0"/>
              </a:rPr>
              <a:t>لى</a:t>
            </a:r>
            <a:r>
              <a:rPr lang="ar-EG" sz="2800" b="1" dirty="0">
                <a:solidFill>
                  <a:srgbClr val="FF00FF"/>
                </a:solidFill>
                <a:latin typeface="Calibri" pitchFamily="34" charset="0"/>
              </a:rPr>
              <a:t> العين.</a:t>
            </a:r>
            <a:endParaRPr lang="en-US" sz="2800" b="1" dirty="0">
              <a:solidFill>
                <a:srgbClr val="FF00FF"/>
              </a:solidFill>
              <a:latin typeface="Calibri" pitchFamily="34" charset="0"/>
            </a:endParaRPr>
          </a:p>
        </p:txBody>
      </p:sp>
    </p:spTree>
    <p:extLst>
      <p:ext uri="{BB962C8B-B14F-4D97-AF65-F5344CB8AC3E}">
        <p14:creationId xmlns:p14="http://schemas.microsoft.com/office/powerpoint/2010/main" val="2675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3" name="Rectangle 4">
            <a:extLst>
              <a:ext uri="{FF2B5EF4-FFF2-40B4-BE49-F238E27FC236}">
                <a16:creationId xmlns:a16="http://schemas.microsoft.com/office/drawing/2014/main" id="{B8F11725-545C-43FC-9472-0B2B745837F0}"/>
              </a:ext>
            </a:extLst>
          </p:cNvPr>
          <p:cNvSpPr>
            <a:spLocks noChangeArrowheads="1"/>
          </p:cNvSpPr>
          <p:nvPr/>
        </p:nvSpPr>
        <p:spPr bwMode="auto">
          <a:xfrm>
            <a:off x="7320136" y="938326"/>
            <a:ext cx="3414698" cy="707886"/>
          </a:xfrm>
          <a:prstGeom prst="rect">
            <a:avLst/>
          </a:prstGeom>
          <a:noFill/>
          <a:ln w="9525">
            <a:noFill/>
            <a:miter lim="800000"/>
            <a:headEnd/>
            <a:tailEnd/>
          </a:ln>
        </p:spPr>
        <p:txBody>
          <a:bodyPr wrap="square" anchor="ctr">
            <a:spAutoFit/>
          </a:bodyPr>
          <a:lstStyle/>
          <a:p>
            <a:pPr algn="r" rtl="1" eaLnBrk="0" hangingPunct="0"/>
            <a:r>
              <a:rPr lang="ar-EG" sz="4000" b="1" dirty="0">
                <a:latin typeface="Calibri" pitchFamily="34" charset="0"/>
              </a:rPr>
              <a:t>أُفَكِّرُ وَأَتَحَدَّثُ وأكْتُبُ</a:t>
            </a:r>
            <a:endParaRPr lang="ar-EG" sz="5400" b="1" dirty="0">
              <a:latin typeface="Calibri" pitchFamily="34" charset="0"/>
            </a:endParaRPr>
          </a:p>
        </p:txBody>
      </p:sp>
      <p:sp>
        <p:nvSpPr>
          <p:cNvPr id="14" name="شكل بيضاوي 13">
            <a:extLst>
              <a:ext uri="{FF2B5EF4-FFF2-40B4-BE49-F238E27FC236}">
                <a16:creationId xmlns:a16="http://schemas.microsoft.com/office/drawing/2014/main" id="{8924EA6F-2D37-4F8E-8031-F3FCCB146A55}"/>
              </a:ext>
            </a:extLst>
          </p:cNvPr>
          <p:cNvSpPr/>
          <p:nvPr/>
        </p:nvSpPr>
        <p:spPr>
          <a:xfrm>
            <a:off x="9849044" y="1933699"/>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3</a:t>
            </a:r>
          </a:p>
        </p:txBody>
      </p:sp>
      <p:sp>
        <p:nvSpPr>
          <p:cNvPr id="15" name="Rectangle 4">
            <a:extLst>
              <a:ext uri="{FF2B5EF4-FFF2-40B4-BE49-F238E27FC236}">
                <a16:creationId xmlns:a16="http://schemas.microsoft.com/office/drawing/2014/main" id="{568B683E-B715-4D99-8D10-A581558968A1}"/>
              </a:ext>
            </a:extLst>
          </p:cNvPr>
          <p:cNvSpPr>
            <a:spLocks noChangeArrowheads="1"/>
          </p:cNvSpPr>
          <p:nvPr/>
        </p:nvSpPr>
        <p:spPr bwMode="auto">
          <a:xfrm>
            <a:off x="2533790" y="1867020"/>
            <a:ext cx="7177116" cy="1754326"/>
          </a:xfrm>
          <a:prstGeom prst="rect">
            <a:avLst/>
          </a:prstGeom>
          <a:noFill/>
          <a:ln w="9525">
            <a:noFill/>
            <a:miter lim="800000"/>
            <a:headEnd/>
            <a:tailEnd/>
          </a:ln>
        </p:spPr>
        <p:txBody>
          <a:bodyPr wrap="square" anchor="ctr">
            <a:spAutoFit/>
          </a:bodyPr>
          <a:lstStyle/>
          <a:p>
            <a:pPr algn="r" rtl="1" eaLnBrk="0" fontAlgn="auto" hangingPunct="0">
              <a:spcBef>
                <a:spcPts val="0"/>
              </a:spcBef>
              <a:spcAft>
                <a:spcPts val="0"/>
              </a:spcAft>
              <a:defRPr/>
            </a:pPr>
            <a:r>
              <a:rPr lang="ar-EG" sz="3600" b="1" dirty="0">
                <a:solidFill>
                  <a:srgbClr val="00B0F0"/>
                </a:solidFill>
                <a:latin typeface="+mn-lt"/>
                <a:cs typeface="+mn-cs"/>
              </a:rPr>
              <a:t>اَلتَّفْكِيرٌ النّاقِدُ.</a:t>
            </a:r>
          </a:p>
          <a:p>
            <a:pPr algn="r" rtl="1" eaLnBrk="0" fontAlgn="auto" hangingPunct="0">
              <a:spcBef>
                <a:spcPts val="0"/>
              </a:spcBef>
              <a:spcAft>
                <a:spcPts val="0"/>
              </a:spcAft>
              <a:defRPr/>
            </a:pPr>
            <a:r>
              <a:rPr lang="ar-EG" sz="3600" b="1" dirty="0">
                <a:solidFill>
                  <a:srgbClr val="00B0F0"/>
                </a:solidFill>
                <a:latin typeface="+mn-lt"/>
                <a:cs typeface="+mn-cs"/>
              </a:rPr>
              <a:t> </a:t>
            </a:r>
            <a:r>
              <a:rPr lang="ar-EG" sz="3600" b="1" dirty="0">
                <a:latin typeface="+mn-lt"/>
                <a:cs typeface="+mn-cs"/>
              </a:rPr>
              <a:t>كَيْفَ يُمْكِنُنِي جَعْلَ ظِلِّ الكُرَاتِ الزُّجَاجِيَّةِ يَبْدُو كِظِلِّ كُرَاتِ التِّنِسِ؟</a:t>
            </a:r>
            <a:endParaRPr lang="en-US" sz="1400" b="1" dirty="0">
              <a:latin typeface="+mn-lt"/>
              <a:cs typeface="+mn-cs"/>
            </a:endParaRPr>
          </a:p>
        </p:txBody>
      </p:sp>
      <p:sp>
        <p:nvSpPr>
          <p:cNvPr id="16" name="مربع نص 15">
            <a:extLst>
              <a:ext uri="{FF2B5EF4-FFF2-40B4-BE49-F238E27FC236}">
                <a16:creationId xmlns:a16="http://schemas.microsoft.com/office/drawing/2014/main" id="{F1D79184-EF8C-49BE-A653-1D38EB616EA7}"/>
              </a:ext>
            </a:extLst>
          </p:cNvPr>
          <p:cNvSpPr txBox="1">
            <a:spLocks noChangeArrowheads="1"/>
          </p:cNvSpPr>
          <p:nvPr/>
        </p:nvSpPr>
        <p:spPr bwMode="auto">
          <a:xfrm>
            <a:off x="3891112" y="4010160"/>
            <a:ext cx="5380038" cy="708025"/>
          </a:xfrm>
          <a:prstGeom prst="rect">
            <a:avLst/>
          </a:prstGeom>
          <a:noFill/>
          <a:ln w="9525">
            <a:noFill/>
            <a:miter lim="800000"/>
            <a:headEnd/>
            <a:tailEnd/>
          </a:ln>
        </p:spPr>
        <p:txBody>
          <a:bodyPr>
            <a:spAutoFit/>
          </a:bodyPr>
          <a:lstStyle/>
          <a:p>
            <a:pPr algn="ctr" rtl="1"/>
            <a:r>
              <a:rPr lang="ar-EG" sz="4000" b="1" dirty="0">
                <a:solidFill>
                  <a:srgbClr val="FF00FF"/>
                </a:solidFill>
                <a:latin typeface="Calibri" pitchFamily="34" charset="0"/>
              </a:rPr>
              <a:t>بإبعادها عن مصدر الضوء.</a:t>
            </a:r>
            <a:endParaRPr lang="en-US" sz="4000" b="1" dirty="0">
              <a:solidFill>
                <a:srgbClr val="FF00FF"/>
              </a:solidFill>
              <a:latin typeface="Calibri" pitchFamily="34" charset="0"/>
            </a:endParaRPr>
          </a:p>
        </p:txBody>
      </p:sp>
    </p:spTree>
    <p:extLst>
      <p:ext uri="{BB962C8B-B14F-4D97-AF65-F5344CB8AC3E}">
        <p14:creationId xmlns:p14="http://schemas.microsoft.com/office/powerpoint/2010/main" val="20574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13" name="Rectangle 4">
            <a:extLst>
              <a:ext uri="{FF2B5EF4-FFF2-40B4-BE49-F238E27FC236}">
                <a16:creationId xmlns:a16="http://schemas.microsoft.com/office/drawing/2014/main" id="{92BC380C-3972-4520-8CAF-573A0D76174E}"/>
              </a:ext>
            </a:extLst>
          </p:cNvPr>
          <p:cNvSpPr>
            <a:spLocks noChangeArrowheads="1"/>
          </p:cNvSpPr>
          <p:nvPr/>
        </p:nvSpPr>
        <p:spPr bwMode="auto">
          <a:xfrm>
            <a:off x="7161155" y="429950"/>
            <a:ext cx="3414698" cy="707886"/>
          </a:xfrm>
          <a:prstGeom prst="rect">
            <a:avLst/>
          </a:prstGeom>
          <a:noFill/>
          <a:ln w="9525">
            <a:noFill/>
            <a:miter lim="800000"/>
            <a:headEnd/>
            <a:tailEnd/>
          </a:ln>
        </p:spPr>
        <p:txBody>
          <a:bodyPr wrap="square" anchor="ctr">
            <a:spAutoFit/>
          </a:bodyPr>
          <a:lstStyle/>
          <a:p>
            <a:pPr algn="r" rtl="1" eaLnBrk="0" hangingPunct="0"/>
            <a:r>
              <a:rPr lang="ar-EG" sz="4000" b="1" dirty="0">
                <a:latin typeface="Calibri" pitchFamily="34" charset="0"/>
              </a:rPr>
              <a:t>أُفَكِّرُ وَأَتَحَدَّثُ وأكْتُبُ</a:t>
            </a:r>
            <a:endParaRPr lang="ar-EG" sz="5400" b="1" dirty="0">
              <a:latin typeface="Calibri" pitchFamily="34" charset="0"/>
            </a:endParaRPr>
          </a:p>
        </p:txBody>
      </p:sp>
      <p:sp>
        <p:nvSpPr>
          <p:cNvPr id="14" name="شكل بيضاوي 13">
            <a:extLst>
              <a:ext uri="{FF2B5EF4-FFF2-40B4-BE49-F238E27FC236}">
                <a16:creationId xmlns:a16="http://schemas.microsoft.com/office/drawing/2014/main" id="{D4B7EF03-0AC7-421D-B6AA-73391FAD5F08}"/>
              </a:ext>
            </a:extLst>
          </p:cNvPr>
          <p:cNvSpPr/>
          <p:nvPr/>
        </p:nvSpPr>
        <p:spPr>
          <a:xfrm>
            <a:off x="9690063" y="1425323"/>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4</a:t>
            </a:r>
          </a:p>
        </p:txBody>
      </p:sp>
      <p:sp>
        <p:nvSpPr>
          <p:cNvPr id="15" name="Rectangle 4">
            <a:extLst>
              <a:ext uri="{FF2B5EF4-FFF2-40B4-BE49-F238E27FC236}">
                <a16:creationId xmlns:a16="http://schemas.microsoft.com/office/drawing/2014/main" id="{1DFD0770-38C1-454C-B407-A7C1448BD13D}"/>
              </a:ext>
            </a:extLst>
          </p:cNvPr>
          <p:cNvSpPr>
            <a:spLocks noChangeArrowheads="1"/>
          </p:cNvSpPr>
          <p:nvPr/>
        </p:nvSpPr>
        <p:spPr bwMode="auto">
          <a:xfrm>
            <a:off x="2774937" y="1580917"/>
            <a:ext cx="6642125" cy="3416320"/>
          </a:xfrm>
          <a:prstGeom prst="rect">
            <a:avLst/>
          </a:prstGeom>
          <a:noFill/>
          <a:ln w="9525">
            <a:noFill/>
            <a:miter lim="800000"/>
            <a:headEnd/>
            <a:tailEnd/>
          </a:ln>
        </p:spPr>
        <p:txBody>
          <a:bodyPr wrap="square" anchor="ctr">
            <a:spAutoFit/>
          </a:bodyPr>
          <a:lstStyle/>
          <a:p>
            <a:pPr algn="r" rtl="1" eaLnBrk="0" fontAlgn="auto" hangingPunct="0">
              <a:spcBef>
                <a:spcPts val="0"/>
              </a:spcBef>
              <a:spcAft>
                <a:spcPts val="0"/>
              </a:spcAft>
              <a:defRPr/>
            </a:pPr>
            <a:r>
              <a:rPr lang="ar-EG" sz="3600" b="1" dirty="0">
                <a:solidFill>
                  <a:srgbClr val="00B0F0"/>
                </a:solidFill>
                <a:latin typeface="+mn-lt"/>
                <a:cs typeface="+mn-cs"/>
              </a:rPr>
              <a:t>أَخْتارُ الإِجَابَةَ الصَّحِيحَةَ.</a:t>
            </a:r>
            <a:endParaRPr lang="ar-SA" sz="3600" b="1" dirty="0">
              <a:solidFill>
                <a:srgbClr val="00B0F0"/>
              </a:solidFill>
              <a:latin typeface="+mn-lt"/>
              <a:cs typeface="+mn-cs"/>
            </a:endParaRPr>
          </a:p>
          <a:p>
            <a:pPr algn="r" rtl="1" eaLnBrk="0" fontAlgn="auto" hangingPunct="0">
              <a:spcBef>
                <a:spcPts val="0"/>
              </a:spcBef>
              <a:spcAft>
                <a:spcPts val="0"/>
              </a:spcAft>
              <a:defRPr/>
            </a:pPr>
            <a:r>
              <a:rPr lang="ar-EG" sz="3600" b="1" dirty="0">
                <a:solidFill>
                  <a:srgbClr val="00B050"/>
                </a:solidFill>
                <a:latin typeface="+mn-lt"/>
                <a:cs typeface="+mn-cs"/>
              </a:rPr>
              <a:t> </a:t>
            </a:r>
            <a:r>
              <a:rPr lang="ar-EG" sz="3600" b="1" dirty="0">
                <a:solidFill>
                  <a:schemeClr val="tx1">
                    <a:lumMod val="95000"/>
                    <a:lumOff val="5000"/>
                  </a:schemeClr>
                </a:solidFill>
                <a:latin typeface="+mn-lt"/>
                <a:cs typeface="+mn-cs"/>
              </a:rPr>
              <a:t>يُعدُّ وَرَقُ </a:t>
            </a:r>
            <a:r>
              <a:rPr lang="ar-EG" sz="3600" b="1" dirty="0" err="1">
                <a:solidFill>
                  <a:schemeClr val="tx1">
                    <a:lumMod val="95000"/>
                    <a:lumOff val="5000"/>
                  </a:schemeClr>
                </a:solidFill>
                <a:latin typeface="+mn-lt"/>
                <a:cs typeface="+mn-cs"/>
              </a:rPr>
              <a:t>الأَلُومِنْيُومِ</a:t>
            </a:r>
            <a:r>
              <a:rPr lang="ar-EG" sz="3600" b="1" dirty="0">
                <a:solidFill>
                  <a:schemeClr val="tx1">
                    <a:lumMod val="95000"/>
                    <a:lumOff val="5000"/>
                  </a:schemeClr>
                </a:solidFill>
                <a:latin typeface="+mn-lt"/>
                <a:cs typeface="+mn-cs"/>
              </a:rPr>
              <a:t> مِثَالاً عَلَى:</a:t>
            </a:r>
            <a:endParaRPr lang="ar-SA" sz="3600" b="1" dirty="0">
              <a:solidFill>
                <a:schemeClr val="tx1">
                  <a:lumMod val="95000"/>
                  <a:lumOff val="5000"/>
                </a:schemeClr>
              </a:solidFill>
              <a:latin typeface="+mn-lt"/>
              <a:cs typeface="+mn-cs"/>
            </a:endParaRPr>
          </a:p>
          <a:p>
            <a:pPr algn="r" rtl="1" eaLnBrk="0" fontAlgn="auto" hangingPunct="0">
              <a:spcBef>
                <a:spcPts val="0"/>
              </a:spcBef>
              <a:spcAft>
                <a:spcPts val="0"/>
              </a:spcAft>
              <a:defRPr/>
            </a:pPr>
            <a:r>
              <a:rPr lang="ar-EG" sz="3600" b="1" dirty="0">
                <a:latin typeface="+mn-lt"/>
                <a:cs typeface="+mn-cs"/>
              </a:rPr>
              <a:t>أ- جِسْمٍ شِبْهِ شَفَّافٍ.</a:t>
            </a:r>
            <a:endParaRPr lang="en-US" sz="1400" b="1" dirty="0">
              <a:latin typeface="+mn-lt"/>
              <a:cs typeface="+mn-cs"/>
            </a:endParaRPr>
          </a:p>
          <a:p>
            <a:pPr algn="r" rtl="1" eaLnBrk="0" fontAlgn="auto" hangingPunct="0">
              <a:spcBef>
                <a:spcPts val="0"/>
              </a:spcBef>
              <a:spcAft>
                <a:spcPts val="0"/>
              </a:spcAft>
              <a:defRPr/>
            </a:pPr>
            <a:r>
              <a:rPr lang="ar-EG" sz="3600" b="1" dirty="0">
                <a:latin typeface="+mn-lt"/>
                <a:cs typeface="+mn-cs"/>
              </a:rPr>
              <a:t>ب- الظِّلِّ.</a:t>
            </a:r>
            <a:endParaRPr lang="en-US" sz="1400" b="1" dirty="0">
              <a:latin typeface="+mn-lt"/>
              <a:cs typeface="+mn-cs"/>
            </a:endParaRPr>
          </a:p>
          <a:p>
            <a:pPr algn="r" rtl="1" eaLnBrk="0" fontAlgn="auto" hangingPunct="0">
              <a:spcBef>
                <a:spcPts val="0"/>
              </a:spcBef>
              <a:spcAft>
                <a:spcPts val="0"/>
              </a:spcAft>
              <a:defRPr/>
            </a:pPr>
            <a:r>
              <a:rPr lang="ar-EG" sz="3600" b="1" dirty="0">
                <a:latin typeface="+mn-lt"/>
                <a:cs typeface="+mn-cs"/>
              </a:rPr>
              <a:t>ج- </a:t>
            </a:r>
            <a:r>
              <a:rPr lang="ar-EG" sz="3600" b="1" dirty="0" err="1">
                <a:latin typeface="+mn-lt"/>
                <a:cs typeface="+mn-cs"/>
              </a:rPr>
              <a:t>ج</a:t>
            </a:r>
            <a:r>
              <a:rPr lang="ar-EG" sz="3600" b="1" dirty="0">
                <a:latin typeface="+mn-lt"/>
                <a:cs typeface="+mn-cs"/>
              </a:rPr>
              <a:t>ِسْمٍ شَفَّافٍ.</a:t>
            </a:r>
            <a:endParaRPr lang="en-US" sz="1400" b="1" dirty="0">
              <a:latin typeface="+mn-lt"/>
              <a:cs typeface="+mn-cs"/>
            </a:endParaRPr>
          </a:p>
          <a:p>
            <a:pPr algn="r" rtl="1" eaLnBrk="0" fontAlgn="auto" hangingPunct="0">
              <a:spcBef>
                <a:spcPts val="0"/>
              </a:spcBef>
              <a:spcAft>
                <a:spcPts val="0"/>
              </a:spcAft>
              <a:defRPr/>
            </a:pPr>
            <a:r>
              <a:rPr lang="ar-EG" sz="3600" b="1" dirty="0">
                <a:latin typeface="+mn-lt"/>
                <a:cs typeface="+mn-cs"/>
              </a:rPr>
              <a:t>د- جِسْمٍ غَيْرِ شَفَّافٍ.</a:t>
            </a:r>
            <a:endParaRPr lang="ar-EG" sz="4800" b="1" dirty="0">
              <a:latin typeface="+mn-lt"/>
              <a:cs typeface="+mn-cs"/>
            </a:endParaRPr>
          </a:p>
        </p:txBody>
      </p:sp>
      <p:sp>
        <p:nvSpPr>
          <p:cNvPr id="16" name="مستطيل مستدير الزوايا 13">
            <a:extLst>
              <a:ext uri="{FF2B5EF4-FFF2-40B4-BE49-F238E27FC236}">
                <a16:creationId xmlns:a16="http://schemas.microsoft.com/office/drawing/2014/main" id="{768758E7-19CE-43CA-8BE8-06E330FB09A9}"/>
              </a:ext>
            </a:extLst>
          </p:cNvPr>
          <p:cNvSpPr/>
          <p:nvPr/>
        </p:nvSpPr>
        <p:spPr>
          <a:xfrm>
            <a:off x="6384032" y="4363318"/>
            <a:ext cx="3057525" cy="57785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Tree>
    <p:extLst>
      <p:ext uri="{BB962C8B-B14F-4D97-AF65-F5344CB8AC3E}">
        <p14:creationId xmlns:p14="http://schemas.microsoft.com/office/powerpoint/2010/main" val="235758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sp>
        <p:nvSpPr>
          <p:cNvPr id="9" name="شكل بيضاوي 8">
            <a:extLst>
              <a:ext uri="{FF2B5EF4-FFF2-40B4-BE49-F238E27FC236}">
                <a16:creationId xmlns:a16="http://schemas.microsoft.com/office/drawing/2014/main" id="{124BCD00-50F7-43EF-8201-6DEBAFBCFEC8}"/>
              </a:ext>
            </a:extLst>
          </p:cNvPr>
          <p:cNvSpPr/>
          <p:nvPr/>
        </p:nvSpPr>
        <p:spPr>
          <a:xfrm>
            <a:off x="9961117" y="1347352"/>
            <a:ext cx="400050" cy="504825"/>
          </a:xfrm>
          <a:prstGeom prst="ellipse">
            <a:avLst/>
          </a:prstGeom>
          <a:solidFill>
            <a:srgbClr val="00B0F0"/>
          </a:solid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5</a:t>
            </a:r>
          </a:p>
        </p:txBody>
      </p:sp>
      <p:sp>
        <p:nvSpPr>
          <p:cNvPr id="10" name="Rectangle 4">
            <a:extLst>
              <a:ext uri="{FF2B5EF4-FFF2-40B4-BE49-F238E27FC236}">
                <a16:creationId xmlns:a16="http://schemas.microsoft.com/office/drawing/2014/main" id="{B6B769DB-561D-47C6-9F0C-FE9D016ACA2E}"/>
              </a:ext>
            </a:extLst>
          </p:cNvPr>
          <p:cNvSpPr>
            <a:spLocks noChangeArrowheads="1"/>
          </p:cNvSpPr>
          <p:nvPr/>
        </p:nvSpPr>
        <p:spPr bwMode="auto">
          <a:xfrm>
            <a:off x="2661766" y="1329729"/>
            <a:ext cx="7262813" cy="1323439"/>
          </a:xfrm>
          <a:prstGeom prst="rect">
            <a:avLst/>
          </a:prstGeom>
          <a:noFill/>
          <a:ln w="9525">
            <a:noFill/>
            <a:miter lim="800000"/>
            <a:headEnd/>
            <a:tailEnd/>
          </a:ln>
        </p:spPr>
        <p:txBody>
          <a:bodyPr anchor="ctr">
            <a:spAutoFit/>
          </a:bodyPr>
          <a:lstStyle/>
          <a:p>
            <a:pPr algn="r" rtl="1" eaLnBrk="0" fontAlgn="auto" hangingPunct="0">
              <a:spcBef>
                <a:spcPts val="0"/>
              </a:spcBef>
              <a:spcAft>
                <a:spcPts val="0"/>
              </a:spcAft>
              <a:defRPr/>
            </a:pPr>
            <a:r>
              <a:rPr lang="ar-EG" sz="4000" b="1" dirty="0">
                <a:solidFill>
                  <a:srgbClr val="00B0F0"/>
                </a:solidFill>
                <a:latin typeface="+mn-lt"/>
                <a:cs typeface="+mn-cs"/>
              </a:rPr>
              <a:t>السؤال الأساسي. </a:t>
            </a:r>
            <a:r>
              <a:rPr lang="ar-EG" sz="4000" b="1" dirty="0">
                <a:latin typeface="+mn-lt"/>
                <a:cs typeface="+mn-cs"/>
              </a:rPr>
              <a:t>كيف يساعدنا الضوء على رؤية الأجسام؟</a:t>
            </a:r>
            <a:endParaRPr lang="en-US" sz="1600" b="1" dirty="0">
              <a:latin typeface="+mn-lt"/>
              <a:cs typeface="+mn-cs"/>
            </a:endParaRPr>
          </a:p>
        </p:txBody>
      </p:sp>
      <p:sp>
        <p:nvSpPr>
          <p:cNvPr id="11" name="مربع نص 10">
            <a:extLst>
              <a:ext uri="{FF2B5EF4-FFF2-40B4-BE49-F238E27FC236}">
                <a16:creationId xmlns:a16="http://schemas.microsoft.com/office/drawing/2014/main" id="{2B639EA4-602D-4888-B03A-E938FE23D8FC}"/>
              </a:ext>
            </a:extLst>
          </p:cNvPr>
          <p:cNvSpPr txBox="1">
            <a:spLocks noChangeArrowheads="1"/>
          </p:cNvSpPr>
          <p:nvPr/>
        </p:nvSpPr>
        <p:spPr bwMode="auto">
          <a:xfrm>
            <a:off x="3431704" y="3223616"/>
            <a:ext cx="6215062" cy="1200329"/>
          </a:xfrm>
          <a:prstGeom prst="rect">
            <a:avLst/>
          </a:prstGeom>
          <a:noFill/>
          <a:ln w="9525">
            <a:noFill/>
            <a:miter lim="800000"/>
            <a:headEnd/>
            <a:tailEnd/>
          </a:ln>
        </p:spPr>
        <p:txBody>
          <a:bodyPr>
            <a:spAutoFit/>
          </a:bodyPr>
          <a:lstStyle/>
          <a:p>
            <a:pPr algn="ctr" rtl="1"/>
            <a:r>
              <a:rPr lang="ar-EG" sz="3600" b="1" dirty="0">
                <a:solidFill>
                  <a:srgbClr val="FF00FF"/>
                </a:solidFill>
              </a:rPr>
              <a:t>لكي نرى الأجسام لا بُدَّ للضوء أن ينعكس عن هذه الأجسام، ويدخل العين.</a:t>
            </a:r>
            <a:endParaRPr lang="en-US" sz="3600" dirty="0">
              <a:solidFill>
                <a:srgbClr val="FF00FF"/>
              </a:solidFill>
            </a:endParaRPr>
          </a:p>
        </p:txBody>
      </p:sp>
    </p:spTree>
    <p:extLst>
      <p:ext uri="{BB962C8B-B14F-4D97-AF65-F5344CB8AC3E}">
        <p14:creationId xmlns:p14="http://schemas.microsoft.com/office/powerpoint/2010/main" val="7464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grpSp>
        <p:nvGrpSpPr>
          <p:cNvPr id="9" name="مجموعة 8">
            <a:extLst>
              <a:ext uri="{FF2B5EF4-FFF2-40B4-BE49-F238E27FC236}">
                <a16:creationId xmlns:a16="http://schemas.microsoft.com/office/drawing/2014/main" id="{DA232B94-2F6B-46A1-89B9-392D25CE4BFB}"/>
              </a:ext>
            </a:extLst>
          </p:cNvPr>
          <p:cNvGrpSpPr/>
          <p:nvPr/>
        </p:nvGrpSpPr>
        <p:grpSpPr>
          <a:xfrm>
            <a:off x="2783632" y="661084"/>
            <a:ext cx="8215370" cy="4500594"/>
            <a:chOff x="1000100" y="1785926"/>
            <a:chExt cx="7358114" cy="4071966"/>
          </a:xfrm>
        </p:grpSpPr>
        <p:sp>
          <p:nvSpPr>
            <p:cNvPr id="10" name="مستطيل 9">
              <a:extLst>
                <a:ext uri="{FF2B5EF4-FFF2-40B4-BE49-F238E27FC236}">
                  <a16:creationId xmlns:a16="http://schemas.microsoft.com/office/drawing/2014/main" id="{C96C2329-704A-4CAC-97C1-9F1797FB8EDD}"/>
                </a:ext>
              </a:extLst>
            </p:cNvPr>
            <p:cNvSpPr/>
            <p:nvPr/>
          </p:nvSpPr>
          <p:spPr>
            <a:xfrm>
              <a:off x="1000100" y="1785926"/>
              <a:ext cx="7358114" cy="4071966"/>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4E4ED657-8F03-4BC4-9401-5F993454323A}"/>
                </a:ext>
              </a:extLst>
            </p:cNvPr>
            <p:cNvSpPr/>
            <p:nvPr/>
          </p:nvSpPr>
          <p:spPr>
            <a:xfrm>
              <a:off x="1000100" y="1785926"/>
              <a:ext cx="7358114" cy="857256"/>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2" name="Rectangle 1">
            <a:extLst>
              <a:ext uri="{FF2B5EF4-FFF2-40B4-BE49-F238E27FC236}">
                <a16:creationId xmlns:a16="http://schemas.microsoft.com/office/drawing/2014/main" id="{D4C1FD99-D134-490A-82D9-8215AF6FF185}"/>
              </a:ext>
            </a:extLst>
          </p:cNvPr>
          <p:cNvSpPr>
            <a:spLocks noChangeArrowheads="1"/>
          </p:cNvSpPr>
          <p:nvPr/>
        </p:nvSpPr>
        <p:spPr bwMode="auto">
          <a:xfrm>
            <a:off x="7846697" y="739016"/>
            <a:ext cx="2169184" cy="707886"/>
          </a:xfrm>
          <a:prstGeom prst="rect">
            <a:avLst/>
          </a:prstGeom>
          <a:noFill/>
          <a:ln w="9525">
            <a:noFill/>
            <a:miter lim="800000"/>
            <a:headEnd/>
            <a:tailEnd/>
          </a:ln>
        </p:spPr>
        <p:txBody>
          <a:bodyPr wrap="none" anchor="ctr">
            <a:spAutoFit/>
          </a:bodyPr>
          <a:lstStyle/>
          <a:p>
            <a:pPr algn="r" rtl="1"/>
            <a:r>
              <a:rPr lang="ar-EG" sz="4000" b="1" dirty="0">
                <a:ln w="1905"/>
                <a:solidFill>
                  <a:srgbClr val="00B0F0"/>
                </a:solidFill>
                <a:effectLst>
                  <a:innerShdw blurRad="69850" dist="43180" dir="5400000">
                    <a:srgbClr val="000000">
                      <a:alpha val="65000"/>
                    </a:srgbClr>
                  </a:innerShdw>
                </a:effectLst>
                <a:latin typeface="Times New Roman" pitchFamily="18" charset="0"/>
                <a:cs typeface="Times New Roman" pitchFamily="18" charset="0"/>
              </a:rPr>
              <a:t>العلوم والفن</a:t>
            </a:r>
            <a:endParaRPr lang="ar-EG" sz="4400" b="1" dirty="0">
              <a:ln w="1905"/>
              <a:solidFill>
                <a:srgbClr val="00B0F0"/>
              </a:solidFill>
              <a:effectLst>
                <a:innerShdw blurRad="69850" dist="43180" dir="5400000">
                  <a:srgbClr val="000000">
                    <a:alpha val="65000"/>
                  </a:srgbClr>
                </a:innerShdw>
              </a:effectLst>
            </a:endParaRPr>
          </a:p>
        </p:txBody>
      </p:sp>
      <p:sp>
        <p:nvSpPr>
          <p:cNvPr id="13" name="Rectangle 4">
            <a:extLst>
              <a:ext uri="{FF2B5EF4-FFF2-40B4-BE49-F238E27FC236}">
                <a16:creationId xmlns:a16="http://schemas.microsoft.com/office/drawing/2014/main" id="{E04E4081-C517-4B0B-BA89-BAFCBC774E0D}"/>
              </a:ext>
            </a:extLst>
          </p:cNvPr>
          <p:cNvSpPr>
            <a:spLocks noChangeArrowheads="1"/>
          </p:cNvSpPr>
          <p:nvPr/>
        </p:nvSpPr>
        <p:spPr bwMode="auto">
          <a:xfrm>
            <a:off x="8498672" y="1661216"/>
            <a:ext cx="2320927" cy="646331"/>
          </a:xfrm>
          <a:prstGeom prst="rect">
            <a:avLst/>
          </a:prstGeom>
          <a:noFill/>
          <a:ln w="9525">
            <a:noFill/>
            <a:miter lim="800000"/>
            <a:headEnd/>
            <a:tailEnd/>
          </a:ln>
        </p:spPr>
        <p:txBody>
          <a:bodyPr wrap="square" anchor="ctr">
            <a:spAutoFit/>
          </a:bodyPr>
          <a:lstStyle/>
          <a:p>
            <a:pPr algn="r" rtl="1" eaLnBrk="0" hangingPunct="0"/>
            <a:r>
              <a:rPr lang="ar-EG" sz="3600" b="1" dirty="0">
                <a:latin typeface="Calibri" pitchFamily="34" charset="0"/>
              </a:rPr>
              <a:t>الدُمَى وَالظِلُ</a:t>
            </a:r>
          </a:p>
        </p:txBody>
      </p:sp>
      <p:sp>
        <p:nvSpPr>
          <p:cNvPr id="14" name="Rectangle 5">
            <a:extLst>
              <a:ext uri="{FF2B5EF4-FFF2-40B4-BE49-F238E27FC236}">
                <a16:creationId xmlns:a16="http://schemas.microsoft.com/office/drawing/2014/main" id="{E583685B-7926-43F1-BCB0-9CA1D6CEDFA9}"/>
              </a:ext>
            </a:extLst>
          </p:cNvPr>
          <p:cNvSpPr>
            <a:spLocks noChangeArrowheads="1"/>
          </p:cNvSpPr>
          <p:nvPr/>
        </p:nvSpPr>
        <p:spPr bwMode="auto">
          <a:xfrm>
            <a:off x="3820324" y="2375596"/>
            <a:ext cx="6750050" cy="2862322"/>
          </a:xfrm>
          <a:prstGeom prst="rect">
            <a:avLst/>
          </a:prstGeom>
          <a:noFill/>
          <a:ln w="9525">
            <a:noFill/>
            <a:miter lim="800000"/>
            <a:headEnd/>
            <a:tailEnd/>
          </a:ln>
        </p:spPr>
        <p:txBody>
          <a:bodyPr anchor="ctr">
            <a:spAutoFit/>
          </a:bodyPr>
          <a:lstStyle/>
          <a:p>
            <a:pPr algn="r" rtl="1" eaLnBrk="0" fontAlgn="auto" hangingPunct="0">
              <a:spcBef>
                <a:spcPts val="0"/>
              </a:spcBef>
              <a:spcAft>
                <a:spcPts val="0"/>
              </a:spcAft>
              <a:defRPr/>
            </a:pPr>
            <a:r>
              <a:rPr lang="ar-EG" sz="3600" b="1" dirty="0">
                <a:solidFill>
                  <a:schemeClr val="tx1">
                    <a:lumMod val="95000"/>
                    <a:lumOff val="5000"/>
                  </a:schemeClr>
                </a:solidFill>
                <a:latin typeface="+mn-lt"/>
                <a:cs typeface="+mn-cs"/>
              </a:rPr>
              <a:t>أَسْتَخْدِمُ يَدَيّ وَمِصْبَاحًا يَدَوِيًا لِعَمِل الظّلِّ.</a:t>
            </a:r>
          </a:p>
          <a:p>
            <a:pPr algn="r" rtl="1" eaLnBrk="0" fontAlgn="auto" hangingPunct="0">
              <a:spcBef>
                <a:spcPts val="0"/>
              </a:spcBef>
              <a:spcAft>
                <a:spcPts val="0"/>
              </a:spcAft>
              <a:defRPr/>
            </a:pPr>
            <a:r>
              <a:rPr lang="ar-EG" sz="3600" b="1" dirty="0">
                <a:solidFill>
                  <a:schemeClr val="tx1">
                    <a:lumMod val="95000"/>
                    <a:lumOff val="5000"/>
                  </a:schemeClr>
                </a:solidFill>
                <a:latin typeface="+mn-lt"/>
                <a:cs typeface="+mn-cs"/>
              </a:rPr>
              <a:t> أُحَاوِلُ عَمَلَ أَشْكَالٍ مُخْتَلِفَةٍ وَحَيَوَانَاتٍ.</a:t>
            </a:r>
          </a:p>
          <a:p>
            <a:pPr algn="r" rtl="1" eaLnBrk="0" fontAlgn="auto" hangingPunct="0">
              <a:spcBef>
                <a:spcPts val="0"/>
              </a:spcBef>
              <a:spcAft>
                <a:spcPts val="0"/>
              </a:spcAft>
              <a:defRPr/>
            </a:pPr>
            <a:r>
              <a:rPr lang="ar-EG" sz="3600" b="1" dirty="0">
                <a:solidFill>
                  <a:schemeClr val="tx1">
                    <a:lumMod val="95000"/>
                    <a:lumOff val="5000"/>
                  </a:schemeClr>
                </a:solidFill>
                <a:latin typeface="+mn-lt"/>
                <a:cs typeface="+mn-cs"/>
              </a:rPr>
              <a:t> أُحَرِّكُ يَدَيّ بِالقُرْبِ مِنَ الضّوْءِ ثُمّ أُبْعِدُهَا عَنْ مَصْدَرِ الضّوْءِ. </a:t>
            </a:r>
          </a:p>
          <a:p>
            <a:pPr algn="r" rtl="1" eaLnBrk="0" fontAlgn="auto" hangingPunct="0">
              <a:spcBef>
                <a:spcPts val="0"/>
              </a:spcBef>
              <a:spcAft>
                <a:spcPts val="0"/>
              </a:spcAft>
              <a:defRPr/>
            </a:pPr>
            <a:r>
              <a:rPr lang="ar-EG" sz="3600" b="1" dirty="0">
                <a:solidFill>
                  <a:schemeClr val="tx1">
                    <a:lumMod val="95000"/>
                    <a:lumOff val="5000"/>
                  </a:schemeClr>
                </a:solidFill>
                <a:latin typeface="+mn-lt"/>
                <a:cs typeface="+mn-cs"/>
              </a:rPr>
              <a:t>مَاذَا يَحْدُثُ لِلظِلِّ؟</a:t>
            </a:r>
            <a:endParaRPr lang="ar-EG" sz="4800" b="1" dirty="0">
              <a:solidFill>
                <a:schemeClr val="tx1">
                  <a:lumMod val="95000"/>
                  <a:lumOff val="5000"/>
                </a:schemeClr>
              </a:solidFill>
              <a:latin typeface="+mn-lt"/>
              <a:cs typeface="+mn-cs"/>
            </a:endParaRPr>
          </a:p>
        </p:txBody>
      </p:sp>
    </p:spTree>
    <p:extLst>
      <p:ext uri="{BB962C8B-B14F-4D97-AF65-F5344CB8AC3E}">
        <p14:creationId xmlns:p14="http://schemas.microsoft.com/office/powerpoint/2010/main" val="10726204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grpSp>
        <p:nvGrpSpPr>
          <p:cNvPr id="9" name="مجموعة 12">
            <a:extLst>
              <a:ext uri="{FF2B5EF4-FFF2-40B4-BE49-F238E27FC236}">
                <a16:creationId xmlns:a16="http://schemas.microsoft.com/office/drawing/2014/main" id="{96A797FD-3BA6-4C14-A245-CA80742CBC85}"/>
              </a:ext>
            </a:extLst>
          </p:cNvPr>
          <p:cNvGrpSpPr/>
          <p:nvPr/>
        </p:nvGrpSpPr>
        <p:grpSpPr>
          <a:xfrm>
            <a:off x="2639616" y="488750"/>
            <a:ext cx="8215370" cy="4500594"/>
            <a:chOff x="1000100" y="1785926"/>
            <a:chExt cx="7358114" cy="4071966"/>
          </a:xfrm>
        </p:grpSpPr>
        <p:sp>
          <p:nvSpPr>
            <p:cNvPr id="10" name="مستطيل 9">
              <a:extLst>
                <a:ext uri="{FF2B5EF4-FFF2-40B4-BE49-F238E27FC236}">
                  <a16:creationId xmlns:a16="http://schemas.microsoft.com/office/drawing/2014/main" id="{100121C1-C33A-443A-BF5F-59778810E00A}"/>
                </a:ext>
              </a:extLst>
            </p:cNvPr>
            <p:cNvSpPr/>
            <p:nvPr/>
          </p:nvSpPr>
          <p:spPr>
            <a:xfrm>
              <a:off x="1000100" y="1785926"/>
              <a:ext cx="7358114" cy="4071966"/>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BA3D9871-A53B-4579-92CB-1C03B7E59451}"/>
                </a:ext>
              </a:extLst>
            </p:cNvPr>
            <p:cNvSpPr/>
            <p:nvPr/>
          </p:nvSpPr>
          <p:spPr>
            <a:xfrm>
              <a:off x="1000100" y="1785926"/>
              <a:ext cx="7358114" cy="857256"/>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2" name="Rectangle 1">
            <a:extLst>
              <a:ext uri="{FF2B5EF4-FFF2-40B4-BE49-F238E27FC236}">
                <a16:creationId xmlns:a16="http://schemas.microsoft.com/office/drawing/2014/main" id="{2B7A0BE7-626C-43FD-9CA9-EE0B0D610427}"/>
              </a:ext>
            </a:extLst>
          </p:cNvPr>
          <p:cNvSpPr>
            <a:spLocks noChangeArrowheads="1"/>
          </p:cNvSpPr>
          <p:nvPr/>
        </p:nvSpPr>
        <p:spPr bwMode="auto">
          <a:xfrm>
            <a:off x="7702681" y="566682"/>
            <a:ext cx="2169184" cy="707886"/>
          </a:xfrm>
          <a:prstGeom prst="rect">
            <a:avLst/>
          </a:prstGeom>
          <a:noFill/>
          <a:ln w="9525">
            <a:noFill/>
            <a:miter lim="800000"/>
            <a:headEnd/>
            <a:tailEnd/>
          </a:ln>
        </p:spPr>
        <p:txBody>
          <a:bodyPr wrap="none" anchor="ctr">
            <a:spAutoFit/>
          </a:bodyPr>
          <a:lstStyle/>
          <a:p>
            <a:pPr algn="r" rtl="1"/>
            <a:r>
              <a:rPr lang="ar-EG" sz="4000" b="1" dirty="0">
                <a:ln w="1905"/>
                <a:solidFill>
                  <a:srgbClr val="00B0F0"/>
                </a:solidFill>
                <a:effectLst>
                  <a:innerShdw blurRad="69850" dist="43180" dir="5400000">
                    <a:srgbClr val="000000">
                      <a:alpha val="65000"/>
                    </a:srgbClr>
                  </a:innerShdw>
                </a:effectLst>
                <a:latin typeface="Times New Roman" pitchFamily="18" charset="0"/>
                <a:cs typeface="Times New Roman" pitchFamily="18" charset="0"/>
              </a:rPr>
              <a:t>العلوم والفن</a:t>
            </a:r>
            <a:endParaRPr lang="ar-EG" sz="4400" b="1" dirty="0">
              <a:ln w="1905"/>
              <a:solidFill>
                <a:srgbClr val="00B0F0"/>
              </a:solidFill>
              <a:effectLst>
                <a:innerShdw blurRad="69850" dist="43180" dir="5400000">
                  <a:srgbClr val="000000">
                    <a:alpha val="65000"/>
                  </a:srgbClr>
                </a:innerShdw>
              </a:effectLst>
            </a:endParaRPr>
          </a:p>
        </p:txBody>
      </p:sp>
      <p:sp>
        <p:nvSpPr>
          <p:cNvPr id="13" name="Rectangle 4">
            <a:extLst>
              <a:ext uri="{FF2B5EF4-FFF2-40B4-BE49-F238E27FC236}">
                <a16:creationId xmlns:a16="http://schemas.microsoft.com/office/drawing/2014/main" id="{94BB2E75-6FC9-41B2-9ABF-6A715BAB5C06}"/>
              </a:ext>
            </a:extLst>
          </p:cNvPr>
          <p:cNvSpPr>
            <a:spLocks noChangeArrowheads="1"/>
          </p:cNvSpPr>
          <p:nvPr/>
        </p:nvSpPr>
        <p:spPr bwMode="auto">
          <a:xfrm>
            <a:off x="8354656" y="1488882"/>
            <a:ext cx="2320927" cy="646331"/>
          </a:xfrm>
          <a:prstGeom prst="rect">
            <a:avLst/>
          </a:prstGeom>
          <a:noFill/>
          <a:ln w="9525">
            <a:noFill/>
            <a:miter lim="800000"/>
            <a:headEnd/>
            <a:tailEnd/>
          </a:ln>
        </p:spPr>
        <p:txBody>
          <a:bodyPr wrap="square" anchor="ctr">
            <a:spAutoFit/>
          </a:bodyPr>
          <a:lstStyle/>
          <a:p>
            <a:pPr algn="r" rtl="1" eaLnBrk="0" hangingPunct="0"/>
            <a:r>
              <a:rPr lang="ar-EG" sz="3600" b="1" dirty="0">
                <a:latin typeface="Calibri" pitchFamily="34" charset="0"/>
              </a:rPr>
              <a:t>الدُمَى وَالظِلُ</a:t>
            </a:r>
          </a:p>
        </p:txBody>
      </p:sp>
      <p:sp>
        <p:nvSpPr>
          <p:cNvPr id="14" name="مربع نص 13">
            <a:extLst>
              <a:ext uri="{FF2B5EF4-FFF2-40B4-BE49-F238E27FC236}">
                <a16:creationId xmlns:a16="http://schemas.microsoft.com/office/drawing/2014/main" id="{96FDD594-602B-4F7F-B072-081DF2C5A29E}"/>
              </a:ext>
            </a:extLst>
          </p:cNvPr>
          <p:cNvSpPr txBox="1"/>
          <p:nvPr/>
        </p:nvSpPr>
        <p:spPr>
          <a:xfrm>
            <a:off x="3496872" y="2560452"/>
            <a:ext cx="6429420" cy="175432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fontAlgn="auto">
              <a:spcBef>
                <a:spcPts val="0"/>
              </a:spcBef>
              <a:spcAft>
                <a:spcPts val="0"/>
              </a:spcAft>
              <a:defRPr/>
            </a:pPr>
            <a:r>
              <a:rPr lang="ar-EG" sz="3600" b="1" dirty="0">
                <a:solidFill>
                  <a:srgbClr val="FF00FF"/>
                </a:solidFill>
              </a:rPr>
              <a:t>يتغير حجم الظل حسب المسافة بين يدي ومصدر الضوء،</a:t>
            </a:r>
            <a:r>
              <a:rPr lang="ar-SA" sz="3600" b="1" dirty="0">
                <a:solidFill>
                  <a:srgbClr val="FF00FF"/>
                </a:solidFill>
              </a:rPr>
              <a:t> </a:t>
            </a:r>
            <a:r>
              <a:rPr lang="ar-EG" sz="3600" b="1" dirty="0">
                <a:solidFill>
                  <a:srgbClr val="FF00FF"/>
                </a:solidFill>
              </a:rPr>
              <a:t>فكلما كانت يدي قريبة زاد حجم الظل.</a:t>
            </a:r>
            <a:endParaRPr lang="en-US" sz="3600" b="1" dirty="0">
              <a:solidFill>
                <a:srgbClr val="FF00FF"/>
              </a:solidFill>
            </a:endParaRPr>
          </a:p>
        </p:txBody>
      </p:sp>
    </p:spTree>
    <p:extLst>
      <p:ext uri="{BB962C8B-B14F-4D97-AF65-F5344CB8AC3E}">
        <p14:creationId xmlns:p14="http://schemas.microsoft.com/office/powerpoint/2010/main" val="26480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grpSp>
        <p:nvGrpSpPr>
          <p:cNvPr id="9" name="مجموعة 9">
            <a:extLst>
              <a:ext uri="{FF2B5EF4-FFF2-40B4-BE49-F238E27FC236}">
                <a16:creationId xmlns:a16="http://schemas.microsoft.com/office/drawing/2014/main" id="{79D23914-795D-4418-B0CF-4577648384F4}"/>
              </a:ext>
            </a:extLst>
          </p:cNvPr>
          <p:cNvGrpSpPr/>
          <p:nvPr/>
        </p:nvGrpSpPr>
        <p:grpSpPr>
          <a:xfrm>
            <a:off x="1988315" y="391580"/>
            <a:ext cx="8215370" cy="4714908"/>
            <a:chOff x="1000100" y="1785926"/>
            <a:chExt cx="7358114" cy="4071966"/>
          </a:xfrm>
        </p:grpSpPr>
        <p:sp>
          <p:nvSpPr>
            <p:cNvPr id="10" name="مستطيل 9">
              <a:extLst>
                <a:ext uri="{FF2B5EF4-FFF2-40B4-BE49-F238E27FC236}">
                  <a16:creationId xmlns:a16="http://schemas.microsoft.com/office/drawing/2014/main" id="{E8EC2080-0356-45BE-8559-12765CCAA4C8}"/>
                </a:ext>
              </a:extLst>
            </p:cNvPr>
            <p:cNvSpPr/>
            <p:nvPr/>
          </p:nvSpPr>
          <p:spPr>
            <a:xfrm>
              <a:off x="1000100" y="1785926"/>
              <a:ext cx="7358114" cy="4071966"/>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3C2D73C4-47A9-4782-93ED-C80DF79AEC57}"/>
                </a:ext>
              </a:extLst>
            </p:cNvPr>
            <p:cNvSpPr/>
            <p:nvPr/>
          </p:nvSpPr>
          <p:spPr>
            <a:xfrm>
              <a:off x="1000100" y="1785926"/>
              <a:ext cx="7358114" cy="857256"/>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2" name="Rectangle 1">
            <a:extLst>
              <a:ext uri="{FF2B5EF4-FFF2-40B4-BE49-F238E27FC236}">
                <a16:creationId xmlns:a16="http://schemas.microsoft.com/office/drawing/2014/main" id="{BACB0BA1-43A3-4A5F-AB77-47995D5A4649}"/>
              </a:ext>
            </a:extLst>
          </p:cNvPr>
          <p:cNvSpPr>
            <a:spLocks noChangeArrowheads="1"/>
          </p:cNvSpPr>
          <p:nvPr/>
        </p:nvSpPr>
        <p:spPr bwMode="auto">
          <a:xfrm>
            <a:off x="6488909" y="534456"/>
            <a:ext cx="2522538" cy="708025"/>
          </a:xfrm>
          <a:prstGeom prst="rect">
            <a:avLst/>
          </a:prstGeom>
          <a:noFill/>
          <a:ln w="9525">
            <a:noFill/>
            <a:miter lim="800000"/>
            <a:headEnd/>
            <a:tailEnd/>
          </a:ln>
        </p:spPr>
        <p:txBody>
          <a:bodyPr wrap="none" anchor="ctr">
            <a:spAutoFit/>
          </a:bodyPr>
          <a:lstStyle/>
          <a:p>
            <a:r>
              <a:rPr lang="ar-EG" sz="4000" b="1" dirty="0">
                <a:ln w="1905">
                  <a:noFill/>
                </a:ln>
                <a:solidFill>
                  <a:srgbClr val="9900CC"/>
                </a:solidFill>
                <a:effectLst>
                  <a:innerShdw blurRad="69850" dist="43180" dir="5400000">
                    <a:srgbClr val="000000">
                      <a:alpha val="65000"/>
                    </a:srgbClr>
                  </a:innerShdw>
                </a:effectLst>
                <a:latin typeface="Times New Roman" pitchFamily="18" charset="0"/>
                <a:cs typeface="Times New Roman" pitchFamily="18" charset="0"/>
              </a:rPr>
              <a:t>العلوم والكتابة</a:t>
            </a:r>
            <a:endParaRPr lang="ar-EG" sz="4400" b="1" dirty="0">
              <a:ln w="1905">
                <a:noFill/>
              </a:ln>
              <a:solidFill>
                <a:srgbClr val="9900CC"/>
              </a:solidFill>
              <a:effectLst>
                <a:innerShdw blurRad="69850" dist="43180" dir="5400000">
                  <a:srgbClr val="000000">
                    <a:alpha val="65000"/>
                  </a:srgbClr>
                </a:innerShdw>
              </a:effectLst>
            </a:endParaRPr>
          </a:p>
        </p:txBody>
      </p:sp>
      <p:sp>
        <p:nvSpPr>
          <p:cNvPr id="13" name="Rectangle 5">
            <a:extLst>
              <a:ext uri="{FF2B5EF4-FFF2-40B4-BE49-F238E27FC236}">
                <a16:creationId xmlns:a16="http://schemas.microsoft.com/office/drawing/2014/main" id="{FBC57F96-6DB3-4CF3-BB12-EB08159C0AF5}"/>
              </a:ext>
            </a:extLst>
          </p:cNvPr>
          <p:cNvSpPr>
            <a:spLocks noChangeArrowheads="1"/>
          </p:cNvSpPr>
          <p:nvPr/>
        </p:nvSpPr>
        <p:spPr bwMode="auto">
          <a:xfrm>
            <a:off x="7703355" y="1463150"/>
            <a:ext cx="2338375" cy="707886"/>
          </a:xfrm>
          <a:prstGeom prst="rect">
            <a:avLst/>
          </a:prstGeom>
          <a:noFill/>
          <a:ln w="9525">
            <a:noFill/>
            <a:miter lim="800000"/>
            <a:headEnd/>
            <a:tailEnd/>
          </a:ln>
        </p:spPr>
        <p:txBody>
          <a:bodyPr wrap="square" anchor="ctr">
            <a:spAutoFit/>
          </a:bodyPr>
          <a:lstStyle/>
          <a:p>
            <a:pPr algn="r" rtl="1" eaLnBrk="0" hangingPunct="0"/>
            <a:r>
              <a:rPr lang="ar-EG" sz="4000" b="1" dirty="0">
                <a:latin typeface="Calibri" pitchFamily="34" charset="0"/>
              </a:rPr>
              <a:t>أَكْتُبُ مَعْلُومَةً</a:t>
            </a:r>
          </a:p>
        </p:txBody>
      </p:sp>
      <p:sp>
        <p:nvSpPr>
          <p:cNvPr id="14" name="Rectangle 1">
            <a:extLst>
              <a:ext uri="{FF2B5EF4-FFF2-40B4-BE49-F238E27FC236}">
                <a16:creationId xmlns:a16="http://schemas.microsoft.com/office/drawing/2014/main" id="{AACB175F-6C76-4A36-BA8E-C77857B29FAE}"/>
              </a:ext>
            </a:extLst>
          </p:cNvPr>
          <p:cNvSpPr>
            <a:spLocks noChangeArrowheads="1"/>
          </p:cNvSpPr>
          <p:nvPr/>
        </p:nvSpPr>
        <p:spPr bwMode="auto">
          <a:xfrm>
            <a:off x="2845571" y="2391844"/>
            <a:ext cx="6391275" cy="1938992"/>
          </a:xfrm>
          <a:prstGeom prst="rect">
            <a:avLst/>
          </a:prstGeom>
          <a:noFill/>
          <a:ln w="9525">
            <a:noFill/>
            <a:miter lim="800000"/>
            <a:headEnd/>
            <a:tailEnd/>
          </a:ln>
        </p:spPr>
        <p:txBody>
          <a:bodyPr anchor="ctr">
            <a:spAutoFit/>
          </a:bodyPr>
          <a:lstStyle/>
          <a:p>
            <a:pPr algn="r" rtl="1" eaLnBrk="0" hangingPunct="0"/>
            <a:r>
              <a:rPr lang="ar-EG" sz="4000" b="1" dirty="0">
                <a:latin typeface="Calibri" pitchFamily="34" charset="0"/>
              </a:rPr>
              <a:t>أَبْحَثُ عَن كَيْفِيّةِ حِمَايَةِ جِسْمِي مِنْ أَشِعّةِ الشّمْسِ، وَأَهَمِّيّةُ ارْتِداءِ المَلاَبِسِ البَيْضَاءِ صَيْفًا، ثُمّ أَكْتُبُ عَنْ كُلٍ مِنْهَا.</a:t>
            </a:r>
          </a:p>
        </p:txBody>
      </p:sp>
    </p:spTree>
    <p:extLst>
      <p:ext uri="{BB962C8B-B14F-4D97-AF65-F5344CB8AC3E}">
        <p14:creationId xmlns:p14="http://schemas.microsoft.com/office/powerpoint/2010/main" val="3768996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AutoShape 4">
            <a:extLst>
              <a:ext uri="{FF2B5EF4-FFF2-40B4-BE49-F238E27FC236}">
                <a16:creationId xmlns:a16="http://schemas.microsoft.com/office/drawing/2014/main" id="{5DBC24FF-C673-4F5E-B100-D003DB56561F}"/>
              </a:ext>
            </a:extLst>
          </p:cNvPr>
          <p:cNvSpPr/>
          <p:nvPr/>
        </p:nvSpPr>
        <p:spPr>
          <a:xfrm rot="21423730">
            <a:off x="2716102" y="676845"/>
            <a:ext cx="6875408" cy="5504317"/>
          </a:xfrm>
          <a:prstGeom prst="rect">
            <a:avLst/>
          </a:prstGeom>
          <a:solidFill>
            <a:schemeClr val="bg1">
              <a:lumMod val="95000"/>
            </a:schemeClr>
          </a:solidFill>
          <a:effectLst>
            <a:glow rad="139700">
              <a:schemeClr val="accent4">
                <a:satMod val="175000"/>
                <a:alpha val="40000"/>
              </a:schemeClr>
            </a:glow>
          </a:effectLst>
        </p:spPr>
      </p:sp>
      <p:pic>
        <p:nvPicPr>
          <p:cNvPr id="70" name="Picture 10">
            <a:extLst>
              <a:ext uri="{FF2B5EF4-FFF2-40B4-BE49-F238E27FC236}">
                <a16:creationId xmlns:a16="http://schemas.microsoft.com/office/drawing/2014/main" id="{EF00DA11-F30F-43F0-8FB3-283ABDFF5C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30706">
            <a:off x="7428286" y="203383"/>
            <a:ext cx="3333835" cy="2423092"/>
          </a:xfrm>
          <a:prstGeom prst="rect">
            <a:avLst/>
          </a:prstGeom>
        </p:spPr>
      </p:pic>
      <p:pic>
        <p:nvPicPr>
          <p:cNvPr id="71" name="Picture 11">
            <a:extLst>
              <a:ext uri="{FF2B5EF4-FFF2-40B4-BE49-F238E27FC236}">
                <a16:creationId xmlns:a16="http://schemas.microsoft.com/office/drawing/2014/main" id="{DBCBD4BE-733F-4759-9EB8-A34FA92B909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30706">
            <a:off x="1233657" y="3960845"/>
            <a:ext cx="3333835" cy="2423092"/>
          </a:xfrm>
          <a:prstGeom prst="rect">
            <a:avLst/>
          </a:prstGeom>
        </p:spPr>
      </p:pic>
      <p:sp>
        <p:nvSpPr>
          <p:cNvPr id="803" name="اللهم اجعل عملي شفيعاً لي…"/>
          <p:cNvSpPr txBox="1"/>
          <p:nvPr/>
        </p:nvSpPr>
        <p:spPr>
          <a:xfrm rot="21351243">
            <a:off x="3813391" y="2707189"/>
            <a:ext cx="4586556" cy="245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336" tIns="21336" rIns="21336" bIns="21336" anchor="ctr">
            <a:spAutoFit/>
          </a:bodyPr>
          <a:lstStyle/>
          <a:p>
            <a:pPr algn="ctr">
              <a:defRPr sz="8000" b="1">
                <a:latin typeface="Arial"/>
                <a:ea typeface="Arial"/>
                <a:cs typeface="Arial"/>
                <a:sym typeface="Arial"/>
              </a:defRPr>
            </a:pPr>
            <a:r>
              <a:rPr lang="ar-SA" sz="4000" b="1" dirty="0">
                <a:latin typeface="Tahoma" panose="020B0604030504040204" pitchFamily="34" charset="0"/>
                <a:ea typeface="Tahoma" panose="020B0604030504040204" pitchFamily="34" charset="0"/>
              </a:rPr>
              <a:t>سبحانك اللهم وبحمدك أشهد أن لا إله إلا أنت أستغفرك وأتوب إليك</a:t>
            </a:r>
          </a:p>
          <a:p>
            <a:pPr algn="ctr" rtl="1">
              <a:defRPr sz="8000" b="1">
                <a:latin typeface="Arial"/>
                <a:ea typeface="Arial"/>
                <a:cs typeface="Arial"/>
                <a:sym typeface="Arial"/>
              </a:defRPr>
            </a:pPr>
            <a:endParaRPr sz="3700"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grpSp>
        <p:nvGrpSpPr>
          <p:cNvPr id="72" name="Group 6">
            <a:extLst>
              <a:ext uri="{FF2B5EF4-FFF2-40B4-BE49-F238E27FC236}">
                <a16:creationId xmlns:a16="http://schemas.microsoft.com/office/drawing/2014/main" id="{2999DEE4-9A1C-4BEB-A5F0-B92E93241969}"/>
              </a:ext>
            </a:extLst>
          </p:cNvPr>
          <p:cNvGrpSpPr/>
          <p:nvPr/>
        </p:nvGrpSpPr>
        <p:grpSpPr>
          <a:xfrm rot="610634">
            <a:off x="2256716" y="5338246"/>
            <a:ext cx="1271560" cy="1231575"/>
            <a:chOff x="-198927" y="548467"/>
            <a:chExt cx="2878515" cy="1950298"/>
          </a:xfrm>
        </p:grpSpPr>
        <p:pic>
          <p:nvPicPr>
            <p:cNvPr id="73" name="Picture 7">
              <a:extLst>
                <a:ext uri="{FF2B5EF4-FFF2-40B4-BE49-F238E27FC236}">
                  <a16:creationId xmlns:a16="http://schemas.microsoft.com/office/drawing/2014/main" id="{2208CC72-8750-4AF3-B6C8-1A95E622F6CE}"/>
                </a:ext>
              </a:extLst>
            </p:cNvPr>
            <p:cNvPicPr>
              <a:picLocks noChangeAspect="1"/>
            </p:cNvPicPr>
            <p:nvPr/>
          </p:nvPicPr>
          <p:blipFill>
            <a:blip r:embed="rId4"/>
            <a:srcRect/>
            <a:stretch>
              <a:fillRect/>
            </a:stretch>
          </p:blipFill>
          <p:spPr>
            <a:xfrm rot="21371278">
              <a:off x="-198927" y="551982"/>
              <a:ext cx="2618052" cy="1946783"/>
            </a:xfrm>
            <a:prstGeom prst="rect">
              <a:avLst/>
            </a:prstGeom>
            <a:effectLst>
              <a:reflection blurRad="6350" stA="50000" endA="300" endPos="55000" dir="5400000" sy="-100000" algn="bl" rotWithShape="0"/>
            </a:effectLst>
          </p:spPr>
        </p:pic>
        <p:pic>
          <p:nvPicPr>
            <p:cNvPr id="74" name="Picture 8">
              <a:extLst>
                <a:ext uri="{FF2B5EF4-FFF2-40B4-BE49-F238E27FC236}">
                  <a16:creationId xmlns:a16="http://schemas.microsoft.com/office/drawing/2014/main" id="{27C6FBBF-F8D6-48CB-8535-2BBE0017506A}"/>
                </a:ext>
              </a:extLst>
            </p:cNvPr>
            <p:cNvPicPr>
              <a:picLocks noChangeAspect="1"/>
            </p:cNvPicPr>
            <p:nvPr/>
          </p:nvPicPr>
          <p:blipFill>
            <a:blip r:embed="rId5"/>
            <a:srcRect/>
            <a:stretch>
              <a:fillRect/>
            </a:stretch>
          </p:blipFill>
          <p:spPr>
            <a:xfrm rot="2107769">
              <a:off x="1499382" y="548467"/>
              <a:ext cx="1180206" cy="400778"/>
            </a:xfrm>
            <a:prstGeom prst="rect">
              <a:avLst/>
            </a:prstGeom>
          </p:spPr>
        </p:pic>
      </p:grpSp>
      <p:pic>
        <p:nvPicPr>
          <p:cNvPr id="76" name="Picture 31">
            <a:extLst>
              <a:ext uri="{FF2B5EF4-FFF2-40B4-BE49-F238E27FC236}">
                <a16:creationId xmlns:a16="http://schemas.microsoft.com/office/drawing/2014/main" id="{9B4EC697-7D70-473A-B9BE-1CD7C0B90B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12676">
            <a:off x="2593552" y="5721623"/>
            <a:ext cx="503462" cy="576084"/>
          </a:xfrm>
          <a:prstGeom prst="rect">
            <a:avLst/>
          </a:prstGeom>
          <a:effectLst>
            <a:outerShdw blurRad="50800" dist="38100" dir="18900000" algn="bl" rotWithShape="0">
              <a:prstClr val="black">
                <a:alpha val="40000"/>
              </a:prstClr>
            </a:outerShdw>
          </a:effectLst>
        </p:spPr>
      </p:pic>
      <p:sp>
        <p:nvSpPr>
          <p:cNvPr id="11" name="Google Shape;1588;p61">
            <a:extLst>
              <a:ext uri="{FF2B5EF4-FFF2-40B4-BE49-F238E27FC236}">
                <a16:creationId xmlns:a16="http://schemas.microsoft.com/office/drawing/2014/main" id="{0A661A7A-D441-450D-871B-CE65992FA7BC}"/>
              </a:ext>
            </a:extLst>
          </p:cNvPr>
          <p:cNvSpPr txBox="1">
            <a:spLocks/>
          </p:cNvSpPr>
          <p:nvPr/>
        </p:nvSpPr>
        <p:spPr>
          <a:xfrm rot="21403112">
            <a:off x="4198676" y="1500868"/>
            <a:ext cx="3606145" cy="528545"/>
          </a:xfrm>
          <a:prstGeom prst="rect">
            <a:avLst/>
          </a:prstGeom>
        </p:spPr>
        <p:txBody>
          <a:bodyPr spcFirstLastPara="1" wrap="square" lIns="91425" tIns="91425" rIns="91425" bIns="91425" anchor="t"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spcBef>
                <a:spcPts val="0"/>
              </a:spcBef>
            </a:pPr>
            <a:r>
              <a:rPr lang="ar-SA" b="1" dirty="0">
                <a:effectLst>
                  <a:outerShdw blurRad="38100" dist="38100" dir="2700000" algn="tl">
                    <a:srgbClr val="000000">
                      <a:alpha val="43137"/>
                    </a:srgbClr>
                  </a:outerShdw>
                </a:effectLst>
                <a:cs typeface="+mn-cs"/>
              </a:rPr>
              <a:t>شكرا لكن </a:t>
            </a:r>
            <a:br>
              <a:rPr lang="ar-SA" b="1" dirty="0">
                <a:effectLst>
                  <a:outerShdw blurRad="38100" dist="38100" dir="2700000" algn="tl">
                    <a:srgbClr val="000000">
                      <a:alpha val="43137"/>
                    </a:srgbClr>
                  </a:outerShdw>
                </a:effectLst>
                <a:cs typeface="+mn-cs"/>
              </a:rPr>
            </a:br>
            <a:br>
              <a:rPr lang="ar-SA" b="1" dirty="0">
                <a:effectLst>
                  <a:outerShdw blurRad="38100" dist="38100" dir="2700000" algn="tl">
                    <a:srgbClr val="000000">
                      <a:alpha val="43137"/>
                    </a:srgbClr>
                  </a:outerShdw>
                </a:effectLst>
                <a:cs typeface="+mn-cs"/>
              </a:rPr>
            </a:br>
            <a:endParaRPr lang="ar-SA" b="1" dirty="0">
              <a:effectLst>
                <a:outerShdw blurRad="38100" dist="38100" dir="2700000" algn="tl">
                  <a:srgbClr val="000000">
                    <a:alpha val="43137"/>
                  </a:srgbClr>
                </a:outerShdw>
              </a:effectLst>
              <a:cs typeface="+mn-cs"/>
            </a:endParaRPr>
          </a:p>
        </p:txBody>
      </p:sp>
      <p:sp>
        <p:nvSpPr>
          <p:cNvPr id="12" name="Google Shape;803;p27">
            <a:extLst>
              <a:ext uri="{FF2B5EF4-FFF2-40B4-BE49-F238E27FC236}">
                <a16:creationId xmlns:a16="http://schemas.microsoft.com/office/drawing/2014/main" id="{623ADE25-2707-4642-8CF9-4035BD0B2839}"/>
              </a:ext>
            </a:extLst>
          </p:cNvPr>
          <p:cNvSpPr/>
          <p:nvPr/>
        </p:nvSpPr>
        <p:spPr>
          <a:xfrm rot="21403112">
            <a:off x="3841883" y="2207173"/>
            <a:ext cx="4349060" cy="248913"/>
          </a:xfrm>
          <a:custGeom>
            <a:avLst/>
            <a:gdLst/>
            <a:ahLst/>
            <a:cxnLst/>
            <a:rect l="l" t="t" r="r" b="b"/>
            <a:pathLst>
              <a:path w="101612" h="5856" extrusionOk="0">
                <a:moveTo>
                  <a:pt x="0" y="5856"/>
                </a:moveTo>
                <a:cubicBezTo>
                  <a:pt x="20872" y="-1101"/>
                  <a:pt x="43944" y="3617"/>
                  <a:pt x="65916" y="2490"/>
                </a:cubicBezTo>
                <a:cubicBezTo>
                  <a:pt x="73593" y="2096"/>
                  <a:pt x="81296" y="1823"/>
                  <a:pt x="88916" y="807"/>
                </a:cubicBezTo>
                <a:cubicBezTo>
                  <a:pt x="91148" y="509"/>
                  <a:pt x="93396" y="246"/>
                  <a:pt x="95648" y="246"/>
                </a:cubicBezTo>
                <a:cubicBezTo>
                  <a:pt x="97144" y="246"/>
                  <a:pt x="101612" y="0"/>
                  <a:pt x="100136" y="246"/>
                </a:cubicBezTo>
                <a:cubicBezTo>
                  <a:pt x="70608" y="5176"/>
                  <a:pt x="40316" y="3332"/>
                  <a:pt x="10379" y="3332"/>
                </a:cubicBezTo>
              </a:path>
            </a:pathLst>
          </a:custGeom>
          <a:noFill/>
          <a:ln w="19050" cap="flat" cmpd="sng">
            <a:solidFill>
              <a:schemeClr val="accent1"/>
            </a:solidFill>
            <a:prstDash val="solid"/>
            <a:round/>
            <a:headEnd type="none" w="med" len="med"/>
            <a:tailEnd type="none" w="med" len="med"/>
          </a:ln>
        </p:spPr>
      </p:sp>
      <p:grpSp>
        <p:nvGrpSpPr>
          <p:cNvPr id="13" name="Google Shape;786;p27">
            <a:extLst>
              <a:ext uri="{FF2B5EF4-FFF2-40B4-BE49-F238E27FC236}">
                <a16:creationId xmlns:a16="http://schemas.microsoft.com/office/drawing/2014/main" id="{370FCDFD-A251-4C0A-9CE5-D8A2BC7A1E5F}"/>
              </a:ext>
            </a:extLst>
          </p:cNvPr>
          <p:cNvGrpSpPr/>
          <p:nvPr/>
        </p:nvGrpSpPr>
        <p:grpSpPr>
          <a:xfrm rot="21403112">
            <a:off x="8481956" y="1264706"/>
            <a:ext cx="724139" cy="669969"/>
            <a:chOff x="2209340" y="735753"/>
            <a:chExt cx="311924" cy="290593"/>
          </a:xfrm>
        </p:grpSpPr>
        <p:sp>
          <p:nvSpPr>
            <p:cNvPr id="14" name="Google Shape;787;p27">
              <a:extLst>
                <a:ext uri="{FF2B5EF4-FFF2-40B4-BE49-F238E27FC236}">
                  <a16:creationId xmlns:a16="http://schemas.microsoft.com/office/drawing/2014/main" id="{09CC4DF7-7C53-4C81-BF5B-1C076E643633}"/>
                </a:ext>
              </a:extLst>
            </p:cNvPr>
            <p:cNvSpPr/>
            <p:nvPr/>
          </p:nvSpPr>
          <p:spPr>
            <a:xfrm>
              <a:off x="2209340" y="760406"/>
              <a:ext cx="260688" cy="265939"/>
            </a:xfrm>
            <a:custGeom>
              <a:avLst/>
              <a:gdLst/>
              <a:ahLst/>
              <a:cxnLst/>
              <a:rect l="l" t="t" r="r" b="b"/>
              <a:pathLst>
                <a:path w="8787" h="8964" extrusionOk="0">
                  <a:moveTo>
                    <a:pt x="2929" y="283"/>
                  </a:moveTo>
                  <a:cubicBezTo>
                    <a:pt x="5310" y="1974"/>
                    <a:pt x="5048" y="1795"/>
                    <a:pt x="5155" y="1854"/>
                  </a:cubicBezTo>
                  <a:cubicBezTo>
                    <a:pt x="5240" y="1897"/>
                    <a:pt x="5308" y="1920"/>
                    <a:pt x="5422" y="1920"/>
                  </a:cubicBezTo>
                  <a:cubicBezTo>
                    <a:pt x="5693" y="1920"/>
                    <a:pt x="6222" y="1788"/>
                    <a:pt x="7846" y="1462"/>
                  </a:cubicBezTo>
                  <a:lnTo>
                    <a:pt x="7846" y="1462"/>
                  </a:lnTo>
                  <a:cubicBezTo>
                    <a:pt x="6870" y="4641"/>
                    <a:pt x="6775" y="3605"/>
                    <a:pt x="8418" y="6450"/>
                  </a:cubicBezTo>
                  <a:cubicBezTo>
                    <a:pt x="8295" y="6452"/>
                    <a:pt x="8177" y="6452"/>
                    <a:pt x="8065" y="6452"/>
                  </a:cubicBezTo>
                  <a:cubicBezTo>
                    <a:pt x="7314" y="6452"/>
                    <a:pt x="6799" y="6428"/>
                    <a:pt x="6420" y="6428"/>
                  </a:cubicBezTo>
                  <a:cubicBezTo>
                    <a:pt x="5250" y="6428"/>
                    <a:pt x="5373" y="6661"/>
                    <a:pt x="3846" y="8570"/>
                  </a:cubicBezTo>
                  <a:lnTo>
                    <a:pt x="2893" y="5807"/>
                  </a:lnTo>
                  <a:cubicBezTo>
                    <a:pt x="2953" y="5343"/>
                    <a:pt x="1036" y="5045"/>
                    <a:pt x="441" y="4641"/>
                  </a:cubicBezTo>
                  <a:cubicBezTo>
                    <a:pt x="2846" y="3033"/>
                    <a:pt x="2393" y="3617"/>
                    <a:pt x="2929" y="283"/>
                  </a:cubicBezTo>
                  <a:close/>
                  <a:moveTo>
                    <a:pt x="2846" y="0"/>
                  </a:moveTo>
                  <a:cubicBezTo>
                    <a:pt x="2747" y="0"/>
                    <a:pt x="2722" y="312"/>
                    <a:pt x="2524" y="1581"/>
                  </a:cubicBezTo>
                  <a:cubicBezTo>
                    <a:pt x="2327" y="2870"/>
                    <a:pt x="2366" y="3020"/>
                    <a:pt x="2352" y="3020"/>
                  </a:cubicBezTo>
                  <a:cubicBezTo>
                    <a:pt x="2349" y="3020"/>
                    <a:pt x="2344" y="3014"/>
                    <a:pt x="2334" y="3009"/>
                  </a:cubicBezTo>
                  <a:cubicBezTo>
                    <a:pt x="2322" y="3009"/>
                    <a:pt x="2310" y="3009"/>
                    <a:pt x="2310" y="3021"/>
                  </a:cubicBezTo>
                  <a:cubicBezTo>
                    <a:pt x="2393" y="3152"/>
                    <a:pt x="2143" y="3057"/>
                    <a:pt x="83" y="4510"/>
                  </a:cubicBezTo>
                  <a:cubicBezTo>
                    <a:pt x="0" y="4569"/>
                    <a:pt x="0" y="4700"/>
                    <a:pt x="95" y="4760"/>
                  </a:cubicBezTo>
                  <a:cubicBezTo>
                    <a:pt x="834" y="5355"/>
                    <a:pt x="1893" y="5295"/>
                    <a:pt x="2608" y="5819"/>
                  </a:cubicBezTo>
                  <a:cubicBezTo>
                    <a:pt x="2609" y="5820"/>
                    <a:pt x="2609" y="5821"/>
                    <a:pt x="2610" y="5821"/>
                  </a:cubicBezTo>
                  <a:cubicBezTo>
                    <a:pt x="2611" y="5821"/>
                    <a:pt x="2612" y="5819"/>
                    <a:pt x="2612" y="5819"/>
                  </a:cubicBezTo>
                  <a:cubicBezTo>
                    <a:pt x="2620" y="5819"/>
                    <a:pt x="2663" y="5965"/>
                    <a:pt x="3679" y="8891"/>
                  </a:cubicBezTo>
                  <a:cubicBezTo>
                    <a:pt x="3695" y="8941"/>
                    <a:pt x="3723" y="8963"/>
                    <a:pt x="3759" y="8963"/>
                  </a:cubicBezTo>
                  <a:cubicBezTo>
                    <a:pt x="4101" y="8963"/>
                    <a:pt x="5249" y="7007"/>
                    <a:pt x="5679" y="6760"/>
                  </a:cubicBezTo>
                  <a:cubicBezTo>
                    <a:pt x="5823" y="6678"/>
                    <a:pt x="6215" y="6660"/>
                    <a:pt x="6671" y="6660"/>
                  </a:cubicBezTo>
                  <a:cubicBezTo>
                    <a:pt x="7045" y="6660"/>
                    <a:pt x="7462" y="6672"/>
                    <a:pt x="7821" y="6672"/>
                  </a:cubicBezTo>
                  <a:cubicBezTo>
                    <a:pt x="8371" y="6672"/>
                    <a:pt x="8786" y="6644"/>
                    <a:pt x="8704" y="6498"/>
                  </a:cubicBezTo>
                  <a:cubicBezTo>
                    <a:pt x="7334" y="4117"/>
                    <a:pt x="7382" y="4236"/>
                    <a:pt x="7346" y="4093"/>
                  </a:cubicBezTo>
                  <a:cubicBezTo>
                    <a:pt x="7229" y="3637"/>
                    <a:pt x="8339" y="1221"/>
                    <a:pt x="7998" y="1221"/>
                  </a:cubicBezTo>
                  <a:cubicBezTo>
                    <a:pt x="7992" y="1221"/>
                    <a:pt x="7985" y="1222"/>
                    <a:pt x="7977" y="1223"/>
                  </a:cubicBezTo>
                  <a:cubicBezTo>
                    <a:pt x="6328" y="1556"/>
                    <a:pt x="5745" y="1714"/>
                    <a:pt x="5448" y="1714"/>
                  </a:cubicBezTo>
                  <a:cubicBezTo>
                    <a:pt x="5213" y="1714"/>
                    <a:pt x="5156" y="1615"/>
                    <a:pt x="4894" y="1426"/>
                  </a:cubicBezTo>
                  <a:lnTo>
                    <a:pt x="2917" y="33"/>
                  </a:lnTo>
                  <a:cubicBezTo>
                    <a:pt x="2889" y="13"/>
                    <a:pt x="2866" y="0"/>
                    <a:pt x="284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15" name="Google Shape;788;p27">
              <a:extLst>
                <a:ext uri="{FF2B5EF4-FFF2-40B4-BE49-F238E27FC236}">
                  <a16:creationId xmlns:a16="http://schemas.microsoft.com/office/drawing/2014/main" id="{06C1FC77-5F85-45C9-AB02-CB6B71BE3053}"/>
                </a:ext>
              </a:extLst>
            </p:cNvPr>
            <p:cNvSpPr/>
            <p:nvPr/>
          </p:nvSpPr>
          <p:spPr>
            <a:xfrm>
              <a:off x="2294396" y="790460"/>
              <a:ext cx="14062" cy="51325"/>
            </a:xfrm>
            <a:custGeom>
              <a:avLst/>
              <a:gdLst/>
              <a:ahLst/>
              <a:cxnLst/>
              <a:rect l="l" t="t" r="r" b="b"/>
              <a:pathLst>
                <a:path w="474" h="1730" extrusionOk="0">
                  <a:moveTo>
                    <a:pt x="409" y="1"/>
                  </a:moveTo>
                  <a:cubicBezTo>
                    <a:pt x="386" y="1"/>
                    <a:pt x="365" y="14"/>
                    <a:pt x="360" y="44"/>
                  </a:cubicBezTo>
                  <a:cubicBezTo>
                    <a:pt x="0" y="763"/>
                    <a:pt x="119" y="1730"/>
                    <a:pt x="189" y="1730"/>
                  </a:cubicBezTo>
                  <a:cubicBezTo>
                    <a:pt x="200" y="1730"/>
                    <a:pt x="210" y="1705"/>
                    <a:pt x="217" y="1651"/>
                  </a:cubicBezTo>
                  <a:cubicBezTo>
                    <a:pt x="336" y="1127"/>
                    <a:pt x="419" y="603"/>
                    <a:pt x="467" y="68"/>
                  </a:cubicBezTo>
                  <a:cubicBezTo>
                    <a:pt x="474" y="26"/>
                    <a:pt x="440" y="1"/>
                    <a:pt x="40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16" name="Google Shape;789;p27">
              <a:extLst>
                <a:ext uri="{FF2B5EF4-FFF2-40B4-BE49-F238E27FC236}">
                  <a16:creationId xmlns:a16="http://schemas.microsoft.com/office/drawing/2014/main" id="{FFFC3FEF-1BDC-436F-A68C-562832AE2851}"/>
                </a:ext>
              </a:extLst>
            </p:cNvPr>
            <p:cNvSpPr/>
            <p:nvPr/>
          </p:nvSpPr>
          <p:spPr>
            <a:xfrm>
              <a:off x="2410723" y="939924"/>
              <a:ext cx="32456" cy="7269"/>
            </a:xfrm>
            <a:custGeom>
              <a:avLst/>
              <a:gdLst/>
              <a:ahLst/>
              <a:cxnLst/>
              <a:rect l="l" t="t" r="r" b="b"/>
              <a:pathLst>
                <a:path w="1094" h="245" extrusionOk="0">
                  <a:moveTo>
                    <a:pt x="189" y="1"/>
                  </a:moveTo>
                  <a:cubicBezTo>
                    <a:pt x="1" y="1"/>
                    <a:pt x="60" y="32"/>
                    <a:pt x="153" y="90"/>
                  </a:cubicBezTo>
                  <a:cubicBezTo>
                    <a:pt x="301" y="178"/>
                    <a:pt x="582" y="244"/>
                    <a:pt x="791" y="244"/>
                  </a:cubicBezTo>
                  <a:cubicBezTo>
                    <a:pt x="919" y="244"/>
                    <a:pt x="1019" y="220"/>
                    <a:pt x="1046" y="161"/>
                  </a:cubicBezTo>
                  <a:cubicBezTo>
                    <a:pt x="1094" y="90"/>
                    <a:pt x="987" y="54"/>
                    <a:pt x="927" y="42"/>
                  </a:cubicBezTo>
                  <a:cubicBezTo>
                    <a:pt x="538" y="14"/>
                    <a:pt x="311" y="1"/>
                    <a:pt x="18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17" name="Google Shape;790;p27">
              <a:extLst>
                <a:ext uri="{FF2B5EF4-FFF2-40B4-BE49-F238E27FC236}">
                  <a16:creationId xmlns:a16="http://schemas.microsoft.com/office/drawing/2014/main" id="{DA878D82-F042-4DF4-B9DA-2D758893250D}"/>
                </a:ext>
              </a:extLst>
            </p:cNvPr>
            <p:cNvSpPr/>
            <p:nvPr/>
          </p:nvSpPr>
          <p:spPr>
            <a:xfrm>
              <a:off x="2420394" y="927909"/>
              <a:ext cx="19343" cy="4984"/>
            </a:xfrm>
            <a:custGeom>
              <a:avLst/>
              <a:gdLst/>
              <a:ahLst/>
              <a:cxnLst/>
              <a:rect l="l" t="t" r="r" b="b"/>
              <a:pathLst>
                <a:path w="652" h="168" extrusionOk="0">
                  <a:moveTo>
                    <a:pt x="35" y="0"/>
                  </a:moveTo>
                  <a:cubicBezTo>
                    <a:pt x="10" y="0"/>
                    <a:pt x="1" y="5"/>
                    <a:pt x="18" y="18"/>
                  </a:cubicBezTo>
                  <a:cubicBezTo>
                    <a:pt x="142" y="130"/>
                    <a:pt x="272" y="167"/>
                    <a:pt x="373" y="167"/>
                  </a:cubicBezTo>
                  <a:cubicBezTo>
                    <a:pt x="567" y="167"/>
                    <a:pt x="651" y="30"/>
                    <a:pt x="364" y="30"/>
                  </a:cubicBezTo>
                  <a:cubicBezTo>
                    <a:pt x="356" y="30"/>
                    <a:pt x="348" y="30"/>
                    <a:pt x="339" y="30"/>
                  </a:cubicBezTo>
                  <a:cubicBezTo>
                    <a:pt x="254" y="30"/>
                    <a:pt x="96" y="0"/>
                    <a:pt x="3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18" name="Google Shape;791;p27">
              <a:extLst>
                <a:ext uri="{FF2B5EF4-FFF2-40B4-BE49-F238E27FC236}">
                  <a16:creationId xmlns:a16="http://schemas.microsoft.com/office/drawing/2014/main" id="{815B7330-5536-4CBE-B714-1FAAEC1F660C}"/>
                </a:ext>
              </a:extLst>
            </p:cNvPr>
            <p:cNvSpPr/>
            <p:nvPr/>
          </p:nvSpPr>
          <p:spPr>
            <a:xfrm>
              <a:off x="2421077" y="915716"/>
              <a:ext cx="11155" cy="4984"/>
            </a:xfrm>
            <a:custGeom>
              <a:avLst/>
              <a:gdLst/>
              <a:ahLst/>
              <a:cxnLst/>
              <a:rect l="l" t="t" r="r" b="b"/>
              <a:pathLst>
                <a:path w="376" h="168" extrusionOk="0">
                  <a:moveTo>
                    <a:pt x="87" y="1"/>
                  </a:moveTo>
                  <a:cubicBezTo>
                    <a:pt x="20" y="1"/>
                    <a:pt x="0" y="34"/>
                    <a:pt x="126" y="108"/>
                  </a:cubicBezTo>
                  <a:cubicBezTo>
                    <a:pt x="174" y="144"/>
                    <a:pt x="233" y="168"/>
                    <a:pt x="293" y="168"/>
                  </a:cubicBezTo>
                  <a:cubicBezTo>
                    <a:pt x="376" y="168"/>
                    <a:pt x="364" y="120"/>
                    <a:pt x="352" y="108"/>
                  </a:cubicBezTo>
                  <a:cubicBezTo>
                    <a:pt x="290" y="40"/>
                    <a:pt x="160" y="1"/>
                    <a:pt x="8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19" name="Google Shape;792;p27">
              <a:extLst>
                <a:ext uri="{FF2B5EF4-FFF2-40B4-BE49-F238E27FC236}">
                  <a16:creationId xmlns:a16="http://schemas.microsoft.com/office/drawing/2014/main" id="{EE689104-3DDC-451D-958A-17B606501831}"/>
                </a:ext>
              </a:extLst>
            </p:cNvPr>
            <p:cNvSpPr/>
            <p:nvPr/>
          </p:nvSpPr>
          <p:spPr>
            <a:xfrm>
              <a:off x="2377643" y="735753"/>
              <a:ext cx="17860" cy="43849"/>
            </a:xfrm>
            <a:custGeom>
              <a:avLst/>
              <a:gdLst/>
              <a:ahLst/>
              <a:cxnLst/>
              <a:rect l="l" t="t" r="r" b="b"/>
              <a:pathLst>
                <a:path w="602" h="1478" extrusionOk="0">
                  <a:moveTo>
                    <a:pt x="493" y="0"/>
                  </a:moveTo>
                  <a:cubicBezTo>
                    <a:pt x="462" y="0"/>
                    <a:pt x="430" y="13"/>
                    <a:pt x="411" y="42"/>
                  </a:cubicBezTo>
                  <a:cubicBezTo>
                    <a:pt x="100" y="494"/>
                    <a:pt x="1" y="1477"/>
                    <a:pt x="141" y="1477"/>
                  </a:cubicBezTo>
                  <a:cubicBezTo>
                    <a:pt x="167" y="1477"/>
                    <a:pt x="201" y="1443"/>
                    <a:pt x="244" y="1364"/>
                  </a:cubicBezTo>
                  <a:cubicBezTo>
                    <a:pt x="483" y="983"/>
                    <a:pt x="602" y="530"/>
                    <a:pt x="590" y="78"/>
                  </a:cubicBezTo>
                  <a:cubicBezTo>
                    <a:pt x="583" y="29"/>
                    <a:pt x="538" y="0"/>
                    <a:pt x="49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20" name="Google Shape;793;p27">
              <a:extLst>
                <a:ext uri="{FF2B5EF4-FFF2-40B4-BE49-F238E27FC236}">
                  <a16:creationId xmlns:a16="http://schemas.microsoft.com/office/drawing/2014/main" id="{6B0470A9-7D6C-4FD6-94E4-5209E213E238}"/>
                </a:ext>
              </a:extLst>
            </p:cNvPr>
            <p:cNvSpPr/>
            <p:nvPr/>
          </p:nvSpPr>
          <p:spPr>
            <a:xfrm>
              <a:off x="2229454" y="825645"/>
              <a:ext cx="386" cy="386"/>
            </a:xfrm>
            <a:custGeom>
              <a:avLst/>
              <a:gdLst/>
              <a:ahLst/>
              <a:cxnLst/>
              <a:rect l="l" t="t" r="r" b="b"/>
              <a:pathLst>
                <a:path w="13" h="13" extrusionOk="0">
                  <a:moveTo>
                    <a:pt x="13" y="13"/>
                  </a:moveTo>
                  <a:cubicBezTo>
                    <a:pt x="1" y="1"/>
                    <a:pt x="13" y="13"/>
                    <a:pt x="13" y="1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21" name="Google Shape;794;p27">
              <a:extLst>
                <a:ext uri="{FF2B5EF4-FFF2-40B4-BE49-F238E27FC236}">
                  <a16:creationId xmlns:a16="http://schemas.microsoft.com/office/drawing/2014/main" id="{6232FE33-1984-412A-AA7D-6B58D5F97A43}"/>
                </a:ext>
              </a:extLst>
            </p:cNvPr>
            <p:cNvSpPr/>
            <p:nvPr/>
          </p:nvSpPr>
          <p:spPr>
            <a:xfrm>
              <a:off x="2217053" y="815796"/>
              <a:ext cx="39992" cy="16614"/>
            </a:xfrm>
            <a:custGeom>
              <a:avLst/>
              <a:gdLst/>
              <a:ahLst/>
              <a:cxnLst/>
              <a:rect l="l" t="t" r="r" b="b"/>
              <a:pathLst>
                <a:path w="1348" h="560" extrusionOk="0">
                  <a:moveTo>
                    <a:pt x="311" y="0"/>
                  </a:moveTo>
                  <a:cubicBezTo>
                    <a:pt x="1" y="0"/>
                    <a:pt x="510" y="559"/>
                    <a:pt x="1047" y="559"/>
                  </a:cubicBezTo>
                  <a:cubicBezTo>
                    <a:pt x="1056" y="559"/>
                    <a:pt x="1065" y="559"/>
                    <a:pt x="1074" y="559"/>
                  </a:cubicBezTo>
                  <a:cubicBezTo>
                    <a:pt x="1216" y="547"/>
                    <a:pt x="1347" y="416"/>
                    <a:pt x="1216" y="368"/>
                  </a:cubicBezTo>
                  <a:cubicBezTo>
                    <a:pt x="1216" y="368"/>
                    <a:pt x="1216" y="369"/>
                    <a:pt x="1216" y="369"/>
                  </a:cubicBezTo>
                  <a:lnTo>
                    <a:pt x="1216" y="369"/>
                  </a:lnTo>
                  <a:cubicBezTo>
                    <a:pt x="1205" y="361"/>
                    <a:pt x="1133" y="320"/>
                    <a:pt x="752" y="142"/>
                  </a:cubicBezTo>
                  <a:cubicBezTo>
                    <a:pt x="536" y="40"/>
                    <a:pt x="394" y="0"/>
                    <a:pt x="31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22" name="Google Shape;795;p27">
              <a:extLst>
                <a:ext uri="{FF2B5EF4-FFF2-40B4-BE49-F238E27FC236}">
                  <a16:creationId xmlns:a16="http://schemas.microsoft.com/office/drawing/2014/main" id="{46485BE1-7218-4389-B77C-E20C0C03ACD1}"/>
                </a:ext>
              </a:extLst>
            </p:cNvPr>
            <p:cNvSpPr/>
            <p:nvPr/>
          </p:nvSpPr>
          <p:spPr>
            <a:xfrm>
              <a:off x="2224856" y="957755"/>
              <a:ext cx="40318" cy="51562"/>
            </a:xfrm>
            <a:custGeom>
              <a:avLst/>
              <a:gdLst/>
              <a:ahLst/>
              <a:cxnLst/>
              <a:rect l="l" t="t" r="r" b="b"/>
              <a:pathLst>
                <a:path w="1359" h="1738" extrusionOk="0">
                  <a:moveTo>
                    <a:pt x="1197" y="1"/>
                  </a:moveTo>
                  <a:cubicBezTo>
                    <a:pt x="1091" y="1"/>
                    <a:pt x="727" y="781"/>
                    <a:pt x="418" y="1132"/>
                  </a:cubicBezTo>
                  <a:cubicBezTo>
                    <a:pt x="0" y="1575"/>
                    <a:pt x="83" y="1737"/>
                    <a:pt x="250" y="1737"/>
                  </a:cubicBezTo>
                  <a:cubicBezTo>
                    <a:pt x="317" y="1737"/>
                    <a:pt x="398" y="1712"/>
                    <a:pt x="465" y="1668"/>
                  </a:cubicBezTo>
                  <a:cubicBezTo>
                    <a:pt x="1144" y="1239"/>
                    <a:pt x="1358" y="346"/>
                    <a:pt x="1263" y="155"/>
                  </a:cubicBezTo>
                  <a:cubicBezTo>
                    <a:pt x="1251" y="120"/>
                    <a:pt x="1239" y="84"/>
                    <a:pt x="1227" y="60"/>
                  </a:cubicBezTo>
                  <a:cubicBezTo>
                    <a:pt x="1224" y="19"/>
                    <a:pt x="1214" y="1"/>
                    <a:pt x="119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23" name="Google Shape;796;p27">
              <a:extLst>
                <a:ext uri="{FF2B5EF4-FFF2-40B4-BE49-F238E27FC236}">
                  <a16:creationId xmlns:a16="http://schemas.microsoft.com/office/drawing/2014/main" id="{B88A1D92-0D1D-4D4A-9ABE-AB8D3F11788F}"/>
                </a:ext>
              </a:extLst>
            </p:cNvPr>
            <p:cNvSpPr/>
            <p:nvPr/>
          </p:nvSpPr>
          <p:spPr>
            <a:xfrm>
              <a:off x="2388294" y="972648"/>
              <a:ext cx="18008" cy="30202"/>
            </a:xfrm>
            <a:custGeom>
              <a:avLst/>
              <a:gdLst/>
              <a:ahLst/>
              <a:cxnLst/>
              <a:rect l="l" t="t" r="r" b="b"/>
              <a:pathLst>
                <a:path w="607" h="1018" extrusionOk="0">
                  <a:moveTo>
                    <a:pt x="69" y="0"/>
                  </a:moveTo>
                  <a:cubicBezTo>
                    <a:pt x="0" y="0"/>
                    <a:pt x="6" y="157"/>
                    <a:pt x="64" y="332"/>
                  </a:cubicBezTo>
                  <a:cubicBezTo>
                    <a:pt x="225" y="815"/>
                    <a:pt x="400" y="1018"/>
                    <a:pt x="495" y="1018"/>
                  </a:cubicBezTo>
                  <a:cubicBezTo>
                    <a:pt x="596" y="1018"/>
                    <a:pt x="606" y="785"/>
                    <a:pt x="409" y="415"/>
                  </a:cubicBezTo>
                  <a:cubicBezTo>
                    <a:pt x="235" y="111"/>
                    <a:pt x="126" y="0"/>
                    <a:pt x="6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sp>
          <p:nvSpPr>
            <p:cNvPr id="24" name="Google Shape;797;p27">
              <a:extLst>
                <a:ext uri="{FF2B5EF4-FFF2-40B4-BE49-F238E27FC236}">
                  <a16:creationId xmlns:a16="http://schemas.microsoft.com/office/drawing/2014/main" id="{08CCA243-4D6D-4429-98CE-217ABF319F6D}"/>
                </a:ext>
              </a:extLst>
            </p:cNvPr>
            <p:cNvSpPr/>
            <p:nvPr/>
          </p:nvSpPr>
          <p:spPr>
            <a:xfrm>
              <a:off x="2454660" y="872787"/>
              <a:ext cx="66604" cy="19284"/>
            </a:xfrm>
            <a:custGeom>
              <a:avLst/>
              <a:gdLst/>
              <a:ahLst/>
              <a:cxnLst/>
              <a:rect l="l" t="t" r="r" b="b"/>
              <a:pathLst>
                <a:path w="2245" h="650" extrusionOk="0">
                  <a:moveTo>
                    <a:pt x="74" y="0"/>
                  </a:moveTo>
                  <a:cubicBezTo>
                    <a:pt x="21" y="0"/>
                    <a:pt x="1" y="85"/>
                    <a:pt x="42" y="126"/>
                  </a:cubicBezTo>
                  <a:cubicBezTo>
                    <a:pt x="113" y="174"/>
                    <a:pt x="173" y="233"/>
                    <a:pt x="232" y="293"/>
                  </a:cubicBezTo>
                  <a:cubicBezTo>
                    <a:pt x="391" y="471"/>
                    <a:pt x="887" y="650"/>
                    <a:pt x="1310" y="650"/>
                  </a:cubicBezTo>
                  <a:cubicBezTo>
                    <a:pt x="1395" y="650"/>
                    <a:pt x="1478" y="642"/>
                    <a:pt x="1554" y="626"/>
                  </a:cubicBezTo>
                  <a:cubicBezTo>
                    <a:pt x="2244" y="472"/>
                    <a:pt x="2220" y="114"/>
                    <a:pt x="1970" y="55"/>
                  </a:cubicBezTo>
                  <a:cubicBezTo>
                    <a:pt x="1961" y="53"/>
                    <a:pt x="1949" y="52"/>
                    <a:pt x="1934" y="52"/>
                  </a:cubicBezTo>
                  <a:cubicBezTo>
                    <a:pt x="1783" y="52"/>
                    <a:pt x="1341" y="149"/>
                    <a:pt x="880" y="149"/>
                  </a:cubicBezTo>
                  <a:cubicBezTo>
                    <a:pt x="608" y="149"/>
                    <a:pt x="330" y="115"/>
                    <a:pt x="101" y="7"/>
                  </a:cubicBezTo>
                  <a:cubicBezTo>
                    <a:pt x="91" y="2"/>
                    <a:pt x="82" y="0"/>
                    <a:pt x="7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l" rtl="0"/>
              <a:endParaRPr sz="2400"/>
            </a:p>
          </p:txBody>
        </p:sp>
      </p:grpSp>
    </p:spTree>
    <p:extLst>
      <p:ext uri="{BB962C8B-B14F-4D97-AF65-F5344CB8AC3E}">
        <p14:creationId xmlns:p14="http://schemas.microsoft.com/office/powerpoint/2010/main" val="26033907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iterate>
                                    <p:tmAbs val="0"/>
                                  </p:iterate>
                                  <p:childTnLst>
                                    <p:set>
                                      <p:cBhvr>
                                        <p:cTn id="6" fill="hold"/>
                                        <p:tgtEl>
                                          <p:spTgt spid="803"/>
                                        </p:tgtEl>
                                        <p:attrNameLst>
                                          <p:attrName>style.visibility</p:attrName>
                                        </p:attrNameLst>
                                      </p:cBhvr>
                                      <p:to>
                                        <p:strVal val="visible"/>
                                      </p:to>
                                    </p:set>
                                    <p:animEffect transition="in" filter="strips(downLeft)">
                                      <p:cBhvr>
                                        <p:cTn id="7" dur="10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0"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4">
            <a:extLst>
              <a:ext uri="{FF2B5EF4-FFF2-40B4-BE49-F238E27FC236}">
                <a16:creationId xmlns:a16="http://schemas.microsoft.com/office/drawing/2014/main" id="{36453B8E-6517-4F75-8D90-DB79F69B6E96}"/>
              </a:ext>
            </a:extLst>
          </p:cNvPr>
          <p:cNvSpPr/>
          <p:nvPr/>
        </p:nvSpPr>
        <p:spPr>
          <a:xfrm rot="82336">
            <a:off x="2716102" y="676845"/>
            <a:ext cx="6875408" cy="5504317"/>
          </a:xfrm>
          <a:prstGeom prst="rect">
            <a:avLst/>
          </a:prstGeom>
          <a:solidFill>
            <a:schemeClr val="bg1">
              <a:lumMod val="95000"/>
            </a:schemeClr>
          </a:solidFill>
          <a:effectLst>
            <a:glow rad="139700">
              <a:schemeClr val="accent4">
                <a:satMod val="175000"/>
                <a:alpha val="40000"/>
              </a:schemeClr>
            </a:glow>
          </a:effectLst>
        </p:spPr>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30706">
            <a:off x="7428286" y="203383"/>
            <a:ext cx="3333835" cy="2423092"/>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30706">
            <a:off x="1387070" y="3740670"/>
            <a:ext cx="3333835" cy="2423092"/>
          </a:xfrm>
          <a:prstGeom prst="rect">
            <a:avLst/>
          </a:prstGeom>
        </p:spPr>
      </p:pic>
      <p:pic>
        <p:nvPicPr>
          <p:cNvPr id="2" name="Picture 2"/>
          <p:cNvPicPr>
            <a:picLocks noChangeAspect="1"/>
          </p:cNvPicPr>
          <p:nvPr/>
        </p:nvPicPr>
        <p:blipFill>
          <a:blip r:embed="rId4"/>
          <a:srcRect l="2888" r="2888"/>
          <a:stretch>
            <a:fillRect/>
          </a:stretch>
        </p:blipFill>
        <p:spPr>
          <a:xfrm rot="-5262563">
            <a:off x="4067907" y="1247455"/>
            <a:ext cx="4056193" cy="4363090"/>
          </a:xfrm>
          <a:prstGeom prst="rect">
            <a:avLst/>
          </a:prstGeom>
          <a:scene3d>
            <a:camera prst="isometricOffAxis2Left"/>
            <a:lightRig rig="threePt" dir="t"/>
          </a:scene3d>
        </p:spPr>
      </p:pic>
      <p:grpSp>
        <p:nvGrpSpPr>
          <p:cNvPr id="3" name="Group 3"/>
          <p:cNvGrpSpPr/>
          <p:nvPr/>
        </p:nvGrpSpPr>
        <p:grpSpPr>
          <a:xfrm>
            <a:off x="3863755" y="2759971"/>
            <a:ext cx="4789651" cy="1231106"/>
            <a:chOff x="-1872519" y="-199233"/>
            <a:chExt cx="12756970" cy="2462210"/>
          </a:xfrm>
          <a:solidFill>
            <a:schemeClr val="tx1">
              <a:lumMod val="75000"/>
              <a:lumOff val="25000"/>
            </a:schemeClr>
          </a:solidFill>
          <a:effectLst>
            <a:outerShdw blurRad="76200" dir="13500000" sy="23000" kx="1200000" algn="br" rotWithShape="0">
              <a:prstClr val="black">
                <a:alpha val="20000"/>
              </a:prstClr>
            </a:outerShdw>
          </a:effectLst>
        </p:grpSpPr>
        <p:sp>
          <p:nvSpPr>
            <p:cNvPr id="4" name="AutoShape 4"/>
            <p:cNvSpPr/>
            <p:nvPr/>
          </p:nvSpPr>
          <p:spPr>
            <a:xfrm rot="82336">
              <a:off x="-1872519" y="-143211"/>
              <a:ext cx="12756970" cy="2350168"/>
            </a:xfrm>
            <a:prstGeom prst="rect">
              <a:avLst/>
            </a:prstGeom>
            <a:grpFill/>
            <a:effectLst>
              <a:glow rad="139700">
                <a:schemeClr val="accent4">
                  <a:satMod val="175000"/>
                  <a:alpha val="40000"/>
                </a:schemeClr>
              </a:glow>
            </a:effectLst>
          </p:spPr>
        </p:sp>
        <p:sp>
          <p:nvSpPr>
            <p:cNvPr id="5" name="TextBox 5"/>
            <p:cNvSpPr txBox="1"/>
            <p:nvPr/>
          </p:nvSpPr>
          <p:spPr>
            <a:xfrm rot="82336">
              <a:off x="-1154394" y="-199233"/>
              <a:ext cx="11012421" cy="2462210"/>
            </a:xfrm>
            <a:prstGeom prst="rect">
              <a:avLst/>
            </a:prstGeom>
            <a:grpFill/>
          </p:spPr>
          <p:txBody>
            <a:bodyPr wrap="square" lIns="0" tIns="0" rIns="0" bIns="0" rtlCol="0" anchor="t">
              <a:spAutoFit/>
            </a:bodyPr>
            <a:lstStyle/>
            <a:p>
              <a:pPr algn="ctr">
                <a:lnSpc>
                  <a:spcPts val="4803"/>
                </a:lnSpc>
              </a:pPr>
              <a:r>
                <a:rPr lang="ar-KW" sz="4000" spc="-43" dirty="0">
                  <a:solidFill>
                    <a:srgbClr val="FFFFFF"/>
                  </a:solidFill>
                  <a:latin typeface="Calibri" panose="020F0502020204030204" pitchFamily="34" charset="0"/>
                  <a:cs typeface="Calibri" panose="020F0502020204030204" pitchFamily="34" charset="0"/>
                </a:rPr>
                <a:t>ألقاكم في الحصة القادمة </a:t>
              </a:r>
              <a:r>
                <a:rPr lang="ar-SA" sz="4000" spc="-43" dirty="0">
                  <a:solidFill>
                    <a:srgbClr val="FFFFFF"/>
                  </a:solidFill>
                  <a:latin typeface="Calibri" panose="020F0502020204030204" pitchFamily="34" charset="0"/>
                  <a:cs typeface="Calibri" panose="020F0502020204030204" pitchFamily="34" charset="0"/>
                </a:rPr>
                <a:t>بإذن الله تعالى </a:t>
              </a:r>
              <a:endParaRPr lang="en-US" sz="4000" spc="-43" dirty="0">
                <a:solidFill>
                  <a:srgbClr val="FFFFFF"/>
                </a:solidFill>
                <a:latin typeface="Calibri" panose="020F0502020204030204" pitchFamily="34" charset="0"/>
                <a:cs typeface="Calibri" panose="020F0502020204030204" pitchFamily="34" charset="0"/>
              </a:endParaRPr>
            </a:p>
          </p:txBody>
        </p:sp>
      </p:grpSp>
      <p:grpSp>
        <p:nvGrpSpPr>
          <p:cNvPr id="6" name="Group 6"/>
          <p:cNvGrpSpPr/>
          <p:nvPr/>
        </p:nvGrpSpPr>
        <p:grpSpPr>
          <a:xfrm>
            <a:off x="5015880" y="4437115"/>
            <a:ext cx="1699192" cy="1509355"/>
            <a:chOff x="-91093" y="395041"/>
            <a:chExt cx="2770681" cy="1946783"/>
          </a:xfrm>
        </p:grpSpPr>
        <p:pic>
          <p:nvPicPr>
            <p:cNvPr id="7" name="Picture 7"/>
            <p:cNvPicPr>
              <a:picLocks noChangeAspect="1"/>
            </p:cNvPicPr>
            <p:nvPr/>
          </p:nvPicPr>
          <p:blipFill>
            <a:blip r:embed="rId5"/>
            <a:srcRect/>
            <a:stretch>
              <a:fillRect/>
            </a:stretch>
          </p:blipFill>
          <p:spPr>
            <a:xfrm rot="21371278">
              <a:off x="-91093" y="395041"/>
              <a:ext cx="2618052" cy="1946783"/>
            </a:xfrm>
            <a:prstGeom prst="rect">
              <a:avLst/>
            </a:prstGeom>
            <a:effectLst>
              <a:reflection blurRad="6350" stA="50000" endA="300" endPos="55000" dir="5400000" sy="-100000" algn="bl" rotWithShape="0"/>
            </a:effectLst>
          </p:spPr>
        </p:pic>
        <p:pic>
          <p:nvPicPr>
            <p:cNvPr id="8" name="Picture 8"/>
            <p:cNvPicPr>
              <a:picLocks noChangeAspect="1"/>
            </p:cNvPicPr>
            <p:nvPr/>
          </p:nvPicPr>
          <p:blipFill>
            <a:blip r:embed="rId6"/>
            <a:srcRect/>
            <a:stretch>
              <a:fillRect/>
            </a:stretch>
          </p:blipFill>
          <p:spPr>
            <a:xfrm rot="2107769">
              <a:off x="1499382" y="548467"/>
              <a:ext cx="1180206" cy="400778"/>
            </a:xfrm>
            <a:prstGeom prst="rect">
              <a:avLst/>
            </a:prstGeom>
          </p:spPr>
        </p:pic>
        <p:sp>
          <p:nvSpPr>
            <p:cNvPr id="9" name="TextBox 9"/>
            <p:cNvSpPr txBox="1"/>
            <p:nvPr/>
          </p:nvSpPr>
          <p:spPr>
            <a:xfrm rot="21371278">
              <a:off x="350049" y="795820"/>
              <a:ext cx="1721320" cy="1071829"/>
            </a:xfrm>
            <a:prstGeom prst="rect">
              <a:avLst/>
            </a:prstGeom>
          </p:spPr>
          <p:txBody>
            <a:bodyPr lIns="0" tIns="0" rIns="0" bIns="0" rtlCol="0" anchor="t">
              <a:spAutoFit/>
            </a:bodyPr>
            <a:lstStyle/>
            <a:p>
              <a:pPr algn="ctr"/>
              <a:r>
                <a:rPr lang="ar-KW" sz="2700" dirty="0">
                  <a:solidFill>
                    <a:srgbClr val="0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إلى اللقاء</a:t>
              </a:r>
              <a:endParaRPr lang="en-US" sz="2700" dirty="0">
                <a:solidFill>
                  <a:srgbClr val="0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grpSp>
      <p:pic>
        <p:nvPicPr>
          <p:cNvPr id="13" name="صورة 12">
            <a:extLst>
              <a:ext uri="{FF2B5EF4-FFF2-40B4-BE49-F238E27FC236}">
                <a16:creationId xmlns:a16="http://schemas.microsoft.com/office/drawing/2014/main" id="{02C00FE9-B04A-4CA2-8C5E-118A3D3FE45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76378" y="1414932"/>
            <a:ext cx="1175160" cy="1005959"/>
          </a:xfrm>
          <a:prstGeom prst="rect">
            <a:avLst/>
          </a:prstGeom>
        </p:spPr>
      </p:pic>
      <p:sp>
        <p:nvSpPr>
          <p:cNvPr id="14" name="مستطيل 13">
            <a:extLst>
              <a:ext uri="{FF2B5EF4-FFF2-40B4-BE49-F238E27FC236}">
                <a16:creationId xmlns:a16="http://schemas.microsoft.com/office/drawing/2014/main" id="{8D566AF2-C35A-419E-91FF-A30BA1CB8542}"/>
              </a:ext>
            </a:extLst>
          </p:cNvPr>
          <p:cNvSpPr/>
          <p:nvPr/>
        </p:nvSpPr>
        <p:spPr>
          <a:xfrm>
            <a:off x="3403832" y="708945"/>
            <a:ext cx="5341527" cy="954107"/>
          </a:xfrm>
          <a:prstGeom prst="rect">
            <a:avLst/>
          </a:prstGeom>
        </p:spPr>
        <p:txBody>
          <a:bodyPr wrap="none">
            <a:spAutoFit/>
          </a:bodyPr>
          <a:lstStyle/>
          <a:p>
            <a:pPr algn="ctr"/>
            <a:r>
              <a:rPr lang="ar-SA" sz="2800" dirty="0"/>
              <a:t>إعداد معلمة الصف الثالث / فوزيه عبده سهلي</a:t>
            </a:r>
            <a:br>
              <a:rPr lang="ar-SA" sz="2800" dirty="0"/>
            </a:br>
            <a:r>
              <a:rPr lang="ar-SA" sz="2800" dirty="0"/>
              <a:t> المدرسة الابتدائية / 177</a:t>
            </a:r>
          </a:p>
        </p:txBody>
      </p:sp>
    </p:spTree>
    <p:extLst>
      <p:ext uri="{BB962C8B-B14F-4D97-AF65-F5344CB8AC3E}">
        <p14:creationId xmlns:p14="http://schemas.microsoft.com/office/powerpoint/2010/main" val="130303924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F4624FA0-55C8-490E-9EB3-45712F99853F}"/>
              </a:ext>
            </a:extLst>
          </p:cNvPr>
          <p:cNvGrpSpPr/>
          <p:nvPr/>
        </p:nvGrpSpPr>
        <p:grpSpPr>
          <a:xfrm>
            <a:off x="119336" y="0"/>
            <a:ext cx="12037313" cy="6857987"/>
            <a:chOff x="0" y="11"/>
            <a:chExt cx="12192000" cy="6857989"/>
          </a:xfrm>
        </p:grpSpPr>
        <p:pic>
          <p:nvPicPr>
            <p:cNvPr id="22" name="صورة 21">
              <a:extLst>
                <a:ext uri="{FF2B5EF4-FFF2-40B4-BE49-F238E27FC236}">
                  <a16:creationId xmlns:a16="http://schemas.microsoft.com/office/drawing/2014/main" id="{7587B81C-205D-42D7-9DBE-52B6028D1D08}"/>
                </a:ext>
              </a:extLst>
            </p:cNvPr>
            <p:cNvPicPr>
              <a:picLocks noChangeAspect="1"/>
            </p:cNvPicPr>
            <p:nvPr/>
          </p:nvPicPr>
          <p:blipFill rotWithShape="1">
            <a:blip r:embed="rId2">
              <a:extLst>
                <a:ext uri="{28A0092B-C50C-407E-A947-70E740481C1C}">
                  <a14:useLocalDpi xmlns:a14="http://schemas.microsoft.com/office/drawing/2010/main" val="0"/>
                </a:ext>
              </a:extLst>
            </a:blip>
            <a:srcRect t="63810"/>
            <a:stretch/>
          </p:blipFill>
          <p:spPr>
            <a:xfrm>
              <a:off x="0" y="6048102"/>
              <a:ext cx="12192000" cy="809898"/>
            </a:xfrm>
            <a:prstGeom prst="rect">
              <a:avLst/>
            </a:prstGeom>
          </p:spPr>
        </p:pic>
        <p:pic>
          <p:nvPicPr>
            <p:cNvPr id="23" name="Picture 1">
              <a:extLst>
                <a:ext uri="{FF2B5EF4-FFF2-40B4-BE49-F238E27FC236}">
                  <a16:creationId xmlns:a16="http://schemas.microsoft.com/office/drawing/2014/main" id="{110A1FA8-8DFB-4AE3-A705-EC95738F332F}"/>
                </a:ext>
              </a:extLst>
            </p:cNvPr>
            <p:cNvPicPr>
              <a:picLocks noChangeAspect="1"/>
            </p:cNvPicPr>
            <p:nvPr/>
          </p:nvPicPr>
          <p:blipFill rotWithShape="1">
            <a:blip r:embed="rId3">
              <a:duotone>
                <a:schemeClr val="bg2">
                  <a:shade val="45000"/>
                  <a:satMod val="135000"/>
                </a:schemeClr>
                <a:prstClr val="white"/>
              </a:duotone>
            </a:blip>
            <a:srcRect t="6615" b="9116"/>
            <a:stretch/>
          </p:blipFill>
          <p:spPr>
            <a:xfrm>
              <a:off x="0" y="11"/>
              <a:ext cx="12191999" cy="6048092"/>
            </a:xfrm>
            <a:prstGeom prst="rect">
              <a:avLst/>
            </a:prstGeom>
          </p:spPr>
        </p:pic>
      </p:grpSp>
      <p:pic>
        <p:nvPicPr>
          <p:cNvPr id="2" name="صورة 1">
            <a:extLst>
              <a:ext uri="{FF2B5EF4-FFF2-40B4-BE49-F238E27FC236}">
                <a16:creationId xmlns:a16="http://schemas.microsoft.com/office/drawing/2014/main" id="{2DA8F78A-361A-44C6-89BF-93D48093FF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16" b="90000" l="4186" r="95000">
                        <a14:foregroundMark x1="94070" y1="12131" x2="6395" y2="84098"/>
                        <a14:foregroundMark x1="65233" y1="78525" x2="41628" y2="44590"/>
                        <a14:foregroundMark x1="48488" y1="86066" x2="38256" y2="34590"/>
                        <a14:foregroundMark x1="30465" y1="84426" x2="23140" y2="60820"/>
                        <a14:foregroundMark x1="23140" y1="60820" x2="22674" y2="52623"/>
                        <a14:foregroundMark x1="22791" y1="84754" x2="50698" y2="66066"/>
                        <a14:foregroundMark x1="53605" y1="84098" x2="48256" y2="50984"/>
                        <a14:foregroundMark x1="58140" y1="84426" x2="75698" y2="47213"/>
                        <a14:foregroundMark x1="67907" y1="84426" x2="76628" y2="49508"/>
                        <a14:foregroundMark x1="76512" y1="82131" x2="75000" y2="42623"/>
                        <a14:foregroundMark x1="88837" y1="72459" x2="56279" y2="47213"/>
                        <a14:foregroundMark x1="93605" y1="74754" x2="70930" y2="63279"/>
                        <a14:foregroundMark x1="70930" y1="63279" x2="62326" y2="57377"/>
                        <a14:foregroundMark x1="93488" y1="82623" x2="87674" y2="65246"/>
                        <a14:foregroundMark x1="91977" y1="85738" x2="87209" y2="59508"/>
                        <a14:foregroundMark x1="4419" y1="68361" x2="34302" y2="54262"/>
                        <a14:foregroundMark x1="4419" y1="40000" x2="33953" y2="39016"/>
                        <a14:foregroundMark x1="33953" y1="39016" x2="38721" y2="39508"/>
                        <a14:foregroundMark x1="4302" y1="71639" x2="4651" y2="9180"/>
                        <a14:foregroundMark x1="4651" y1="9180" x2="15581" y2="17705"/>
                        <a14:foregroundMark x1="15581" y1="17705" x2="16163" y2="18525"/>
                        <a14:foregroundMark x1="4419" y1="72295" x2="4419" y2="80820"/>
                        <a14:foregroundMark x1="4419" y1="80820" x2="9651" y2="85410"/>
                        <a14:foregroundMark x1="9651" y1="85410" x2="15581" y2="86066"/>
                        <a14:foregroundMark x1="15581" y1="86066" x2="21628" y2="85574"/>
                        <a14:foregroundMark x1="21628" y1="85574" x2="22791" y2="85574"/>
                        <a14:foregroundMark x1="4651" y1="82295" x2="9884" y2="85902"/>
                        <a14:foregroundMark x1="9884" y1="85902" x2="11163" y2="85410"/>
                        <a14:foregroundMark x1="13605" y1="85246" x2="21860" y2="84918"/>
                        <a14:foregroundMark x1="21860" y1="84918" x2="28140" y2="85082"/>
                        <a14:foregroundMark x1="27442" y1="85902" x2="43837" y2="86230"/>
                        <a14:foregroundMark x1="43837" y1="86230" x2="57791" y2="84590"/>
                        <a14:foregroundMark x1="57791" y1="84590" x2="71977" y2="85082"/>
                        <a14:foregroundMark x1="63837" y1="86230" x2="84651" y2="86230"/>
                        <a14:foregroundMark x1="84651" y1="86230" x2="90930" y2="85574"/>
                        <a14:foregroundMark x1="90930" y1="85574" x2="95000" y2="86066"/>
                      </a14:backgroundRemoval>
                    </a14:imgEffect>
                  </a14:imgLayer>
                </a14:imgProps>
              </a:ext>
              <a:ext uri="{28A0092B-C50C-407E-A947-70E740481C1C}">
                <a14:useLocalDpi xmlns:a14="http://schemas.microsoft.com/office/drawing/2010/main" val="0"/>
              </a:ext>
            </a:extLst>
          </a:blip>
          <a:stretch>
            <a:fillRect/>
          </a:stretch>
        </p:blipFill>
        <p:spPr>
          <a:xfrm>
            <a:off x="1055440" y="-154073"/>
            <a:ext cx="10774725" cy="6523323"/>
          </a:xfrm>
          <a:prstGeom prst="rect">
            <a:avLst/>
          </a:prstGeom>
          <a:ln>
            <a:noFill/>
          </a:ln>
        </p:spPr>
      </p:pic>
      <p:sp>
        <p:nvSpPr>
          <p:cNvPr id="21" name="Rectangle 7">
            <a:extLst>
              <a:ext uri="{FF2B5EF4-FFF2-40B4-BE49-F238E27FC236}">
                <a16:creationId xmlns:a16="http://schemas.microsoft.com/office/drawing/2014/main" id="{95B42278-8CF5-46B0-A663-9C895E58B330}"/>
              </a:ext>
            </a:extLst>
          </p:cNvPr>
          <p:cNvSpPr/>
          <p:nvPr/>
        </p:nvSpPr>
        <p:spPr>
          <a:xfrm>
            <a:off x="4318155" y="1819909"/>
            <a:ext cx="151339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1382566" y="5665734"/>
            <a:ext cx="811147" cy="864096"/>
          </a:xfrm>
          <a:prstGeom prst="rect">
            <a:avLst/>
          </a:prstGeom>
          <a:ln w="12700">
            <a:miter lim="400000"/>
          </a:ln>
        </p:spPr>
      </p:pic>
      <p:pic>
        <p:nvPicPr>
          <p:cNvPr id="27" name="Google Shape;60;p13" descr="Google Shape;60;p13"/>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Lst>
          </a:blip>
          <a:stretch>
            <a:fillRect/>
          </a:stretch>
        </p:blipFill>
        <p:spPr>
          <a:xfrm>
            <a:off x="361835" y="5161678"/>
            <a:ext cx="811147" cy="1368152"/>
          </a:xfrm>
          <a:prstGeom prst="rect">
            <a:avLst/>
          </a:prstGeom>
          <a:ln w="12700">
            <a:miter lim="400000"/>
          </a:ln>
        </p:spPr>
      </p:pic>
      <p:grpSp>
        <p:nvGrpSpPr>
          <p:cNvPr id="9" name="مجموعة 5">
            <a:extLst>
              <a:ext uri="{FF2B5EF4-FFF2-40B4-BE49-F238E27FC236}">
                <a16:creationId xmlns:a16="http://schemas.microsoft.com/office/drawing/2014/main" id="{60A68ABC-FD6A-4AED-B1E6-ECC05CAF7B64}"/>
              </a:ext>
            </a:extLst>
          </p:cNvPr>
          <p:cNvGrpSpPr/>
          <p:nvPr/>
        </p:nvGrpSpPr>
        <p:grpSpPr>
          <a:xfrm>
            <a:off x="8328248" y="399260"/>
            <a:ext cx="3000364" cy="576000"/>
            <a:chOff x="5572132" y="5929330"/>
            <a:chExt cx="3571868" cy="648000"/>
          </a:xfrm>
        </p:grpSpPr>
        <p:sp>
          <p:nvSpPr>
            <p:cNvPr id="10" name="مستطيل مستدير الزوايا 19">
              <a:extLst>
                <a:ext uri="{FF2B5EF4-FFF2-40B4-BE49-F238E27FC236}">
                  <a16:creationId xmlns:a16="http://schemas.microsoft.com/office/drawing/2014/main" id="{41A9892D-2DE8-42C2-9CA7-6FAC59731633}"/>
                </a:ext>
              </a:extLst>
            </p:cNvPr>
            <p:cNvSpPr/>
            <p:nvPr/>
          </p:nvSpPr>
          <p:spPr>
            <a:xfrm>
              <a:off x="5572132" y="5929330"/>
              <a:ext cx="3536943" cy="648000"/>
            </a:xfrm>
            <a:prstGeom prst="roundRect">
              <a:avLst>
                <a:gd name="adj" fmla="val 381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D9E6E475-BE6F-469B-8A7E-591E5C872D60}"/>
                </a:ext>
              </a:extLst>
            </p:cNvPr>
            <p:cNvSpPr/>
            <p:nvPr/>
          </p:nvSpPr>
          <p:spPr>
            <a:xfrm>
              <a:off x="6215074" y="5929330"/>
              <a:ext cx="2928926" cy="64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2" name="TextBox 9">
            <a:extLst>
              <a:ext uri="{FF2B5EF4-FFF2-40B4-BE49-F238E27FC236}">
                <a16:creationId xmlns:a16="http://schemas.microsoft.com/office/drawing/2014/main" id="{2AF03667-A6C0-4305-BF12-E7B653424990}"/>
              </a:ext>
            </a:extLst>
          </p:cNvPr>
          <p:cNvSpPr txBox="1">
            <a:spLocks noChangeArrowheads="1"/>
          </p:cNvSpPr>
          <p:nvPr/>
        </p:nvSpPr>
        <p:spPr bwMode="auto">
          <a:xfrm>
            <a:off x="4910261" y="2077408"/>
            <a:ext cx="3714776" cy="1261884"/>
          </a:xfrm>
          <a:prstGeom prst="rect">
            <a:avLst/>
          </a:prstGeom>
          <a:noFill/>
          <a:ln w="9525">
            <a:noFill/>
            <a:miter lim="800000"/>
            <a:headEnd/>
            <a:tailEnd/>
          </a:ln>
        </p:spPr>
        <p:txBody>
          <a:bodyPr wrap="square">
            <a:spAutoFit/>
          </a:bodyPr>
          <a:lstStyle/>
          <a:p>
            <a:pPr algn="ctr" rtl="1"/>
            <a:r>
              <a:rPr lang="ar-EG" sz="3600" b="1" dirty="0">
                <a:solidFill>
                  <a:srgbClr val="FF0000"/>
                </a:solidFill>
                <a:latin typeface="Calibri" pitchFamily="34" charset="0"/>
              </a:rPr>
              <a:t>الفصل الثاني عشر</a:t>
            </a:r>
          </a:p>
          <a:p>
            <a:pPr algn="ctr" rtl="1"/>
            <a:r>
              <a:rPr lang="ar-EG" sz="4000" b="1" dirty="0">
                <a:solidFill>
                  <a:srgbClr val="FF0000"/>
                </a:solidFill>
                <a:latin typeface="Calibri" pitchFamily="34" charset="0"/>
              </a:rPr>
              <a:t> أشكال من الطاقة</a:t>
            </a:r>
            <a:endParaRPr lang="en-US" sz="4000" dirty="0">
              <a:solidFill>
                <a:srgbClr val="FF0000"/>
              </a:solidFill>
              <a:latin typeface="Calibri" pitchFamily="34" charset="0"/>
            </a:endParaRPr>
          </a:p>
        </p:txBody>
      </p:sp>
      <p:sp>
        <p:nvSpPr>
          <p:cNvPr id="13" name="مستطيل 12">
            <a:extLst>
              <a:ext uri="{FF2B5EF4-FFF2-40B4-BE49-F238E27FC236}">
                <a16:creationId xmlns:a16="http://schemas.microsoft.com/office/drawing/2014/main" id="{66E3D2F2-CEF7-47FF-83B6-1EC14F11E3B4}"/>
              </a:ext>
            </a:extLst>
          </p:cNvPr>
          <p:cNvSpPr/>
          <p:nvPr/>
        </p:nvSpPr>
        <p:spPr>
          <a:xfrm>
            <a:off x="8907788" y="475756"/>
            <a:ext cx="2420856" cy="523220"/>
          </a:xfrm>
          <a:prstGeom prst="rect">
            <a:avLst/>
          </a:prstGeom>
        </p:spPr>
        <p:txBody>
          <a:bodyPr wrap="none">
            <a:spAutoFit/>
          </a:bodyPr>
          <a:lstStyle/>
          <a:p>
            <a:r>
              <a:rPr lang="ar-EG" sz="2800" b="1" dirty="0">
                <a:latin typeface="Calibri" pitchFamily="34" charset="0"/>
              </a:rPr>
              <a:t>الفصل الثاني عشر </a:t>
            </a:r>
            <a:endParaRPr lang="ar-SA" sz="2800" dirty="0"/>
          </a:p>
        </p:txBody>
      </p:sp>
    </p:spTree>
    <p:extLst>
      <p:ext uri="{BB962C8B-B14F-4D97-AF65-F5344CB8AC3E}">
        <p14:creationId xmlns:p14="http://schemas.microsoft.com/office/powerpoint/2010/main" val="455470370"/>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TotalTime>
  <Words>2172</Words>
  <Application>Microsoft Office PowerPoint</Application>
  <PresentationFormat>شاشة عريضة</PresentationFormat>
  <Paragraphs>334</Paragraphs>
  <Slides>88</Slides>
  <Notes>0</Notes>
  <HiddenSlides>0</HiddenSlides>
  <MMClips>12</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88</vt:i4>
      </vt:variant>
    </vt:vector>
  </HeadingPairs>
  <TitlesOfParts>
    <vt:vector size="98" baseType="lpstr">
      <vt:lpstr>Andalus</vt:lpstr>
      <vt:lpstr>Arial</vt:lpstr>
      <vt:lpstr>Calibri</vt:lpstr>
      <vt:lpstr>Calibri Light</vt:lpstr>
      <vt:lpstr>DG Bebo</vt:lpstr>
      <vt:lpstr>FF Hekaya Light</vt:lpstr>
      <vt:lpstr>Segoe UI Light</vt:lpstr>
      <vt:lpstr>Tahoma</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Windows User</dc:creator>
  <cp:lastModifiedBy>noura oraik</cp:lastModifiedBy>
  <cp:revision>46</cp:revision>
  <dcterms:created xsi:type="dcterms:W3CDTF">2021-03-07T12:11:56Z</dcterms:created>
  <dcterms:modified xsi:type="dcterms:W3CDTF">2023-05-13T16:21:41Z</dcterms:modified>
</cp:coreProperties>
</file>