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5400" b="0" cap="none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4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3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52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1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2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8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7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6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cap="all" spc="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cap="none" spc="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spc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2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A121316-E4D0-41D7-9C79-9FF8F36D4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صوره بخطوط متعرجة ثلاثية الابعاد">
            <a:extLst>
              <a:ext uri="{FF2B5EF4-FFF2-40B4-BE49-F238E27FC236}">
                <a16:creationId xmlns:a16="http://schemas.microsoft.com/office/drawing/2014/main" id="{67787858-A7F7-C68F-987C-44DBF15576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80" r="9833" b="2"/>
          <a:stretch/>
        </p:blipFill>
        <p:spPr>
          <a:xfrm>
            <a:off x="1" y="10"/>
            <a:ext cx="609600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7EE0F9E-42CB-4AE4-971C-7BD191D5D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AEB967B-31A3-42E3-8382-73443D264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371601"/>
            <a:ext cx="3390900" cy="4114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ABD6C63-8ADC-ECFE-5978-B62D42FD6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54536" y="1903335"/>
            <a:ext cx="2550941" cy="1029285"/>
          </a:xfrm>
        </p:spPr>
        <p:txBody>
          <a:bodyPr>
            <a:noAutofit/>
          </a:bodyPr>
          <a:lstStyle/>
          <a:p>
            <a:pPr algn="l"/>
            <a:r>
              <a:rPr lang="en-US" sz="4800" b="1" dirty="0"/>
              <a:t>Unit 13 </a:t>
            </a:r>
            <a:br>
              <a:rPr lang="en-US" sz="4800" b="1" dirty="0"/>
            </a:br>
            <a:r>
              <a:rPr lang="en-US" sz="4800" b="1" dirty="0"/>
              <a:t>page 121</a:t>
            </a:r>
            <a:endParaRPr lang="ar-SA" sz="4800" b="1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40585C-E086-9500-07A0-B120F1F29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599" y="4114800"/>
            <a:ext cx="3390901" cy="1029286"/>
          </a:xfrm>
        </p:spPr>
        <p:txBody>
          <a:bodyPr>
            <a:normAutofit/>
          </a:bodyPr>
          <a:lstStyle/>
          <a:p>
            <a:r>
              <a:rPr lang="en-US" b="1" i="0" u="none" strike="noStrike" baseline="0" dirty="0">
                <a:solidFill>
                  <a:srgbClr val="E62600"/>
                </a:solidFill>
                <a:latin typeface="ProximaNova-Extrabld"/>
              </a:rPr>
              <a:t>11 </a:t>
            </a:r>
            <a:r>
              <a:rPr lang="en-US" b="1" i="0" u="none" strike="noStrike" baseline="0" dirty="0">
                <a:solidFill>
                  <a:srgbClr val="000000"/>
                </a:solidFill>
                <a:latin typeface="ProximaNova-Extrabld"/>
              </a:rPr>
              <a:t>Form, Meaning, and Function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399347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CD6474-47AA-4D47-AF35-32FA3089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149DEE9-7BBD-D086-C90E-D543213E3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00940"/>
            <a:ext cx="9486901" cy="3577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ar-SA" dirty="0"/>
          </a:p>
        </p:txBody>
      </p:sp>
      <p:sp>
        <p:nvSpPr>
          <p:cNvPr id="6" name="عنوان 5">
            <a:extLst>
              <a:ext uri="{FF2B5EF4-FFF2-40B4-BE49-F238E27FC236}">
                <a16:creationId xmlns:a16="http://schemas.microsoft.com/office/drawing/2014/main" id="{F2BE6768-8278-5DE4-BE43-C47B0CE3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3" name="صورة 1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703D1D2D-97BD-44A0-1B7C-C246D91C83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55" y="560570"/>
            <a:ext cx="11755345" cy="5736859"/>
          </a:xfrm>
          <a:prstGeom prst="rect">
            <a:avLst/>
          </a:prstGeom>
        </p:spPr>
      </p:pic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1CA10608-C22C-3637-F651-16447DEFF45D}"/>
              </a:ext>
            </a:extLst>
          </p:cNvPr>
          <p:cNvSpPr/>
          <p:nvPr/>
        </p:nvSpPr>
        <p:spPr>
          <a:xfrm>
            <a:off x="1371600" y="2075711"/>
            <a:ext cx="1583872" cy="43525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30F833AA-1A51-1C1C-5E99-7BA089E25368}"/>
              </a:ext>
            </a:extLst>
          </p:cNvPr>
          <p:cNvSpPr/>
          <p:nvPr/>
        </p:nvSpPr>
        <p:spPr>
          <a:xfrm>
            <a:off x="1333499" y="3256052"/>
            <a:ext cx="1583872" cy="43526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CA8486F9-491C-6C08-4843-00B9BA0FDFFE}"/>
              </a:ext>
            </a:extLst>
          </p:cNvPr>
          <p:cNvCxnSpPr/>
          <p:nvPr/>
        </p:nvCxnSpPr>
        <p:spPr>
          <a:xfrm>
            <a:off x="5863771" y="2119422"/>
            <a:ext cx="49348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4AACF224-8B82-0563-FD19-28378EEB3FF3}"/>
              </a:ext>
            </a:extLst>
          </p:cNvPr>
          <p:cNvCxnSpPr/>
          <p:nvPr/>
        </p:nvCxnSpPr>
        <p:spPr>
          <a:xfrm>
            <a:off x="6799942" y="2119590"/>
            <a:ext cx="49348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D8FD90F1-0B75-1084-8E67-419AA3592907}"/>
              </a:ext>
            </a:extLst>
          </p:cNvPr>
          <p:cNvCxnSpPr>
            <a:cxnSpLocks/>
          </p:cNvCxnSpPr>
          <p:nvPr/>
        </p:nvCxnSpPr>
        <p:spPr>
          <a:xfrm>
            <a:off x="3889829" y="3897590"/>
            <a:ext cx="404948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072BB137-21F5-57A3-19F3-C4E8D8B9CC09}"/>
              </a:ext>
            </a:extLst>
          </p:cNvPr>
          <p:cNvCxnSpPr>
            <a:cxnSpLocks/>
          </p:cNvCxnSpPr>
          <p:nvPr/>
        </p:nvCxnSpPr>
        <p:spPr>
          <a:xfrm>
            <a:off x="810078" y="4005943"/>
            <a:ext cx="96066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رابط كسهم مستقيم 20">
            <a:extLst>
              <a:ext uri="{FF2B5EF4-FFF2-40B4-BE49-F238E27FC236}">
                <a16:creationId xmlns:a16="http://schemas.microsoft.com/office/drawing/2014/main" id="{F615E224-A2EB-3039-7AAA-071BB63FF20A}"/>
              </a:ext>
            </a:extLst>
          </p:cNvPr>
          <p:cNvCxnSpPr>
            <a:cxnSpLocks/>
          </p:cNvCxnSpPr>
          <p:nvPr/>
        </p:nvCxnSpPr>
        <p:spPr>
          <a:xfrm>
            <a:off x="738415" y="4283230"/>
            <a:ext cx="1084943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رابط كسهم مستقيم 21">
            <a:extLst>
              <a:ext uri="{FF2B5EF4-FFF2-40B4-BE49-F238E27FC236}">
                <a16:creationId xmlns:a16="http://schemas.microsoft.com/office/drawing/2014/main" id="{654523B6-A125-811D-FEFB-3DDEE4E822B1}"/>
              </a:ext>
            </a:extLst>
          </p:cNvPr>
          <p:cNvCxnSpPr>
            <a:cxnSpLocks/>
          </p:cNvCxnSpPr>
          <p:nvPr/>
        </p:nvCxnSpPr>
        <p:spPr>
          <a:xfrm>
            <a:off x="731158" y="4501536"/>
            <a:ext cx="1084943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رابط كسهم مستقيم 22">
            <a:extLst>
              <a:ext uri="{FF2B5EF4-FFF2-40B4-BE49-F238E27FC236}">
                <a16:creationId xmlns:a16="http://schemas.microsoft.com/office/drawing/2014/main" id="{6E576D98-90CD-829D-17B6-48AB46D4AA57}"/>
              </a:ext>
            </a:extLst>
          </p:cNvPr>
          <p:cNvCxnSpPr>
            <a:cxnSpLocks/>
          </p:cNvCxnSpPr>
          <p:nvPr/>
        </p:nvCxnSpPr>
        <p:spPr>
          <a:xfrm>
            <a:off x="693057" y="4746424"/>
            <a:ext cx="1084943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رابط كسهم مستقيم 23">
            <a:extLst>
              <a:ext uri="{FF2B5EF4-FFF2-40B4-BE49-F238E27FC236}">
                <a16:creationId xmlns:a16="http://schemas.microsoft.com/office/drawing/2014/main" id="{173A17EB-2154-0E46-CF56-9C0C38285C83}"/>
              </a:ext>
            </a:extLst>
          </p:cNvPr>
          <p:cNvCxnSpPr>
            <a:cxnSpLocks/>
          </p:cNvCxnSpPr>
          <p:nvPr/>
        </p:nvCxnSpPr>
        <p:spPr>
          <a:xfrm>
            <a:off x="685799" y="5026709"/>
            <a:ext cx="1084943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19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66A3E5-BFAE-22FB-A688-D47D56D4C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1" y="527959"/>
            <a:ext cx="5573486" cy="885371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</a:rPr>
              <a:t>Present facts </a:t>
            </a:r>
            <a:endParaRPr lang="ar-SA" sz="5400" b="1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5D6404-C007-1F59-78E9-A06B83DA6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44" y="1683657"/>
            <a:ext cx="11858170" cy="505097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ar-SA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6AE42C4-C5BE-B9E4-BE87-FD55584A0E68}"/>
              </a:ext>
            </a:extLst>
          </p:cNvPr>
          <p:cNvSpPr/>
          <p:nvPr/>
        </p:nvSpPr>
        <p:spPr>
          <a:xfrm>
            <a:off x="2706917" y="2177143"/>
            <a:ext cx="9122225" cy="986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6000" b="1" dirty="0">
                <a:solidFill>
                  <a:schemeClr val="tx1"/>
                </a:solidFill>
              </a:rPr>
              <a:t>To talk about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causes</a:t>
            </a:r>
            <a:r>
              <a:rPr lang="en-US" sz="6000" b="1" dirty="0">
                <a:solidFill>
                  <a:schemeClr val="tx1"/>
                </a:solidFill>
              </a:rPr>
              <a:t> and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</a:t>
            </a:r>
            <a:r>
              <a:rPr lang="en-US" sz="6000" b="1" dirty="0">
                <a:solidFill>
                  <a:schemeClr val="tx1"/>
                </a:solidFill>
              </a:rPr>
              <a:t> 	</a:t>
            </a:r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629905ED-FEA3-AAF4-5ADC-6D4318E19B0B}"/>
              </a:ext>
            </a:extLst>
          </p:cNvPr>
          <p:cNvSpPr/>
          <p:nvPr/>
        </p:nvSpPr>
        <p:spPr>
          <a:xfrm>
            <a:off x="145144" y="1468665"/>
            <a:ext cx="2431144" cy="11321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b="1" dirty="0"/>
              <a:t>Usage</a:t>
            </a:r>
            <a:r>
              <a:rPr lang="en-US" dirty="0"/>
              <a:t> </a:t>
            </a:r>
            <a:endParaRPr lang="ar-SA" dirty="0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389B8221-E3DD-026A-65B9-F090F48B068E}"/>
              </a:ext>
            </a:extLst>
          </p:cNvPr>
          <p:cNvSpPr/>
          <p:nvPr/>
        </p:nvSpPr>
        <p:spPr>
          <a:xfrm>
            <a:off x="188686" y="3656690"/>
            <a:ext cx="2431144" cy="108857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600" b="1" dirty="0"/>
              <a:t>Form </a:t>
            </a:r>
            <a:r>
              <a:rPr lang="en-US" sz="2400" dirty="0"/>
              <a:t> </a:t>
            </a:r>
            <a:endParaRPr lang="ar-SA" sz="2400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9A87DAC1-4BB1-BFFB-CB93-A39635001F8E}"/>
              </a:ext>
            </a:extLst>
          </p:cNvPr>
          <p:cNvSpPr/>
          <p:nvPr/>
        </p:nvSpPr>
        <p:spPr>
          <a:xfrm>
            <a:off x="493487" y="4927595"/>
            <a:ext cx="11437256" cy="15820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5400" b="1" dirty="0"/>
              <a:t> </a:t>
            </a:r>
            <a:r>
              <a:rPr lang="en-US" sz="5400" b="1" dirty="0">
                <a:solidFill>
                  <a:srgbClr val="FF0000"/>
                </a:solidFill>
              </a:rPr>
              <a:t>If </a:t>
            </a:r>
            <a:r>
              <a:rPr lang="en-US" sz="5400" b="1" dirty="0"/>
              <a:t>+ </a:t>
            </a:r>
            <a:r>
              <a:rPr lang="en-US" sz="5400" b="1" dirty="0">
                <a:solidFill>
                  <a:srgbClr val="0070C0"/>
                </a:solidFill>
              </a:rPr>
              <a:t>present simple</a:t>
            </a:r>
            <a:r>
              <a:rPr lang="en-US" sz="5400" b="1" dirty="0">
                <a:solidFill>
                  <a:srgbClr val="FF0000"/>
                </a:solidFill>
              </a:rPr>
              <a:t>,</a:t>
            </a:r>
            <a:r>
              <a:rPr lang="en-US" sz="5400" b="1" dirty="0"/>
              <a:t> + </a:t>
            </a:r>
            <a:r>
              <a:rPr lang="en-US" sz="5400" b="1" dirty="0">
                <a:solidFill>
                  <a:srgbClr val="0070C0"/>
                </a:solidFill>
              </a:rPr>
              <a:t>present simple</a:t>
            </a:r>
          </a:p>
          <a:p>
            <a:pPr algn="ctr"/>
            <a:r>
              <a:rPr lang="en-US" sz="5400" b="1" dirty="0">
                <a:solidFill>
                  <a:srgbClr val="0070C0"/>
                </a:solidFill>
              </a:rPr>
              <a:t>Present simple </a:t>
            </a:r>
            <a:r>
              <a:rPr lang="en-US" sz="5400" b="1" dirty="0"/>
              <a:t>+ </a:t>
            </a:r>
            <a:r>
              <a:rPr lang="en-US" sz="5400" b="1" dirty="0">
                <a:solidFill>
                  <a:srgbClr val="FF0000"/>
                </a:solidFill>
              </a:rPr>
              <a:t>if </a:t>
            </a:r>
            <a:r>
              <a:rPr lang="en-US" sz="5400" b="1" dirty="0"/>
              <a:t>+ </a:t>
            </a:r>
            <a:r>
              <a:rPr lang="en-US" sz="5400" b="1" dirty="0">
                <a:solidFill>
                  <a:srgbClr val="0070C0"/>
                </a:solidFill>
              </a:rPr>
              <a:t>present simple  </a:t>
            </a:r>
            <a:endParaRPr lang="ar-SA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9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4DB590-13FD-C2D9-2960-E1D20279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550" y="551543"/>
            <a:ext cx="9486900" cy="638629"/>
          </a:xfrm>
        </p:spPr>
        <p:txBody>
          <a:bodyPr>
            <a:noAutofit/>
          </a:bodyPr>
          <a:lstStyle/>
          <a:p>
            <a:pPr algn="ctr"/>
            <a:r>
              <a:rPr lang="en-US" sz="6600" b="1" u="sng" dirty="0"/>
              <a:t>Examples </a:t>
            </a:r>
            <a:endParaRPr lang="ar-SA" sz="6600" b="1" u="sng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77A7CF-5DCF-A42D-D65C-7804633AE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828800"/>
            <a:ext cx="11509829" cy="4818743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/>
              <a:t>(1) </a:t>
            </a:r>
            <a:r>
              <a:rPr lang="en-US" sz="6000" b="1" dirty="0">
                <a:solidFill>
                  <a:srgbClr val="FF0000"/>
                </a:solidFill>
              </a:rPr>
              <a:t>If </a:t>
            </a:r>
            <a:r>
              <a:rPr lang="en-US" sz="6000" b="1" dirty="0"/>
              <a:t>you </a:t>
            </a:r>
            <a:r>
              <a:rPr lang="en-US" sz="6000" b="1" dirty="0">
                <a:solidFill>
                  <a:srgbClr val="0070C0"/>
                </a:solidFill>
              </a:rPr>
              <a:t>freeze</a:t>
            </a:r>
            <a:r>
              <a:rPr lang="en-US" sz="6000" b="1" dirty="0"/>
              <a:t> water</a:t>
            </a:r>
            <a:r>
              <a:rPr lang="en-US" sz="6000" b="1" dirty="0">
                <a:solidFill>
                  <a:srgbClr val="FF0000"/>
                </a:solidFill>
              </a:rPr>
              <a:t>,</a:t>
            </a:r>
            <a:r>
              <a:rPr lang="en-US" sz="6000" b="1" dirty="0"/>
              <a:t> it </a:t>
            </a:r>
            <a:r>
              <a:rPr lang="en-US" sz="6000" b="1" dirty="0">
                <a:solidFill>
                  <a:srgbClr val="0070C0"/>
                </a:solidFill>
              </a:rPr>
              <a:t>becomes</a:t>
            </a:r>
            <a:r>
              <a:rPr lang="en-US" sz="6000" b="1" dirty="0"/>
              <a:t> a solid. 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3"/>
                </a:solidFill>
              </a:rPr>
              <a:t>It becomes </a:t>
            </a:r>
            <a:r>
              <a:rPr lang="en-US" sz="6000" b="1" dirty="0"/>
              <a:t>a solid </a:t>
            </a:r>
            <a:r>
              <a:rPr lang="en-US" sz="6000" b="1" dirty="0">
                <a:solidFill>
                  <a:srgbClr val="FF0000"/>
                </a:solidFill>
              </a:rPr>
              <a:t>if </a:t>
            </a:r>
            <a:r>
              <a:rPr lang="en-US" sz="6000" b="1" dirty="0"/>
              <a:t>you </a:t>
            </a:r>
            <a:r>
              <a:rPr lang="en-US" sz="6000" b="1" dirty="0">
                <a:solidFill>
                  <a:schemeClr val="accent3"/>
                </a:solidFill>
              </a:rPr>
              <a:t>freeze</a:t>
            </a:r>
            <a:r>
              <a:rPr lang="en-US" sz="6000" b="1" dirty="0"/>
              <a:t> water.</a:t>
            </a:r>
          </a:p>
          <a:p>
            <a:pPr marL="0" indent="0">
              <a:buNone/>
            </a:pPr>
            <a:r>
              <a:rPr lang="en-US" sz="6000" b="1" dirty="0"/>
              <a:t>(2) </a:t>
            </a:r>
            <a:r>
              <a:rPr lang="en-US" sz="6000" b="1" dirty="0">
                <a:solidFill>
                  <a:srgbClr val="FF0000"/>
                </a:solidFill>
              </a:rPr>
              <a:t>If </a:t>
            </a:r>
            <a:r>
              <a:rPr lang="en-US" sz="6000" b="1" dirty="0"/>
              <a:t>you </a:t>
            </a:r>
            <a:r>
              <a:rPr lang="en-US" sz="6000" b="1" dirty="0">
                <a:solidFill>
                  <a:srgbClr val="0070C0"/>
                </a:solidFill>
              </a:rPr>
              <a:t>touch</a:t>
            </a:r>
            <a:r>
              <a:rPr lang="en-US" sz="6000" b="1" dirty="0"/>
              <a:t> a fire</a:t>
            </a:r>
            <a:r>
              <a:rPr lang="en-US" sz="6000" b="1" dirty="0">
                <a:solidFill>
                  <a:srgbClr val="FF0000"/>
                </a:solidFill>
              </a:rPr>
              <a:t>,</a:t>
            </a:r>
            <a:r>
              <a:rPr lang="en-US" sz="6000" b="1" dirty="0"/>
              <a:t> you </a:t>
            </a:r>
            <a:r>
              <a:rPr lang="en-US" sz="6000" b="1" dirty="0">
                <a:solidFill>
                  <a:srgbClr val="0070C0"/>
                </a:solidFill>
              </a:rPr>
              <a:t>get</a:t>
            </a:r>
            <a:r>
              <a:rPr lang="en-US" sz="6000" b="1" dirty="0"/>
              <a:t> burned.</a:t>
            </a:r>
          </a:p>
          <a:p>
            <a:pPr marL="0" indent="0">
              <a:buNone/>
            </a:pPr>
            <a:r>
              <a:rPr lang="en-US" sz="6000" b="1" dirty="0"/>
              <a:t>You </a:t>
            </a:r>
            <a:r>
              <a:rPr lang="en-US" sz="6000" b="1" dirty="0">
                <a:solidFill>
                  <a:srgbClr val="0070C0"/>
                </a:solidFill>
              </a:rPr>
              <a:t>get</a:t>
            </a:r>
            <a:r>
              <a:rPr lang="en-US" sz="6000" b="1" dirty="0"/>
              <a:t> burned </a:t>
            </a:r>
            <a:r>
              <a:rPr lang="en-US" sz="6000" b="1" dirty="0">
                <a:solidFill>
                  <a:srgbClr val="FF0000"/>
                </a:solidFill>
              </a:rPr>
              <a:t>if</a:t>
            </a:r>
            <a:r>
              <a:rPr lang="en-US" sz="6000" b="1" dirty="0"/>
              <a:t> you </a:t>
            </a:r>
            <a:r>
              <a:rPr lang="en-US" sz="6000" b="1" dirty="0">
                <a:solidFill>
                  <a:schemeClr val="accent3"/>
                </a:solidFill>
              </a:rPr>
              <a:t>touch</a:t>
            </a:r>
            <a:r>
              <a:rPr lang="en-US" sz="6000" b="1" dirty="0"/>
              <a:t> a fire.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br>
              <a:rPr lang="en-US" sz="6000" dirty="0"/>
            </a:br>
            <a:endParaRPr lang="en-US" sz="6000" dirty="0"/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A47E6F46-5B34-A33E-475A-18FB94FD5180}"/>
              </a:ext>
            </a:extLst>
          </p:cNvPr>
          <p:cNvSpPr/>
          <p:nvPr/>
        </p:nvSpPr>
        <p:spPr>
          <a:xfrm>
            <a:off x="943429" y="1190172"/>
            <a:ext cx="2307771" cy="957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Conditional</a:t>
            </a:r>
            <a:endParaRPr lang="ar-SA" sz="3200" b="1" dirty="0">
              <a:solidFill>
                <a:schemeClr val="bg1"/>
              </a:solidFill>
            </a:endParaRPr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17C9AEFA-1F5E-4B3D-DBE3-1CF807AE3AFC}"/>
              </a:ext>
            </a:extLst>
          </p:cNvPr>
          <p:cNvSpPr/>
          <p:nvPr/>
        </p:nvSpPr>
        <p:spPr>
          <a:xfrm>
            <a:off x="5377544" y="1219201"/>
            <a:ext cx="2307771" cy="957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Result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endParaRPr lang="ar-S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36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87128A-7E65-C053-C7F3-68B7C2EB0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0" y="420914"/>
            <a:ext cx="6299200" cy="885372"/>
          </a:xfrm>
        </p:spPr>
        <p:txBody>
          <a:bodyPr>
            <a:noAutofit/>
          </a:bodyPr>
          <a:lstStyle/>
          <a:p>
            <a:pPr algn="ctr"/>
            <a:r>
              <a:rPr lang="en-US" sz="5400" b="1" i="0" u="sng" strike="noStrike" baseline="0" dirty="0">
                <a:solidFill>
                  <a:schemeClr val="tx1"/>
                </a:solidFill>
                <a:latin typeface="ProximaNova-Bold"/>
              </a:rPr>
              <a:t>Future Facts</a:t>
            </a:r>
            <a:endParaRPr lang="ar-SA" sz="5400" u="sng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70FE44-3C84-F412-4EAF-B86994EE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14" y="1451429"/>
            <a:ext cx="11088915" cy="472077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endParaRPr lang="ar-SA" dirty="0"/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0B9C78C4-3A70-02F5-C22B-E83B70D4660B}"/>
              </a:ext>
            </a:extLst>
          </p:cNvPr>
          <p:cNvSpPr/>
          <p:nvPr/>
        </p:nvSpPr>
        <p:spPr>
          <a:xfrm>
            <a:off x="624114" y="1306286"/>
            <a:ext cx="2431144" cy="1088573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600" b="1" dirty="0"/>
              <a:t>Form </a:t>
            </a:r>
            <a:r>
              <a:rPr lang="en-US" sz="2400" dirty="0"/>
              <a:t> </a:t>
            </a:r>
            <a:endParaRPr lang="ar-SA" sz="2400" dirty="0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04B3115-6262-EDF4-95F8-754EB541856B}"/>
              </a:ext>
            </a:extLst>
          </p:cNvPr>
          <p:cNvSpPr/>
          <p:nvPr/>
        </p:nvSpPr>
        <p:spPr>
          <a:xfrm>
            <a:off x="1119414" y="2899229"/>
            <a:ext cx="9953171" cy="18251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5400" b="1" dirty="0"/>
              <a:t> </a:t>
            </a:r>
            <a:r>
              <a:rPr lang="en-US" sz="5400" b="1" dirty="0">
                <a:solidFill>
                  <a:srgbClr val="FF0000"/>
                </a:solidFill>
              </a:rPr>
              <a:t>If </a:t>
            </a:r>
            <a:r>
              <a:rPr lang="en-US" sz="5400" b="1" dirty="0"/>
              <a:t>+ </a:t>
            </a:r>
            <a:r>
              <a:rPr lang="en-US" sz="5400" b="1" dirty="0">
                <a:solidFill>
                  <a:srgbClr val="0070C0"/>
                </a:solidFill>
              </a:rPr>
              <a:t>present simple</a:t>
            </a:r>
            <a:r>
              <a:rPr lang="en-US" sz="5400" b="1" dirty="0">
                <a:solidFill>
                  <a:srgbClr val="FF0000"/>
                </a:solidFill>
              </a:rPr>
              <a:t>,</a:t>
            </a:r>
            <a:r>
              <a:rPr lang="en-US" sz="5400" b="1" dirty="0"/>
              <a:t> + </a:t>
            </a:r>
            <a:r>
              <a:rPr lang="en-US" sz="5400" b="1" dirty="0">
                <a:solidFill>
                  <a:srgbClr val="0070C0"/>
                </a:solidFill>
              </a:rPr>
              <a:t>future simple “ </a:t>
            </a:r>
            <a:r>
              <a:rPr lang="en-US" sz="5400" b="1" dirty="0">
                <a:solidFill>
                  <a:schemeClr val="tx1"/>
                </a:solidFill>
              </a:rPr>
              <a:t>will + V”</a:t>
            </a:r>
          </a:p>
          <a:p>
            <a:pPr algn="ctr"/>
            <a:r>
              <a:rPr lang="en-US" sz="5400" b="1" dirty="0"/>
              <a:t> </a:t>
            </a:r>
            <a:r>
              <a:rPr lang="en-US" sz="5400" b="1" dirty="0">
                <a:solidFill>
                  <a:srgbClr val="0070C0"/>
                </a:solidFill>
              </a:rPr>
              <a:t>future simple </a:t>
            </a:r>
            <a:r>
              <a:rPr lang="en-US" sz="5400" b="1" dirty="0"/>
              <a:t>“ will + V” </a:t>
            </a:r>
            <a:r>
              <a:rPr lang="en-US" sz="5400" b="1" dirty="0">
                <a:solidFill>
                  <a:srgbClr val="FF0000"/>
                </a:solidFill>
              </a:rPr>
              <a:t>if </a:t>
            </a:r>
            <a:r>
              <a:rPr lang="en-US" sz="5400" b="1" dirty="0"/>
              <a:t>+ </a:t>
            </a:r>
            <a:r>
              <a:rPr lang="en-US" sz="5400" b="1" dirty="0">
                <a:solidFill>
                  <a:srgbClr val="0070C0"/>
                </a:solidFill>
              </a:rPr>
              <a:t>present simple  </a:t>
            </a:r>
            <a:endParaRPr lang="ar-SA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2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87128A-7E65-C053-C7F3-68B7C2EB0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0" y="420914"/>
            <a:ext cx="6299200" cy="885372"/>
          </a:xfrm>
        </p:spPr>
        <p:txBody>
          <a:bodyPr>
            <a:noAutofit/>
          </a:bodyPr>
          <a:lstStyle/>
          <a:p>
            <a:pPr algn="ctr"/>
            <a:r>
              <a:rPr lang="en-US" sz="5400" b="1" i="0" u="sng" strike="noStrike" baseline="0" dirty="0">
                <a:solidFill>
                  <a:schemeClr val="tx1"/>
                </a:solidFill>
                <a:latin typeface="ProximaNova-Bold"/>
              </a:rPr>
              <a:t>Exa</a:t>
            </a:r>
            <a:r>
              <a:rPr lang="en-US" sz="5400" b="1" u="sng" dirty="0">
                <a:solidFill>
                  <a:schemeClr val="tx1"/>
                </a:solidFill>
                <a:latin typeface="ProximaNova-Bold"/>
              </a:rPr>
              <a:t>mples </a:t>
            </a:r>
            <a:endParaRPr lang="ar-SA" sz="5400" u="sng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70FE44-3C84-F412-4EAF-B86994EE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14" y="1451428"/>
            <a:ext cx="11533415" cy="5406571"/>
          </a:xfrm>
        </p:spPr>
        <p:txBody>
          <a:bodyPr/>
          <a:lstStyle/>
          <a:p>
            <a:pPr marL="0" indent="0">
              <a:buNone/>
            </a:pPr>
            <a:r>
              <a:rPr lang="en-US" sz="6600" b="1" dirty="0">
                <a:solidFill>
                  <a:schemeClr val="accent2">
                    <a:lumMod val="50000"/>
                  </a:schemeClr>
                </a:solidFill>
              </a:rPr>
              <a:t>(1) </a:t>
            </a:r>
            <a:r>
              <a:rPr lang="en-US" sz="6600" b="1" dirty="0">
                <a:solidFill>
                  <a:srgbClr val="FF0000"/>
                </a:solidFill>
              </a:rPr>
              <a:t>If </a:t>
            </a:r>
            <a:r>
              <a:rPr lang="en-US" sz="6600" b="1" dirty="0"/>
              <a:t>it </a:t>
            </a:r>
            <a:r>
              <a:rPr lang="en-US" sz="6600" b="1" dirty="0">
                <a:solidFill>
                  <a:schemeClr val="accent3"/>
                </a:solidFill>
              </a:rPr>
              <a:t>rains</a:t>
            </a:r>
            <a:r>
              <a:rPr lang="en-US" sz="6600" b="1" dirty="0">
                <a:solidFill>
                  <a:srgbClr val="FF0000"/>
                </a:solidFill>
              </a:rPr>
              <a:t>,</a:t>
            </a:r>
            <a:r>
              <a:rPr lang="en-US" sz="6600" b="1" dirty="0"/>
              <a:t> I </a:t>
            </a:r>
            <a:r>
              <a:rPr lang="en-US" sz="6600" b="1" dirty="0">
                <a:solidFill>
                  <a:schemeClr val="accent3"/>
                </a:solidFill>
              </a:rPr>
              <a:t>will not go </a:t>
            </a:r>
            <a:r>
              <a:rPr lang="en-US" sz="6600" b="1" dirty="0"/>
              <a:t>to the park.</a:t>
            </a:r>
          </a:p>
          <a:p>
            <a:pPr marL="0" indent="0">
              <a:buNone/>
            </a:pPr>
            <a:r>
              <a:rPr lang="en-US" sz="7200" b="1" dirty="0"/>
              <a:t>I </a:t>
            </a:r>
            <a:r>
              <a:rPr lang="en-US" sz="7200" b="1" dirty="0">
                <a:solidFill>
                  <a:schemeClr val="accent3"/>
                </a:solidFill>
              </a:rPr>
              <a:t>will not go </a:t>
            </a:r>
            <a:r>
              <a:rPr lang="en-US" sz="7200" b="1" dirty="0"/>
              <a:t>to the park</a:t>
            </a:r>
            <a:r>
              <a:rPr lang="en-US" sz="6600" b="1" dirty="0"/>
              <a:t> if it rains.</a:t>
            </a:r>
          </a:p>
          <a:p>
            <a:pPr marL="0" indent="0">
              <a:buNone/>
            </a:pPr>
            <a:r>
              <a:rPr lang="en-US" sz="6600" b="1" dirty="0">
                <a:solidFill>
                  <a:schemeClr val="accent2">
                    <a:lumMod val="50000"/>
                  </a:schemeClr>
                </a:solidFill>
              </a:rPr>
              <a:t>(2)</a:t>
            </a:r>
            <a:r>
              <a:rPr lang="en-US" sz="6600" b="1" dirty="0"/>
              <a:t> </a:t>
            </a:r>
            <a:r>
              <a:rPr lang="en-US" sz="6600" b="1" dirty="0">
                <a:solidFill>
                  <a:srgbClr val="FF0000"/>
                </a:solidFill>
              </a:rPr>
              <a:t>If </a:t>
            </a:r>
            <a:r>
              <a:rPr lang="en-US" sz="6600" b="1" dirty="0" err="1"/>
              <a:t>Alahli</a:t>
            </a:r>
            <a:r>
              <a:rPr lang="en-US" sz="6600" b="1" dirty="0"/>
              <a:t> </a:t>
            </a:r>
            <a:r>
              <a:rPr lang="en-US" sz="6600" b="1" dirty="0">
                <a:solidFill>
                  <a:schemeClr val="accent3"/>
                </a:solidFill>
              </a:rPr>
              <a:t>wins</a:t>
            </a:r>
            <a:r>
              <a:rPr lang="en-US" sz="6600" b="1" dirty="0">
                <a:solidFill>
                  <a:srgbClr val="FF0000"/>
                </a:solidFill>
              </a:rPr>
              <a:t>,</a:t>
            </a:r>
            <a:r>
              <a:rPr lang="en-US" sz="6600" b="1" dirty="0"/>
              <a:t> the fans </a:t>
            </a:r>
            <a:r>
              <a:rPr lang="en-US" sz="6600" b="1" dirty="0">
                <a:solidFill>
                  <a:schemeClr val="accent3"/>
                </a:solidFill>
              </a:rPr>
              <a:t>will be </a:t>
            </a:r>
            <a:r>
              <a:rPr lang="en-US" sz="6600" b="1" dirty="0"/>
              <a:t>happy.</a:t>
            </a:r>
          </a:p>
          <a:p>
            <a:pPr marL="0" indent="0">
              <a:buNone/>
            </a:pPr>
            <a:r>
              <a:rPr lang="en-US" sz="7200" b="1" dirty="0"/>
              <a:t>the fans </a:t>
            </a:r>
            <a:r>
              <a:rPr lang="en-US" sz="7200" b="1" dirty="0">
                <a:solidFill>
                  <a:schemeClr val="accent3"/>
                </a:solidFill>
              </a:rPr>
              <a:t>will be </a:t>
            </a:r>
            <a:r>
              <a:rPr lang="en-US" sz="7200" b="1" dirty="0"/>
              <a:t>happy</a:t>
            </a:r>
            <a:r>
              <a:rPr lang="en-US" sz="6600" b="1" dirty="0"/>
              <a:t> </a:t>
            </a:r>
            <a:r>
              <a:rPr lang="en-US" sz="6600" b="1" dirty="0">
                <a:solidFill>
                  <a:srgbClr val="FF0000"/>
                </a:solidFill>
              </a:rPr>
              <a:t>if </a:t>
            </a:r>
            <a:r>
              <a:rPr lang="en-US" sz="6600" b="1" dirty="0" err="1"/>
              <a:t>Alahli</a:t>
            </a:r>
            <a:r>
              <a:rPr lang="en-US" sz="6600" b="1" dirty="0"/>
              <a:t> </a:t>
            </a:r>
            <a:r>
              <a:rPr lang="en-US" sz="6600" b="1" dirty="0">
                <a:solidFill>
                  <a:srgbClr val="0070C0"/>
                </a:solidFill>
              </a:rPr>
              <a:t>wins</a:t>
            </a:r>
            <a:endParaRPr lang="en-US" sz="7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1215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lassicFrame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Goudy and Gill Sans">
      <a:majorFont>
        <a:latin typeface="Arabic Typesetting"/>
        <a:ea typeface=""/>
        <a:cs typeface=""/>
      </a:majorFont>
      <a:minorFont>
        <a:latin typeface="Arabic Typesetti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167</Words>
  <Application>Microsoft Office PowerPoint</Application>
  <PresentationFormat>شاشة عريضة</PresentationFormat>
  <Paragraphs>34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ProximaNova-Bold</vt:lpstr>
      <vt:lpstr>ProximaNova-Extrabld</vt:lpstr>
      <vt:lpstr>ClassicFrameVTI</vt:lpstr>
      <vt:lpstr>Unit 13  page 121</vt:lpstr>
      <vt:lpstr>عرض تقديمي في PowerPoint</vt:lpstr>
      <vt:lpstr>Present facts </vt:lpstr>
      <vt:lpstr>Examples </vt:lpstr>
      <vt:lpstr>Future Facts</vt:lpstr>
      <vt:lpstr>Examples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13  page 121</dc:title>
  <dc:creator>سعد الزهراني</dc:creator>
  <cp:lastModifiedBy>سعد الزهراني</cp:lastModifiedBy>
  <cp:revision>4</cp:revision>
  <dcterms:created xsi:type="dcterms:W3CDTF">2023-04-02T22:49:43Z</dcterms:created>
  <dcterms:modified xsi:type="dcterms:W3CDTF">2023-04-03T16:53:41Z</dcterms:modified>
</cp:coreProperties>
</file>