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58" r:id="rId4"/>
    <p:sldId id="259" r:id="rId5"/>
    <p:sldId id="270" r:id="rId6"/>
    <p:sldId id="267" r:id="rId7"/>
    <p:sldId id="268" r:id="rId8"/>
    <p:sldId id="295" r:id="rId9"/>
    <p:sldId id="271" r:id="rId10"/>
    <p:sldId id="278" r:id="rId11"/>
    <p:sldId id="296" r:id="rId12"/>
    <p:sldId id="297" r:id="rId13"/>
    <p:sldId id="287" r:id="rId14"/>
    <p:sldId id="280" r:id="rId15"/>
    <p:sldId id="269" r:id="rId16"/>
    <p:sldId id="272" r:id="rId17"/>
    <p:sldId id="285" r:id="rId18"/>
    <p:sldId id="293" r:id="rId19"/>
    <p:sldId id="273" r:id="rId20"/>
    <p:sldId id="274" r:id="rId21"/>
    <p:sldId id="275" r:id="rId22"/>
    <p:sldId id="276" r:id="rId23"/>
    <p:sldId id="257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</p:embeddedFont>
    <p:embeddedFont>
      <p:font typeface="Segoe UI Semibold" panose="020B0702040204020203" pitchFamily="34" charset="0"/>
      <p:bold r:id="rId28"/>
    </p:embeddedFont>
    <p:embeddedFont>
      <p:font typeface="AGA Aladdin Regular" pitchFamily="2" charset="-78"/>
      <p:regular r:id="rId29"/>
    </p:embeddedFont>
    <p:embeddedFont>
      <p:font typeface="Sultan bold" pitchFamily="2" charset="-78"/>
      <p:regular r:id="rId30"/>
    </p:embeddedFont>
    <p:embeddedFont>
      <p:font typeface="رموز الرياضيات العربية" panose="02020603050405020304" pitchFamily="18" charset="0"/>
      <p:regular r:id="rId31"/>
    </p:embeddedFont>
  </p:embeddedFontLst>
  <p:custDataLst>
    <p:tags r:id="rId3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لبداية" id="{9D1F25A8-D57C-4E31-B5D6-7E2ED1B5427F}">
          <p14:sldIdLst>
            <p14:sldId id="256"/>
            <p14:sldId id="277"/>
          </p14:sldIdLst>
        </p14:section>
        <p14:section name="العرض" id="{48963CF3-EB28-48E7-A90B-4A9D6B255E04}">
          <p14:sldIdLst>
            <p14:sldId id="258"/>
            <p14:sldId id="259"/>
            <p14:sldId id="270"/>
            <p14:sldId id="267"/>
            <p14:sldId id="268"/>
            <p14:sldId id="295"/>
            <p14:sldId id="271"/>
            <p14:sldId id="278"/>
            <p14:sldId id="296"/>
            <p14:sldId id="297"/>
            <p14:sldId id="287"/>
            <p14:sldId id="280"/>
            <p14:sldId id="269"/>
            <p14:sldId id="272"/>
            <p14:sldId id="285"/>
            <p14:sldId id="293"/>
            <p14:sldId id="273"/>
            <p14:sldId id="274"/>
            <p14:sldId id="275"/>
            <p14:sldId id="276"/>
          </p14:sldIdLst>
        </p14:section>
        <p14:section name="مقطع النهاية" id="{3760C45C-5E4B-48C7-9505-FBF6FBE0673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B050"/>
    <a:srgbClr val="0070C0"/>
    <a:srgbClr val="FFC000"/>
    <a:srgbClr val="474F54"/>
    <a:srgbClr val="1E23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405FB-812C-489A-BC57-FAAB0D8EBFF1}" v="38" dt="2021-05-11T21:56:10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097E81-8D64-4615-8093-590DFEA38212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583F8-ED48-4527-B4F7-BD86D4E32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9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49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9965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0110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159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547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390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95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367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9070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4250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18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95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8889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017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650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6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96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55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87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62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120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403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1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65887-88AB-49B5-80DF-4926DB4E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607A50-FC50-4604-A900-C8448A8B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9F84C-95B4-42AE-8139-7E4C5DC8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6B6788-EA9C-4CC1-8F5F-CE50A15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EFAD6-FE7E-4E3E-8C62-AB82912C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7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4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9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2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5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3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2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5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4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0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4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1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6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4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8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7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8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1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1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2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6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5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6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4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9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2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4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7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0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0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7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25AAC-0CA2-4C57-9D90-6D37C95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7DFA83-C404-4DB2-8DA7-B066490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047CB-3135-44E4-8E5D-115EC44B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9B0317-2C19-4548-8711-C0BEB416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BD4D6-BD01-444E-8314-F524FF10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6B43C-B406-4B86-9BEB-1868EBF3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73C98-8BB7-4555-A164-C0B42710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ECB848-1445-4852-86EC-BBAD5AEB6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07264-0CDF-4A14-A156-C1FE4BE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858F80-FA3F-4824-9927-0B727F65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DBE3FC-2194-4A18-8974-2ADDD1C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B4D839-296E-47F7-9D36-62A755CF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1A6620-53D4-4CD3-AFD3-4FCA4637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F9598D-8DEB-46BB-A622-FBA35836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60DF9D-8E1C-4F59-A7AC-92741E7A5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A6C240-BD4E-4B5B-B8AF-4F2796A71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45FC8C-26D3-4B0C-814E-8E3EF2BB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9A1588-2635-4315-917E-C0FEACD8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D99DEC-3898-4C9B-8F7F-DE0B893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2AA4B-607E-447F-91F8-D258278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0D61B2-12F4-4082-9F54-8B97AF1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803945-DC26-4709-8D99-5D0A941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3A13F3-2607-4E4E-B156-F0FF8DCF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3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EEF5E4-9147-4517-AF50-0804807C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977DBA-75EA-4362-9C67-16757C3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540236-5064-4D7B-98E2-EA656CAD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D48A0-BD4F-44C8-A144-CF9DB1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5B8F-FB61-4F99-90CF-D036FD03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38597-A659-4171-92B2-1F9ED35E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68ABF7-6C18-4635-9F00-5A192EF6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C40E8-E3BC-4AB1-B895-7FEF3FBE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67F136-5050-4194-9BC9-6DCB480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8C79C4-67F2-4393-ACE0-C5A3AF73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9EA673-99F2-4002-A274-D69F6B08A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F3E4E3-B2F6-4890-BB85-CDD911F2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8689B7-B483-4B54-B30F-48E65882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34A1D8-B858-4E58-BD07-DD44775C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E3CC06-D2B2-4156-B777-7923FD5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19BED-2DDD-44C8-A52D-8676BF8E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89A432-A02B-4952-B441-60A1D830E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DFB1B-0035-4189-BAD3-169CADDD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006D9-7162-46AF-9097-FCE447DC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B4B70-76CD-429D-B5DF-66591369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1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86B658-747E-4161-AF73-E20F0A800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9159CB-1F3D-4668-9CF3-821F4021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2E922-A5AD-499B-917E-ED7481EB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507D4-E3EC-43CF-92C0-749D3CB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F6101-1E40-4672-986D-9099FF0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9B569D-463D-4F4C-AA7C-0E535909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57B222-74BD-4CD5-BC05-83C754877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31D3B2-D8D0-46EA-97BD-0930A2CB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B8D5-A6D6-47E8-AF8D-BB5AD34E4375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E4BD7E-5086-45ED-A540-A7FFBB5E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06D05B-A9CD-4DD3-90BD-E51B922C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36" r:id="rId14"/>
    <p:sldLayoutId id="2147483735" r:id="rId15"/>
    <p:sldLayoutId id="2147483734" r:id="rId16"/>
    <p:sldLayoutId id="2147483733" r:id="rId17"/>
    <p:sldLayoutId id="2147483732" r:id="rId18"/>
    <p:sldLayoutId id="2147483731" r:id="rId19"/>
    <p:sldLayoutId id="2147483730" r:id="rId20"/>
    <p:sldLayoutId id="2147483729" r:id="rId21"/>
    <p:sldLayoutId id="2147483728" r:id="rId22"/>
    <p:sldLayoutId id="2147483727" r:id="rId23"/>
    <p:sldLayoutId id="2147483726" r:id="rId24"/>
    <p:sldLayoutId id="2147483725" r:id="rId25"/>
    <p:sldLayoutId id="2147483724" r:id="rId26"/>
    <p:sldLayoutId id="2147483723" r:id="rId27"/>
    <p:sldLayoutId id="2147483722" r:id="rId28"/>
    <p:sldLayoutId id="2147483721" r:id="rId29"/>
    <p:sldLayoutId id="2147483720" r:id="rId30"/>
    <p:sldLayoutId id="2147483719" r:id="rId31"/>
    <p:sldLayoutId id="2147483718" r:id="rId32"/>
    <p:sldLayoutId id="2147483717" r:id="rId33"/>
    <p:sldLayoutId id="2147483716" r:id="rId34"/>
    <p:sldLayoutId id="2147483715" r:id="rId35"/>
    <p:sldLayoutId id="2147483714" r:id="rId36"/>
    <p:sldLayoutId id="2147483713" r:id="rId37"/>
    <p:sldLayoutId id="2147483712" r:id="rId38"/>
    <p:sldLayoutId id="2147483711" r:id="rId39"/>
    <p:sldLayoutId id="2147483710" r:id="rId40"/>
    <p:sldLayoutId id="2147483709" r:id="rId41"/>
    <p:sldLayoutId id="2147483708" r:id="rId42"/>
    <p:sldLayoutId id="2147483707" r:id="rId43"/>
    <p:sldLayoutId id="2147483706" r:id="rId44"/>
    <p:sldLayoutId id="2147483705" r:id="rId45"/>
    <p:sldLayoutId id="2147483704" r:id="rId46"/>
    <p:sldLayoutId id="2147483703" r:id="rId47"/>
    <p:sldLayoutId id="2147483702" r:id="rId48"/>
    <p:sldLayoutId id="2147483701" r:id="rId49"/>
    <p:sldLayoutId id="2147483700" r:id="rId50"/>
    <p:sldLayoutId id="2147483699" r:id="rId51"/>
    <p:sldLayoutId id="2147483698" r:id="rId52"/>
    <p:sldLayoutId id="2147483697" r:id="rId53"/>
    <p:sldLayoutId id="2147483696" r:id="rId54"/>
    <p:sldLayoutId id="2147483695" r:id="rId55"/>
    <p:sldLayoutId id="2147483694" r:id="rId56"/>
    <p:sldLayoutId id="2147483693" r:id="rId57"/>
    <p:sldLayoutId id="2147483692" r:id="rId58"/>
    <p:sldLayoutId id="2147483691" r:id="rId59"/>
    <p:sldLayoutId id="2147483690" r:id="rId60"/>
    <p:sldLayoutId id="2147483689" r:id="rId61"/>
    <p:sldLayoutId id="2147483688" r:id="rId62"/>
    <p:sldLayoutId id="2147483687" r:id="rId63"/>
    <p:sldLayoutId id="2147483686" r:id="rId64"/>
    <p:sldLayoutId id="2147483685" r:id="rId65"/>
    <p:sldLayoutId id="2147483684" r:id="rId66"/>
    <p:sldLayoutId id="2147483683" r:id="rId67"/>
    <p:sldLayoutId id="2147483682" r:id="rId68"/>
    <p:sldLayoutId id="2147483681" r:id="rId69"/>
    <p:sldLayoutId id="2147483680" r:id="rId70"/>
    <p:sldLayoutId id="2147483679" r:id="rId71"/>
    <p:sldLayoutId id="2147483678" r:id="rId72"/>
    <p:sldLayoutId id="2147483677" r:id="rId73"/>
    <p:sldLayoutId id="2147483676" r:id="rId74"/>
    <p:sldLayoutId id="2147483675" r:id="rId75"/>
    <p:sldLayoutId id="2147483674" r:id="rId76"/>
    <p:sldLayoutId id="2147483673" r:id="rId77"/>
    <p:sldLayoutId id="2147483672" r:id="rId78"/>
    <p:sldLayoutId id="2147483671" r:id="rId79"/>
    <p:sldLayoutId id="2147483670" r:id="rId80"/>
    <p:sldLayoutId id="2147483669" r:id="rId81"/>
    <p:sldLayoutId id="2147483668" r:id="rId82"/>
    <p:sldLayoutId id="2147483667" r:id="rId83"/>
    <p:sldLayoutId id="2147483666" r:id="rId84"/>
    <p:sldLayoutId id="2147483665" r:id="rId85"/>
    <p:sldLayoutId id="2147483664" r:id="rId86"/>
    <p:sldLayoutId id="2147483663" r:id="rId87"/>
    <p:sldLayoutId id="2147483662" r:id="rId88"/>
    <p:sldLayoutId id="2147483661" r:id="rId89"/>
    <p:sldLayoutId id="2147483660" r:id="rId90"/>
    <p:sldLayoutId id="2147483651" r:id="rId91"/>
    <p:sldLayoutId id="2147483652" r:id="rId92"/>
    <p:sldLayoutId id="2147483653" r:id="rId93"/>
    <p:sldLayoutId id="2147483654" r:id="rId94"/>
    <p:sldLayoutId id="2147483655" r:id="rId95"/>
    <p:sldLayoutId id="2147483656" r:id="rId96"/>
    <p:sldLayoutId id="2147483657" r:id="rId97"/>
    <p:sldLayoutId id="2147483658" r:id="rId98"/>
    <p:sldLayoutId id="2147483659" r:id="rId9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28.jp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4.jp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22.jpeg"/><Relationship Id="rId5" Type="http://schemas.openxmlformats.org/officeDocument/2006/relationships/image" Target="../media/image12.svg"/><Relationship Id="rId15" Type="http://schemas.openxmlformats.org/officeDocument/2006/relationships/image" Target="../media/image31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4.jpg"/><Relationship Id="rId1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28.jpg"/><Relationship Id="rId5" Type="http://schemas.openxmlformats.org/officeDocument/2006/relationships/image" Target="../media/image12.svg"/><Relationship Id="rId15" Type="http://schemas.openxmlformats.org/officeDocument/2006/relationships/image" Target="../media/image33.jpg"/><Relationship Id="rId10" Type="http://schemas.openxmlformats.org/officeDocument/2006/relationships/image" Target="../media/image5.gif"/><Relationship Id="rId19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9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5" Type="http://schemas.openxmlformats.org/officeDocument/2006/relationships/image" Target="../media/image41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2.jp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28.jp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3.jp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4.jp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5" Type="http://schemas.openxmlformats.org/officeDocument/2006/relationships/image" Target="../media/image43.pn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6.gif"/><Relationship Id="rId1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46.png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49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image" Target="../media/image17.jpg"/><Relationship Id="rId5" Type="http://schemas.openxmlformats.org/officeDocument/2006/relationships/image" Target="../media/image12.svg"/><Relationship Id="rId10" Type="http://schemas.openxmlformats.org/officeDocument/2006/relationships/image" Target="../media/image49.jpeg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1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1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2.jpeg"/><Relationship Id="rId5" Type="http://schemas.openxmlformats.org/officeDocument/2006/relationships/image" Target="../media/image12.svg"/><Relationship Id="rId15" Type="http://schemas.openxmlformats.org/officeDocument/2006/relationships/image" Target="../media/image16.png"/><Relationship Id="rId10" Type="http://schemas.openxmlformats.org/officeDocument/2006/relationships/image" Target="../media/image4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7.jpg"/><Relationship Id="rId5" Type="http://schemas.openxmlformats.org/officeDocument/2006/relationships/image" Target="../media/image12.svg"/><Relationship Id="rId15" Type="http://schemas.openxmlformats.org/officeDocument/2006/relationships/image" Target="../media/image20.pn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5.gif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7.jp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22.jpeg"/><Relationship Id="rId5" Type="http://schemas.openxmlformats.org/officeDocument/2006/relationships/image" Target="../media/image12.svg"/><Relationship Id="rId15" Type="http://schemas.openxmlformats.org/officeDocument/2006/relationships/image" Target="../media/image25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DA05C306-97AE-4058-93B0-1B437802C1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31" y="1551713"/>
            <a:ext cx="3233694" cy="33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26" y="954592"/>
            <a:ext cx="1614080" cy="1266909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36" y="102696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038632" y="1357215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162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195125" y="1671749"/>
            <a:ext cx="5047339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بين ما إذا كانت الكميات في كل زوج من النسب التالية متناسبة أم لا . وضح إجابتك :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8616" y="1685604"/>
            <a:ext cx="1221990" cy="348568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1801" y="-276532"/>
            <a:ext cx="3237193" cy="865062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195125" y="2770909"/>
            <a:ext cx="668316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أ ) تم اختيار 60 طالباً من 100 مرشح من الصف الأول ، وتم اختيار 84 طالباً من 140 مرشحاً من الصف الثاني .</a:t>
            </a:r>
          </a:p>
          <a:p>
            <a:r>
              <a:rPr lang="ar-SA" dirty="0" smtClean="0"/>
              <a:t>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ب ) ثمن 16 متراً من القماش يساوي 120 ريالاً ، وثمن 24 متراً من القماش يساوي 90 ريالاً .</a:t>
            </a:r>
          </a:p>
          <a:p>
            <a:r>
              <a:rPr lang="ar-SA" dirty="0"/>
              <a:t>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05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520545" y="1593273"/>
            <a:ext cx="1108364" cy="6511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مثال </a:t>
            </a:r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2</a:t>
            </a:r>
            <a:endParaRPr lang="ar-SA" sz="2400" b="1" dirty="0">
              <a:solidFill>
                <a:srgbClr val="FFC000"/>
              </a:solidFill>
              <a:cs typeface="AGA Aladdin Regular" pitchFamily="2" charset="-78"/>
            </a:endParaRPr>
          </a:p>
        </p:txBody>
      </p:sp>
      <p:pic>
        <p:nvPicPr>
          <p:cNvPr id="5122" name="Picture 2" descr="https://i.pinimg.com/564x/fc/e1/4f/fce14f59530ac7c47f4cf2bd1884212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37" y="389192"/>
            <a:ext cx="3213262" cy="2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33" y="1352194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580428" y="1679110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162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4748" y="575398"/>
            <a:ext cx="3422938" cy="676101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9857" y="1619134"/>
            <a:ext cx="1554042" cy="74020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563" y="2520876"/>
            <a:ext cx="5449166" cy="28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26" y="954592"/>
            <a:ext cx="1614080" cy="1266909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36" y="1414899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025808" y="1745146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163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846618" y="1671749"/>
            <a:ext cx="2395846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حل </a:t>
            </a:r>
            <a:r>
              <a:rPr lang="ar-SA" sz="2000" b="1" dirty="0" err="1" smtClean="0"/>
              <a:t>التناسبات</a:t>
            </a:r>
            <a:r>
              <a:rPr lang="ar-SA" sz="2000" b="1" dirty="0" smtClean="0"/>
              <a:t> التالية :</a:t>
            </a:r>
            <a:endParaRPr lang="ar-SA" sz="2000" b="1" dirty="0"/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1801" y="-276532"/>
            <a:ext cx="3237193" cy="865062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8616" y="1699459"/>
            <a:ext cx="1207440" cy="358318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7" y="2638862"/>
            <a:ext cx="2661951" cy="2846022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6926" y="3347182"/>
            <a:ext cx="1272820" cy="42171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13" y="2493578"/>
            <a:ext cx="2722847" cy="317379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1442" y="3655023"/>
            <a:ext cx="1226353" cy="598324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90" y="2625768"/>
            <a:ext cx="2280222" cy="284602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839" y="3357186"/>
            <a:ext cx="1801091" cy="5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0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25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25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0" y="95543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45416" y="1301028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163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817330"/>
            <a:ext cx="4467548" cy="1970876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5956281" y="1074391"/>
            <a:ext cx="22381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مثال من واقع الحياة</a:t>
            </a:r>
            <a:endParaRPr lang="ar-SA" sz="2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pic>
        <p:nvPicPr>
          <p:cNvPr id="1026" name="Picture 2" descr="https://i.pinimg.com/564x/2e/4e/62/2e4e62ffcbbe9a0c71f71854d46012b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40" y="1514047"/>
            <a:ext cx="7907866" cy="337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910" y="1927716"/>
            <a:ext cx="4771116" cy="97218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3698" y="2788206"/>
            <a:ext cx="3925166" cy="17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4" y="132403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133766" y="1632147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163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28" y="2065180"/>
            <a:ext cx="7743182" cy="3469023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260020" y="3415035"/>
            <a:ext cx="589139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</a:t>
            </a:r>
            <a:endParaRPr lang="ar-SA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283527" y="2597587"/>
            <a:ext cx="58913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و ) </a:t>
            </a:r>
            <a:r>
              <a:rPr lang="ar-SA" dirty="0" smtClean="0">
                <a:solidFill>
                  <a:srgbClr val="002060"/>
                </a:solidFill>
              </a:rPr>
              <a:t>رياضة : </a:t>
            </a:r>
            <a:r>
              <a:rPr lang="ar-SA" dirty="0" smtClean="0"/>
              <a:t>يستطيع مازن الركض مسافة 120 م في 24 ثانية . فكم ثانية يحتاج ليركض مسافة 300 م وفق المعدل نفسه ؟</a:t>
            </a:r>
            <a:endParaRPr lang="ar-SA" dirty="0"/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5486" y="1685604"/>
            <a:ext cx="1221990" cy="3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7232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18535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1341 -0.07848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788192" y="1333557"/>
            <a:ext cx="836997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778587" y="1358470"/>
            <a:ext cx="835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</a:t>
            </a:r>
            <a:endParaRPr lang="ar-SA" sz="48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90" y="119447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2259265" y="1525290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164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592175" y="1245941"/>
            <a:ext cx="4989924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/>
              <a:t>بين ما إذا كانت الكميات في كل زوج من النسب التالية متناسبة أم لا . وضح إجابتك :</a:t>
            </a:r>
            <a:endParaRPr lang="ar-SA" sz="2000" b="1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8111" y="-101631"/>
            <a:ext cx="3237193" cy="7897090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3195125" y="2563087"/>
            <a:ext cx="668316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1 ) رجلان مقابل 10 أطفال ، و 3 رجال مقابل 12 طفلاً .</a:t>
            </a:r>
          </a:p>
          <a:p>
            <a:endParaRPr lang="ar-SA" dirty="0" smtClean="0"/>
          </a:p>
          <a:p>
            <a:r>
              <a:rPr lang="ar-SA" dirty="0" smtClean="0"/>
              <a:t>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2 ) 12 سم مقابل 8 سم ، و 18 سم مقابل 12 سم .</a:t>
            </a:r>
          </a:p>
          <a:p>
            <a:endParaRPr lang="ar-SA" dirty="0" smtClean="0"/>
          </a:p>
          <a:p>
            <a:r>
              <a:rPr lang="ar-SA" dirty="0"/>
              <a:t>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447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6198" y="1026160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824430" y="1264282"/>
            <a:ext cx="1036288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866865" y="1303050"/>
            <a:ext cx="9637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تأكد3</a:t>
            </a:r>
            <a:endParaRPr lang="ar-SA" sz="44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24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17" y="117872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 rot="20520887">
            <a:off x="2352092" y="1509534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164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271097" y="1506163"/>
            <a:ext cx="2395846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حل </a:t>
            </a:r>
            <a:r>
              <a:rPr lang="ar-SA" sz="2000" b="1" dirty="0" err="1" smtClean="0"/>
              <a:t>التناسبات</a:t>
            </a:r>
            <a:r>
              <a:rPr lang="ar-SA" sz="2000" b="1" dirty="0" smtClean="0"/>
              <a:t> التالية :</a:t>
            </a:r>
            <a:endParaRPr lang="ar-SA" sz="2000" b="1" dirty="0"/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1801" y="-276532"/>
            <a:ext cx="3237193" cy="8650621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7" y="2638862"/>
            <a:ext cx="2661951" cy="2846022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13" y="2493578"/>
            <a:ext cx="2722847" cy="3173798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90" y="2625768"/>
            <a:ext cx="2280222" cy="284602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5018" y="3300932"/>
            <a:ext cx="1545572" cy="69469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0993" y="3558041"/>
            <a:ext cx="1472130" cy="69600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4340" y="3300932"/>
            <a:ext cx="1583433" cy="6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25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25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788192" y="1333557"/>
            <a:ext cx="836997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778587" y="1358470"/>
            <a:ext cx="835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</a:t>
            </a:r>
            <a:endParaRPr lang="ar-SA" sz="48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90" y="119447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2259265" y="1525290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164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28" y="2065180"/>
            <a:ext cx="7743182" cy="3469023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3260020" y="3567438"/>
            <a:ext cx="589139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</a:t>
            </a:r>
            <a:endParaRPr lang="ar-SA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3283527" y="2597587"/>
            <a:ext cx="58913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8 ) </a:t>
            </a:r>
            <a:r>
              <a:rPr lang="ar-SA" dirty="0" smtClean="0">
                <a:solidFill>
                  <a:srgbClr val="002060"/>
                </a:solidFill>
              </a:rPr>
              <a:t>سفر : </a:t>
            </a:r>
            <a:r>
              <a:rPr lang="ar-SA" dirty="0" smtClean="0"/>
              <a:t>يقطع خالد مسافة 325 كلم في 3.5 ساعات . فكم يحتاج من الوقت ليقطع مسافة 45 كلم إذا سار وفق المعدل نفسه ؟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16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5201" y="1226793"/>
            <a:ext cx="2148394" cy="638712"/>
          </a:xfrm>
          <a:prstGeom prst="rect">
            <a:avLst/>
          </a:prstGeom>
        </p:spPr>
      </p:pic>
      <p:pic>
        <p:nvPicPr>
          <p:cNvPr id="13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95" y="804643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1803" y="-740038"/>
            <a:ext cx="4146163" cy="8445257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 rot="20520887">
            <a:off x="2588646" y="1135456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2073" y="2670638"/>
            <a:ext cx="6337792" cy="17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6AF9904-0CB9-4F27-B4A7-13F41B61AE4B}"/>
              </a:ext>
            </a:extLst>
          </p:cNvPr>
          <p:cNvSpPr txBox="1"/>
          <p:nvPr/>
        </p:nvSpPr>
        <p:spPr>
          <a:xfrm>
            <a:off x="5001490" y="2633677"/>
            <a:ext cx="290511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ultan bold" pitchFamily="2" charset="-78"/>
              </a:rPr>
              <a:t>حل المعادلات والتدرب عليها</a:t>
            </a:r>
            <a:endParaRPr lang="ar-SA" sz="2400" b="1" dirty="0" smtClean="0">
              <a:solidFill>
                <a:schemeClr val="accent5">
                  <a:lumMod val="75000"/>
                </a:schemeClr>
              </a:solidFill>
              <a:latin typeface="Segoe UI Semibold" panose="020B0702040204020203" pitchFamily="34" charset="0"/>
              <a:cs typeface="Sultan bold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349951" y="1745672"/>
            <a:ext cx="1524000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معرفة سابقة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901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4461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449262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7839 -0.02616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89C9F421-E939-44E8-B528-96A0A560C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7001" y="1169888"/>
            <a:ext cx="1440135" cy="108010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5122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45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981679" y="1367178"/>
            <a:ext cx="12346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التقويم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9982" y="93903"/>
            <a:ext cx="3616667" cy="7085214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4017818" y="3558041"/>
            <a:ext cx="508018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dirty="0"/>
          </a:p>
        </p:txBody>
      </p:sp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47" y="120979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3550598" y="1540610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166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870390" y="2664356"/>
            <a:ext cx="51001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rgbClr val="0070C0"/>
                  </a:solidFill>
                </a:ln>
              </a:rPr>
              <a:t>31 ) </a:t>
            </a:r>
            <a:r>
              <a:rPr lang="ar-SA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قياس : </a:t>
            </a:r>
            <a:r>
              <a:rPr lang="ar-SA" dirty="0" smtClean="0"/>
              <a:t>إذا اشترى عبد العزيز 11 رطلاً من </a:t>
            </a:r>
            <a:r>
              <a:rPr lang="ar-SA" dirty="0" err="1" smtClean="0"/>
              <a:t>الفواكة</a:t>
            </a:r>
            <a:r>
              <a:rPr lang="ar-SA" dirty="0" smtClean="0"/>
              <a:t> ، فكم كيلو جراماً تقريباً من </a:t>
            </a:r>
            <a:r>
              <a:rPr lang="ar-SA" dirty="0" err="1" smtClean="0"/>
              <a:t>الفواكة</a:t>
            </a:r>
            <a:r>
              <a:rPr lang="ar-SA" dirty="0" smtClean="0"/>
              <a:t> اشترى 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616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31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8703493" y="1367178"/>
            <a:ext cx="1204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الواجب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82" y="1937581"/>
            <a:ext cx="7476914" cy="3933103"/>
          </a:xfrm>
          <a:prstGeom prst="rect">
            <a:avLst/>
          </a:prstGeom>
        </p:spPr>
      </p:pic>
      <p:pic>
        <p:nvPicPr>
          <p:cNvPr id="8196" name="Picture 4" descr="https://i.pinimg.com/564x/38/4c/9f/384c9fcc633098ac38d10ce71e78b807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37" y="2241441"/>
            <a:ext cx="1033056" cy="10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D45436A-BE4D-43F6-834A-C774F377CE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853766"/>
            <a:ext cx="1148232" cy="1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</p:spTree>
    <p:extLst>
      <p:ext uri="{BB962C8B-B14F-4D97-AF65-F5344CB8AC3E}">
        <p14:creationId xmlns:p14="http://schemas.microsoft.com/office/powerpoint/2010/main" val="32794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375 -0.30625 " pathEditMode="relative" rAng="0" ptsTypes="AA">
                                      <p:cBhvr>
                                        <p:cTn id="17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112385"/>
              </p:ext>
            </p:extLst>
          </p:nvPr>
        </p:nvGraphicFramePr>
        <p:xfrm>
          <a:off x="2334127" y="2087381"/>
          <a:ext cx="8127999" cy="31673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245049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61081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0419815"/>
                    </a:ext>
                  </a:extLst>
                </a:gridCol>
              </a:tblGrid>
              <a:tr h="334178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أعرف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أريد أن أعرف ؟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تعلمت ؟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93029"/>
                  </a:ext>
                </a:extLst>
              </a:tr>
              <a:tr h="280160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FF0000"/>
                          </a:solidFill>
                        </a:rPr>
                        <a:t>مهارة سابقة :</a:t>
                      </a:r>
                    </a:p>
                    <a:p>
                      <a:pPr rtl="1"/>
                      <a:r>
                        <a:rPr lang="ar-SA" dirty="0" smtClean="0"/>
                        <a:t>أوجد</a:t>
                      </a:r>
                      <a:r>
                        <a:rPr lang="ar-SA" baseline="0" dirty="0" smtClean="0"/>
                        <a:t> ناتج القسمة :</a:t>
                      </a:r>
                    </a:p>
                    <a:p>
                      <a:pPr rtl="1"/>
                      <a:endParaRPr lang="ar-SA" baseline="0" dirty="0" smtClean="0"/>
                    </a:p>
                    <a:p>
                      <a:pPr rtl="1"/>
                      <a:r>
                        <a:rPr lang="ar-SA" baseline="0" dirty="0" smtClean="0"/>
                        <a:t>1 ) </a:t>
                      </a:r>
                      <a:r>
                        <a:rPr lang="ar-SA" baseline="0" dirty="0" smtClean="0"/>
                        <a:t>5 </a:t>
                      </a:r>
                      <a:r>
                        <a:rPr lang="en-US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X</a:t>
                      </a:r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 4 </a:t>
                      </a:r>
                      <a:r>
                        <a:rPr lang="ar-SA" baseline="0" dirty="0" smtClean="0"/>
                        <a:t>= س </a:t>
                      </a:r>
                      <a:r>
                        <a:rPr lang="en-US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X</a:t>
                      </a:r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 2</a:t>
                      </a:r>
                      <a:endParaRPr lang="ar-SA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endParaRPr lang="ar-SA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endParaRPr lang="ar-SA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2 ) </a:t>
                      </a:r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9 </a:t>
                      </a:r>
                      <a:r>
                        <a:rPr lang="en-US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X</a:t>
                      </a:r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 </a:t>
                      </a:r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24 = 27 </a:t>
                      </a:r>
                      <a:r>
                        <a:rPr lang="en-US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X</a:t>
                      </a:r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 س</a:t>
                      </a:r>
                      <a:endParaRPr lang="ar-SA" baseline="0" dirty="0" smtClean="0"/>
                    </a:p>
                    <a:p>
                      <a:pPr rtl="1"/>
                      <a:endParaRPr lang="ar-S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40388"/>
                  </a:ext>
                </a:extLst>
              </a:tr>
            </a:tbl>
          </a:graphicData>
        </a:graphic>
      </p:graphicFrame>
      <p:pic>
        <p:nvPicPr>
          <p:cNvPr id="1026" name="Picture 2" descr="https://i.pinimg.com/564x/29/b6/f0/29b6f083fe87f21abd685718761a233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7" y="858614"/>
            <a:ext cx="3172690" cy="11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5561702" y="1180098"/>
            <a:ext cx="1705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جدول التعلم</a:t>
            </a:r>
            <a:endParaRPr lang="ar-SA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06063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pic>
        <p:nvPicPr>
          <p:cNvPr id="2052" name="Picture 4" descr="https://i.pinimg.com/564x/f2/c1/2d/f2c12dd75ae0249c0128cd51067db67f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8762" y="-1471120"/>
            <a:ext cx="5410339" cy="94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564x/b6/12/7b/b6127bae365d276278c21b071e2ae22d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61" y="937141"/>
            <a:ext cx="1898488" cy="9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49" y="98685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420804" y="1325575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161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2463" y="1051692"/>
            <a:ext cx="1419734" cy="7243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2615" y="1852510"/>
            <a:ext cx="6604456" cy="30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86176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32385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9545 -0.27524 " pathEditMode="relative" rAng="0" ptsTypes="AA">
                                      <p:cBhvr>
                                        <p:cTn id="1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22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0814" y="1313427"/>
            <a:ext cx="1489005" cy="111675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2" y="712357"/>
            <a:ext cx="8553639" cy="5275277"/>
          </a:xfrm>
          <a:prstGeom prst="rect">
            <a:avLst/>
          </a:prstGeom>
        </p:spPr>
      </p:pic>
      <p:pic>
        <p:nvPicPr>
          <p:cNvPr id="20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53" y="86216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 rot="20520887">
            <a:off x="2864154" y="1200883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161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4" descr="يحتوي هذا على صورة لـ: {{ pinTitle }}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71" y="1266355"/>
            <a:ext cx="4028439" cy="269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4922" y="1618011"/>
            <a:ext cx="1674749" cy="200586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2874" y="3556532"/>
            <a:ext cx="4934940" cy="196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0814" y="1313427"/>
            <a:ext cx="1489005" cy="111675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2" y="712357"/>
            <a:ext cx="8553639" cy="5275277"/>
          </a:xfrm>
          <a:prstGeom prst="rect">
            <a:avLst/>
          </a:prstGeom>
        </p:spPr>
      </p:pic>
      <p:pic>
        <p:nvPicPr>
          <p:cNvPr id="20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53" y="86216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 rot="20520887">
            <a:off x="2864154" y="1200883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161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2973" y="1425675"/>
            <a:ext cx="5091958" cy="38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520545" y="1593273"/>
            <a:ext cx="1108364" cy="6511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مثال 1</a:t>
            </a:r>
            <a:endParaRPr lang="ar-SA" sz="2400" b="1" dirty="0">
              <a:solidFill>
                <a:srgbClr val="FFC000"/>
              </a:solidFill>
              <a:cs typeface="AGA Aladdin Regular" pitchFamily="2" charset="-78"/>
            </a:endParaRPr>
          </a:p>
        </p:txBody>
      </p:sp>
      <p:pic>
        <p:nvPicPr>
          <p:cNvPr id="5122" name="Picture 2" descr="https://i.pinimg.com/564x/fc/e1/4f/fce14f59530ac7c47f4cf2bd1884212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37" y="389192"/>
            <a:ext cx="3213262" cy="2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23" y="978116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552718" y="1305032"/>
            <a:ext cx="1066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162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حل </a:t>
            </a:r>
            <a:r>
              <a:rPr lang="ar-SA" sz="30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التناسبات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8866" y="1766475"/>
            <a:ext cx="2497724" cy="37374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8929" y="-369404"/>
            <a:ext cx="3422938" cy="865062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8217" y="2525614"/>
            <a:ext cx="5597669" cy="1060452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2981" y="3638016"/>
            <a:ext cx="3810001" cy="1543583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458" y="3339955"/>
            <a:ext cx="3535031" cy="186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4613052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SemiboldSegoe UI Semibold3">
      <a:majorFont>
        <a:latin typeface="Segoe UI Semibold"/>
        <a:ea typeface=""/>
        <a:cs typeface="Segoe UI Semibold"/>
      </a:majorFont>
      <a:minorFont>
        <a:latin typeface="Segoe UI Semibold"/>
        <a:ea typeface=""/>
        <a:cs typeface="Segoe UI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869</Words>
  <Application>Microsoft Office PowerPoint</Application>
  <PresentationFormat>شاشة عريضة</PresentationFormat>
  <Paragraphs>209</Paragraphs>
  <Slides>23</Slides>
  <Notes>23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0" baseType="lpstr">
      <vt:lpstr>Calibri</vt:lpstr>
      <vt:lpstr>Segoe UI Semibold</vt:lpstr>
      <vt:lpstr>AGA Aladdin Regular</vt:lpstr>
      <vt:lpstr>Sultan bold</vt:lpstr>
      <vt:lpstr>رموز الرياضيات العربية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Maher</cp:lastModifiedBy>
  <cp:revision>120</cp:revision>
  <dcterms:created xsi:type="dcterms:W3CDTF">2021-05-11T19:30:39Z</dcterms:created>
  <dcterms:modified xsi:type="dcterms:W3CDTF">2021-11-03T15:28:49Z</dcterms:modified>
</cp:coreProperties>
</file>