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81" r:id="rId4"/>
    <p:sldId id="263" r:id="rId5"/>
    <p:sldId id="282" r:id="rId6"/>
    <p:sldId id="269" r:id="rId7"/>
    <p:sldId id="275" r:id="rId8"/>
    <p:sldId id="276" r:id="rId9"/>
    <p:sldId id="277" r:id="rId10"/>
    <p:sldId id="278" r:id="rId11"/>
    <p:sldId id="280" r:id="rId12"/>
    <p:sldId id="28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2EEF4"/>
    <a:srgbClr val="FFE4B3"/>
    <a:srgbClr val="3B3838"/>
    <a:srgbClr val="FFA605"/>
    <a:srgbClr val="AFABAB"/>
    <a:srgbClr val="DAD8D8"/>
    <a:srgbClr val="70E4F0"/>
    <a:srgbClr val="17CEE2"/>
    <a:srgbClr val="C8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19/10/44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5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59.emf"/><Relationship Id="rId7" Type="http://schemas.microsoft.com/office/2007/relationships/hdphoto" Target="../media/hdphoto2.wdp"/><Relationship Id="rId12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2.png"/><Relationship Id="rId5" Type="http://schemas.microsoft.com/office/2007/relationships/hdphoto" Target="../media/hdphoto1.wdp"/><Relationship Id="rId10" Type="http://schemas.openxmlformats.org/officeDocument/2006/relationships/image" Target="../media/image61.emf"/><Relationship Id="rId4" Type="http://schemas.openxmlformats.org/officeDocument/2006/relationships/image" Target="../media/image1.png"/><Relationship Id="rId9" Type="http://schemas.openxmlformats.org/officeDocument/2006/relationships/image" Target="../media/image6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microsoft.com/office/2007/relationships/hdphoto" Target="../media/hdphoto1.wdp"/><Relationship Id="rId7" Type="http://schemas.openxmlformats.org/officeDocument/2006/relationships/image" Target="../media/image6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emf"/><Relationship Id="rId4" Type="http://schemas.openxmlformats.org/officeDocument/2006/relationships/image" Target="../media/image2.png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12" Type="http://schemas.microsoft.com/office/2007/relationships/hdphoto" Target="../media/hdphoto5.wdp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5" Type="http://schemas.openxmlformats.org/officeDocument/2006/relationships/image" Target="../media/image22.emf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4.emf"/><Relationship Id="rId12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19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emf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30.png"/><Relationship Id="rId5" Type="http://schemas.microsoft.com/office/2007/relationships/hdphoto" Target="../media/hdphoto2.wdp"/><Relationship Id="rId15" Type="http://schemas.openxmlformats.org/officeDocument/2006/relationships/image" Target="../media/image34.emf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8.png"/><Relationship Id="rId1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36.emf"/><Relationship Id="rId7" Type="http://schemas.microsoft.com/office/2007/relationships/hdphoto" Target="../media/hdphoto2.wdp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emf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image" Target="../media/image42.png"/><Relationship Id="rId5" Type="http://schemas.microsoft.com/office/2007/relationships/hdphoto" Target="../media/hdphoto2.wdp"/><Relationship Id="rId15" Type="http://schemas.openxmlformats.org/officeDocument/2006/relationships/image" Target="../media/image46.emf"/><Relationship Id="rId10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40.png"/><Relationship Id="rId14" Type="http://schemas.openxmlformats.org/officeDocument/2006/relationships/image" Target="../media/image4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53.png"/><Relationship Id="rId3" Type="http://schemas.openxmlformats.org/officeDocument/2006/relationships/image" Target="../media/image48.emf"/><Relationship Id="rId7" Type="http://schemas.microsoft.com/office/2007/relationships/hdphoto" Target="../media/hdphoto2.wdp"/><Relationship Id="rId12" Type="http://schemas.openxmlformats.org/officeDocument/2006/relationships/image" Target="../media/image52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1.png"/><Relationship Id="rId5" Type="http://schemas.microsoft.com/office/2007/relationships/hdphoto" Target="../media/hdphoto1.wdp"/><Relationship Id="rId10" Type="http://schemas.openxmlformats.org/officeDocument/2006/relationships/image" Target="../media/image50.emf"/><Relationship Id="rId4" Type="http://schemas.openxmlformats.org/officeDocument/2006/relationships/image" Target="../media/image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ستطيل مستدير الزوايا 36"/>
          <p:cNvSpPr/>
          <p:nvPr/>
        </p:nvSpPr>
        <p:spPr>
          <a:xfrm>
            <a:off x="1490454" y="2466593"/>
            <a:ext cx="6560826" cy="767871"/>
          </a:xfrm>
          <a:prstGeom prst="roundRect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مستطيل مستدير الزوايا 16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813" b="77656" l="0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4" t="29864" r="6451" b="30085"/>
          <a:stretch/>
        </p:blipFill>
        <p:spPr>
          <a:xfrm>
            <a:off x="8865048" y="2308292"/>
            <a:ext cx="2327565" cy="1045030"/>
          </a:xfrm>
          <a:prstGeom prst="rect">
            <a:avLst/>
          </a:prstGeom>
        </p:spPr>
      </p:pic>
      <p:sp>
        <p:nvSpPr>
          <p:cNvPr id="31" name="مخطط انسيابي: محطة طرفية 30"/>
          <p:cNvSpPr/>
          <p:nvPr/>
        </p:nvSpPr>
        <p:spPr>
          <a:xfrm>
            <a:off x="8882187" y="2503823"/>
            <a:ext cx="1767581" cy="512534"/>
          </a:xfrm>
          <a:prstGeom prst="flowChartTerminator">
            <a:avLst/>
          </a:prstGeom>
          <a:ln>
            <a:solidFill>
              <a:srgbClr val="FF9F4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فـكـرة الدرس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336500" y="2588919"/>
            <a:ext cx="6542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أكـتب الكـسـور كأجزاء من مجموعة أشياء ، </a:t>
            </a:r>
            <a:r>
              <a:rPr lang="ar-SA" sz="2800" b="1" dirty="0" err="1" smtClean="0">
                <a:solidFill>
                  <a:schemeClr val="bg2">
                    <a:lumMod val="25000"/>
                  </a:schemeClr>
                </a:solidFill>
              </a:rPr>
              <a:t>وأقرؤها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2045" b="900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76" b="9841"/>
          <a:stretch/>
        </p:blipFill>
        <p:spPr>
          <a:xfrm>
            <a:off x="3925594" y="3773894"/>
            <a:ext cx="4125686" cy="27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1" grpId="0" animBg="1"/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59" name="مستطيل مستدير الزوايا 58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/>
          <a:srcRect t="1553"/>
          <a:stretch/>
        </p:blipFill>
        <p:spPr>
          <a:xfrm>
            <a:off x="1891217" y="1965372"/>
            <a:ext cx="8952601" cy="46664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5" name="مربع نص 74"/>
              <p:cNvSpPr txBox="1"/>
              <p:nvPr/>
            </p:nvSpPr>
            <p:spPr>
              <a:xfrm>
                <a:off x="5789772" y="3334695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2" y="3334695"/>
                <a:ext cx="596495" cy="704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مربع نص 75"/>
              <p:cNvSpPr txBox="1"/>
              <p:nvPr/>
            </p:nvSpPr>
            <p:spPr>
              <a:xfrm>
                <a:off x="5613444" y="442438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6" name="مربع نص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44" y="4424388"/>
                <a:ext cx="596495" cy="704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مربع نص 77"/>
              <p:cNvSpPr txBox="1"/>
              <p:nvPr/>
            </p:nvSpPr>
            <p:spPr>
              <a:xfrm>
                <a:off x="4670721" y="548135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١٠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8" name="مربع نص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21" y="5481358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3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36" y="881636"/>
            <a:ext cx="1942374" cy="194237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203" y="1320099"/>
            <a:ext cx="5409155" cy="882147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729154" y="5243064"/>
            <a:ext cx="89276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المسألة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مع محمد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أقلام ،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منها حمراء ، ما الكسر الذي يمثل عدد الأقلام الحمراء ؟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2769" y="2323440"/>
            <a:ext cx="7327201" cy="8988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9931" y="4271243"/>
            <a:ext cx="9236401" cy="892400"/>
          </a:xfrm>
          <a:prstGeom prst="rect">
            <a:avLst/>
          </a:prstGeom>
        </p:spPr>
      </p:pic>
      <p:sp>
        <p:nvSpPr>
          <p:cNvPr id="43" name="مستطيل 42"/>
          <p:cNvSpPr/>
          <p:nvPr/>
        </p:nvSpPr>
        <p:spPr>
          <a:xfrm>
            <a:off x="4946611" y="3337793"/>
            <a:ext cx="3107094" cy="5911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4" name="رابط مستقيم 43"/>
          <p:cNvCxnSpPr/>
          <p:nvPr/>
        </p:nvCxnSpPr>
        <p:spPr>
          <a:xfrm>
            <a:off x="6192956" y="333779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 45"/>
          <p:cNvSpPr/>
          <p:nvPr/>
        </p:nvSpPr>
        <p:spPr>
          <a:xfrm>
            <a:off x="7437155" y="3355781"/>
            <a:ext cx="611578" cy="57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7" name="رابط مستقيم 46"/>
          <p:cNvCxnSpPr/>
          <p:nvPr/>
        </p:nvCxnSpPr>
        <p:spPr>
          <a:xfrm>
            <a:off x="5558189" y="333779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/>
          <p:cNvCxnSpPr/>
          <p:nvPr/>
        </p:nvCxnSpPr>
        <p:spPr>
          <a:xfrm>
            <a:off x="6801101" y="333779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>
            <a:off x="7421079" y="3337793"/>
            <a:ext cx="0" cy="591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ستطيل 49"/>
          <p:cNvSpPr/>
          <p:nvPr/>
        </p:nvSpPr>
        <p:spPr>
          <a:xfrm>
            <a:off x="6818103" y="3346787"/>
            <a:ext cx="611578" cy="57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/>
          <p:cNvSpPr/>
          <p:nvPr/>
        </p:nvSpPr>
        <p:spPr>
          <a:xfrm>
            <a:off x="6181231" y="3355496"/>
            <a:ext cx="611578" cy="57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مستطيل 54"/>
          <p:cNvSpPr/>
          <p:nvPr/>
        </p:nvSpPr>
        <p:spPr>
          <a:xfrm>
            <a:off x="5572878" y="3346787"/>
            <a:ext cx="611578" cy="57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مربع نص 55"/>
              <p:cNvSpPr txBox="1"/>
              <p:nvPr/>
            </p:nvSpPr>
            <p:spPr>
              <a:xfrm>
                <a:off x="8203173" y="3289916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56" name="مربع نص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173" y="3289916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مربع نص 56"/>
          <p:cNvSpPr txBox="1"/>
          <p:nvPr/>
        </p:nvSpPr>
        <p:spPr>
          <a:xfrm>
            <a:off x="6578641" y="5980634"/>
            <a:ext cx="12978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B050"/>
                </a:solidFill>
              </a:rPr>
              <a:t>الجواب 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مربع نص 58"/>
              <p:cNvSpPr txBox="1"/>
              <p:nvPr/>
            </p:nvSpPr>
            <p:spPr>
              <a:xfrm>
                <a:off x="6173684" y="5853480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59" name="مربع نص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684" y="5853480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4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3" grpId="0" animBg="1"/>
      <p:bldP spid="46" grpId="0" animBg="1"/>
      <p:bldP spid="50" grpId="0" animBg="1"/>
      <p:bldP spid="54" grpId="0" animBg="1"/>
      <p:bldP spid="55" grpId="0" animBg="1"/>
      <p:bldP spid="56" grpId="0"/>
      <p:bldP spid="57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١٣١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42" name="مستطيل مستدير الزوايا 41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763" y="1421351"/>
            <a:ext cx="7578788" cy="529394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" b="91667" l="12714" r="8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47" r="11404" b="8191"/>
          <a:stretch/>
        </p:blipFill>
        <p:spPr>
          <a:xfrm flipH="1">
            <a:off x="9200528" y="1983462"/>
            <a:ext cx="1946323" cy="4235215"/>
          </a:xfrm>
          <a:prstGeom prst="rect">
            <a:avLst/>
          </a:prstGeom>
        </p:spPr>
      </p:pic>
      <p:sp>
        <p:nvSpPr>
          <p:cNvPr id="7" name="مستطيل مستدير الزوايا 6"/>
          <p:cNvSpPr/>
          <p:nvPr/>
        </p:nvSpPr>
        <p:spPr>
          <a:xfrm>
            <a:off x="8222613" y="5461914"/>
            <a:ext cx="845033" cy="37282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ستطيل مستدير الزوايا 40"/>
          <p:cNvSpPr/>
          <p:nvPr/>
        </p:nvSpPr>
        <p:spPr>
          <a:xfrm>
            <a:off x="2350755" y="3605321"/>
            <a:ext cx="3344651" cy="5360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587481" y="2373688"/>
            <a:ext cx="56119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يمكن أن أعبر بالكسور عن جزء من مجموعة أشياء ، كما يمكنني أيضاً أن أستعمل قطع العد لكي أفهم ذلك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أسـتعـد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9109" y="1402190"/>
            <a:ext cx="2436532" cy="72174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873" y="2411075"/>
            <a:ext cx="2972555" cy="71954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/>
          <a:srcRect l="24325" b="52793"/>
          <a:stretch/>
        </p:blipFill>
        <p:spPr>
          <a:xfrm>
            <a:off x="4306672" y="3507098"/>
            <a:ext cx="5954889" cy="69906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9"/>
          <a:srcRect t="48383"/>
          <a:stretch/>
        </p:blipFill>
        <p:spPr>
          <a:xfrm>
            <a:off x="2392560" y="4388126"/>
            <a:ext cx="7869001" cy="7643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0738" y="5095472"/>
            <a:ext cx="5257241" cy="12538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مربع نص 33"/>
              <p:cNvSpPr txBox="1"/>
              <p:nvPr/>
            </p:nvSpPr>
            <p:spPr>
              <a:xfrm>
                <a:off x="3385396" y="5334468"/>
                <a:ext cx="1139035" cy="9163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396" y="5334468"/>
                <a:ext cx="1139035" cy="916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3174274" y="3663778"/>
            <a:ext cx="1071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أحمر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1525" l="53467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6" r="3899" b="8699"/>
          <a:stretch/>
        </p:blipFill>
        <p:spPr>
          <a:xfrm>
            <a:off x="10469311" y="2355365"/>
            <a:ext cx="1279513" cy="28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b="48647"/>
          <a:stretch/>
        </p:blipFill>
        <p:spPr>
          <a:xfrm>
            <a:off x="3956854" y="3631925"/>
            <a:ext cx="6140401" cy="743861"/>
          </a:xfrm>
          <a:prstGeom prst="rect">
            <a:avLst/>
          </a:prstGeom>
        </p:spPr>
      </p:pic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587481" y="2373688"/>
            <a:ext cx="561190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يمكن أن أعبر بالكسور عن جزء من مجموعة أشياء ، كما يمكنني أيضاً أن أستعمل قطع العد لكي أفهم ذلك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sp>
        <p:nvSpPr>
          <p:cNvPr id="26" name="مخطط انسيابي: معالجة متعاقبة 2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أسـتعـد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شارة رتبة 26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9109" y="1402190"/>
            <a:ext cx="2436532" cy="72174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873" y="2411075"/>
            <a:ext cx="2972555" cy="7195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مربع نص 33"/>
              <p:cNvSpPr txBox="1"/>
              <p:nvPr/>
            </p:nvSpPr>
            <p:spPr>
              <a:xfrm>
                <a:off x="3106393" y="4767994"/>
                <a:ext cx="1139035" cy="9163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93" y="4767994"/>
                <a:ext cx="1139035" cy="9163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/>
          <p:cNvSpPr txBox="1"/>
          <p:nvPr/>
        </p:nvSpPr>
        <p:spPr>
          <a:xfrm>
            <a:off x="3809999" y="3824311"/>
            <a:ext cx="10711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أحمر</a:t>
            </a: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1525" l="53467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06" r="3899" b="8699"/>
          <a:stretch/>
        </p:blipFill>
        <p:spPr>
          <a:xfrm>
            <a:off x="10469311" y="2355365"/>
            <a:ext cx="1279513" cy="28047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t="54359"/>
          <a:stretch/>
        </p:blipFill>
        <p:spPr>
          <a:xfrm>
            <a:off x="3934727" y="4895600"/>
            <a:ext cx="6140401" cy="6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١٢٨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129" y="1406599"/>
            <a:ext cx="5856601" cy="517333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b="73933"/>
          <a:stretch/>
        </p:blipFill>
        <p:spPr>
          <a:xfrm>
            <a:off x="4174982" y="2084764"/>
            <a:ext cx="6294329" cy="53424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40"/>
          <a:stretch/>
        </p:blipFill>
        <p:spPr>
          <a:xfrm>
            <a:off x="3871524" y="2844513"/>
            <a:ext cx="6767146" cy="656630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/>
          <a:srcRect l="27196" t="26491" r="36139"/>
          <a:stretch/>
        </p:blipFill>
        <p:spPr>
          <a:xfrm>
            <a:off x="1237455" y="1942155"/>
            <a:ext cx="2307771" cy="150658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3938572" y="3638231"/>
            <a:ext cx="663304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أمثل العصافير التي تقف على الشجرة بقطع صفراء ، والعصافير التي تطير أعلى الشجرة بقطع حمراء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473626" y="4405427"/>
            <a:ext cx="509710" cy="4963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3871524" y="4405426"/>
            <a:ext cx="509710" cy="49638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3281662" y="4405426"/>
            <a:ext cx="509710" cy="4963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2679560" y="4405425"/>
            <a:ext cx="509710" cy="4963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مربع نص 47"/>
              <p:cNvSpPr txBox="1"/>
              <p:nvPr/>
            </p:nvSpPr>
            <p:spPr>
              <a:xfrm>
                <a:off x="4372525" y="4352018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8" name="مربع نص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25" y="4352018"/>
                <a:ext cx="665957" cy="620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مربع نص 48"/>
              <p:cNvSpPr txBox="1"/>
              <p:nvPr/>
            </p:nvSpPr>
            <p:spPr>
              <a:xfrm>
                <a:off x="3774145" y="4356824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45" y="4356824"/>
                <a:ext cx="665957" cy="620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مربع نص 49"/>
              <p:cNvSpPr txBox="1"/>
              <p:nvPr/>
            </p:nvSpPr>
            <p:spPr>
              <a:xfrm>
                <a:off x="3183058" y="4352017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مربع نص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058" y="4352017"/>
                <a:ext cx="665957" cy="620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مربع نص 53"/>
              <p:cNvSpPr txBox="1"/>
              <p:nvPr/>
            </p:nvSpPr>
            <p:spPr>
              <a:xfrm>
                <a:off x="2573542" y="4356824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4" name="مربع نص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42" y="4356824"/>
                <a:ext cx="665957" cy="62061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مربع نص 54"/>
          <p:cNvSpPr txBox="1"/>
          <p:nvPr/>
        </p:nvSpPr>
        <p:spPr>
          <a:xfrm>
            <a:off x="4826851" y="4920683"/>
            <a:ext cx="5956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من العصافير الأربعة تقف على الشجرة لذلك :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مربع نص 55"/>
              <p:cNvSpPr txBox="1"/>
              <p:nvPr/>
            </p:nvSpPr>
            <p:spPr>
              <a:xfrm>
                <a:off x="8636094" y="5595587"/>
                <a:ext cx="1554739" cy="8066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rgbClr val="C00000"/>
                    </a:solidFill>
                  </a:rPr>
                  <a:t>أكتب :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٣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endParaRPr lang="ar-SA" sz="2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6" name="مربع نص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94" y="5595587"/>
                <a:ext cx="1554739" cy="806696"/>
              </a:xfrm>
              <a:prstGeom prst="rect">
                <a:avLst/>
              </a:prstGeom>
              <a:blipFill>
                <a:blip r:embed="rId14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مربع نص 56"/>
          <p:cNvSpPr txBox="1"/>
          <p:nvPr/>
        </p:nvSpPr>
        <p:spPr>
          <a:xfrm>
            <a:off x="3089797" y="5814304"/>
            <a:ext cx="20346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وأقرأ </a:t>
            </a:r>
            <a:r>
              <a:rPr lang="ar-SA" sz="2400" b="1" dirty="0" smtClean="0">
                <a:solidFill>
                  <a:srgbClr val="C00000"/>
                </a:solidFill>
              </a:rPr>
              <a:t>: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ثلاثة أرباع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1504" y="5514870"/>
            <a:ext cx="3250800" cy="530267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88978" y="6019010"/>
            <a:ext cx="3250800" cy="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8" grpId="0" animBg="1"/>
      <p:bldP spid="44" grpId="0" animBg="1"/>
      <p:bldP spid="46" grpId="0" animBg="1"/>
      <p:bldP spid="47" grpId="0" animBg="1"/>
      <p:bldP spid="48" grpId="0"/>
      <p:bldP spid="49" grpId="0"/>
      <p:bldP spid="50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مخطط انسيابي: محطة طرفية 2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8129" y="1406599"/>
            <a:ext cx="5856601" cy="517333"/>
          </a:xfrm>
          <a:prstGeom prst="rect">
            <a:avLst/>
          </a:prstGeom>
        </p:spPr>
      </p:pic>
      <p:sp>
        <p:nvSpPr>
          <p:cNvPr id="40" name="مستطيل مستدير الزوايا 39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/>
          <a:srcRect b="73933"/>
          <a:stretch/>
        </p:blipFill>
        <p:spPr>
          <a:xfrm>
            <a:off x="4174982" y="2084764"/>
            <a:ext cx="6294329" cy="534242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 rotWithShape="1">
          <a:blip r:embed="rId8"/>
          <a:srcRect l="27196" t="26491" r="36139"/>
          <a:stretch/>
        </p:blipFill>
        <p:spPr>
          <a:xfrm>
            <a:off x="1237455" y="1942155"/>
            <a:ext cx="2307771" cy="1506583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4005621" y="3712152"/>
            <a:ext cx="66330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إن عصفورًا واحدًا من العصافير الأربعة يحلق فوق الشجرة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4473626" y="4405427"/>
            <a:ext cx="509710" cy="4963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3871524" y="4405426"/>
            <a:ext cx="509710" cy="49638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3281662" y="4405426"/>
            <a:ext cx="509710" cy="4963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2679560" y="4405425"/>
            <a:ext cx="509710" cy="496389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مربع نص 47"/>
              <p:cNvSpPr txBox="1"/>
              <p:nvPr/>
            </p:nvSpPr>
            <p:spPr>
              <a:xfrm>
                <a:off x="4372525" y="4352018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8" name="مربع نص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525" y="4352018"/>
                <a:ext cx="665957" cy="6206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مربع نص 48"/>
              <p:cNvSpPr txBox="1"/>
              <p:nvPr/>
            </p:nvSpPr>
            <p:spPr>
              <a:xfrm>
                <a:off x="3774145" y="4356824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9" name="مربع نص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145" y="4356824"/>
                <a:ext cx="665957" cy="6206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مربع نص 49"/>
              <p:cNvSpPr txBox="1"/>
              <p:nvPr/>
            </p:nvSpPr>
            <p:spPr>
              <a:xfrm>
                <a:off x="3183058" y="4352017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مربع نص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058" y="4352017"/>
                <a:ext cx="665957" cy="6206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مربع نص 53"/>
              <p:cNvSpPr txBox="1"/>
              <p:nvPr/>
            </p:nvSpPr>
            <p:spPr>
              <a:xfrm>
                <a:off x="2573542" y="4356824"/>
                <a:ext cx="665957" cy="62061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4" name="مربع نص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42" y="4356824"/>
                <a:ext cx="665957" cy="6206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مربع نص 55"/>
              <p:cNvSpPr txBox="1"/>
              <p:nvPr/>
            </p:nvSpPr>
            <p:spPr>
              <a:xfrm>
                <a:off x="6976913" y="4500133"/>
                <a:ext cx="3194574" cy="8033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لذا فإنني </a:t>
                </a:r>
                <a:r>
                  <a:rPr lang="ar-SA" sz="2800" b="1" dirty="0" smtClean="0">
                    <a:solidFill>
                      <a:srgbClr val="C00000"/>
                    </a:solidFill>
                  </a:rPr>
                  <a:t>أكتب :</a:t>
                </a:r>
                <a:r>
                  <a:rPr lang="ar-SA" sz="28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١</m:t>
                        </m:r>
                      </m:num>
                      <m:den>
                        <m:r>
                          <a:rPr lang="ku-Arab-IQ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٤</m:t>
                        </m:r>
                      </m:den>
                    </m:f>
                  </m:oMath>
                </a14:m>
                <a:endParaRPr lang="ar-SA" sz="2800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6" name="مربع نص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3" y="4500133"/>
                <a:ext cx="3194574" cy="803361"/>
              </a:xfrm>
              <a:prstGeom prst="rect">
                <a:avLst/>
              </a:prstGeom>
              <a:blipFill>
                <a:blip r:embed="rId13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مربع نص 56"/>
          <p:cNvSpPr txBox="1"/>
          <p:nvPr/>
        </p:nvSpPr>
        <p:spPr>
          <a:xfrm>
            <a:off x="6933069" y="5527966"/>
            <a:ext cx="20346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C00000"/>
                </a:solidFill>
              </a:rPr>
              <a:t>وأقرأ </a:t>
            </a:r>
            <a:r>
              <a:rPr lang="ar-SA" sz="2800" b="1" dirty="0" smtClean="0">
                <a:solidFill>
                  <a:srgbClr val="C00000"/>
                </a:solidFill>
              </a:rPr>
              <a:t>: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ربع </a:t>
            </a:r>
            <a:endParaRPr lang="ar-SA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40"/>
          <a:stretch/>
        </p:blipFill>
        <p:spPr>
          <a:xfrm>
            <a:off x="3697090" y="2779838"/>
            <a:ext cx="6834575" cy="6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791631" y="1496999"/>
            <a:ext cx="84449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أكتب الكسر الذي يمثل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عدد الأشياء الصفراء ،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ثم أكتب الكسر الذي يمثل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عدد الأشياء غير الصفراء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مربع نص 73"/>
              <p:cNvSpPr txBox="1"/>
              <p:nvPr/>
            </p:nvSpPr>
            <p:spPr>
              <a:xfrm>
                <a:off x="9827589" y="452783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4" name="مربع نص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89" y="4527834"/>
                <a:ext cx="596495" cy="704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مربع نص 74"/>
              <p:cNvSpPr txBox="1"/>
              <p:nvPr/>
            </p:nvSpPr>
            <p:spPr>
              <a:xfrm>
                <a:off x="9827589" y="554118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75" name="مربع نص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7589" y="5541188"/>
                <a:ext cx="596495" cy="7043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مربع نص 89"/>
              <p:cNvSpPr txBox="1"/>
              <p:nvPr/>
            </p:nvSpPr>
            <p:spPr>
              <a:xfrm>
                <a:off x="5789772" y="4547036"/>
                <a:ext cx="596495" cy="7063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0" name="مربع نص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2" y="4547036"/>
                <a:ext cx="596495" cy="7063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مربع نص 91"/>
              <p:cNvSpPr txBox="1"/>
              <p:nvPr/>
            </p:nvSpPr>
            <p:spPr>
              <a:xfrm>
                <a:off x="5789772" y="5541188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2" name="مربع نص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772" y="5541188"/>
                <a:ext cx="596495" cy="7043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مربع نص 92"/>
              <p:cNvSpPr txBox="1"/>
              <p:nvPr/>
            </p:nvSpPr>
            <p:spPr>
              <a:xfrm>
                <a:off x="2227193" y="4751974"/>
                <a:ext cx="596495" cy="675249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3" name="مربع نص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93" y="4751974"/>
                <a:ext cx="596495" cy="6752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مربع نص 93"/>
              <p:cNvSpPr txBox="1"/>
              <p:nvPr/>
            </p:nvSpPr>
            <p:spPr>
              <a:xfrm>
                <a:off x="2227193" y="555821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94" name="مربع نص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193" y="5558219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مستطيل مستدير الزوايا 33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3850" y="2488247"/>
            <a:ext cx="2997695" cy="173059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1586" y="2486380"/>
            <a:ext cx="4316288" cy="164710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2339" y="2291337"/>
            <a:ext cx="2835202" cy="227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8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90" grpId="0"/>
      <p:bldP spid="92" grpId="0"/>
      <p:bldP spid="93" grpId="0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302" y="2088042"/>
            <a:ext cx="11065914" cy="122157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49" y="4111434"/>
            <a:ext cx="11234444" cy="1252849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9249256" y="1460183"/>
            <a:ext cx="1243442" cy="409303"/>
          </a:xfrm>
          <a:prstGeom prst="flowChartAlternateProcess">
            <a:avLst/>
          </a:prstGeom>
          <a:solidFill>
            <a:srgbClr val="FFE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chemeClr val="accent1">
                    <a:lumMod val="50000"/>
                  </a:schemeClr>
                </a:solidFill>
              </a:rPr>
              <a:t>أتــأكـــد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١٢٩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مربع نص 92"/>
              <p:cNvSpPr txBox="1"/>
              <p:nvPr/>
            </p:nvSpPr>
            <p:spPr>
              <a:xfrm>
                <a:off x="8026476" y="3113079"/>
                <a:ext cx="596495" cy="824008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8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٤</m:t>
                          </m:r>
                        </m:num>
                        <m:den>
                          <m:r>
                            <a:rPr lang="ku-Arab-IQ" sz="28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١٠</m:t>
                          </m:r>
                        </m:den>
                      </m:f>
                    </m:oMath>
                  </m:oMathPara>
                </a14:m>
                <a:endParaRPr lang="ar-SA" sz="2800" b="1" dirty="0"/>
              </a:p>
            </p:txBody>
          </p:sp>
        </mc:Choice>
        <mc:Fallback>
          <p:sp>
            <p:nvSpPr>
              <p:cNvPr id="93" name="مربع نص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76" y="3113079"/>
                <a:ext cx="596495" cy="824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مربع نص 36"/>
          <p:cNvSpPr txBox="1"/>
          <p:nvPr/>
        </p:nvSpPr>
        <p:spPr>
          <a:xfrm>
            <a:off x="1823742" y="5540924"/>
            <a:ext cx="85285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يدل البسط على عدد الأجزاء أو الأشياء المتطابقة التي يتم تحديدها من المجموعة ، بينما يدل المقام على العدد الكلي للأشياء المتطابقة في المجموعة </a:t>
            </a:r>
            <a:endParaRPr lang="ar-S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ستطيل مستدير الزوايا 27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6505886" y="3237994"/>
            <a:ext cx="505097" cy="480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5966509" y="3238488"/>
            <a:ext cx="505097" cy="480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5427132" y="3237994"/>
            <a:ext cx="505097" cy="480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4895544" y="3243399"/>
            <a:ext cx="505097" cy="480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4356167" y="3243893"/>
            <a:ext cx="505097" cy="480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/>
          <p:cNvSpPr/>
          <p:nvPr/>
        </p:nvSpPr>
        <p:spPr>
          <a:xfrm>
            <a:off x="3816790" y="3243399"/>
            <a:ext cx="505097" cy="480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3286982" y="3244597"/>
            <a:ext cx="505097" cy="4805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2747605" y="3245091"/>
            <a:ext cx="505097" cy="480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2208228" y="3244597"/>
            <a:ext cx="505097" cy="480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1666356" y="3243791"/>
            <a:ext cx="505097" cy="480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980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37" grpId="0"/>
      <p:bldP spid="9" grpId="0" animBg="1"/>
      <p:bldP spid="32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مربع نص 33"/>
              <p:cNvSpPr txBox="1"/>
              <p:nvPr/>
            </p:nvSpPr>
            <p:spPr>
              <a:xfrm>
                <a:off x="9896203" y="4465817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203" y="4465817"/>
                <a:ext cx="596495" cy="704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مربع نص 34"/>
              <p:cNvSpPr txBox="1"/>
              <p:nvPr/>
            </p:nvSpPr>
            <p:spPr>
              <a:xfrm>
                <a:off x="9891551" y="5456492"/>
                <a:ext cx="596495" cy="70634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35" name="مربع نص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551" y="5456492"/>
                <a:ext cx="596495" cy="706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مربع نص 36"/>
              <p:cNvSpPr txBox="1"/>
              <p:nvPr/>
            </p:nvSpPr>
            <p:spPr>
              <a:xfrm>
                <a:off x="5979986" y="469991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١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37" name="مربع نص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86" y="4699914"/>
                <a:ext cx="596495" cy="704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مربع نص 37"/>
              <p:cNvSpPr txBox="1"/>
              <p:nvPr/>
            </p:nvSpPr>
            <p:spPr>
              <a:xfrm>
                <a:off x="5979987" y="5614110"/>
                <a:ext cx="596495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٦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٧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38" name="مربع نص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987" y="5614110"/>
                <a:ext cx="596495" cy="7233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مربع نص 38"/>
              <p:cNvSpPr txBox="1"/>
              <p:nvPr/>
            </p:nvSpPr>
            <p:spPr>
              <a:xfrm>
                <a:off x="2038450" y="469991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39" name="مربع نص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50" y="4699914"/>
                <a:ext cx="596495" cy="7043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مربع نص 39"/>
              <p:cNvSpPr txBox="1"/>
              <p:nvPr/>
            </p:nvSpPr>
            <p:spPr>
              <a:xfrm>
                <a:off x="2038449" y="5558219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٥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40" name="مربع نص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49" y="5558219"/>
                <a:ext cx="596495" cy="7043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مستطيل مستدير الزوايا 40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939966" y="1916894"/>
            <a:ext cx="84449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أكتب الكسر الذي يمثل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عدد الأشياء الصفراء ،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ثم أكتب الكسر الذي يمثل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عدد الأشياء غير الصفراء :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95686" y="2728550"/>
            <a:ext cx="2683200" cy="129333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99582" y="2588195"/>
            <a:ext cx="4153800" cy="19270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182" y="2575679"/>
            <a:ext cx="3689400" cy="1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5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20" y="4474676"/>
            <a:ext cx="10569801" cy="789277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520" y="2181886"/>
            <a:ext cx="5650201" cy="1422667"/>
          </a:xfrm>
          <a:prstGeom prst="rect">
            <a:avLst/>
          </a:prstGeom>
        </p:spPr>
      </p:pic>
      <p:sp>
        <p:nvSpPr>
          <p:cNvPr id="56" name="مخطط انسيابي: معالجة متعاقبة 55"/>
          <p:cNvSpPr/>
          <p:nvPr/>
        </p:nvSpPr>
        <p:spPr>
          <a:xfrm>
            <a:off x="7898674" y="1460183"/>
            <a:ext cx="2594024" cy="409303"/>
          </a:xfrm>
          <a:prstGeom prst="flowChartAlternateProcess">
            <a:avLst/>
          </a:prstGeom>
          <a:solidFill>
            <a:srgbClr val="C2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 smtClean="0">
                <a:solidFill>
                  <a:srgbClr val="C00000"/>
                </a:solidFill>
              </a:rPr>
              <a:t>أتـدرب وأحل المسائل 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84" name="مستطيل ذو زاويتين مستديرتين في نفس الجانب 83"/>
          <p:cNvSpPr/>
          <p:nvPr/>
        </p:nvSpPr>
        <p:spPr>
          <a:xfrm flipV="1">
            <a:off x="55160" y="52824"/>
            <a:ext cx="12073194" cy="667336"/>
          </a:xfrm>
          <a:prstGeom prst="round2SameRect">
            <a:avLst/>
          </a:prstGeom>
          <a:solidFill>
            <a:srgbClr val="70E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دائري 19"/>
          <p:cNvSpPr/>
          <p:nvPr/>
        </p:nvSpPr>
        <p:spPr>
          <a:xfrm flipH="1">
            <a:off x="10469311" y="843761"/>
            <a:ext cx="975078" cy="981527"/>
          </a:xfrm>
          <a:prstGeom prst="pie">
            <a:avLst/>
          </a:prstGeom>
          <a:solidFill>
            <a:srgbClr val="FFA6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8364324" y="158830"/>
            <a:ext cx="1393588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الكــســور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70" y="5899703"/>
            <a:ext cx="899175" cy="8991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2" y="426128"/>
            <a:ext cx="793068" cy="793068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2" r="52762" b="8063"/>
          <a:stretch/>
        </p:blipFill>
        <p:spPr>
          <a:xfrm>
            <a:off x="76866" y="5052094"/>
            <a:ext cx="1259634" cy="1716611"/>
          </a:xfrm>
          <a:prstGeom prst="rect">
            <a:avLst/>
          </a:prstGeom>
        </p:spPr>
      </p:pic>
      <p:sp>
        <p:nvSpPr>
          <p:cNvPr id="12" name="إطار 11"/>
          <p:cNvSpPr/>
          <p:nvPr/>
        </p:nvSpPr>
        <p:spPr>
          <a:xfrm>
            <a:off x="413071" y="102758"/>
            <a:ext cx="1414683" cy="1361918"/>
          </a:xfrm>
          <a:prstGeom prst="frame">
            <a:avLst/>
          </a:prstGeom>
          <a:solidFill>
            <a:srgbClr val="FFA60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إطار 29"/>
          <p:cNvSpPr/>
          <p:nvPr/>
        </p:nvSpPr>
        <p:spPr>
          <a:xfrm>
            <a:off x="85489" y="307837"/>
            <a:ext cx="1363214" cy="883735"/>
          </a:xfrm>
          <a:prstGeom prst="frame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شارة رتبة 50"/>
          <p:cNvSpPr/>
          <p:nvPr/>
        </p:nvSpPr>
        <p:spPr>
          <a:xfrm rot="5400000">
            <a:off x="193335" y="2600233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شارة رتبة 51"/>
          <p:cNvSpPr/>
          <p:nvPr/>
        </p:nvSpPr>
        <p:spPr>
          <a:xfrm rot="5400000">
            <a:off x="182802" y="218170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شارة رتبة 52"/>
          <p:cNvSpPr/>
          <p:nvPr/>
        </p:nvSpPr>
        <p:spPr>
          <a:xfrm rot="5400000">
            <a:off x="188473" y="1740630"/>
            <a:ext cx="435402" cy="403050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1490454" y="492498"/>
            <a:ext cx="1095992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١٣٠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0" name="شارة رتبة 79"/>
          <p:cNvSpPr/>
          <p:nvPr/>
        </p:nvSpPr>
        <p:spPr>
          <a:xfrm rot="10800000">
            <a:off x="10978894" y="877461"/>
            <a:ext cx="427438" cy="404810"/>
          </a:xfrm>
          <a:prstGeom prst="chevron">
            <a:avLst/>
          </a:prstGeom>
          <a:solidFill>
            <a:srgbClr val="17CEE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1" name="شارة رتبة 80"/>
          <p:cNvSpPr/>
          <p:nvPr/>
        </p:nvSpPr>
        <p:spPr>
          <a:xfrm rot="10800000">
            <a:off x="11634721" y="890892"/>
            <a:ext cx="446745" cy="403050"/>
          </a:xfrm>
          <a:prstGeom prst="chevron">
            <a:avLst/>
          </a:prstGeom>
          <a:solidFill>
            <a:srgbClr val="FFA605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82" name="شارة رتبة 81"/>
          <p:cNvSpPr/>
          <p:nvPr/>
        </p:nvSpPr>
        <p:spPr>
          <a:xfrm rot="10800000">
            <a:off x="11315251" y="891773"/>
            <a:ext cx="435400" cy="401289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919063" y="158830"/>
            <a:ext cx="1849510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الحادي عشر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5" name="شارة رتبة 54"/>
          <p:cNvSpPr/>
          <p:nvPr/>
        </p:nvSpPr>
        <p:spPr>
          <a:xfrm rot="10800000">
            <a:off x="10261561" y="1464676"/>
            <a:ext cx="427438" cy="404810"/>
          </a:xfrm>
          <a:prstGeom prst="chevron">
            <a:avLst/>
          </a:prstGeom>
          <a:solidFill>
            <a:srgbClr val="FF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6" name="مخطط انسيابي: محطة طرفية 65"/>
          <p:cNvSpPr/>
          <p:nvPr/>
        </p:nvSpPr>
        <p:spPr>
          <a:xfrm>
            <a:off x="7114378" y="158830"/>
            <a:ext cx="1088795" cy="455324"/>
          </a:xfrm>
          <a:prstGeom prst="flowChartTerminator">
            <a:avLst/>
          </a:prstGeom>
          <a:solidFill>
            <a:srgbClr val="FFE4B3"/>
          </a:solidFill>
          <a:ln>
            <a:solidFill>
              <a:srgbClr val="17CE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rgbClr val="3B3838"/>
                </a:solidFill>
              </a:rPr>
              <a:t>١١ - </a:t>
            </a:r>
            <a:r>
              <a:rPr lang="ku-Arab-IQ" sz="2000" b="1" dirty="0" smtClean="0">
                <a:solidFill>
                  <a:srgbClr val="3B3838"/>
                </a:solidFill>
              </a:rPr>
              <a:t>٢</a:t>
            </a:r>
            <a:endParaRPr lang="ar-SA" sz="2000" b="1" dirty="0">
              <a:solidFill>
                <a:srgbClr val="3B3838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مربع نص 33"/>
              <p:cNvSpPr txBox="1"/>
              <p:nvPr/>
            </p:nvSpPr>
            <p:spPr>
              <a:xfrm>
                <a:off x="7793653" y="3648204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٢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34" name="مربع نص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3653" y="3648204"/>
                <a:ext cx="596495" cy="7043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مستطيل مستدير الزوايا 34"/>
          <p:cNvSpPr/>
          <p:nvPr/>
        </p:nvSpPr>
        <p:spPr>
          <a:xfrm>
            <a:off x="7730437" y="846820"/>
            <a:ext cx="3209300" cy="473279"/>
          </a:xfrm>
          <a:prstGeom prst="roundRect">
            <a:avLst/>
          </a:prstGeom>
          <a:solidFill>
            <a:srgbClr val="DAD8D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25000"/>
                  </a:schemeClr>
                </a:solidFill>
              </a:rPr>
              <a:t> الكسور كأجزاء من مجموعة   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10"/>
          <a:srcRect r="41284"/>
          <a:stretch/>
        </p:blipFill>
        <p:spPr>
          <a:xfrm>
            <a:off x="745450" y="1903541"/>
            <a:ext cx="3302450" cy="172013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l="73535" r="2001" b="22835"/>
          <a:stretch/>
        </p:blipFill>
        <p:spPr>
          <a:xfrm>
            <a:off x="4300358" y="2045147"/>
            <a:ext cx="1375954" cy="132733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79" y="5475099"/>
            <a:ext cx="949319" cy="964152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725" y="5472718"/>
            <a:ext cx="1021371" cy="1037330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91" y="5472718"/>
            <a:ext cx="949319" cy="964152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665" y="5472718"/>
            <a:ext cx="949319" cy="964152"/>
          </a:xfrm>
          <a:prstGeom prst="rect">
            <a:avLst/>
          </a:prstGeom>
        </p:spPr>
      </p:pic>
      <p:pic>
        <p:nvPicPr>
          <p:cNvPr id="57" name="صورة 5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33" y="5472718"/>
            <a:ext cx="1021371" cy="1037330"/>
          </a:xfrm>
          <a:prstGeom prst="rect">
            <a:avLst/>
          </a:prstGeom>
        </p:spPr>
      </p:pic>
      <p:pic>
        <p:nvPicPr>
          <p:cNvPr id="59" name="صورة 5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04" y="5474255"/>
            <a:ext cx="1021371" cy="1037330"/>
          </a:xfrm>
          <a:prstGeom prst="rect">
            <a:avLst/>
          </a:prstGeom>
        </p:spPr>
      </p:pic>
      <p:pic>
        <p:nvPicPr>
          <p:cNvPr id="60" name="صورة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30" y="5512750"/>
            <a:ext cx="1021371" cy="10373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1" name="مربع نص 60"/>
              <p:cNvSpPr txBox="1"/>
              <p:nvPr/>
            </p:nvSpPr>
            <p:spPr>
              <a:xfrm>
                <a:off x="10545570" y="5567425"/>
                <a:ext cx="596495" cy="704360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٣</m:t>
                          </m:r>
                        </m:num>
                        <m:den>
                          <m:r>
                            <a:rPr lang="ku-Arab-IQ" sz="2400" b="1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٨</m:t>
                          </m:r>
                        </m:den>
                      </m:f>
                    </m:oMath>
                  </m:oMathPara>
                </a14:m>
                <a:endParaRPr lang="ar-SA" sz="2400" b="1" dirty="0"/>
              </a:p>
            </p:txBody>
          </p:sp>
        </mc:Choice>
        <mc:Fallback>
          <p:sp>
            <p:nvSpPr>
              <p:cNvPr id="61" name="مربع نص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570" y="5567425"/>
                <a:ext cx="596495" cy="7043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صورة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75" y="5516069"/>
            <a:ext cx="1021371" cy="10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369</Words>
  <Application>Microsoft Office PowerPoint</Application>
  <PresentationFormat>شاشة عريضة</PresentationFormat>
  <Paragraphs>115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211</cp:revision>
  <dcterms:created xsi:type="dcterms:W3CDTF">2022-12-02T21:48:32Z</dcterms:created>
  <dcterms:modified xsi:type="dcterms:W3CDTF">2023-05-09T09:42:10Z</dcterms:modified>
</cp:coreProperties>
</file>