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1828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635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635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rtl="1" latinLnBrk="0">
      <a:defRPr sz="2600">
        <a:latin typeface="+mj-lt"/>
        <a:ea typeface="+mj-ea"/>
        <a:cs typeface="+mj-cs"/>
        <a:sym typeface="Arial"/>
      </a:defRPr>
    </a:lvl1pPr>
    <a:lvl2pPr indent="228600" defTabSz="1828800" rtl="1" latinLnBrk="0">
      <a:defRPr sz="2600">
        <a:latin typeface="+mj-lt"/>
        <a:ea typeface="+mj-ea"/>
        <a:cs typeface="+mj-cs"/>
        <a:sym typeface="Arial"/>
      </a:defRPr>
    </a:lvl2pPr>
    <a:lvl3pPr indent="457200" defTabSz="1828800" rtl="1" latinLnBrk="0">
      <a:defRPr sz="2600">
        <a:latin typeface="+mj-lt"/>
        <a:ea typeface="+mj-ea"/>
        <a:cs typeface="+mj-cs"/>
        <a:sym typeface="Arial"/>
      </a:defRPr>
    </a:lvl3pPr>
    <a:lvl4pPr indent="685800" defTabSz="1828800" rtl="1" latinLnBrk="0">
      <a:defRPr sz="2600">
        <a:latin typeface="+mj-lt"/>
        <a:ea typeface="+mj-ea"/>
        <a:cs typeface="+mj-cs"/>
        <a:sym typeface="Arial"/>
      </a:defRPr>
    </a:lvl4pPr>
    <a:lvl5pPr indent="914400" defTabSz="1828800" rtl="1" latinLnBrk="0">
      <a:defRPr sz="2600">
        <a:latin typeface="+mj-lt"/>
        <a:ea typeface="+mj-ea"/>
        <a:cs typeface="+mj-cs"/>
        <a:sym typeface="Arial"/>
      </a:defRPr>
    </a:lvl5pPr>
    <a:lvl6pPr indent="1143000" defTabSz="1828800" rtl="1" latinLnBrk="0">
      <a:defRPr sz="2600">
        <a:latin typeface="+mj-lt"/>
        <a:ea typeface="+mj-ea"/>
        <a:cs typeface="+mj-cs"/>
        <a:sym typeface="Arial"/>
      </a:defRPr>
    </a:lvl6pPr>
    <a:lvl7pPr indent="1371600" defTabSz="1828800" rtl="1" latinLnBrk="0">
      <a:defRPr sz="2600">
        <a:latin typeface="+mj-lt"/>
        <a:ea typeface="+mj-ea"/>
        <a:cs typeface="+mj-cs"/>
        <a:sym typeface="Arial"/>
      </a:defRPr>
    </a:lvl7pPr>
    <a:lvl8pPr indent="1600200" defTabSz="1828800" rtl="1" latinLnBrk="0">
      <a:defRPr sz="2600">
        <a:latin typeface="+mj-lt"/>
        <a:ea typeface="+mj-ea"/>
        <a:cs typeface="+mj-cs"/>
        <a:sym typeface="Arial"/>
      </a:defRPr>
    </a:lvl8pPr>
    <a:lvl9pPr indent="1828800" defTabSz="1828800" rtl="1" latinLnBrk="0">
      <a:defRPr sz="2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20835310" y="12066794"/>
            <a:ext cx="2946896" cy="105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20561290" y="1765501"/>
            <a:ext cx="3415623" cy="26033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570892" y="447353"/>
            <a:ext cx="23171633" cy="12618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584110" y="12326430"/>
            <a:ext cx="2927565" cy="6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4033.png" descr="IMG_4033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0" t="5589" r="0" b="5589"/>
          <a:stretch>
            <a:fillRect/>
          </a:stretch>
        </p:blipFill>
        <p:spPr>
          <a:xfrm>
            <a:off x="572804" y="7589075"/>
            <a:ext cx="5674528" cy="45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531452" y="487653"/>
            <a:ext cx="23158176" cy="125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254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553579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719475" y="453787"/>
            <a:ext cx="23138525" cy="12534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19822267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19983448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611879" y="465195"/>
            <a:ext cx="23160241" cy="12506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995309" y="359323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1162853" y="465195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4745299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4874993" y="490861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8514543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8683390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12283784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12456492" y="487653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16053026" y="359315"/>
            <a:ext cx="3595997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16210348" y="497277"/>
            <a:ext cx="3277603" cy="1260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336883" y="343275"/>
            <a:ext cx="23639650" cy="1296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101600" dist="63500" dir="162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631583" y="465195"/>
            <a:ext cx="23171633" cy="12605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25400" dir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12217400" y="2397050"/>
            <a:ext cx="11039400" cy="133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12217400" y="4127810"/>
            <a:ext cx="11039400" cy="852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733167" y="11999105"/>
            <a:ext cx="3707289" cy="826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983991" y="8775421"/>
            <a:ext cx="3456517" cy="322367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23235744" y="12543329"/>
            <a:ext cx="820877" cy="8332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10474148" y="5545399"/>
            <a:ext cx="13909852" cy="8175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1" y="-2450"/>
            <a:ext cx="15679091" cy="94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1300651" y="907199"/>
            <a:ext cx="3159601" cy="11023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 anchor="b">
            <a:spAutoFit/>
          </a:bodyPr>
          <a:lstStyle>
            <a:lvl1pPr rtl="0"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-1" y="-1"/>
            <a:ext cx="24384001" cy="13716001"/>
            <a:chOff x="0" y="0"/>
            <a:chExt cx="24384000" cy="137160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31199" y="662200"/>
              <a:ext cx="10202934" cy="44025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/>
            <p:nvPr/>
          </p:nvSpPr>
          <p:spPr>
            <a:xfrm>
              <a:off x="1018450" y="5716121"/>
              <a:ext cx="177301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399" tIns="91399" rIns="91399" bIns="91399" numCol="1" anchor="t">
              <a:spAutoFit/>
            </a:bodyPr>
            <a:lstStyle/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68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58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52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84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3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20846733" y="11377716"/>
              <a:ext cx="2990401" cy="25801"/>
            </a:xfrm>
            <a:prstGeom prst="line">
              <a:avLst/>
            </a:prstGeom>
            <a:noFill/>
            <a:ln w="635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965115" y="11824613"/>
              <a:ext cx="1426465" cy="1275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528857" y="11833596"/>
              <a:ext cx="1417321" cy="125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083430" y="11811138"/>
              <a:ext cx="1225297" cy="12487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438100" y="11833598"/>
              <a:ext cx="1399033" cy="1203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/>
            <p:nvPr/>
          </p:nvSpPr>
          <p:spPr>
            <a:xfrm>
              <a:off x="14145000" y="9626750"/>
              <a:ext cx="9831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82849" tIns="182849" rIns="182849" bIns="182849" numCol="1" anchor="t">
              <a:spAutoFit/>
            </a:bodyPr>
            <a:lstStyle>
              <a:lvl1pPr algn="r" rtl="0">
                <a:defRPr b="1" sz="4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11785600" y="12296085"/>
            <a:ext cx="5689600" cy="833230"/>
          </a:xfrm>
          <a:prstGeom prst="rect">
            <a:avLst/>
          </a:prstGeom>
          <a:ln w="3175">
            <a:miter lim="400000"/>
          </a:ln>
        </p:spPr>
        <p:txBody>
          <a:bodyPr wrap="none" lIns="243799" tIns="243799" rIns="243799" bIns="243799" anchor="ctr">
            <a:spAutoFit/>
          </a:bodyPr>
          <a:lstStyle>
            <a:lvl1pPr algn="r">
              <a:defRPr sz="24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38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1295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752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2209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6670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31242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5814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40386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495800" marR="0" indent="-762000" algn="l" defTabSz="1828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slide" Target="slide12.xml"/><Relationship Id="rId5" Type="http://schemas.openxmlformats.org/officeDocument/2006/relationships/slide" Target="slide3.xml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" Target="slide3.xml"/><Relationship Id="rId8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image" Target="../media/image13.png"/><Relationship Id="rId8" Type="http://schemas.openxmlformats.org/officeDocument/2006/relationships/slide" Target="slide3.xml"/><Relationship Id="rId9" Type="http://schemas.openxmlformats.org/officeDocument/2006/relationships/slide" Target="slide6.xml"/><Relationship Id="rId10" Type="http://schemas.openxmlformats.org/officeDocument/2006/relationships/slide" Target="slide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" Target="slide6.xml"/><Relationship Id="rId8" Type="http://schemas.openxmlformats.org/officeDocument/2006/relationships/slide" Target="slide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6.xml"/><Relationship Id="rId7" Type="http://schemas.openxmlformats.org/officeDocument/2006/relationships/slide" Target="slide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8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slide" Target="slide3.xml"/><Relationship Id="rId8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20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21.png"/><Relationship Id="rId6" Type="http://schemas.openxmlformats.org/officeDocument/2006/relationships/slide" Target="slide3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10527549" y="3224850"/>
            <a:ext cx="12275402" cy="8866200"/>
          </a:xfrm>
          <a:prstGeom prst="roundRect">
            <a:avLst>
              <a:gd name="adj" fmla="val 9327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1597793" y="28262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1796717" y="2977089"/>
            <a:ext cx="6500401" cy="1456802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1586693" y="5378687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1785617" y="5529490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1597793" y="7931087"/>
            <a:ext cx="6920402" cy="1790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1796717" y="80818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1597793" y="10483488"/>
            <a:ext cx="6920402" cy="1790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1796717" y="10634289"/>
            <a:ext cx="6500401" cy="1456801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8032219" y="8815592"/>
            <a:ext cx="2523739" cy="3370633"/>
            <a:chOff x="0" y="0"/>
            <a:chExt cx="2523738" cy="3370632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361954" y="183247"/>
              <a:ext cx="1799831" cy="30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224168" y="195790"/>
              <a:ext cx="2077162" cy="2959064"/>
              <a:chOff x="0" y="0"/>
              <a:chExt cx="2077161" cy="295906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131036" y="1607475"/>
                <a:ext cx="1426764" cy="1184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168716" y="1530513"/>
                <a:ext cx="700921" cy="117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398302" y="170973"/>
                <a:ext cx="1412100" cy="2174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632802" y="167749"/>
                <a:ext cx="926107" cy="218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622668" y="177380"/>
                <a:ext cx="1412100" cy="510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482089" y="2550501"/>
                <a:ext cx="456135" cy="228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492782" y="628929"/>
                <a:ext cx="1462861" cy="344446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416274" y="282111"/>
              <a:ext cx="1703814" cy="28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223" name="IMG_2581.png" descr="IMG_258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23227" y="932303"/>
            <a:ext cx="13024228" cy="1237301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التاريخ"/>
          <p:cNvSpPr/>
          <p:nvPr/>
        </p:nvSpPr>
        <p:spPr>
          <a:xfrm>
            <a:off x="5042046" y="3266271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5" name="صفحة"/>
          <p:cNvSpPr/>
          <p:nvPr/>
        </p:nvSpPr>
        <p:spPr>
          <a:xfrm>
            <a:off x="3377257" y="10828704"/>
            <a:ext cx="3136538" cy="1173063"/>
          </a:xfrm>
          <a:prstGeom prst="roundRect">
            <a:avLst>
              <a:gd name="adj" fmla="val 20927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226" name="الحصة"/>
          <p:cNvSpPr/>
          <p:nvPr/>
        </p:nvSpPr>
        <p:spPr>
          <a:xfrm>
            <a:off x="4892064" y="5822745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7" name="الفصل"/>
          <p:cNvSpPr/>
          <p:nvPr/>
        </p:nvSpPr>
        <p:spPr>
          <a:xfrm>
            <a:off x="4745299" y="8451454"/>
            <a:ext cx="3136539" cy="793553"/>
          </a:xfrm>
          <a:prstGeom prst="roundRect">
            <a:avLst>
              <a:gd name="adj" fmla="val 30936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8" name="الفصل العاشر : المحيط والمساحة والحجم"/>
          <p:cNvSpPr txBox="1"/>
          <p:nvPr>
            <p:ph type="body" sz="quarter" idx="1"/>
          </p:nvPr>
        </p:nvSpPr>
        <p:spPr>
          <a:xfrm>
            <a:off x="11004442" y="8069189"/>
            <a:ext cx="11685359" cy="2003314"/>
          </a:xfrm>
          <a:prstGeom prst="rect">
            <a:avLst/>
          </a:prstGeom>
          <a:effectLst/>
        </p:spPr>
        <p:txBody>
          <a:bodyPr lIns="121919" tIns="121919" rIns="121919" bIns="121919" anchor="ctr"/>
          <a:lstStyle>
            <a:lvl1pPr marL="0" indent="0" algn="ctr" defTabSz="2438400">
              <a:lnSpc>
                <a:spcPct val="90000"/>
              </a:lnSpc>
              <a:spcBef>
                <a:spcPts val="2600"/>
              </a:spcBef>
              <a:buClrTx/>
              <a:buSzTx/>
              <a:buFontTx/>
              <a:buNone/>
              <a:defRPr sz="43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العاشر : المحيط والمساحة والحجم</a:t>
            </a:r>
          </a:p>
        </p:txBody>
      </p:sp>
      <p:sp>
        <p:nvSpPr>
          <p:cNvPr id="229" name="١٠-٤ خطة حل المسألة إنشاء نموذج"/>
          <p:cNvSpPr txBox="1"/>
          <p:nvPr/>
        </p:nvSpPr>
        <p:spPr>
          <a:xfrm>
            <a:off x="11446481" y="9698263"/>
            <a:ext cx="11243320" cy="1664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algn="ctr" defTabSz="2438400" rtl="0">
              <a:lnSpc>
                <a:spcPct val="90000"/>
              </a:lnSpc>
              <a:spcBef>
                <a:spcPts val="2600"/>
              </a:spcBef>
              <a:defRPr sz="44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١٠-٤</a:t>
            </a:r>
            <a:r>
              <a:t> خطة حل المسألة إنشاء نموذج</a:t>
            </a:r>
          </a:p>
        </p:txBody>
      </p:sp>
      <p:sp>
        <p:nvSpPr>
          <p:cNvPr id="230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232" name="مسألة  ٣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33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34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2"/>
      <p:bldP build="whole" bldLvl="1" animBg="1" rev="0" advAuto="0" spid="2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4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4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4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8" name="٩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6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5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5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2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3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64" name="مستطيل"/>
          <p:cNvSpPr/>
          <p:nvPr/>
        </p:nvSpPr>
        <p:spPr>
          <a:xfrm>
            <a:off x="21427515" y="10391496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565" name="Google Shape;145;p11"/>
          <p:cNvSpPr txBox="1"/>
          <p:nvPr/>
        </p:nvSpPr>
        <p:spPr>
          <a:xfrm>
            <a:off x="21280189" y="9885957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58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57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56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6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6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58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8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8247977" y="3691360"/>
            <a:ext cx="2830408" cy="121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081417" y="7359743"/>
            <a:ext cx="2474017" cy="998766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قياس القاعدة للمثلث الأول = ٢٤ سم ،وارتفاعه =١٦سم…"/>
          <p:cNvSpPr txBox="1"/>
          <p:nvPr/>
        </p:nvSpPr>
        <p:spPr>
          <a:xfrm>
            <a:off x="5606203" y="4019305"/>
            <a:ext cx="12709658" cy="30521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01315" indent="-501315" algn="r" rtl="0">
              <a:lnSpc>
                <a:spcPct val="1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قياس القاعدة للمثلث الأول = ٢٤ سم ،وارتفاعه =١٦سم</a:t>
            </a:r>
          </a:p>
          <a:p>
            <a:pPr marL="501315" indent="-501315" algn="r" rtl="0">
              <a:lnSpc>
                <a:spcPct val="150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قياس قاعدة وارتفاع المثلث التالي يساوي نصف قياس القاعدة والارتفاع للمثلث السابق له</a:t>
            </a:r>
          </a:p>
        </p:txBody>
      </p:sp>
      <p:sp>
        <p:nvSpPr>
          <p:cNvPr id="587" name="ما مساحة المثلث الرابع ؟"/>
          <p:cNvSpPr txBox="1"/>
          <p:nvPr/>
        </p:nvSpPr>
        <p:spPr>
          <a:xfrm>
            <a:off x="11414611" y="7549300"/>
            <a:ext cx="6124472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7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مساحة المثلث الرابع ؟</a:t>
            </a:r>
          </a:p>
        </p:txBody>
      </p:sp>
      <p:sp>
        <p:nvSpPr>
          <p:cNvPr id="588" name="أنشئ نموذج لمعرفة مساحة المثلث الرابع"/>
          <p:cNvSpPr txBox="1"/>
          <p:nvPr/>
        </p:nvSpPr>
        <p:spPr>
          <a:xfrm>
            <a:off x="10271829" y="10625674"/>
            <a:ext cx="9533257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7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أنشئ نموذج لمعرفة مساحة المثلث الرابع</a:t>
            </a:r>
          </a:p>
        </p:txBody>
      </p:sp>
      <p:sp>
        <p:nvSpPr>
          <p:cNvPr id="589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90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5" grpId="4"/>
      <p:bldP build="whole" bldLvl="1" animBg="1" rev="0" advAuto="0" spid="580" grpId="5"/>
      <p:bldP build="whole" bldLvl="1" animBg="1" rev="0" advAuto="0" spid="564" grpId="3"/>
      <p:bldP build="whole" bldLvl="1" animBg="1" rev="0" advAuto="0" spid="562" grpId="1"/>
      <p:bldP build="whole" bldLvl="1" animBg="1" rev="0" advAuto="0" spid="56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59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59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59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5" name="٩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60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59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59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9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0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11" name="مستطيل"/>
          <p:cNvSpPr/>
          <p:nvPr/>
        </p:nvSpPr>
        <p:spPr>
          <a:xfrm>
            <a:off x="21419889" y="10461887"/>
            <a:ext cx="1562437" cy="1298491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612" name="Google Shape;145;p11"/>
          <p:cNvSpPr txBox="1"/>
          <p:nvPr/>
        </p:nvSpPr>
        <p:spPr>
          <a:xfrm>
            <a:off x="21314057" y="10457653"/>
            <a:ext cx="1789355" cy="13069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22638">
              <a:lnSpc>
                <a:spcPct val="115000"/>
              </a:lnSpc>
              <a:spcBef>
                <a:spcPts val="3800"/>
              </a:spcBef>
              <a:defRPr sz="5264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1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16" name="بمراجعة الحل والنموذج  نجد أن الحل صحيح"/>
          <p:cNvSpPr txBox="1"/>
          <p:nvPr/>
        </p:nvSpPr>
        <p:spPr>
          <a:xfrm>
            <a:off x="10889348" y="10696065"/>
            <a:ext cx="9961806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الحل والنموذج  نجد أن الحل صحيح</a:t>
            </a:r>
          </a:p>
        </p:txBody>
      </p:sp>
      <p:pic>
        <p:nvPicPr>
          <p:cNvPr id="617" name="IMG_3624.png" descr="IMG_3624.png"/>
          <p:cNvPicPr>
            <a:picLocks noChangeAspect="1"/>
          </p:cNvPicPr>
          <p:nvPr/>
        </p:nvPicPr>
        <p:blipFill>
          <a:blip r:embed="rId5">
            <a:extLst/>
          </a:blip>
          <a:srcRect l="7743" t="0" r="7104" b="50000"/>
          <a:stretch>
            <a:fillRect/>
          </a:stretch>
        </p:blipFill>
        <p:spPr>
          <a:xfrm>
            <a:off x="4477084" y="2137171"/>
            <a:ext cx="16105421" cy="4720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3625.png" descr="IMG_3625.png"/>
          <p:cNvPicPr>
            <a:picLocks noChangeAspect="1"/>
          </p:cNvPicPr>
          <p:nvPr/>
        </p:nvPicPr>
        <p:blipFill>
          <a:blip r:embed="rId6">
            <a:extLst/>
          </a:blip>
          <a:srcRect l="34225" t="48406" r="2350" b="10299"/>
          <a:stretch>
            <a:fillRect/>
          </a:stretch>
        </p:blipFill>
        <p:spPr>
          <a:xfrm>
            <a:off x="8514543" y="6514768"/>
            <a:ext cx="10381278" cy="3373978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20" name="مسألة ٦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1" grpId="3"/>
      <p:bldP build="whole" bldLvl="1" animBg="1" rev="0" advAuto="0" spid="609" grpId="1"/>
      <p:bldP build="whole" bldLvl="1" animBg="1" rev="0" advAuto="0" spid="610" grpId="2"/>
      <p:bldP build="whole" bldLvl="1" animBg="1" rev="0" advAuto="0" spid="61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إنّ النجاح هو محصِّلة اجتهادات صغيرة تتراكم يوماً بعد يوم."/>
          <p:cNvSpPr txBox="1"/>
          <p:nvPr/>
        </p:nvSpPr>
        <p:spPr>
          <a:xfrm>
            <a:off x="9391569" y="9855557"/>
            <a:ext cx="12464338" cy="2987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6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3" name="ختاماً"/>
          <p:cNvSpPr txBox="1"/>
          <p:nvPr/>
        </p:nvSpPr>
        <p:spPr>
          <a:xfrm>
            <a:off x="18812248" y="8243503"/>
            <a:ext cx="4645305" cy="3088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1219200">
              <a:defRPr sz="108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24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25" name="IMG_3107.png" descr="IMG_3107.png"/>
          <p:cNvPicPr>
            <a:picLocks noChangeAspect="1"/>
          </p:cNvPicPr>
          <p:nvPr/>
        </p:nvPicPr>
        <p:blipFill>
          <a:blip r:embed="rId3">
            <a:extLst/>
          </a:blip>
          <a:srcRect l="65604" t="66240" r="3567" b="0"/>
          <a:stretch>
            <a:fillRect/>
          </a:stretch>
        </p:blipFill>
        <p:spPr>
          <a:xfrm>
            <a:off x="5924491" y="9038533"/>
            <a:ext cx="3830268" cy="40496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1" name="تجميع"/>
          <p:cNvGrpSpPr/>
          <p:nvPr/>
        </p:nvGrpSpPr>
        <p:grpSpPr>
          <a:xfrm>
            <a:off x="3948259" y="5105387"/>
            <a:ext cx="6920405" cy="2460217"/>
            <a:chOff x="0" y="0"/>
            <a:chExt cx="6920403" cy="2460216"/>
          </a:xfrm>
        </p:grpSpPr>
        <p:sp>
          <p:nvSpPr>
            <p:cNvPr id="626" name="Google Shape;167;p9"/>
            <p:cNvSpPr/>
            <p:nvPr/>
          </p:nvSpPr>
          <p:spPr>
            <a:xfrm>
              <a:off x="0" y="169333"/>
              <a:ext cx="6920404" cy="178649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91437" tIns="91437" rIns="91437" bIns="91437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0" name="تجميع"/>
            <p:cNvGrpSpPr/>
            <p:nvPr/>
          </p:nvGrpSpPr>
          <p:grpSpPr>
            <a:xfrm>
              <a:off x="210000" y="0"/>
              <a:ext cx="6500403" cy="2460217"/>
              <a:chOff x="0" y="0"/>
              <a:chExt cx="6500402" cy="2460216"/>
            </a:xfrm>
          </p:grpSpPr>
          <p:sp>
            <p:nvSpPr>
              <p:cNvPr id="627" name="Google Shape;168;p9"/>
              <p:cNvSpPr/>
              <p:nvPr/>
            </p:nvSpPr>
            <p:spPr>
              <a:xfrm>
                <a:off x="0" y="358653"/>
                <a:ext cx="6500403" cy="1453625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8" name="التاريخ"/>
              <p:cNvSpPr/>
              <p:nvPr/>
            </p:nvSpPr>
            <p:spPr>
              <a:xfrm>
                <a:off x="3317074" y="104725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4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29" name="Google Shape;1337;p51"/>
              <p:cNvSpPr txBox="1"/>
              <p:nvPr/>
            </p:nvSpPr>
            <p:spPr>
              <a:xfrm>
                <a:off x="623896" y="0"/>
                <a:ext cx="3072670" cy="246021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487423">
                  <a:defRPr sz="11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١٢٩</a:t>
                </a:r>
              </a:p>
            </p:txBody>
          </p:sp>
        </p:grpSp>
      </p:grpSp>
      <p:sp>
        <p:nvSpPr>
          <p:cNvPr id="632" name="سهم: لليسار واليمين والأعلى 52"/>
          <p:cNvSpPr/>
          <p:nvPr/>
        </p:nvSpPr>
        <p:spPr>
          <a:xfrm>
            <a:off x="11128505" y="4550833"/>
            <a:ext cx="3209143" cy="2460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 w="25400">
            <a:solidFill>
              <a:srgbClr val="FC9790"/>
            </a:solidFill>
          </a:ln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p:spPr>
        <p:txBody>
          <a:bodyPr lIns="91437" tIns="91437" rIns="91437" bIns="91437" anchor="ctr"/>
          <a:lstStyle/>
          <a:p>
            <a:pPr rtl="0">
              <a:defRPr/>
            </a:pPr>
          </a:p>
        </p:txBody>
      </p:sp>
      <p:grpSp>
        <p:nvGrpSpPr>
          <p:cNvPr id="639" name="تجميع"/>
          <p:cNvGrpSpPr/>
          <p:nvPr/>
        </p:nvGrpSpPr>
        <p:grpSpPr>
          <a:xfrm>
            <a:off x="14597488" y="5419361"/>
            <a:ext cx="6920404" cy="2303934"/>
            <a:chOff x="0" y="0"/>
            <a:chExt cx="6920403" cy="2303933"/>
          </a:xfrm>
        </p:grpSpPr>
        <p:grpSp>
          <p:nvGrpSpPr>
            <p:cNvPr id="635" name="تجميع"/>
            <p:cNvGrpSpPr/>
            <p:nvPr/>
          </p:nvGrpSpPr>
          <p:grpSpPr>
            <a:xfrm>
              <a:off x="0" y="0"/>
              <a:ext cx="6920404" cy="1786496"/>
              <a:chOff x="0" y="0"/>
              <a:chExt cx="6920403" cy="1786495"/>
            </a:xfrm>
          </p:grpSpPr>
          <p:sp>
            <p:nvSpPr>
              <p:cNvPr id="633" name="Google Shape;167;p9"/>
              <p:cNvSpPr/>
              <p:nvPr/>
            </p:nvSpPr>
            <p:spPr>
              <a:xfrm>
                <a:off x="0" y="0"/>
                <a:ext cx="6920404" cy="178649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25400" cap="flat">
                <a:noFill/>
                <a:miter lim="400000"/>
              </a:ln>
              <a:effectLst/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4" name="Google Shape;168;p9"/>
              <p:cNvSpPr/>
              <p:nvPr/>
            </p:nvSpPr>
            <p:spPr>
              <a:xfrm>
                <a:off x="210000" y="166435"/>
                <a:ext cx="6500403" cy="1453626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7" tIns="91437" rIns="91437" bIns="91437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38" name="تجميع"/>
            <p:cNvGrpSpPr/>
            <p:nvPr/>
          </p:nvGrpSpPr>
          <p:grpSpPr>
            <a:xfrm>
              <a:off x="1063256" y="0"/>
              <a:ext cx="5414037" cy="2303934"/>
              <a:chOff x="0" y="0"/>
              <a:chExt cx="5414036" cy="2303933"/>
            </a:xfrm>
          </p:grpSpPr>
          <p:sp>
            <p:nvSpPr>
              <p:cNvPr id="636" name="التاريخ"/>
              <p:cNvSpPr/>
              <p:nvPr/>
            </p:nvSpPr>
            <p:spPr>
              <a:xfrm>
                <a:off x="2420988" y="830676"/>
                <a:ext cx="299304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50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37" name="Google Shape;1337;p51"/>
              <p:cNvSpPr txBox="1"/>
              <p:nvPr/>
            </p:nvSpPr>
            <p:spPr>
              <a:xfrm>
                <a:off x="0" y="0"/>
                <a:ext cx="3192888" cy="230393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7" tIns="243797" rIns="243797" bIns="243797" numCol="1" anchor="t">
                <a:normAutofit fontScale="100000" lnSpcReduction="0"/>
              </a:bodyPr>
              <a:lstStyle>
                <a:lvl1pPr algn="ctr" defTabSz="1279184">
                  <a:defRPr sz="10148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 ، ١٢</a:t>
                </a:r>
              </a:p>
            </p:txBody>
          </p:sp>
        </p:grpSp>
      </p:grpSp>
      <p:grpSp>
        <p:nvGrpSpPr>
          <p:cNvPr id="646" name="تجميع"/>
          <p:cNvGrpSpPr/>
          <p:nvPr/>
        </p:nvGrpSpPr>
        <p:grpSpPr>
          <a:xfrm>
            <a:off x="8933436" y="1933779"/>
            <a:ext cx="6336484" cy="2057169"/>
            <a:chOff x="0" y="0"/>
            <a:chExt cx="6336483" cy="2057168"/>
          </a:xfrm>
        </p:grpSpPr>
        <p:grpSp>
          <p:nvGrpSpPr>
            <p:cNvPr id="644" name="تجميع"/>
            <p:cNvGrpSpPr/>
            <p:nvPr/>
          </p:nvGrpSpPr>
          <p:grpSpPr>
            <a:xfrm>
              <a:off x="-1" y="640673"/>
              <a:ext cx="6336485" cy="1416496"/>
              <a:chOff x="0" y="297134"/>
              <a:chExt cx="6336483" cy="1416494"/>
            </a:xfrm>
          </p:grpSpPr>
          <p:grpSp>
            <p:nvGrpSpPr>
              <p:cNvPr id="642" name="تجميع"/>
              <p:cNvGrpSpPr/>
              <p:nvPr/>
            </p:nvGrpSpPr>
            <p:grpSpPr>
              <a:xfrm>
                <a:off x="861344" y="297134"/>
                <a:ext cx="5475140" cy="1416496"/>
                <a:chOff x="0" y="0"/>
                <a:chExt cx="5475138" cy="1416494"/>
              </a:xfrm>
            </p:grpSpPr>
            <p:sp>
              <p:nvSpPr>
                <p:cNvPr id="640" name="Google Shape;717;p19"/>
                <p:cNvSpPr/>
                <p:nvPr/>
              </p:nvSpPr>
              <p:spPr>
                <a:xfrm>
                  <a:off x="0" y="-1"/>
                  <a:ext cx="5475139" cy="141649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25400" cap="flat">
                  <a:noFill/>
                  <a:miter lim="400000"/>
                </a:ln>
                <a:effectLst/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1" name="Google Shape;718;p19"/>
                <p:cNvSpPr/>
                <p:nvPr/>
              </p:nvSpPr>
              <p:spPr>
                <a:xfrm>
                  <a:off x="166141" y="131963"/>
                  <a:ext cx="5142854" cy="1152567"/>
                </a:xfrm>
                <a:prstGeom prst="roundRect">
                  <a:avLst>
                    <a:gd name="adj" fmla="val 50000"/>
                  </a:avLst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7" tIns="91437" rIns="91437" bIns="91437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3" name="الواجب"/>
              <p:cNvSpPr/>
              <p:nvPr/>
            </p:nvSpPr>
            <p:spPr>
              <a:xfrm>
                <a:off x="0" y="895350"/>
                <a:ext cx="609843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2201333">
                  <a:defRPr sz="92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45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4127741" y="0"/>
              <a:ext cx="2208241" cy="18979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648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49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650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3" grpId="1"/>
      <p:bldP build="whole" bldLvl="1" animBg="1" rev="0" advAuto="0" spid="62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5022" y="5079162"/>
            <a:ext cx="13422983" cy="791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478.png" descr="IMG_5478.png"/>
          <p:cNvPicPr>
            <a:picLocks noChangeAspect="1"/>
          </p:cNvPicPr>
          <p:nvPr/>
        </p:nvPicPr>
        <p:blipFill>
          <a:blip r:embed="rId3">
            <a:extLst/>
          </a:blip>
          <a:srcRect l="33979" t="12295" r="0" b="40273"/>
          <a:stretch>
            <a:fillRect/>
          </a:stretch>
        </p:blipFill>
        <p:spPr>
          <a:xfrm>
            <a:off x="7340228" y="1887137"/>
            <a:ext cx="8393817" cy="1718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17692656" y="2812730"/>
            <a:ext cx="5725607" cy="2266433"/>
            <a:chOff x="0" y="0"/>
            <a:chExt cx="5725605" cy="226643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718892"/>
              <a:ext cx="4257174" cy="1408389"/>
              <a:chOff x="0" y="0"/>
              <a:chExt cx="4257173" cy="1408387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4257174" cy="1408388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16219" y="71288"/>
                <a:ext cx="4224736" cy="1265812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3696416" y="-1"/>
              <a:ext cx="2029190" cy="2266434"/>
              <a:chOff x="0" y="0"/>
              <a:chExt cx="2029189" cy="226643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431948" y="160710"/>
                <a:ext cx="1165293" cy="19450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161959" y="150509"/>
                <a:ext cx="1710977" cy="1956143"/>
                <a:chOff x="0" y="0"/>
                <a:chExt cx="1710975" cy="1956142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133911" y="1000640"/>
                  <a:ext cx="923752" cy="7667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183328" y="890216"/>
                  <a:ext cx="453809" cy="763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481458" y="148767"/>
                  <a:ext cx="914258" cy="140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633036" y="144959"/>
                  <a:ext cx="599605" cy="14153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779830" y="220777"/>
                  <a:ext cx="914258" cy="330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275105" y="1571433"/>
                  <a:ext cx="295323" cy="148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627541" y="481998"/>
                  <a:ext cx="947124" cy="2230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464116" y="225510"/>
                <a:ext cx="1103127" cy="1835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326642" y="895458"/>
              <a:ext cx="3922758" cy="1054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3123331" y="3587831"/>
            <a:ext cx="14423998" cy="1129745"/>
          </a:xfrm>
          <a:prstGeom prst="roundRect">
            <a:avLst>
              <a:gd name="adj" fmla="val 50000"/>
            </a:avLst>
          </a:prstGeom>
          <a:ln w="254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101600" dist="0" dir="5400000">
              <a:srgbClr val="000000">
                <a:alpha val="40000"/>
              </a:srgbClr>
            </a:outerShdw>
          </a:effectLst>
        </p:spPr>
        <p:txBody>
          <a:bodyPr lIns="91439" tIns="91439" rIns="91439" bIns="91439" anchor="ctr"/>
          <a:lstStyle/>
          <a:p>
            <a:pPr algn="ctr" rtl="0"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257" name="IMG_3603.png" descr="IMG_3603.png"/>
          <p:cNvPicPr>
            <a:picLocks noChangeAspect="1"/>
          </p:cNvPicPr>
          <p:nvPr/>
        </p:nvPicPr>
        <p:blipFill>
          <a:blip r:embed="rId7">
            <a:extLst/>
          </a:blip>
          <a:srcRect l="0" t="7068" r="0" b="7068"/>
          <a:stretch>
            <a:fillRect/>
          </a:stretch>
        </p:blipFill>
        <p:spPr>
          <a:xfrm>
            <a:off x="5185675" y="3575131"/>
            <a:ext cx="12030481" cy="141818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مسألة  ٣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9" name="مسألة ٦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260" name="مسألة ٩">
            <a:hlinkClick r:id="rId10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53" grpId="2"/>
      <p:bldP build="whole" bldLvl="1" animBg="1" rev="0" advAuto="0" spid="236" grpId="4"/>
      <p:bldP build="whole" bldLvl="1" animBg="1" rev="0" advAuto="0" spid="25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274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20085863" y="2460095"/>
            <a:ext cx="3136538" cy="1846001"/>
            <a:chOff x="0" y="0"/>
            <a:chExt cx="3136537" cy="184599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٣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28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01" name="IMG_3614.png" descr="IMG_3614.png"/>
          <p:cNvPicPr>
            <a:picLocks noChangeAspect="1"/>
          </p:cNvPicPr>
          <p:nvPr/>
        </p:nvPicPr>
        <p:blipFill>
          <a:blip r:embed="rId5">
            <a:extLst/>
          </a:blip>
          <a:srcRect l="0" t="4066" r="10063" b="54660"/>
          <a:stretch>
            <a:fillRect/>
          </a:stretch>
        </p:blipFill>
        <p:spPr>
          <a:xfrm>
            <a:off x="3519723" y="4184081"/>
            <a:ext cx="18134227" cy="5074104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03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20234602" y="1640970"/>
            <a:ext cx="3332401" cy="2071131"/>
            <a:chOff x="0" y="0"/>
            <a:chExt cx="3332400" cy="2071130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21085717" y="3851800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20938391" y="5119444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21026759" y="10461374"/>
            <a:ext cx="1562437" cy="153349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20837469" y="10567181"/>
            <a:ext cx="2058931" cy="135567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269928">
              <a:lnSpc>
                <a:spcPct val="115000"/>
              </a:lnSpc>
              <a:spcBef>
                <a:spcPts val="3900"/>
              </a:spcBef>
              <a:defRPr sz="556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7865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17979156" y="3410844"/>
            <a:ext cx="3045984" cy="1310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18156673" y="6286929"/>
            <a:ext cx="2662448" cy="1074838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مساحة متوازي الأضلاع تساوي ٢٤ سم"/>
          <p:cNvSpPr txBox="1"/>
          <p:nvPr/>
        </p:nvSpPr>
        <p:spPr>
          <a:xfrm>
            <a:off x="8682366" y="4346519"/>
            <a:ext cx="9296791" cy="1198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467049" indent="-467049" algn="r" rtl="0">
              <a:buSzPct val="47000"/>
              <a:buBlip>
                <a:blip r:embed="rId6"/>
              </a:buBlip>
              <a:defRPr sz="5300">
                <a:solidFill>
                  <a:srgbClr val="0056D6"/>
                </a:solidFill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t>‏</a:t>
            </a:r>
            <a:r>
              <a:rPr b="1" sz="5000">
                <a:latin typeface="Calibri"/>
                <a:ea typeface="Calibri"/>
                <a:cs typeface="Calibri"/>
                <a:sym typeface="Calibri"/>
              </a:rPr>
              <a:t>مساحة متوازي الأضلاع تساوي ٢٤ سم</a:t>
            </a:r>
          </a:p>
        </p:txBody>
      </p:sp>
      <p:sp>
        <p:nvSpPr>
          <p:cNvPr id="347" name="إيجاد جميع الإمكانات لطول كل من القاعدة والارتفاع ولابد أن تكون أعداداً صحيحة"/>
          <p:cNvSpPr txBox="1"/>
          <p:nvPr/>
        </p:nvSpPr>
        <p:spPr>
          <a:xfrm>
            <a:off x="2303997" y="7943610"/>
            <a:ext cx="18275819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440612" indent="-440612" algn="r">
              <a:buSzPct val="47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 sz="5300"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إيجاد جميع الإمكانات لطول كل من القاعدة والارتفاع ولابد أن تكون أعداداً صحيحة</a:t>
            </a:r>
          </a:p>
        </p:txBody>
      </p:sp>
      <p:sp>
        <p:nvSpPr>
          <p:cNvPr id="348" name="خطط أنشئ نموذجا لمعرفة جميع الإمكانات لأطوال القاعدة والارتفاع"/>
          <p:cNvSpPr txBox="1"/>
          <p:nvPr/>
        </p:nvSpPr>
        <p:spPr>
          <a:xfrm>
            <a:off x="5440545" y="10829952"/>
            <a:ext cx="15396925" cy="8301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440612" indent="-440612" algn="r">
              <a:buSzPct val="47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 b="0" sz="5300">
                <a:latin typeface="Ara Al Bayan Bold"/>
                <a:ea typeface="Ara Al Bayan Bold"/>
                <a:cs typeface="Ara Al Bayan Bold"/>
                <a:sym typeface="Ara Al Bayan Bold"/>
              </a:defRPr>
            </a:pPr>
            <a:r>
              <a:rPr b="1" sz="5000">
                <a:latin typeface="Calibri"/>
                <a:ea typeface="Calibri"/>
                <a:cs typeface="Calibri"/>
                <a:sym typeface="Calibri"/>
              </a:rPr>
              <a:t>خطط أنشئ نموذجا لمعرفة جميع الإمكانات لأطوال القاعدة والارتفاع</a:t>
            </a:r>
          </a:p>
        </p:txBody>
      </p:sp>
      <p:sp>
        <p:nvSpPr>
          <p:cNvPr id="349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50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4" grpId="3"/>
      <p:bldP build="whole" bldLvl="1" animBg="1" rev="0" advAuto="0" spid="340" grpId="5"/>
      <p:bldP build="whole" bldLvl="1" animBg="1" rev="0" advAuto="0" spid="323" grpId="2"/>
      <p:bldP build="whole" bldLvl="1" animBg="1" rev="0" advAuto="0" spid="32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20313265" y="1620229"/>
            <a:ext cx="3332401" cy="2071132"/>
            <a:chOff x="0" y="0"/>
            <a:chExt cx="3332400" cy="2071130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٣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21119583" y="3900559"/>
            <a:ext cx="1562437" cy="5205567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20972257" y="5158170"/>
            <a:ext cx="1857088" cy="22486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21014190" y="10514810"/>
            <a:ext cx="1615890" cy="166473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20814926" y="10636148"/>
            <a:ext cx="2014419" cy="14220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algn="ctr"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sp>
        <p:nvSpPr>
          <p:cNvPr id="376" name="من النماذج المرسومة وبالتعويض في قانون مساحة متوازي الأضلاع نجد أن جميع الإجابات صحيحه لجميع الاحتمالات = ٢٤ سم٢"/>
          <p:cNvSpPr txBox="1"/>
          <p:nvPr/>
        </p:nvSpPr>
        <p:spPr>
          <a:xfrm>
            <a:off x="2303997" y="10636148"/>
            <a:ext cx="18317571" cy="16504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r">
              <a:lnSpc>
                <a:spcPct val="125000"/>
              </a:lnSpc>
              <a:defRPr b="1" sz="46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من النماذج المرسومة وبالتعويض في قانون مساحة متوازي الأضلاع نجد أن جميع الإجابات صحيحه لجميع الاحتمالات = ٢٤ سم٢</a:t>
            </a:r>
          </a:p>
        </p:txBody>
      </p:sp>
      <p:pic>
        <p:nvPicPr>
          <p:cNvPr id="377" name="IMG_3615.png" descr="IMG_3615.png"/>
          <p:cNvPicPr>
            <a:picLocks noChangeAspect="1"/>
          </p:cNvPicPr>
          <p:nvPr/>
        </p:nvPicPr>
        <p:blipFill>
          <a:blip r:embed="rId5">
            <a:extLst/>
          </a:blip>
          <a:srcRect l="7187" t="0" r="0" b="50000"/>
          <a:stretch>
            <a:fillRect/>
          </a:stretch>
        </p:blipFill>
        <p:spPr>
          <a:xfrm>
            <a:off x="7186054" y="2301423"/>
            <a:ext cx="12670973" cy="3981250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إذن جميع الإمكانات:     القاعدة ۱، ۲، ٤،۳             الارتفاع ٢٤ ، ۱۲ ،۸ ،٦…"/>
          <p:cNvSpPr txBox="1"/>
          <p:nvPr/>
        </p:nvSpPr>
        <p:spPr>
          <a:xfrm>
            <a:off x="1884948" y="6721104"/>
            <a:ext cx="18125969" cy="2023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150000"/>
              </a:lnSpc>
              <a:defRPr b="1" sz="5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99244F"/>
                </a:solidFill>
              </a:rPr>
              <a:t>إذن جميع الإمكانات: </a:t>
            </a:r>
            <a:r>
              <a:t>    القاعدة</a:t>
            </a:r>
            <a:r>
              <a:rPr>
                <a:solidFill>
                  <a:srgbClr val="B92D5D"/>
                </a:solidFill>
              </a:rPr>
              <a:t> ۱، ۲، ٤،۳  </a:t>
            </a:r>
            <a:r>
              <a:t>           الارتفاع</a:t>
            </a:r>
            <a:r>
              <a:rPr>
                <a:solidFill>
                  <a:srgbClr val="99244F"/>
                </a:solidFill>
              </a:rPr>
              <a:t> ٢٤ ، ۱۲ ،۸ ،٦</a:t>
            </a:r>
            <a:endParaRPr>
              <a:solidFill>
                <a:srgbClr val="99244F"/>
              </a:solidFill>
            </a:endParaRPr>
          </a:p>
          <a:p>
            <a:pPr algn="r" rtl="0">
              <a:lnSpc>
                <a:spcPct val="150000"/>
              </a:lnSpc>
              <a:defRPr b="1" sz="53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99244F"/>
                </a:solidFill>
              </a:rPr>
              <a:t>أو العكس</a:t>
            </a:r>
            <a:r>
              <a:t>                    القاعدة </a:t>
            </a:r>
            <a:r>
              <a:rPr>
                <a:solidFill>
                  <a:srgbClr val="99244F"/>
                </a:solidFill>
              </a:rPr>
              <a:t>٢٤ ، ۱۲ ، ۸ ، ٦</a:t>
            </a:r>
            <a:r>
              <a:t>        الارتفاع</a:t>
            </a:r>
            <a:r>
              <a:rPr>
                <a:solidFill>
                  <a:srgbClr val="99244F"/>
                </a:solidFill>
              </a:rPr>
              <a:t> ۱، ۲، ۳ ، ٤</a:t>
            </a:r>
          </a:p>
        </p:txBody>
      </p:sp>
      <p:sp>
        <p:nvSpPr>
          <p:cNvPr id="379" name="مسألة ٦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  <p:sp>
        <p:nvSpPr>
          <p:cNvPr id="380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3"/>
      <p:bldP build="whole" bldLvl="1" animBg="1" rev="0" advAuto="0" spid="370" grpId="2"/>
      <p:bldP build="whole" bldLvl="1" animBg="1" rev="0" advAuto="0" spid="372" grpId="4"/>
      <p:bldP build="whole" bldLvl="1" animBg="1" rev="0" advAuto="0" spid="3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تجميع"/>
          <p:cNvGrpSpPr/>
          <p:nvPr/>
        </p:nvGrpSpPr>
        <p:grpSpPr>
          <a:xfrm>
            <a:off x="20621019" y="2115150"/>
            <a:ext cx="3136539" cy="1846000"/>
            <a:chOff x="0" y="0"/>
            <a:chExt cx="3136537" cy="1845999"/>
          </a:xfrm>
        </p:grpSpPr>
        <p:grpSp>
          <p:nvGrpSpPr>
            <p:cNvPr id="384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382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5" name="٦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402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387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0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393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388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394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9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397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1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41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40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0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0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5080992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2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21" name="IMG_3618.png" descr="IMG_3618.png"/>
          <p:cNvPicPr>
            <a:picLocks noChangeAspect="1"/>
          </p:cNvPicPr>
          <p:nvPr/>
        </p:nvPicPr>
        <p:blipFill>
          <a:blip r:embed="rId5">
            <a:extLst/>
          </a:blip>
          <a:srcRect l="0" t="2617" r="2617" b="0"/>
          <a:stretch>
            <a:fillRect/>
          </a:stretch>
        </p:blipFill>
        <p:spPr>
          <a:xfrm>
            <a:off x="5453738" y="3619152"/>
            <a:ext cx="15783643" cy="7729719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23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  <p:bldP build="whole" bldLvl="1" animBg="1" rev="0" advAuto="0" spid="41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29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27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25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8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40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30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31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9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2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3" name="Google Shape;145;p11"/>
          <p:cNvSpPr txBox="1"/>
          <p:nvPr/>
        </p:nvSpPr>
        <p:spPr>
          <a:xfrm>
            <a:off x="21280189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44" name="مستطيل"/>
          <p:cNvSpPr/>
          <p:nvPr/>
        </p:nvSpPr>
        <p:spPr>
          <a:xfrm>
            <a:off x="21427515" y="10009081"/>
            <a:ext cx="1562437" cy="1635101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45" name="Google Shape;145;p11"/>
          <p:cNvSpPr txBox="1"/>
          <p:nvPr/>
        </p:nvSpPr>
        <p:spPr>
          <a:xfrm>
            <a:off x="21280189" y="9750490"/>
            <a:ext cx="1992406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5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96717" y="2194171"/>
            <a:ext cx="4428799" cy="2524079"/>
            <a:chOff x="0" y="0"/>
            <a:chExt cx="4428797" cy="2524077"/>
          </a:xfrm>
        </p:grpSpPr>
        <p:grpSp>
          <p:nvGrpSpPr>
            <p:cNvPr id="458" name="تجميع"/>
            <p:cNvGrpSpPr/>
            <p:nvPr/>
          </p:nvGrpSpPr>
          <p:grpSpPr>
            <a:xfrm>
              <a:off x="-1" y="0"/>
              <a:ext cx="4428799" cy="2524078"/>
              <a:chOff x="0" y="0"/>
              <a:chExt cx="4428797" cy="2524077"/>
            </a:xfrm>
          </p:grpSpPr>
          <p:sp>
            <p:nvSpPr>
              <p:cNvPr id="446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7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447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5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448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6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9" name="سهم ١٣"/>
            <p:cNvSpPr/>
            <p:nvPr/>
          </p:nvSpPr>
          <p:spPr>
            <a:xfrm rot="16200000">
              <a:off x="1018277" y="232389"/>
              <a:ext cx="605929" cy="23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254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/>
            </a:p>
          </p:txBody>
        </p:sp>
      </p:grpSp>
      <p:sp>
        <p:nvSpPr>
          <p:cNvPr id="46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64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0526" t="0" r="0" b="67174"/>
          <a:stretch>
            <a:fillRect/>
          </a:stretch>
        </p:blipFill>
        <p:spPr>
          <a:xfrm>
            <a:off x="17793135" y="2866132"/>
            <a:ext cx="3389737" cy="157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861.png" descr="IMG_4861.png"/>
          <p:cNvPicPr>
            <a:picLocks noChangeAspect="1"/>
          </p:cNvPicPr>
          <p:nvPr/>
        </p:nvPicPr>
        <p:blipFill>
          <a:blip r:embed="rId5">
            <a:extLst/>
          </a:blip>
          <a:srcRect l="82184" t="72187" r="0" b="0"/>
          <a:stretch>
            <a:fillRect/>
          </a:stretch>
        </p:blipFill>
        <p:spPr>
          <a:xfrm>
            <a:off x="18081663" y="7441524"/>
            <a:ext cx="3101215" cy="1333956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عدد الطلاب الكلي ٥٠ طالباً…"/>
          <p:cNvSpPr txBox="1"/>
          <p:nvPr/>
        </p:nvSpPr>
        <p:spPr>
          <a:xfrm>
            <a:off x="5798417" y="3456210"/>
            <a:ext cx="12300016" cy="36777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الطلاب الكلي ٥٠ طالباً 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الطلاب اللذين يفضلون كرة القدم ۲۲ طالب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وعدد الطلاب الذين يفضلون كرة السلة ١٨ طالب </a:t>
            </a:r>
          </a:p>
          <a:p>
            <a:pPr marL="501315" indent="-501315" algn="r" rtl="0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وعدد الطلاب اللذين يفضلون اللعبتين معا  ٦ طلاب</a:t>
            </a:r>
          </a:p>
        </p:txBody>
      </p:sp>
      <p:sp>
        <p:nvSpPr>
          <p:cNvPr id="467" name="ما عدد الطلاب اللذين لا يفضلون أيا من اللعبتين ؟"/>
          <p:cNvSpPr txBox="1"/>
          <p:nvPr/>
        </p:nvSpPr>
        <p:spPr>
          <a:xfrm>
            <a:off x="6752573" y="7878800"/>
            <a:ext cx="11345860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501315" indent="-501315" algn="r">
              <a:lnSpc>
                <a:spcPct val="125000"/>
              </a:lnSpc>
              <a:buSzPct val="60000"/>
              <a:buBlip>
                <a:blip r:embed="rId6"/>
              </a:buBlip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 عدد الطلاب اللذين لا يفضلون أيا من اللعبتين ؟</a:t>
            </a:r>
          </a:p>
        </p:txBody>
      </p:sp>
      <p:sp>
        <p:nvSpPr>
          <p:cNvPr id="468" name="أنشئ نموذجا لمعرفة عدد الطلاب اللذين لا يفضلون أيا من اللعبتين"/>
          <p:cNvSpPr txBox="1"/>
          <p:nvPr/>
        </p:nvSpPr>
        <p:spPr>
          <a:xfrm>
            <a:off x="7223634" y="10487276"/>
            <a:ext cx="14056556" cy="7750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marL="471236" indent="-471236" algn="r">
              <a:lnSpc>
                <a:spcPct val="125000"/>
              </a:lnSpc>
              <a:buSzPct val="60000"/>
              <a:buBlip>
                <a:blip r:embed="rId6"/>
              </a:buBlip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أنشئ نموذجا لمعرفة عدد الطلاب اللذين لا يفضلون أيا من اللعبتين</a:t>
            </a:r>
          </a:p>
        </p:txBody>
      </p:sp>
      <p:sp>
        <p:nvSpPr>
          <p:cNvPr id="469" name="مسألة  ٣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70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1"/>
      <p:bldP build="whole" bldLvl="1" animBg="1" rev="0" advAuto="0" spid="443" grpId="2"/>
      <p:bldP build="whole" bldLvl="1" animBg="1" rev="0" advAuto="0" spid="445" grpId="4"/>
      <p:bldP build="whole" bldLvl="1" animBg="1" rev="0" advAuto="0" spid="444" grpId="3"/>
      <p:bldP build="whole" bldLvl="1" animBg="1" rev="0" advAuto="0" spid="460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20542533" y="1620229"/>
            <a:ext cx="3332402" cy="2071132"/>
            <a:chOff x="0" y="0"/>
            <a:chExt cx="3332400" cy="2071130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225130"/>
              <a:ext cx="3136538" cy="1846001"/>
              <a:chOff x="0" y="0"/>
              <a:chExt cx="3136537" cy="184599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706876" y="33866"/>
                <a:ext cx="1655052" cy="1655052"/>
                <a:chOff x="0" y="0"/>
                <a:chExt cx="1655050" cy="1655050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1" y="-1"/>
                  <a:ext cx="1655052" cy="1655052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79040" y="57972"/>
                  <a:ext cx="1539106" cy="1539106"/>
                </a:xfrm>
                <a:prstGeom prst="ellipse">
                  <a:avLst/>
                </a:prstGeom>
                <a:noFill/>
                <a:ln w="254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٦"/>
              <p:cNvSpPr/>
              <p:nvPr/>
            </p:nvSpPr>
            <p:spPr>
              <a:xfrm>
                <a:off x="0" y="0"/>
                <a:ext cx="3136538" cy="1846000"/>
              </a:xfrm>
              <a:prstGeom prst="roundRect">
                <a:avLst>
                  <a:gd name="adj" fmla="val 13298"/>
                </a:avLst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2201333">
                  <a:defRPr b="1" sz="8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1894180" y="0"/>
              <a:ext cx="1438221" cy="1606371"/>
              <a:chOff x="0" y="0"/>
              <a:chExt cx="1438220" cy="1606370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306150" y="113906"/>
                <a:ext cx="825920" cy="137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114791" y="106675"/>
                <a:ext cx="1212682" cy="1386449"/>
                <a:chOff x="0" y="0"/>
                <a:chExt cx="1212681" cy="1386447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94911" y="709220"/>
                  <a:ext cx="654724" cy="543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129937" y="630955"/>
                  <a:ext cx="321644" cy="541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341241" y="105441"/>
                  <a:ext cx="647995" cy="9978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448674" y="102742"/>
                  <a:ext cx="424980" cy="1003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552716" y="156479"/>
                  <a:ext cx="647996" cy="2344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194985" y="1113779"/>
                  <a:ext cx="209315" cy="105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444780" y="341624"/>
                  <a:ext cx="671289" cy="15806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328949" y="159833"/>
                <a:ext cx="781859" cy="1301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21427515" y="3695593"/>
            <a:ext cx="1562437" cy="5205567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0" name="Google Shape;145;p11"/>
          <p:cNvSpPr txBox="1"/>
          <p:nvPr/>
        </p:nvSpPr>
        <p:spPr>
          <a:xfrm>
            <a:off x="21415657" y="4963237"/>
            <a:ext cx="1857088" cy="22486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364509">
              <a:lnSpc>
                <a:spcPct val="115000"/>
              </a:lnSpc>
              <a:spcBef>
                <a:spcPts val="4100"/>
              </a:spcBef>
              <a:defRPr sz="76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21302301" y="10556447"/>
            <a:ext cx="1562437" cy="1635100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p:spPr>
        <p:txBody>
          <a:bodyPr lIns="118225" tIns="118225" rIns="118225" bIns="118225" anchor="ctr"/>
          <a:lstStyle/>
          <a:p>
            <a:pPr/>
          </a:p>
        </p:txBody>
      </p:sp>
      <p:sp>
        <p:nvSpPr>
          <p:cNvPr id="492" name="Google Shape;145;p11"/>
          <p:cNvSpPr txBox="1"/>
          <p:nvPr/>
        </p:nvSpPr>
        <p:spPr>
          <a:xfrm>
            <a:off x="21188917" y="10737224"/>
            <a:ext cx="1992406" cy="1273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36412" tIns="236412" rIns="236412" bIns="236412" anchor="ctr">
            <a:normAutofit fontScale="100000" lnSpcReduction="0"/>
          </a:bodyPr>
          <a:lstStyle>
            <a:lvl1pPr defTabSz="2128058">
              <a:lnSpc>
                <a:spcPct val="115000"/>
              </a:lnSpc>
              <a:spcBef>
                <a:spcPts val="3700"/>
              </a:spcBef>
              <a:defRPr sz="504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44784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496" name="IMG_3621.png" descr="IMG_36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1652" y="3537887"/>
            <a:ext cx="15734171" cy="2850702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١٦ يفضلون كرة القدم فقط + ٦ يفضلون اللعبتين معًا + ١٢ يفضلون كرة السلة فقط = ٣٤ طالباً…"/>
          <p:cNvSpPr txBox="1"/>
          <p:nvPr/>
        </p:nvSpPr>
        <p:spPr>
          <a:xfrm>
            <a:off x="1428093" y="6858000"/>
            <a:ext cx="19547225" cy="22391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algn="r" rtl="0">
              <a:lnSpc>
                <a:spcPct val="225000"/>
              </a:lnSpc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4E7A27"/>
                </a:solidFill>
              </a:rPr>
              <a:t>١٦ يفضلون كرة القدم فقط</a:t>
            </a:r>
            <a:r>
              <a:t> + </a:t>
            </a:r>
            <a:r>
              <a:rPr>
                <a:solidFill>
                  <a:srgbClr val="DA5100"/>
                </a:solidFill>
              </a:rPr>
              <a:t>٦ يفضلون اللعبتين معًا </a:t>
            </a:r>
            <a:r>
              <a:t>+ </a:t>
            </a:r>
            <a:r>
              <a:rPr>
                <a:solidFill>
                  <a:srgbClr val="E22400"/>
                </a:solidFill>
              </a:rPr>
              <a:t>١٢ يفضلون كرة السلة فقط </a:t>
            </a:r>
            <a:r>
              <a:t>= ٣٤ طالباً </a:t>
            </a:r>
          </a:p>
          <a:p>
            <a:pPr algn="r" rtl="0">
              <a:lnSpc>
                <a:spcPct val="225000"/>
              </a:lnSpc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الطلاب اللذين لا يفضلون أياً من اللعبتين ٥٠- ٣٤= ١٦ طالباً</a:t>
            </a:r>
          </a:p>
        </p:txBody>
      </p:sp>
      <p:sp>
        <p:nvSpPr>
          <p:cNvPr id="498" name="بمراجعة النموذج نجد أن الحل صحيح"/>
          <p:cNvSpPr txBox="1"/>
          <p:nvPr/>
        </p:nvSpPr>
        <p:spPr>
          <a:xfrm>
            <a:off x="12634809" y="10958930"/>
            <a:ext cx="8340510" cy="8301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r">
              <a:defRPr b="1" sz="5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النموذج نجد أن الحل صحيح</a:t>
            </a:r>
          </a:p>
        </p:txBody>
      </p:sp>
      <p:sp>
        <p:nvSpPr>
          <p:cNvPr id="499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00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6350488" y="655784"/>
            <a:ext cx="3136539" cy="803444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3"/>
      <p:bldP build="whole" bldLvl="1" animBg="1" rev="0" advAuto="0" spid="489" grpId="1"/>
      <p:bldP build="whole" bldLvl="1" animBg="1" rev="0" advAuto="0" spid="490" grpId="2"/>
      <p:bldP build="whole" bldLvl="1" animBg="1" rev="0" advAuto="0" spid="49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00;p15"/>
          <p:cNvGrpSpPr/>
          <p:nvPr/>
        </p:nvGrpSpPr>
        <p:grpSpPr>
          <a:xfrm>
            <a:off x="19822266" y="10840667"/>
            <a:ext cx="4275195" cy="2316876"/>
            <a:chOff x="0" y="0"/>
            <a:chExt cx="4275193" cy="2316874"/>
          </a:xfrm>
        </p:grpSpPr>
        <p:sp>
          <p:nvSpPr>
            <p:cNvPr id="502" name="Google Shape;501;p15"/>
            <p:cNvSpPr/>
            <p:nvPr/>
          </p:nvSpPr>
          <p:spPr>
            <a:xfrm>
              <a:off x="10591" y="-1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5" name="Google Shape;502;p15"/>
            <p:cNvGrpSpPr/>
            <p:nvPr/>
          </p:nvGrpSpPr>
          <p:grpSpPr>
            <a:xfrm>
              <a:off x="211910" y="174776"/>
              <a:ext cx="3881395" cy="1974423"/>
              <a:chOff x="0" y="0"/>
              <a:chExt cx="3881394" cy="1974422"/>
            </a:xfrm>
          </p:grpSpPr>
          <p:grpSp>
            <p:nvGrpSpPr>
              <p:cNvPr id="508" name="Google Shape;503;p15"/>
              <p:cNvGrpSpPr/>
              <p:nvPr/>
            </p:nvGrpSpPr>
            <p:grpSpPr>
              <a:xfrm>
                <a:off x="511383" y="-1"/>
                <a:ext cx="2674777" cy="1703289"/>
                <a:chOff x="0" y="0"/>
                <a:chExt cx="2674775" cy="1703287"/>
              </a:xfrm>
            </p:grpSpPr>
            <p:sp>
              <p:nvSpPr>
                <p:cNvPr id="503" name="Google Shape;504;p15"/>
                <p:cNvSpPr/>
                <p:nvPr/>
              </p:nvSpPr>
              <p:spPr>
                <a:xfrm rot="5400000">
                  <a:off x="728943" y="-694910"/>
                  <a:ext cx="1250924" cy="2640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5;p15"/>
                <p:cNvSpPr/>
                <p:nvPr/>
              </p:nvSpPr>
              <p:spPr>
                <a:xfrm rot="5400000">
                  <a:off x="805852" y="-599024"/>
                  <a:ext cx="108451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6;p15"/>
                <p:cNvSpPr/>
                <p:nvPr/>
              </p:nvSpPr>
              <p:spPr>
                <a:xfrm rot="5400000">
                  <a:off x="814001" y="-438004"/>
                  <a:ext cx="1058940" cy="2616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7;p15"/>
                <p:cNvSpPr/>
                <p:nvPr/>
              </p:nvSpPr>
              <p:spPr>
                <a:xfrm rot="5400000">
                  <a:off x="811077" y="-309441"/>
                  <a:ext cx="1064790" cy="2645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08;p15"/>
                <p:cNvSpPr/>
                <p:nvPr/>
              </p:nvSpPr>
              <p:spPr>
                <a:xfrm rot="5400000">
                  <a:off x="798918" y="-166271"/>
                  <a:ext cx="1070641" cy="26684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1" name="Google Shape;509;p15"/>
              <p:cNvGrpSpPr/>
              <p:nvPr/>
            </p:nvGrpSpPr>
            <p:grpSpPr>
              <a:xfrm>
                <a:off x="-1" y="1069468"/>
                <a:ext cx="1312437" cy="891040"/>
                <a:chOff x="0" y="0"/>
                <a:chExt cx="1312436" cy="891039"/>
              </a:xfrm>
            </p:grpSpPr>
            <p:sp>
              <p:nvSpPr>
                <p:cNvPr id="509" name="Google Shape;510;p15"/>
                <p:cNvSpPr/>
                <p:nvPr/>
              </p:nvSpPr>
              <p:spPr>
                <a:xfrm>
                  <a:off x="-1" y="0"/>
                  <a:ext cx="1312437" cy="891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11;p15"/>
                <p:cNvSpPr/>
                <p:nvPr/>
              </p:nvSpPr>
              <p:spPr>
                <a:xfrm>
                  <a:off x="21534" y="549368"/>
                  <a:ext cx="1251247" cy="311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4" name="Google Shape;512;p15"/>
              <p:cNvGrpSpPr/>
              <p:nvPr/>
            </p:nvGrpSpPr>
            <p:grpSpPr>
              <a:xfrm>
                <a:off x="2379812" y="964097"/>
                <a:ext cx="1501582" cy="1010326"/>
                <a:chOff x="0" y="0"/>
                <a:chExt cx="1501580" cy="1010324"/>
              </a:xfrm>
            </p:grpSpPr>
            <p:sp>
              <p:nvSpPr>
                <p:cNvPr id="512" name="Google Shape;513;p15"/>
                <p:cNvSpPr/>
                <p:nvPr/>
              </p:nvSpPr>
              <p:spPr>
                <a:xfrm rot="10800000">
                  <a:off x="-1" y="0"/>
                  <a:ext cx="1501582" cy="10103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3" name="Google Shape;514;p15"/>
                <p:cNvSpPr/>
                <p:nvPr/>
              </p:nvSpPr>
              <p:spPr>
                <a:xfrm rot="10800000">
                  <a:off x="33054" y="548281"/>
                  <a:ext cx="1414737" cy="4213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6" name="Google Shape;515;p15"/>
            <p:cNvSpPr/>
            <p:nvPr/>
          </p:nvSpPr>
          <p:spPr>
            <a:xfrm>
              <a:off x="-1" y="5295"/>
              <a:ext cx="4264602" cy="231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254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101600" dist="0" dir="5400000">
                <a:srgbClr val="000000">
                  <a:alpha val="40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def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2" name="تجميع"/>
          <p:cNvGrpSpPr/>
          <p:nvPr/>
        </p:nvGrpSpPr>
        <p:grpSpPr>
          <a:xfrm>
            <a:off x="20652515" y="2115150"/>
            <a:ext cx="3136539" cy="1846000"/>
            <a:chOff x="0" y="0"/>
            <a:chExt cx="3136537" cy="1845999"/>
          </a:xfrm>
        </p:grpSpPr>
        <p:grpSp>
          <p:nvGrpSpPr>
            <p:cNvPr id="520" name="تجميع"/>
            <p:cNvGrpSpPr/>
            <p:nvPr/>
          </p:nvGrpSpPr>
          <p:grpSpPr>
            <a:xfrm>
              <a:off x="706876" y="33866"/>
              <a:ext cx="1655052" cy="1655052"/>
              <a:chOff x="0" y="0"/>
              <a:chExt cx="1655050" cy="1655050"/>
            </a:xfrm>
          </p:grpSpPr>
          <p:sp>
            <p:nvSpPr>
              <p:cNvPr id="518" name="Google Shape;324;p12"/>
              <p:cNvSpPr/>
              <p:nvPr/>
            </p:nvSpPr>
            <p:spPr>
              <a:xfrm>
                <a:off x="-1" y="-1"/>
                <a:ext cx="1655052" cy="1655052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9" name="Google Shape;325;p12"/>
              <p:cNvSpPr/>
              <p:nvPr/>
            </p:nvSpPr>
            <p:spPr>
              <a:xfrm>
                <a:off x="79040" y="57972"/>
                <a:ext cx="1539106" cy="1539106"/>
              </a:xfrm>
              <a:prstGeom prst="ellipse">
                <a:avLst/>
              </a:prstGeom>
              <a:noFill/>
              <a:ln w="254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1" name="٩"/>
            <p:cNvSpPr/>
            <p:nvPr/>
          </p:nvSpPr>
          <p:spPr>
            <a:xfrm>
              <a:off x="0" y="0"/>
              <a:ext cx="3136538" cy="1846000"/>
            </a:xfrm>
            <a:prstGeom prst="roundRect">
              <a:avLst>
                <a:gd name="adj" fmla="val 13298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8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1738403" y="2194171"/>
            <a:ext cx="4487113" cy="2524079"/>
            <a:chOff x="0" y="0"/>
            <a:chExt cx="4487111" cy="2524077"/>
          </a:xfrm>
        </p:grpSpPr>
        <p:grpSp>
          <p:nvGrpSpPr>
            <p:cNvPr id="535" name="تجميع"/>
            <p:cNvGrpSpPr/>
            <p:nvPr/>
          </p:nvGrpSpPr>
          <p:grpSpPr>
            <a:xfrm>
              <a:off x="58314" y="0"/>
              <a:ext cx="4428798" cy="2524078"/>
              <a:chOff x="0" y="0"/>
              <a:chExt cx="4428797" cy="2524077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782918"/>
                <a:ext cx="3061290" cy="1211450"/>
              </a:xfrm>
              <a:prstGeom prst="roundRect">
                <a:avLst>
                  <a:gd name="adj" fmla="val 50000"/>
                </a:avLst>
              </a:prstGeom>
              <a:noFill/>
              <a:ln w="254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1016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ctr" rtl="0">
                  <a:def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 rot="1320000">
                <a:off x="2456323" y="233642"/>
                <a:ext cx="1647202" cy="2056794"/>
                <a:chOff x="0" y="0"/>
                <a:chExt cx="1647201" cy="2056792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2071842">
                  <a:off x="287354" y="133337"/>
                  <a:ext cx="1072493" cy="1790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140412" y="125558"/>
                  <a:ext cx="1368910" cy="1794825"/>
                  <a:chOff x="0" y="0"/>
                  <a:chExt cx="1368909" cy="1794824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2079655">
                    <a:off x="99211" y="958722"/>
                    <a:ext cx="850188" cy="70566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2079655">
                    <a:off x="127698" y="892811"/>
                    <a:ext cx="417669" cy="7025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1279655">
                    <a:off x="316407" y="122055"/>
                    <a:ext cx="841450" cy="12957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1279655">
                    <a:off x="456009" y="119595"/>
                    <a:ext cx="551854" cy="13026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1279655">
                    <a:off x="500911" y="142592"/>
                    <a:ext cx="841450" cy="3044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1279655">
                    <a:off x="279778" y="1510744"/>
                    <a:ext cx="271804" cy="1363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1274888">
                    <a:off x="400856" y="403929"/>
                    <a:ext cx="871697" cy="205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91439" tIns="91439" rIns="91439" bIns="91439" numCol="1" anchor="ctr">
                    <a:noAutofit/>
                  </a:bodyPr>
                  <a:lstStyle/>
                  <a:p>
                    <a:pPr algn="ctr" rtl="0">
                      <a:defRPr sz="3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2076800">
                  <a:off x="318794" y="192595"/>
                  <a:ext cx="1015278" cy="168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254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1016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algn="ctr" rtl="0">
                    <a:defRPr sz="3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الحل"/>
            <p:cNvSpPr/>
            <p:nvPr/>
          </p:nvSpPr>
          <p:spPr>
            <a:xfrm>
              <a:off x="0" y="860317"/>
              <a:ext cx="3136538" cy="1150984"/>
            </a:xfrm>
            <a:prstGeom prst="roundRect">
              <a:avLst>
                <a:gd name="adj" fmla="val 21329"/>
              </a:avLst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2201333">
                <a:defRPr b="1" sz="5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4945525" y="654907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20010916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305584" y="608074"/>
            <a:ext cx="972898" cy="871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91439" tIns="91439" rIns="91439" bIns="91439" anchor="ctr"/>
          <a:lstStyle/>
          <a:p>
            <a:pPr/>
          </a:p>
        </p:txBody>
      </p:sp>
      <p:pic>
        <p:nvPicPr>
          <p:cNvPr id="541" name="IMG_3623.png" descr="IMG_3623.png"/>
          <p:cNvPicPr>
            <a:picLocks noChangeAspect="1"/>
          </p:cNvPicPr>
          <p:nvPr/>
        </p:nvPicPr>
        <p:blipFill>
          <a:blip r:embed="rId5">
            <a:extLst/>
          </a:blip>
          <a:srcRect l="13768" t="5423" r="0" b="0"/>
          <a:stretch>
            <a:fillRect/>
          </a:stretch>
        </p:blipFill>
        <p:spPr>
          <a:xfrm>
            <a:off x="6943262" y="2554156"/>
            <a:ext cx="13709320" cy="8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مسألة  ٣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703560" y="621918"/>
            <a:ext cx="3136539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43" name="مسألة ٦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12529876" y="621918"/>
            <a:ext cx="3136538" cy="803443"/>
          </a:xfrm>
          <a:prstGeom prst="roundRect">
            <a:avLst>
              <a:gd name="adj" fmla="val 30555"/>
            </a:avLst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2201333">
              <a:defRPr sz="40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2" grpId="1"/>
      <p:bldP build="whole" bldLvl="1" animBg="1" rev="0" advAuto="0" spid="53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63500" dist="254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254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