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7382BCCC-2004-4972-8CCE-27D8B5206CFA.png" descr="7382BCCC-2004-4972-8CCE-27D8B5206CFA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941" y="-45099"/>
            <a:ext cx="13076682" cy="98437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682438" y="7424921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-1yeDsa2dK8" TargetMode="External"/><Relationship Id="rId3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تمثيل الكسور العشرية على خط الأعداد"/>
          <p:cNvSpPr txBox="1"/>
          <p:nvPr/>
        </p:nvSpPr>
        <p:spPr>
          <a:xfrm>
            <a:off x="1831978" y="5060949"/>
            <a:ext cx="8994665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تمثيل الكسور العشرية على خط الأعداد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eelOff"/>
      </p:transition>
    </mc:Choice>
    <mc:Choice xmlns:p14="http://schemas.microsoft.com/office/powerpoint/2010/main" Requires="p14">
      <p:transition spd="slow" advClick="1" p14:dur="1500">
        <p:wipe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503_123713.png" descr="MagicEraser_230503_123713.png"/>
          <p:cNvPicPr>
            <a:picLocks noChangeAspect="1"/>
          </p:cNvPicPr>
          <p:nvPr/>
        </p:nvPicPr>
        <p:blipFill>
          <a:blip r:embed="rId2">
            <a:extLst/>
          </a:blip>
          <a:srcRect l="70370" t="32355" r="13339" b="60337"/>
          <a:stretch>
            <a:fillRect/>
          </a:stretch>
        </p:blipFill>
        <p:spPr>
          <a:xfrm>
            <a:off x="4004329" y="3890286"/>
            <a:ext cx="4599564" cy="15473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MagicEraser_230503_123713.png" descr="MagicEraser_230503_123713.png"/>
          <p:cNvPicPr>
            <a:picLocks noChangeAspect="0"/>
          </p:cNvPicPr>
          <p:nvPr/>
        </p:nvPicPr>
        <p:blipFill>
          <a:blip r:embed="rId2">
            <a:extLst/>
          </a:blip>
          <a:srcRect l="14069" t="16446" r="31737" b="3083"/>
          <a:stretch>
            <a:fillRect/>
          </a:stretch>
        </p:blipFill>
        <p:spPr>
          <a:xfrm>
            <a:off x="1801598" y="1846298"/>
            <a:ext cx="7814949" cy="78207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MagicEraser_230503_123713.png" descr="MagicEraser_230503_123713.png"/>
          <p:cNvPicPr>
            <a:picLocks noChangeAspect="1"/>
          </p:cNvPicPr>
          <p:nvPr/>
        </p:nvPicPr>
        <p:blipFill>
          <a:blip r:embed="rId2">
            <a:extLst/>
          </a:blip>
          <a:srcRect l="67629" t="15432" r="9856" b="52425"/>
          <a:stretch>
            <a:fillRect/>
          </a:stretch>
        </p:blipFill>
        <p:spPr>
          <a:xfrm>
            <a:off x="9429353" y="3172817"/>
            <a:ext cx="3182950" cy="340811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تمثيل الكسور العشرية على خط الأعداد"/>
          <p:cNvSpPr txBox="1"/>
          <p:nvPr/>
        </p:nvSpPr>
        <p:spPr>
          <a:xfrm>
            <a:off x="2005068" y="488499"/>
            <a:ext cx="8994664" cy="1079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7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تمثيل الكسور العشرية على خط الأعداد </a:t>
            </a:r>
          </a:p>
        </p:txBody>
      </p:sp>
      <p:sp>
        <p:nvSpPr>
          <p:cNvPr id="132" name="صفحة ١١٤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MagicEraser_230503_123728.png" descr="MagicEraser_230503_123728.png"/>
          <p:cNvPicPr>
            <a:picLocks noChangeAspect="1"/>
          </p:cNvPicPr>
          <p:nvPr/>
        </p:nvPicPr>
        <p:blipFill>
          <a:blip r:embed="rId2">
            <a:extLst/>
          </a:blip>
          <a:srcRect l="13570" t="47360" r="31144" b="14435"/>
          <a:stretch>
            <a:fillRect/>
          </a:stretch>
        </p:blipFill>
        <p:spPr>
          <a:xfrm>
            <a:off x="592689" y="1640745"/>
            <a:ext cx="11819578" cy="6125931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صفحة ١١٤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١١٤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MagicEraser_230503_123739.png" descr="MagicEraser_230503_123739.png"/>
          <p:cNvPicPr>
            <a:picLocks noChangeAspect="1"/>
          </p:cNvPicPr>
          <p:nvPr/>
        </p:nvPicPr>
        <p:blipFill>
          <a:blip r:embed="rId2">
            <a:extLst/>
          </a:blip>
          <a:srcRect l="10488" t="32597" r="12925" b="10537"/>
          <a:stretch>
            <a:fillRect/>
          </a:stretch>
        </p:blipFill>
        <p:spPr>
          <a:xfrm>
            <a:off x="529010" y="1896773"/>
            <a:ext cx="12256899" cy="6825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MagicEraser_230503_123739.png" descr="MagicEraser_230503_123739.png"/>
          <p:cNvPicPr>
            <a:picLocks noChangeAspect="1"/>
          </p:cNvPicPr>
          <p:nvPr/>
        </p:nvPicPr>
        <p:blipFill>
          <a:blip r:embed="rId2">
            <a:extLst/>
          </a:blip>
          <a:srcRect l="8547" t="17327" r="13314" b="67997"/>
          <a:stretch>
            <a:fillRect/>
          </a:stretch>
        </p:blipFill>
        <p:spPr>
          <a:xfrm>
            <a:off x="2188279" y="121951"/>
            <a:ext cx="10618909" cy="149578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صفحة ١١٥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تجميع"/>
          <p:cNvGrpSpPr/>
          <p:nvPr/>
        </p:nvGrpSpPr>
        <p:grpSpPr>
          <a:xfrm>
            <a:off x="622440" y="1826489"/>
            <a:ext cx="12416549" cy="7279209"/>
            <a:chOff x="0" y="0"/>
            <a:chExt cx="12416548" cy="7279207"/>
          </a:xfrm>
        </p:grpSpPr>
        <p:pic>
          <p:nvPicPr>
            <p:cNvPr id="141" name="MagicEraser_230503_123752.png" descr="MagicEraser_230503_12375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0462" t="33444" r="12402" b="18939"/>
            <a:stretch>
              <a:fillRect/>
            </a:stretch>
          </p:blipFill>
          <p:spPr>
            <a:xfrm>
              <a:off x="0" y="0"/>
              <a:ext cx="12327852" cy="57076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2" name="MagicEraser_230503_123752.png" descr="MagicEraser_230503_123752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3791" t="80561" r="12402" b="7760"/>
            <a:stretch>
              <a:fillRect/>
            </a:stretch>
          </p:blipFill>
          <p:spPr>
            <a:xfrm>
              <a:off x="5415409" y="5879422"/>
              <a:ext cx="7001140" cy="1399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4" name="MagicEraser_230503_123752.png" descr="MagicEraser_230503_123752.png"/>
          <p:cNvPicPr>
            <a:picLocks noChangeAspect="1"/>
          </p:cNvPicPr>
          <p:nvPr/>
        </p:nvPicPr>
        <p:blipFill>
          <a:blip r:embed="rId2">
            <a:extLst/>
          </a:blip>
          <a:srcRect l="8333" t="15703" r="11737" b="65775"/>
          <a:stretch>
            <a:fillRect/>
          </a:stretch>
        </p:blipFill>
        <p:spPr>
          <a:xfrm>
            <a:off x="2101995" y="136375"/>
            <a:ext cx="10640023" cy="184917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صفحة ١١٥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١١٥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MagicEraser_230503_123805.png" descr="MagicEraser_230503_123805.png"/>
          <p:cNvPicPr>
            <a:picLocks noChangeAspect="1"/>
          </p:cNvPicPr>
          <p:nvPr/>
        </p:nvPicPr>
        <p:blipFill>
          <a:blip r:embed="rId2">
            <a:extLst/>
          </a:blip>
          <a:srcRect l="8284" t="17857" r="3589" b="11137"/>
          <a:stretch>
            <a:fillRect/>
          </a:stretch>
        </p:blipFill>
        <p:spPr>
          <a:xfrm>
            <a:off x="305990" y="1132284"/>
            <a:ext cx="12393018" cy="748901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صفحة ١١٦"/>
          <p:cNvSpPr txBox="1"/>
          <p:nvPr/>
        </p:nvSpPr>
        <p:spPr>
          <a:xfrm>
            <a:off x="142841" y="8921208"/>
            <a:ext cx="1933446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١١٦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