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7" r:id="rId3"/>
    <p:sldId id="258" r:id="rId4"/>
    <p:sldId id="259" r:id="rId5"/>
    <p:sldId id="270" r:id="rId6"/>
    <p:sldId id="294" r:id="rId7"/>
    <p:sldId id="267" r:id="rId8"/>
    <p:sldId id="268" r:id="rId9"/>
    <p:sldId id="287" r:id="rId10"/>
    <p:sldId id="280" r:id="rId11"/>
    <p:sldId id="271" r:id="rId12"/>
    <p:sldId id="295" r:id="rId13"/>
    <p:sldId id="278" r:id="rId14"/>
    <p:sldId id="296" r:id="rId15"/>
    <p:sldId id="297" r:id="rId16"/>
    <p:sldId id="298" r:id="rId17"/>
    <p:sldId id="269" r:id="rId18"/>
    <p:sldId id="272" r:id="rId19"/>
    <p:sldId id="299" r:id="rId20"/>
    <p:sldId id="273" r:id="rId21"/>
    <p:sldId id="274" r:id="rId22"/>
    <p:sldId id="275" r:id="rId23"/>
    <p:sldId id="276" r:id="rId24"/>
    <p:sldId id="257" r:id="rId25"/>
  </p:sldIdLst>
  <p:sldSz cx="12192000" cy="6858000"/>
  <p:notesSz cx="6858000" cy="9144000"/>
  <p:embeddedFontLst>
    <p:embeddedFont>
      <p:font typeface="Sultan bold" pitchFamily="2" charset="-78"/>
      <p:regular r:id="rId27"/>
    </p:embeddedFont>
    <p:embeddedFont>
      <p:font typeface="AGA Aladdin Regular" pitchFamily="2" charset="-78"/>
      <p:regular r:id="rId28"/>
    </p:embeddedFont>
    <p:embeddedFont>
      <p:font typeface="Calibri" panose="020F0502020204030204" pitchFamily="34" charset="0"/>
      <p:regular r:id="rId29"/>
      <p:bold r:id="rId30"/>
    </p:embeddedFont>
    <p:embeddedFont>
      <p:font typeface="رموز الرياضيات العربية" panose="02020603050405020304" pitchFamily="18" charset="0"/>
      <p:regular r:id="rId31"/>
    </p:embeddedFont>
    <p:embeddedFont>
      <p:font typeface="Segoe UI Semibold" panose="020B0702040204020203" pitchFamily="34" charset="0"/>
      <p:bold r:id="rId32"/>
    </p:embeddedFont>
  </p:embeddedFontLst>
  <p:custDataLst>
    <p:tags r:id="rId33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لبداية" id="{9D1F25A8-D57C-4E31-B5D6-7E2ED1B5427F}">
          <p14:sldIdLst>
            <p14:sldId id="256"/>
            <p14:sldId id="277"/>
          </p14:sldIdLst>
        </p14:section>
        <p14:section name="العرض" id="{48963CF3-EB28-48E7-A90B-4A9D6B255E04}">
          <p14:sldIdLst>
            <p14:sldId id="258"/>
            <p14:sldId id="259"/>
            <p14:sldId id="270"/>
            <p14:sldId id="294"/>
            <p14:sldId id="267"/>
            <p14:sldId id="268"/>
            <p14:sldId id="287"/>
            <p14:sldId id="280"/>
            <p14:sldId id="271"/>
            <p14:sldId id="295"/>
            <p14:sldId id="278"/>
            <p14:sldId id="296"/>
            <p14:sldId id="297"/>
            <p14:sldId id="298"/>
            <p14:sldId id="269"/>
            <p14:sldId id="272"/>
            <p14:sldId id="299"/>
            <p14:sldId id="273"/>
            <p14:sldId id="274"/>
            <p14:sldId id="275"/>
            <p14:sldId id="276"/>
          </p14:sldIdLst>
        </p14:section>
        <p14:section name="مقطع النهاية" id="{3760C45C-5E4B-48C7-9505-FBF6FBE0673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B050"/>
    <a:srgbClr val="0070C0"/>
    <a:srgbClr val="FFC000"/>
    <a:srgbClr val="474F54"/>
    <a:srgbClr val="1E23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6405FB-812C-489A-BC57-FAAB0D8EBFF1}" v="38" dt="2021-05-11T21:56:10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097E81-8D64-4615-8093-590DFEA38212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00583F8-ED48-4527-B4F7-BD86D4E327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791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9490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390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13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1096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9965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9301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0167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4537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6954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367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280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2958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9189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8889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017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2650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364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8967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6551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1873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9645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8627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6120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8547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965887-88AB-49B5-80DF-4926DB4E1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607A50-FC50-4604-A900-C8448A8B1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69F84C-95B4-42AE-8139-7E4C5DC8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6B6788-EA9C-4CC1-8F5F-CE50A15D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AEFAD6-FE7E-4E3E-8C62-AB82912C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69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7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048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85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33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34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4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09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62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326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15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43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6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06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71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32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55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36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84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61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27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40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0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22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55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36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24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0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2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7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15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345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07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88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27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611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56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844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52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88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07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22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878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84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38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48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81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914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32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93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657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7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9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09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56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73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6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9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9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90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156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75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66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72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40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55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44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20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095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24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42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14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45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36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54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37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70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06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35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581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682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00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4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14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28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71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125AAC-0CA2-4C57-9D90-6D37C951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07DFA83-C404-4DB2-8DA7-B06649042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7047CB-3135-44E4-8E5D-115EC44B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9B0317-2C19-4548-8711-C0BEB416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DBD4D6-BD01-444E-8314-F524FF10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55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56B43C-B406-4B86-9BEB-1868EBF3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DA73C98-8BB7-4555-A164-C0B427105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2ECB848-1445-4852-86EC-BBAD5AEB6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907264-0CDF-4A14-A156-C1FE4BE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6858F80-FA3F-4824-9927-0B727F657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2DBE3FC-2194-4A18-8974-2ADDD1C4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17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B4D839-296E-47F7-9D36-62A755CF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81A6620-53D4-4CD3-AFD3-4FCA4637F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8F9598D-8DEB-46BB-A622-FBA358362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C60DF9D-8E1C-4F59-A7AC-92741E7A5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AA6C240-BD4E-4B5B-B8AF-4F2796A71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A45FC8C-26D3-4B0C-814E-8E3EF2BB7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19A1588-2635-4315-917E-C0FEACD8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8D99DEC-3898-4C9B-8F7F-DE0B893E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3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02AA4B-607E-447F-91F8-D258278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30D61B2-12F4-4082-9F54-8B97AF1C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C803945-DC26-4709-8D99-5D0A941F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F3A13F3-2607-4E4E-B156-F0FF8DCF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735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CEEF5E4-9147-4517-AF50-0804807C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9977DBA-75EA-4362-9C67-16757C35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D540236-5064-4D7B-98E2-EA656CAD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54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ED48A0-BD4F-44C8-A144-CF9DB1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C95B8F-FB61-4F99-90CF-D036FD03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38597-A659-4171-92B2-1F9ED35E3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C68ABF7-6C18-4635-9F00-5A192EF6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AC40E8-E3BC-4AB1-B895-7FEF3FBE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367F136-5050-4194-9BC9-6DCB480D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93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8C79C4-67F2-4393-ACE0-C5A3AF73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19EA673-99F2-4002-A274-D69F6B08A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2F3E4E3-B2F6-4890-BB85-CDD911F25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78689B7-B483-4B54-B30F-48E65882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334A1D8-B858-4E58-BD07-DD44775C0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E3CC06-D2B2-4156-B777-7923FD57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5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019BED-2DDD-44C8-A52D-8676BF8E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E89A432-A02B-4952-B441-60A1D830E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DFB1B-0035-4189-BAD3-169CADDDB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D006D9-7162-46AF-9097-FCE447DC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AB4B70-76CD-429D-B5DF-66591369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91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F86B658-747E-4161-AF73-E20F0A800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9159CB-1F3D-4668-9CF3-821F40217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62E922-A5AD-499B-917E-ED7481EB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3507D4-E3EC-43CF-92C0-749D3CBB7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9F6101-1E40-4672-986D-9099FF02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5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79B569D-463D-4F4C-AA7C-0E535909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157B222-74BD-4CD5-BC05-83C754877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31D3B2-D8D0-46EA-97BD-0930A2CB0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CB8D5-A6D6-47E8-AF8D-BB5AD34E4375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E4BD7E-5086-45ED-A540-A7FFBB5EB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06D05B-A9CD-4DD3-90BD-E51B922CF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44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  <p:sldLayoutId id="2147483738" r:id="rId12"/>
    <p:sldLayoutId id="2147483737" r:id="rId13"/>
    <p:sldLayoutId id="2147483736" r:id="rId14"/>
    <p:sldLayoutId id="2147483735" r:id="rId15"/>
    <p:sldLayoutId id="2147483734" r:id="rId16"/>
    <p:sldLayoutId id="2147483733" r:id="rId17"/>
    <p:sldLayoutId id="2147483732" r:id="rId18"/>
    <p:sldLayoutId id="2147483731" r:id="rId19"/>
    <p:sldLayoutId id="2147483730" r:id="rId20"/>
    <p:sldLayoutId id="2147483729" r:id="rId21"/>
    <p:sldLayoutId id="2147483728" r:id="rId22"/>
    <p:sldLayoutId id="2147483727" r:id="rId23"/>
    <p:sldLayoutId id="2147483726" r:id="rId24"/>
    <p:sldLayoutId id="2147483725" r:id="rId25"/>
    <p:sldLayoutId id="2147483724" r:id="rId26"/>
    <p:sldLayoutId id="2147483723" r:id="rId27"/>
    <p:sldLayoutId id="2147483722" r:id="rId28"/>
    <p:sldLayoutId id="2147483721" r:id="rId29"/>
    <p:sldLayoutId id="2147483720" r:id="rId30"/>
    <p:sldLayoutId id="2147483719" r:id="rId31"/>
    <p:sldLayoutId id="2147483718" r:id="rId32"/>
    <p:sldLayoutId id="2147483717" r:id="rId33"/>
    <p:sldLayoutId id="2147483716" r:id="rId34"/>
    <p:sldLayoutId id="2147483715" r:id="rId35"/>
    <p:sldLayoutId id="2147483714" r:id="rId36"/>
    <p:sldLayoutId id="2147483713" r:id="rId37"/>
    <p:sldLayoutId id="2147483712" r:id="rId38"/>
    <p:sldLayoutId id="2147483711" r:id="rId39"/>
    <p:sldLayoutId id="2147483710" r:id="rId40"/>
    <p:sldLayoutId id="2147483709" r:id="rId41"/>
    <p:sldLayoutId id="2147483708" r:id="rId42"/>
    <p:sldLayoutId id="2147483707" r:id="rId43"/>
    <p:sldLayoutId id="2147483706" r:id="rId44"/>
    <p:sldLayoutId id="2147483705" r:id="rId45"/>
    <p:sldLayoutId id="2147483704" r:id="rId46"/>
    <p:sldLayoutId id="2147483703" r:id="rId47"/>
    <p:sldLayoutId id="2147483702" r:id="rId48"/>
    <p:sldLayoutId id="2147483701" r:id="rId49"/>
    <p:sldLayoutId id="2147483700" r:id="rId50"/>
    <p:sldLayoutId id="2147483699" r:id="rId51"/>
    <p:sldLayoutId id="2147483698" r:id="rId52"/>
    <p:sldLayoutId id="2147483697" r:id="rId53"/>
    <p:sldLayoutId id="2147483696" r:id="rId54"/>
    <p:sldLayoutId id="2147483695" r:id="rId55"/>
    <p:sldLayoutId id="2147483694" r:id="rId56"/>
    <p:sldLayoutId id="2147483693" r:id="rId57"/>
    <p:sldLayoutId id="2147483692" r:id="rId58"/>
    <p:sldLayoutId id="2147483691" r:id="rId59"/>
    <p:sldLayoutId id="2147483690" r:id="rId60"/>
    <p:sldLayoutId id="2147483689" r:id="rId61"/>
    <p:sldLayoutId id="2147483688" r:id="rId62"/>
    <p:sldLayoutId id="2147483687" r:id="rId63"/>
    <p:sldLayoutId id="2147483686" r:id="rId64"/>
    <p:sldLayoutId id="2147483685" r:id="rId65"/>
    <p:sldLayoutId id="2147483684" r:id="rId66"/>
    <p:sldLayoutId id="2147483683" r:id="rId67"/>
    <p:sldLayoutId id="2147483682" r:id="rId68"/>
    <p:sldLayoutId id="2147483681" r:id="rId69"/>
    <p:sldLayoutId id="2147483680" r:id="rId70"/>
    <p:sldLayoutId id="2147483679" r:id="rId71"/>
    <p:sldLayoutId id="2147483678" r:id="rId72"/>
    <p:sldLayoutId id="2147483677" r:id="rId73"/>
    <p:sldLayoutId id="2147483676" r:id="rId74"/>
    <p:sldLayoutId id="2147483675" r:id="rId75"/>
    <p:sldLayoutId id="2147483674" r:id="rId76"/>
    <p:sldLayoutId id="2147483673" r:id="rId77"/>
    <p:sldLayoutId id="2147483672" r:id="rId78"/>
    <p:sldLayoutId id="2147483671" r:id="rId79"/>
    <p:sldLayoutId id="2147483670" r:id="rId80"/>
    <p:sldLayoutId id="2147483669" r:id="rId81"/>
    <p:sldLayoutId id="2147483668" r:id="rId82"/>
    <p:sldLayoutId id="2147483667" r:id="rId83"/>
    <p:sldLayoutId id="2147483666" r:id="rId84"/>
    <p:sldLayoutId id="2147483665" r:id="rId85"/>
    <p:sldLayoutId id="2147483664" r:id="rId86"/>
    <p:sldLayoutId id="2147483663" r:id="rId87"/>
    <p:sldLayoutId id="2147483662" r:id="rId88"/>
    <p:sldLayoutId id="2147483661" r:id="rId89"/>
    <p:sldLayoutId id="2147483660" r:id="rId90"/>
    <p:sldLayoutId id="2147483651" r:id="rId91"/>
    <p:sldLayoutId id="2147483652" r:id="rId92"/>
    <p:sldLayoutId id="2147483653" r:id="rId93"/>
    <p:sldLayoutId id="2147483654" r:id="rId94"/>
    <p:sldLayoutId id="2147483655" r:id="rId95"/>
    <p:sldLayoutId id="2147483656" r:id="rId96"/>
    <p:sldLayoutId id="2147483657" r:id="rId97"/>
    <p:sldLayoutId id="2147483658" r:id="rId98"/>
    <p:sldLayoutId id="2147483659" r:id="rId99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27.jpg"/><Relationship Id="rId5" Type="http://schemas.openxmlformats.org/officeDocument/2006/relationships/image" Target="../media/image12.svg"/><Relationship Id="rId15" Type="http://schemas.openxmlformats.org/officeDocument/2006/relationships/image" Target="../media/image30.pn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31.jpeg"/><Relationship Id="rId5" Type="http://schemas.openxmlformats.org/officeDocument/2006/relationships/image" Target="../media/image12.svg"/><Relationship Id="rId15" Type="http://schemas.openxmlformats.org/officeDocument/2006/relationships/image" Target="../media/image34.pn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27.jpg"/><Relationship Id="rId5" Type="http://schemas.openxmlformats.org/officeDocument/2006/relationships/image" Target="../media/image12.svg"/><Relationship Id="rId15" Type="http://schemas.openxmlformats.org/officeDocument/2006/relationships/image" Target="../media/image17.pn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3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14.jpeg"/><Relationship Id="rId5" Type="http://schemas.openxmlformats.org/officeDocument/2006/relationships/image" Target="../media/image12.sv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14.jpeg"/><Relationship Id="rId5" Type="http://schemas.openxmlformats.org/officeDocument/2006/relationships/image" Target="../media/image12.svg"/><Relationship Id="rId15" Type="http://schemas.openxmlformats.org/officeDocument/2006/relationships/image" Target="../media/image40.pn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27.jpg"/><Relationship Id="rId5" Type="http://schemas.openxmlformats.org/officeDocument/2006/relationships/image" Target="../media/image12.svg"/><Relationship Id="rId15" Type="http://schemas.openxmlformats.org/officeDocument/2006/relationships/image" Target="../media/image19.jp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3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14.jpeg"/><Relationship Id="rId5" Type="http://schemas.openxmlformats.org/officeDocument/2006/relationships/image" Target="../media/image12.sv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image" Target="../media/image14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6.gif"/><Relationship Id="rId1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17.png"/><Relationship Id="rId5" Type="http://schemas.openxmlformats.org/officeDocument/2006/relationships/image" Target="../media/image12.svg"/><Relationship Id="rId10" Type="http://schemas.openxmlformats.org/officeDocument/2006/relationships/image" Target="../media/image14.jpeg"/><Relationship Id="rId4" Type="http://schemas.openxmlformats.org/officeDocument/2006/relationships/image" Target="../media/image10.png"/><Relationship Id="rId9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4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image" Target="../media/image14.jpeg"/><Relationship Id="rId5" Type="http://schemas.openxmlformats.org/officeDocument/2006/relationships/image" Target="../media/image12.svg"/><Relationship Id="rId10" Type="http://schemas.openxmlformats.org/officeDocument/2006/relationships/image" Target="../media/image44.png"/><Relationship Id="rId4" Type="http://schemas.openxmlformats.org/officeDocument/2006/relationships/image" Target="../media/image10.png"/><Relationship Id="rId9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4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image" Target="../media/image47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7.gif"/><Relationship Id="rId1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image" Target="../media/image19.jpg"/><Relationship Id="rId5" Type="http://schemas.openxmlformats.org/officeDocument/2006/relationships/image" Target="../media/image12.svg"/><Relationship Id="rId10" Type="http://schemas.openxmlformats.org/officeDocument/2006/relationships/image" Target="../media/image47.jpeg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0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1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1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12.jpeg"/><Relationship Id="rId5" Type="http://schemas.openxmlformats.org/officeDocument/2006/relationships/image" Target="../media/image12.svg"/><Relationship Id="rId15" Type="http://schemas.openxmlformats.org/officeDocument/2006/relationships/image" Target="../media/image16.png"/><Relationship Id="rId10" Type="http://schemas.openxmlformats.org/officeDocument/2006/relationships/image" Target="../media/image4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17.png"/><Relationship Id="rId5" Type="http://schemas.openxmlformats.org/officeDocument/2006/relationships/image" Target="../media/image12.svg"/><Relationship Id="rId10" Type="http://schemas.openxmlformats.org/officeDocument/2006/relationships/image" Target="../media/image4.gif"/><Relationship Id="rId4" Type="http://schemas.openxmlformats.org/officeDocument/2006/relationships/image" Target="../media/image10.png"/><Relationship Id="rId9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19.jpg"/><Relationship Id="rId5" Type="http://schemas.openxmlformats.org/officeDocument/2006/relationships/image" Target="../media/image12.svg"/><Relationship Id="rId15" Type="http://schemas.openxmlformats.org/officeDocument/2006/relationships/image" Target="../media/image22.jpe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5.gif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14.jpeg"/><Relationship Id="rId5" Type="http://schemas.openxmlformats.org/officeDocument/2006/relationships/image" Target="../media/image12.svg"/><Relationship Id="rId15" Type="http://schemas.openxmlformats.org/officeDocument/2006/relationships/image" Target="../media/image26.pn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DA05C306-97AE-4058-93B0-1B437802C1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31" y="1551713"/>
            <a:ext cx="3233694" cy="33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46" y="912694"/>
            <a:ext cx="1614080" cy="12669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5877" y="1682151"/>
            <a:ext cx="1199136" cy="335486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58" y="1233242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5092338" y="1541359"/>
            <a:ext cx="10406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130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التمثيل البياني للدوال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054" name="Picture 6" descr="textura bonita,bonito dos desenhos animados,armação de borda,fronteira criativa,simples e natural,forma de coração de amor,quadro de graffiti,vetor do coração,vetor de quadro,vetor de fronteira,vetor de amor,vetor de graffiti,quadro retangular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82" y="1175777"/>
            <a:ext cx="7205303" cy="54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7902" y="3002140"/>
            <a:ext cx="5513390" cy="1629951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15733" y="1751397"/>
            <a:ext cx="3403866" cy="306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4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8520545" y="1593273"/>
            <a:ext cx="1108364" cy="65116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C000"/>
                </a:solidFill>
                <a:cs typeface="AGA Aladdin Regular" pitchFamily="2" charset="-78"/>
              </a:rPr>
              <a:t>مثال 2 </a:t>
            </a:r>
            <a:endParaRPr lang="ar-SA" sz="2400" b="1" dirty="0">
              <a:solidFill>
                <a:srgbClr val="FFC000"/>
              </a:solidFill>
              <a:cs typeface="AGA Aladdin Regular" pitchFamily="2" charset="-78"/>
            </a:endParaRPr>
          </a:p>
        </p:txBody>
      </p:sp>
      <p:pic>
        <p:nvPicPr>
          <p:cNvPr id="5122" name="Picture 2" descr="https://i.pinimg.com/564x/fc/e1/4f/fce14f59530ac7c47f4cf2bd18842121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49" y="389192"/>
            <a:ext cx="3150649" cy="25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7" y="1431353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/>
          <p:cNvSpPr/>
          <p:nvPr/>
        </p:nvSpPr>
        <p:spPr>
          <a:xfrm rot="20520887">
            <a:off x="2281506" y="1758269"/>
            <a:ext cx="10406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130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التمثيل البياني للدوال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0405" y="1821893"/>
            <a:ext cx="2300765" cy="23597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09" y="1219122"/>
            <a:ext cx="9363257" cy="5720497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6111" y="2965707"/>
            <a:ext cx="4813751" cy="2027534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3027" y="4980305"/>
            <a:ext cx="4245211" cy="58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0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46" y="912694"/>
            <a:ext cx="1614080" cy="12669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5877" y="1682151"/>
            <a:ext cx="1199136" cy="335486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58" y="1233242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5092338" y="1541359"/>
            <a:ext cx="10406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130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التمثيل البياني للدوال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054" name="Picture 6" descr="textura bonita,bonito dos desenhos animados,armação de borda,fronteira criativa,simples e natural,forma de coração de amor,quadro de graffiti,vetor do coração,vetor de quadro,vetor de fronteira,vetor de amor,vetor de graffiti,quadro retangular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402" y="1751397"/>
            <a:ext cx="7205303" cy="429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15733" y="1751397"/>
            <a:ext cx="3403866" cy="306151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70" y="3325524"/>
            <a:ext cx="5478969" cy="80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61" y="1026968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1982181" y="1357215"/>
            <a:ext cx="10406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130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التمثيل البياني للدوال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5790" y="-151599"/>
            <a:ext cx="4853089" cy="68580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6710" y="1840169"/>
            <a:ext cx="5188761" cy="321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9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50" y="95543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483889" y="1301028"/>
            <a:ext cx="10150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131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6400" y="817330"/>
            <a:ext cx="4467548" cy="1970876"/>
          </a:xfrm>
          <a:prstGeom prst="rect">
            <a:avLst/>
          </a:prstGeom>
        </p:spPr>
      </p:pic>
      <p:sp>
        <p:nvSpPr>
          <p:cNvPr id="28" name="مستطيل 27"/>
          <p:cNvSpPr/>
          <p:nvPr/>
        </p:nvSpPr>
        <p:spPr>
          <a:xfrm>
            <a:off x="5956281" y="1074391"/>
            <a:ext cx="22381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مثال من واقع الحياة</a:t>
            </a:r>
            <a:endParaRPr lang="ar-SA" sz="20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  <p:pic>
        <p:nvPicPr>
          <p:cNvPr id="1026" name="Picture 2" descr="https://i.pinimg.com/564x/2e/4e/62/2e4e62ffcbbe9a0c71f71854d46012be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40" y="1514047"/>
            <a:ext cx="7907866" cy="432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التمثيل البياني للدوال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6461" y="2099194"/>
            <a:ext cx="4492485" cy="199864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3558041"/>
            <a:ext cx="2811419" cy="184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8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46" y="912694"/>
            <a:ext cx="1614080" cy="12669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5877" y="1682151"/>
            <a:ext cx="1199136" cy="335486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58" y="1233242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5105162" y="1541359"/>
            <a:ext cx="10150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131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التمثيل البياني للدوال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15733" y="1751397"/>
            <a:ext cx="3403866" cy="306151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599" y="2015679"/>
            <a:ext cx="6348104" cy="393805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2672" y="2491269"/>
            <a:ext cx="4748263" cy="996549"/>
          </a:xfrm>
          <a:prstGeom prst="rect">
            <a:avLst/>
          </a:prstGeom>
        </p:spPr>
      </p:pic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491151"/>
              </p:ext>
            </p:extLst>
          </p:nvPr>
        </p:nvGraphicFramePr>
        <p:xfrm>
          <a:off x="5783251" y="3477750"/>
          <a:ext cx="4309276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77319">
                  <a:extLst>
                    <a:ext uri="{9D8B030D-6E8A-4147-A177-3AD203B41FA5}">
                      <a16:colId xmlns:a16="http://schemas.microsoft.com/office/drawing/2014/main" val="1354007584"/>
                    </a:ext>
                  </a:extLst>
                </a:gridCol>
                <a:gridCol w="1077319">
                  <a:extLst>
                    <a:ext uri="{9D8B030D-6E8A-4147-A177-3AD203B41FA5}">
                      <a16:colId xmlns:a16="http://schemas.microsoft.com/office/drawing/2014/main" val="2147590269"/>
                    </a:ext>
                  </a:extLst>
                </a:gridCol>
                <a:gridCol w="1077319">
                  <a:extLst>
                    <a:ext uri="{9D8B030D-6E8A-4147-A177-3AD203B41FA5}">
                      <a16:colId xmlns:a16="http://schemas.microsoft.com/office/drawing/2014/main" val="3682770299"/>
                    </a:ext>
                  </a:extLst>
                </a:gridCol>
                <a:gridCol w="1077319">
                  <a:extLst>
                    <a:ext uri="{9D8B030D-6E8A-4147-A177-3AD203B41FA5}">
                      <a16:colId xmlns:a16="http://schemas.microsoft.com/office/drawing/2014/main" val="1949465803"/>
                    </a:ext>
                  </a:extLst>
                </a:gridCol>
              </a:tblGrid>
              <a:tr h="349083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س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15</a:t>
                      </a:r>
                      <a:r>
                        <a:rPr lang="ar-SA" baseline="0" dirty="0" smtClean="0"/>
                        <a:t> س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ر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(س ، ر )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478434"/>
                  </a:ext>
                </a:extLst>
              </a:tr>
              <a:tr h="349083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1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459891"/>
                  </a:ext>
                </a:extLst>
              </a:tr>
              <a:tr h="349083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420436"/>
                  </a:ext>
                </a:extLst>
              </a:tr>
              <a:tr h="349083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3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638127"/>
                  </a:ext>
                </a:extLst>
              </a:tr>
              <a:tr h="349083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4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429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61" y="1026968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1995005" y="1357215"/>
            <a:ext cx="10150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131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التمثيل البياني للدوال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5790" y="-151599"/>
            <a:ext cx="4853089" cy="68580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151" y="1797522"/>
            <a:ext cx="5744149" cy="327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0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43345" y="47232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518535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التمثيل البياني للدوال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11341 -0.07848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75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3D0E574-E8B5-4472-AAAE-70A596FB2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8796" y="1313427"/>
            <a:ext cx="1447800" cy="108585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8788192" y="1333557"/>
            <a:ext cx="836997" cy="58955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8778587" y="1358470"/>
            <a:ext cx="8354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cap="none" spc="0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/>
              </a:rPr>
              <a:t>تأكد</a:t>
            </a:r>
            <a:endParaRPr lang="ar-SA" sz="4800" b="1" cap="none" spc="0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effectLst/>
            </a:endParaRPr>
          </a:p>
        </p:txBody>
      </p:sp>
      <p:pic>
        <p:nvPicPr>
          <p:cNvPr id="21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656" y="764984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ستطيل 21"/>
          <p:cNvSpPr/>
          <p:nvPr/>
        </p:nvSpPr>
        <p:spPr>
          <a:xfrm rot="20520887">
            <a:off x="3037183" y="1095797"/>
            <a:ext cx="10919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132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378036" y="1412197"/>
            <a:ext cx="4204062" cy="4001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مثل بيانياً العلاقة التي يوضحها الجدول :</a:t>
            </a:r>
            <a:endParaRPr lang="ar-SA" sz="2000" b="1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التمثيل البياني للدوال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17" y="1989193"/>
            <a:ext cx="6348104" cy="3938056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75576" y="1842122"/>
            <a:ext cx="3403866" cy="306151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0869" y="2576163"/>
            <a:ext cx="4461827" cy="276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58" y="1233242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5066690" y="1541359"/>
            <a:ext cx="10919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132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التمثيل البياني للدوال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15733" y="1751397"/>
            <a:ext cx="3403866" cy="306151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599" y="2015679"/>
            <a:ext cx="6348104" cy="3938056"/>
          </a:xfrm>
          <a:prstGeom prst="rect">
            <a:avLst/>
          </a:prstGeom>
        </p:spPr>
      </p:pic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086939"/>
              </p:ext>
            </p:extLst>
          </p:nvPr>
        </p:nvGraphicFramePr>
        <p:xfrm>
          <a:off x="5540243" y="3477750"/>
          <a:ext cx="4672452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68113">
                  <a:extLst>
                    <a:ext uri="{9D8B030D-6E8A-4147-A177-3AD203B41FA5}">
                      <a16:colId xmlns:a16="http://schemas.microsoft.com/office/drawing/2014/main" val="1354007584"/>
                    </a:ext>
                  </a:extLst>
                </a:gridCol>
                <a:gridCol w="1168113">
                  <a:extLst>
                    <a:ext uri="{9D8B030D-6E8A-4147-A177-3AD203B41FA5}">
                      <a16:colId xmlns:a16="http://schemas.microsoft.com/office/drawing/2014/main" val="2147590269"/>
                    </a:ext>
                  </a:extLst>
                </a:gridCol>
                <a:gridCol w="1168113">
                  <a:extLst>
                    <a:ext uri="{9D8B030D-6E8A-4147-A177-3AD203B41FA5}">
                      <a16:colId xmlns:a16="http://schemas.microsoft.com/office/drawing/2014/main" val="3682770299"/>
                    </a:ext>
                  </a:extLst>
                </a:gridCol>
                <a:gridCol w="1168113">
                  <a:extLst>
                    <a:ext uri="{9D8B030D-6E8A-4147-A177-3AD203B41FA5}">
                      <a16:colId xmlns:a16="http://schemas.microsoft.com/office/drawing/2014/main" val="1949465803"/>
                    </a:ext>
                  </a:extLst>
                </a:gridCol>
              </a:tblGrid>
              <a:tr h="349083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س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س</a:t>
                      </a:r>
                      <a:r>
                        <a:rPr lang="ar-SA" baseline="0" dirty="0" smtClean="0"/>
                        <a:t> - 1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ص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(س ، ص )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478434"/>
                  </a:ext>
                </a:extLst>
              </a:tr>
              <a:tr h="349083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1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459891"/>
                  </a:ext>
                </a:extLst>
              </a:tr>
              <a:tr h="349083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420436"/>
                  </a:ext>
                </a:extLst>
              </a:tr>
              <a:tr h="349083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3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638127"/>
                  </a:ext>
                </a:extLst>
              </a:tr>
              <a:tr h="349083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4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429511"/>
                  </a:ext>
                </a:extLst>
              </a:tr>
            </a:tbl>
          </a:graphicData>
        </a:graphic>
      </p:graphicFrame>
      <p:sp>
        <p:nvSpPr>
          <p:cNvPr id="19" name="شكل بيضاوي 18"/>
          <p:cNvSpPr/>
          <p:nvPr/>
        </p:nvSpPr>
        <p:spPr>
          <a:xfrm>
            <a:off x="8788192" y="1333557"/>
            <a:ext cx="836997" cy="58955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8778587" y="1358470"/>
            <a:ext cx="8354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cap="none" spc="0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/>
              </a:rPr>
              <a:t>تأكد</a:t>
            </a:r>
            <a:endParaRPr lang="ar-SA" sz="4800" b="1" cap="none" spc="0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effectLst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3D0E574-E8B5-4472-AAAE-70A596FB25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88796" y="1313427"/>
            <a:ext cx="1447800" cy="1085850"/>
          </a:xfrm>
          <a:prstGeom prst="rect">
            <a:avLst/>
          </a:prstGeom>
        </p:spPr>
      </p:pic>
      <p:sp>
        <p:nvSpPr>
          <p:cNvPr id="23" name="مربع نص 22"/>
          <p:cNvSpPr txBox="1"/>
          <p:nvPr/>
        </p:nvSpPr>
        <p:spPr>
          <a:xfrm>
            <a:off x="5975737" y="2561968"/>
            <a:ext cx="4204062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مثل بيانياً المعادلة التالية :</a:t>
            </a:r>
          </a:p>
          <a:p>
            <a:r>
              <a:rPr lang="ar-SA" sz="2000" b="1" dirty="0" smtClean="0"/>
              <a:t>3 ) ص = س – 1 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214187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B6AF9904-0CB9-4F27-B4A7-13F41B61AE4B}"/>
              </a:ext>
            </a:extLst>
          </p:cNvPr>
          <p:cNvSpPr txBox="1"/>
          <p:nvPr/>
        </p:nvSpPr>
        <p:spPr>
          <a:xfrm>
            <a:off x="2967042" y="2602974"/>
            <a:ext cx="625791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cs typeface="Sultan bold" pitchFamily="2" charset="-78"/>
              </a:rPr>
              <a:t>تمثيل الأزواج المرتبة على المستوى الإحداثي والتدرب عليها</a:t>
            </a:r>
            <a:endParaRPr lang="ar-SA" sz="2400" b="1" dirty="0">
              <a:solidFill>
                <a:schemeClr val="accent5">
                  <a:lumMod val="75000"/>
                </a:schemeClr>
              </a:solidFill>
              <a:latin typeface="Segoe UI Semibold" panose="020B0702040204020203" pitchFamily="34" charset="0"/>
              <a:cs typeface="Sultan bold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14" name="مربع نص 13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8349951" y="1745672"/>
            <a:ext cx="1524000" cy="554182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معرفة سابقة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9015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5201" y="1226793"/>
            <a:ext cx="2148394" cy="638712"/>
          </a:xfrm>
          <a:prstGeom prst="rect">
            <a:avLst/>
          </a:prstGeom>
        </p:spPr>
      </p:pic>
      <p:pic>
        <p:nvPicPr>
          <p:cNvPr id="13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07" y="846208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94238" y="-792173"/>
            <a:ext cx="3265803" cy="7834664"/>
          </a:xfrm>
          <a:prstGeom prst="rect">
            <a:avLst/>
          </a:prstGeom>
        </p:spPr>
      </p:pic>
      <p:sp>
        <p:nvSpPr>
          <p:cNvPr id="14" name="مستطيل 13"/>
          <p:cNvSpPr/>
          <p:nvPr/>
        </p:nvSpPr>
        <p:spPr>
          <a:xfrm rot="20520887">
            <a:off x="2895510" y="1177021"/>
            <a:ext cx="11176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133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التمثيل البياني للدوال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4407" y="2317825"/>
            <a:ext cx="5660468" cy="163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43345" y="44461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449262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التمثيل البياني للدوال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47839 -0.02616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75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89C9F421-E939-44E8-B528-96A0A560CF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7001" y="1169888"/>
            <a:ext cx="1440135" cy="1080101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5122" name="Picture 2" descr="https://i.pinimg.com/564x/49/17/9b/49179bc1ad88037986851bfcb4fe0f7c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145" y="850857"/>
            <a:ext cx="2441703" cy="15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981679" y="1367178"/>
            <a:ext cx="12346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التقويم</a:t>
            </a:r>
            <a:endParaRPr lang="ar-SA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0998" y="554918"/>
            <a:ext cx="3616667" cy="6163182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4954932" y="3558041"/>
            <a:ext cx="41430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.......................................................................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.......................................................................</a:t>
            </a:r>
            <a:endParaRPr lang="ar-SA" dirty="0"/>
          </a:p>
        </p:txBody>
      </p:sp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922" y="1403764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3772273" y="1734577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134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التمثيل البياني للدوال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1077" y="2703263"/>
            <a:ext cx="4359699" cy="4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Picture 2" descr="https://i.pinimg.com/564x/49/17/9b/49179bc1ad88037986851bfcb4fe0f7c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31" y="850857"/>
            <a:ext cx="2441703" cy="15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8703493" y="1367178"/>
            <a:ext cx="1204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الواجب</a:t>
            </a:r>
            <a:endParaRPr lang="ar-SA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82" y="1937581"/>
            <a:ext cx="7476914" cy="3933103"/>
          </a:xfrm>
          <a:prstGeom prst="rect">
            <a:avLst/>
          </a:prstGeom>
        </p:spPr>
      </p:pic>
      <p:pic>
        <p:nvPicPr>
          <p:cNvPr id="8196" name="Picture 4" descr="https://i.pinimg.com/564x/38/4c/9f/384c9fcc633098ac38d10ce71e78b807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037" y="2241441"/>
            <a:ext cx="1033056" cy="10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4A719BA-3985-47A7-8BDB-A07B6A96D2C8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952" y="1687868"/>
            <a:ext cx="7189075" cy="3461182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التمثيل البياني للدوال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8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id="{DD45436A-BE4D-43F6-834A-C774F377CE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4A719BA-3985-47A7-8BDB-A07B6A96D2C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952" y="1313793"/>
            <a:ext cx="7189075" cy="3461182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853766"/>
            <a:ext cx="1148232" cy="12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36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التمثيل البياني للدوال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</p:spTree>
    <p:extLst>
      <p:ext uri="{BB962C8B-B14F-4D97-AF65-F5344CB8AC3E}">
        <p14:creationId xmlns:p14="http://schemas.microsoft.com/office/powerpoint/2010/main" val="32794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1375 -0.30625 " pathEditMode="relative" rAng="0" ptsTypes="AA">
                                      <p:cBhvr>
                                        <p:cTn id="17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B7CB49A-3F46-47E1-AB04-FEA4461BCE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2764" y="1250064"/>
            <a:ext cx="979754" cy="806053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14" name="مربع نص 13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559536"/>
              </p:ext>
            </p:extLst>
          </p:nvPr>
        </p:nvGraphicFramePr>
        <p:xfrm>
          <a:off x="2334127" y="2087381"/>
          <a:ext cx="8127999" cy="316736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2450493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761081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20419815"/>
                    </a:ext>
                  </a:extLst>
                </a:gridCol>
              </a:tblGrid>
              <a:tr h="334178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ماذا أعرف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ماذا أريد أن أعرف ؟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ماذا تعلمت ؟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693029"/>
                  </a:ext>
                </a:extLst>
              </a:tr>
              <a:tr h="2801605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rgbClr val="FF0000"/>
                          </a:solidFill>
                        </a:rPr>
                        <a:t>مهارة سابقة :</a:t>
                      </a:r>
                    </a:p>
                    <a:p>
                      <a:pPr rtl="1"/>
                      <a:r>
                        <a:rPr lang="ar-SA" dirty="0" smtClean="0"/>
                        <a:t>مثل كل نقطة على المستوى الإحداثي ثم سمها</a:t>
                      </a:r>
                      <a:endParaRPr lang="ar-SA" baseline="0" dirty="0" smtClean="0"/>
                    </a:p>
                    <a:p>
                      <a:pPr rtl="1"/>
                      <a:endParaRPr lang="ar-SA" baseline="0" dirty="0" smtClean="0"/>
                    </a:p>
                    <a:p>
                      <a:pPr rtl="1"/>
                      <a:r>
                        <a:rPr lang="ar-SA" baseline="0" dirty="0" smtClean="0"/>
                        <a:t>1 ) ( - 4 ، 2 )</a:t>
                      </a:r>
                      <a:endParaRPr lang="ar-SA" sz="2000" baseline="0" dirty="0" smtClean="0">
                        <a:latin typeface="رموز الرياضيات العربية" panose="02020603050405020304" pitchFamily="18" charset="0"/>
                        <a:cs typeface="رموز الرياضيات العربية" panose="02020603050405020304" pitchFamily="18" charset="0"/>
                      </a:endParaRPr>
                    </a:p>
                    <a:p>
                      <a:pPr rtl="1"/>
                      <a:endParaRPr lang="ar-SA" baseline="0" dirty="0" smtClean="0">
                        <a:latin typeface="رموز الرياضيات العربية" panose="02020603050405020304" pitchFamily="18" charset="0"/>
                        <a:cs typeface="رموز الرياضيات العربية" panose="02020603050405020304" pitchFamily="18" charset="0"/>
                      </a:endParaRPr>
                    </a:p>
                    <a:p>
                      <a:pPr rtl="1"/>
                      <a:endParaRPr lang="ar-SA" baseline="0" dirty="0" smtClean="0">
                        <a:latin typeface="رموز الرياضيات العربية" panose="02020603050405020304" pitchFamily="18" charset="0"/>
                        <a:cs typeface="رموز الرياضيات العربية" panose="02020603050405020304" pitchFamily="18" charset="0"/>
                      </a:endParaRPr>
                    </a:p>
                    <a:p>
                      <a:pPr rtl="1"/>
                      <a:r>
                        <a:rPr lang="ar-SA" baseline="0" dirty="0" smtClean="0">
                          <a:latin typeface="رموز الرياضيات العربية" panose="02020603050405020304" pitchFamily="18" charset="0"/>
                          <a:cs typeface="رموز الرياضيات العربية" panose="02020603050405020304" pitchFamily="18" charset="0"/>
                        </a:rPr>
                        <a:t>2 ) </a:t>
                      </a:r>
                      <a:r>
                        <a:rPr lang="ar-SA" sz="2000" baseline="0" dirty="0" smtClean="0">
                          <a:latin typeface="رموز الرياضيات العربية" panose="02020603050405020304" pitchFamily="18" charset="0"/>
                          <a:cs typeface="رموز الرياضيات العربية" panose="02020603050405020304" pitchFamily="18" charset="0"/>
                        </a:rPr>
                        <a:t>( 3 ، - 1 )</a:t>
                      </a:r>
                      <a:endParaRPr lang="ar-SA" sz="2000" baseline="0" dirty="0" smtClean="0"/>
                    </a:p>
                    <a:p>
                      <a:pPr rtl="1"/>
                      <a:endParaRPr lang="ar-SA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140388"/>
                  </a:ext>
                </a:extLst>
              </a:tr>
            </a:tbl>
          </a:graphicData>
        </a:graphic>
      </p:graphicFrame>
      <p:pic>
        <p:nvPicPr>
          <p:cNvPr id="1026" name="Picture 2" descr="https://i.pinimg.com/564x/29/b6/f0/29b6f083fe87f21abd685718761a233c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37" y="858614"/>
            <a:ext cx="3172690" cy="111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5561702" y="1180098"/>
            <a:ext cx="17059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جدول التعلم</a:t>
            </a:r>
            <a:endParaRPr lang="ar-SA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التمثيل البياني للدوال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8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06063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B7CB49A-3F46-47E1-AB04-FEA4461BCE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2764" y="1250064"/>
            <a:ext cx="979754" cy="806053"/>
          </a:xfrm>
          <a:prstGeom prst="rect">
            <a:avLst/>
          </a:prstGeom>
        </p:spPr>
      </p:pic>
      <p:pic>
        <p:nvPicPr>
          <p:cNvPr id="2052" name="Picture 4" descr="https://i.pinimg.com/564x/f2/c1/2d/f2c12dd75ae0249c0128cd51067db67f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8762" y="-1471120"/>
            <a:ext cx="5410339" cy="94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pinimg.com/564x/b6/12/7b/b6127bae365d276278c21b071e2ae22d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61" y="937141"/>
            <a:ext cx="1898488" cy="91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549" y="986858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/>
          <p:cNvSpPr/>
          <p:nvPr/>
        </p:nvSpPr>
        <p:spPr>
          <a:xfrm rot="20520887">
            <a:off x="2382332" y="1325575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129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التمثيل البياني للدوال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7138" y="1138584"/>
            <a:ext cx="1146110" cy="57799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3873" y="1808482"/>
            <a:ext cx="5703765" cy="308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06063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B7CB49A-3F46-47E1-AB04-FEA4461BCE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2764" y="1250064"/>
            <a:ext cx="979754" cy="806053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التمثيل البياني للدوال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69176" y="952394"/>
            <a:ext cx="5098736" cy="458592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3208" y="1086649"/>
            <a:ext cx="2992268" cy="3509257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9892145" y="2729345"/>
            <a:ext cx="1136073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جواب</a:t>
            </a:r>
          </a:p>
          <a:p>
            <a:pPr algn="ctr"/>
            <a:r>
              <a:rPr lang="ar-S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رقم 2 </a:t>
            </a:r>
          </a:p>
          <a:p>
            <a:pPr algn="ctr"/>
            <a:r>
              <a:rPr lang="ar-S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استعد</a:t>
            </a:r>
            <a:endParaRPr lang="ar-SA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159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43345" y="486176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532385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التمثيل البياني للدوال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49545 -0.27524 " pathEditMode="relative" rAng="0" ptsTypes="AA">
                                      <p:cBhvr>
                                        <p:cTn id="1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22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0814" y="1313427"/>
            <a:ext cx="1489005" cy="111675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62" y="712357"/>
            <a:ext cx="8553639" cy="5275277"/>
          </a:xfrm>
          <a:prstGeom prst="rect">
            <a:avLst/>
          </a:prstGeom>
        </p:spPr>
      </p:pic>
      <p:pic>
        <p:nvPicPr>
          <p:cNvPr id="20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53" y="86216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ستطيل 20"/>
          <p:cNvSpPr/>
          <p:nvPr/>
        </p:nvSpPr>
        <p:spPr>
          <a:xfrm rot="20520887">
            <a:off x="2825682" y="1200883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129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التمثيل البياني للدوال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30" name="Picture 6" descr="expression,cartoon,cartoon man,the man,lovely,cute man,glasses man,glasses,wear glasses,happy,happy expression,cartoon vector,glasses vector,eye glasses,expression vector,happy vector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5091" y="1343657"/>
            <a:ext cx="1958145" cy="195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8488" y="1258548"/>
            <a:ext cx="1643614" cy="1891774"/>
          </a:xfrm>
          <a:prstGeom prst="rect">
            <a:avLst/>
          </a:prstGeom>
        </p:spPr>
      </p:pic>
      <p:pic>
        <p:nvPicPr>
          <p:cNvPr id="1032" name="Picture 8" descr="airplane clipart,black,heart-shaped,traffic,aviation,aircraft,route,aircraft route,line,heart-shaped clipart,route clipart,line clipart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7368" y="1160732"/>
            <a:ext cx="4007467" cy="366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ربع نص 21"/>
          <p:cNvSpPr txBox="1"/>
          <p:nvPr/>
        </p:nvSpPr>
        <p:spPr>
          <a:xfrm>
            <a:off x="3925025" y="3801502"/>
            <a:ext cx="4627418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مراجعة المفردات :</a:t>
            </a:r>
          </a:p>
          <a:p>
            <a:r>
              <a:rPr lang="ar-SA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الدالة هي علاقة فيها كل عنصر من المدخلات مرتبط بعنصر واحد فقط من المخرجات بحسب قاعدة الدالة .</a:t>
            </a:r>
            <a:endParaRPr lang="ar-SA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2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grpId="3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2" animBg="1"/>
      <p:bldP spid="22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50" y="95543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458240" y="1301028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129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6400" y="817330"/>
            <a:ext cx="4467548" cy="1970876"/>
          </a:xfrm>
          <a:prstGeom prst="rect">
            <a:avLst/>
          </a:prstGeom>
        </p:spPr>
      </p:pic>
      <p:sp>
        <p:nvSpPr>
          <p:cNvPr id="28" name="مستطيل 27"/>
          <p:cNvSpPr/>
          <p:nvPr/>
        </p:nvSpPr>
        <p:spPr>
          <a:xfrm>
            <a:off x="5956281" y="1074391"/>
            <a:ext cx="22381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مثال من واقع الحياة</a:t>
            </a:r>
            <a:endParaRPr lang="ar-SA" sz="20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  <p:pic>
        <p:nvPicPr>
          <p:cNvPr id="1026" name="Picture 2" descr="https://i.pinimg.com/564x/2e/4e/62/2e4e62ffcbbe9a0c71f71854d46012be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40" y="1514047"/>
            <a:ext cx="7907866" cy="432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3314772" y="1957604"/>
            <a:ext cx="412453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chemeClr val="accent1">
                    <a:lumMod val="75000"/>
                  </a:schemeClr>
                </a:solidFill>
              </a:rPr>
              <a:t>درجات الحرارة : </a:t>
            </a:r>
            <a:r>
              <a:rPr lang="ar-SA" dirty="0" smtClean="0"/>
              <a:t>الجدول </a:t>
            </a:r>
            <a:r>
              <a:rPr lang="ar-SA" dirty="0"/>
              <a:t>المجاور يبين درجات الحرارة </a:t>
            </a:r>
            <a:r>
              <a:rPr lang="ar-SA" dirty="0" err="1"/>
              <a:t>السيلزية</a:t>
            </a:r>
            <a:r>
              <a:rPr lang="ar-SA" dirty="0"/>
              <a:t> ، ودرجات الحرارة الفهرنهايتية المناظرة لها . مثل بيانياً العلاقة بينهما </a:t>
            </a:r>
            <a:r>
              <a:rPr lang="ar-SA" dirty="0" smtClean="0"/>
              <a:t>:</a:t>
            </a:r>
            <a:endParaRPr lang="ar-SA" b="1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التمثيل البياني للدوال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83527" y="3060728"/>
            <a:ext cx="1733203" cy="184936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6730" y="3837866"/>
            <a:ext cx="3902150" cy="155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6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46130527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 SemiboldSegoe UI Semibold3">
      <a:majorFont>
        <a:latin typeface="Segoe UI Semibold"/>
        <a:ea typeface=""/>
        <a:cs typeface="Segoe UI Semibold"/>
      </a:majorFont>
      <a:minorFont>
        <a:latin typeface="Segoe UI Semibold"/>
        <a:ea typeface=""/>
        <a:cs typeface="Segoe UI Semi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817</Words>
  <Application>Microsoft Office PowerPoint</Application>
  <PresentationFormat>شاشة عريضة</PresentationFormat>
  <Paragraphs>212</Paragraphs>
  <Slides>24</Slides>
  <Notes>24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1" baseType="lpstr">
      <vt:lpstr>Sultan bold</vt:lpstr>
      <vt:lpstr>Arial</vt:lpstr>
      <vt:lpstr>AGA Aladdin Regular</vt:lpstr>
      <vt:lpstr>Calibri</vt:lpstr>
      <vt:lpstr>رموز الرياضيات العربية</vt:lpstr>
      <vt:lpstr>Segoe UI Semibold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Maher</cp:lastModifiedBy>
  <cp:revision>118</cp:revision>
  <dcterms:created xsi:type="dcterms:W3CDTF">2021-05-11T19:30:39Z</dcterms:created>
  <dcterms:modified xsi:type="dcterms:W3CDTF">2021-10-01T12:26:33Z</dcterms:modified>
</cp:coreProperties>
</file>