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8" r:id="rId4"/>
    <p:sldId id="259" r:id="rId5"/>
    <p:sldId id="270" r:id="rId6"/>
    <p:sldId id="267" r:id="rId7"/>
    <p:sldId id="268" r:id="rId8"/>
    <p:sldId id="271" r:id="rId9"/>
    <p:sldId id="278" r:id="rId10"/>
    <p:sldId id="287" r:id="rId11"/>
    <p:sldId id="280" r:id="rId12"/>
    <p:sldId id="288" r:id="rId13"/>
    <p:sldId id="289" r:id="rId14"/>
    <p:sldId id="290" r:id="rId15"/>
    <p:sldId id="291" r:id="rId16"/>
    <p:sldId id="292" r:id="rId17"/>
    <p:sldId id="269" r:id="rId18"/>
    <p:sldId id="272" r:id="rId19"/>
    <p:sldId id="285" r:id="rId20"/>
    <p:sldId id="293" r:id="rId21"/>
    <p:sldId id="294" r:id="rId22"/>
    <p:sldId id="273" r:id="rId23"/>
    <p:sldId id="274" r:id="rId24"/>
    <p:sldId id="275" r:id="rId25"/>
    <p:sldId id="276" r:id="rId26"/>
    <p:sldId id="25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</p:embeddedFont>
    <p:embeddedFont>
      <p:font typeface="AGA Aladdin Regular" pitchFamily="2" charset="-78"/>
      <p:regular r:id="rId31"/>
    </p:embeddedFont>
    <p:embeddedFont>
      <p:font typeface="Segoe UI Semibold" panose="020B0702040204020203" pitchFamily="34" charset="0"/>
      <p:bold r:id="rId32"/>
    </p:embeddedFont>
    <p:embeddedFont>
      <p:font typeface="Sultan bold" pitchFamily="2" charset="-78"/>
      <p:regular r:id="rId33"/>
    </p:embeddedFont>
    <p:embeddedFont>
      <p:font typeface="رموز الرياضيات العربية" panose="02020603050405020304" pitchFamily="18" charset="0"/>
      <p:regular r:id="rId34"/>
    </p:embeddedFont>
  </p:embeddedFontLst>
  <p:custDataLst>
    <p:tags r:id="rId3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267"/>
            <p14:sldId id="268"/>
            <p14:sldId id="271"/>
            <p14:sldId id="278"/>
            <p14:sldId id="287"/>
            <p14:sldId id="280"/>
            <p14:sldId id="288"/>
            <p14:sldId id="289"/>
            <p14:sldId id="290"/>
            <p14:sldId id="291"/>
            <p14:sldId id="292"/>
            <p14:sldId id="269"/>
            <p14:sldId id="272"/>
            <p14:sldId id="285"/>
            <p14:sldId id="293"/>
            <p14:sldId id="294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206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9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08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21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789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2124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36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07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250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3661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1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9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5" Type="http://schemas.openxmlformats.org/officeDocument/2006/relationships/image" Target="../media/image32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1.jpeg"/><Relationship Id="rId5" Type="http://schemas.openxmlformats.org/officeDocument/2006/relationships/image" Target="../media/image12.svg"/><Relationship Id="rId15" Type="http://schemas.openxmlformats.org/officeDocument/2006/relationships/image" Target="../media/image34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1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27.jpeg"/><Relationship Id="rId5" Type="http://schemas.openxmlformats.org/officeDocument/2006/relationships/image" Target="../media/image12.svg"/><Relationship Id="rId15" Type="http://schemas.openxmlformats.org/officeDocument/2006/relationships/image" Target="../media/image39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31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27.jpeg"/><Relationship Id="rId5" Type="http://schemas.openxmlformats.org/officeDocument/2006/relationships/image" Target="../media/image12.svg"/><Relationship Id="rId15" Type="http://schemas.openxmlformats.org/officeDocument/2006/relationships/image" Target="../media/image42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31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47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47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0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5" Type="http://schemas.openxmlformats.org/officeDocument/2006/relationships/image" Target="../media/image20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1.jpeg"/><Relationship Id="rId5" Type="http://schemas.openxmlformats.org/officeDocument/2006/relationships/image" Target="../media/image12.svg"/><Relationship Id="rId15" Type="http://schemas.openxmlformats.org/officeDocument/2006/relationships/image" Target="../media/image24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45416" y="1301028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33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3603659" y="2831153"/>
            <a:ext cx="42005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00B050"/>
                </a:solidFill>
              </a:rPr>
              <a:t>الحل </a:t>
            </a:r>
            <a:r>
              <a:rPr lang="ar-SA" sz="1600" dirty="0" smtClean="0">
                <a:solidFill>
                  <a:srgbClr val="00B050"/>
                </a:solidFill>
              </a:rPr>
              <a:t>/ </a:t>
            </a:r>
            <a:r>
              <a:rPr lang="ar-SA" sz="1600" dirty="0" smtClean="0">
                <a:solidFill>
                  <a:srgbClr val="FF0000"/>
                </a:solidFill>
              </a:rPr>
              <a:t>مح </a:t>
            </a:r>
            <a:r>
              <a:rPr lang="ar-SA" sz="1600" dirty="0" smtClean="0"/>
              <a:t>= 2 ل +</a:t>
            </a:r>
            <a:r>
              <a:rPr lang="ar-SA" sz="1600" dirty="0" smtClean="0">
                <a:solidFill>
                  <a:srgbClr val="FF0000"/>
                </a:solidFill>
              </a:rPr>
              <a:t> </a:t>
            </a:r>
            <a:r>
              <a:rPr lang="ar-SA" sz="1600" dirty="0" smtClean="0">
                <a:solidFill>
                  <a:srgbClr val="00B0F0"/>
                </a:solidFill>
              </a:rPr>
              <a:t>2 ض</a:t>
            </a:r>
            <a:endParaRPr lang="ar-SA" sz="1600" dirty="0">
              <a:solidFill>
                <a:srgbClr val="00B0F0"/>
              </a:solidFill>
            </a:endParaRPr>
          </a:p>
          <a:p>
            <a:r>
              <a:rPr lang="ar-SA" sz="1600" dirty="0"/>
              <a:t> </a:t>
            </a:r>
            <a:r>
              <a:rPr lang="ar-SA" sz="1600" dirty="0" smtClean="0"/>
              <a:t>          </a:t>
            </a:r>
            <a:r>
              <a:rPr lang="ar-SA" sz="1600" dirty="0" smtClean="0">
                <a:solidFill>
                  <a:srgbClr val="FF0000"/>
                </a:solidFill>
              </a:rPr>
              <a:t>40</a:t>
            </a:r>
            <a:r>
              <a:rPr lang="ar-SA" sz="1600" dirty="0" smtClean="0"/>
              <a:t> = 2 ل + 2 </a:t>
            </a:r>
            <a:r>
              <a:rPr lang="en-US" sz="1600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sz="1600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sz="1600" dirty="0" smtClean="0">
                <a:solidFill>
                  <a:srgbClr val="00B0F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( 8 )</a:t>
            </a:r>
          </a:p>
          <a:p>
            <a:r>
              <a:rPr lang="ar-SA" sz="1600" dirty="0">
                <a:solidFill>
                  <a:srgbClr val="002060"/>
                </a:solidFill>
              </a:rPr>
              <a:t> </a:t>
            </a:r>
            <a:r>
              <a:rPr lang="ar-SA" sz="1600" dirty="0" smtClean="0">
                <a:solidFill>
                  <a:srgbClr val="002060"/>
                </a:solidFill>
              </a:rPr>
              <a:t>          </a:t>
            </a:r>
            <a:r>
              <a:rPr lang="ar-SA" sz="1600" dirty="0" smtClean="0"/>
              <a:t>40 = 2 ل + 16 </a:t>
            </a:r>
          </a:p>
          <a:p>
            <a:r>
              <a:rPr lang="ar-SA" sz="1600" dirty="0">
                <a:solidFill>
                  <a:srgbClr val="002060"/>
                </a:solidFill>
              </a:rPr>
              <a:t> </a:t>
            </a:r>
            <a:r>
              <a:rPr lang="ar-SA" sz="1600" dirty="0" smtClean="0">
                <a:solidFill>
                  <a:srgbClr val="002060"/>
                </a:solidFill>
              </a:rPr>
              <a:t>          </a:t>
            </a:r>
            <a:r>
              <a:rPr lang="ar-SA" sz="1600" dirty="0" smtClean="0">
                <a:solidFill>
                  <a:srgbClr val="FF0000"/>
                </a:solidFill>
              </a:rPr>
              <a:t>-16 = -16</a:t>
            </a:r>
          </a:p>
          <a:p>
            <a:r>
              <a:rPr lang="ar-SA" sz="1600" dirty="0"/>
              <a:t> </a:t>
            </a:r>
            <a:r>
              <a:rPr lang="ar-SA" sz="1600" dirty="0" smtClean="0"/>
              <a:t>          24 = 2 ل </a:t>
            </a:r>
          </a:p>
          <a:p>
            <a:r>
              <a:rPr lang="ar-SA" sz="1600" dirty="0"/>
              <a:t> </a:t>
            </a:r>
            <a:r>
              <a:rPr lang="ar-SA" sz="1600" dirty="0" smtClean="0"/>
              <a:t>          12= ل</a:t>
            </a:r>
            <a:endParaRPr lang="ar-SA" sz="1600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572" y="2016243"/>
            <a:ext cx="4281049" cy="8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4" y="132403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133766" y="1632147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8" y="2065180"/>
            <a:ext cx="7743182" cy="346902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83527" y="3655026"/>
            <a:ext cx="58913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527" y="2625369"/>
            <a:ext cx="6029757" cy="8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837053"/>
            <a:ext cx="8553639" cy="4552370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63" y="1000715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40568" y="1339431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862" y="2148987"/>
            <a:ext cx="1743187" cy="2611335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6005655" y="2854489"/>
            <a:ext cx="257271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 = ل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ض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: ل / المساحة  ، </a:t>
            </a: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 / الطول ، ض / العرض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187210" y="1478317"/>
            <a:ext cx="505631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المسافة حول مستطيل هي محيطه ، وقياس المنطقة المحصورة داخله هي مساحته .</a:t>
            </a:r>
            <a:endParaRPr lang="ar-SA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4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3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23" y="147688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539894" y="1803798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https://i.pinimg.com/564x/28/d4/46/28d44654bcef16f9cf53db7e85394ff8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759429"/>
            <a:ext cx="9851614" cy="61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4378036" y="2900157"/>
            <a:ext cx="314498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أوجد مساحة طاولة لعبة القطار المبينة في الشكل .</a:t>
            </a:r>
            <a:endParaRPr lang="ar-SA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661918" y="3644990"/>
            <a:ext cx="27154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 = </a:t>
            </a:r>
            <a:r>
              <a:rPr lang="ar-SA" dirty="0" smtClean="0">
                <a:solidFill>
                  <a:srgbClr val="FF0000"/>
                </a:solidFill>
              </a:rPr>
              <a:t>ل </a:t>
            </a:r>
            <a:r>
              <a:rPr lang="en-US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00B050"/>
                </a:solidFill>
              </a:rPr>
              <a:t>ض</a:t>
            </a:r>
          </a:p>
          <a:p>
            <a:r>
              <a:rPr lang="ar-SA" dirty="0" smtClean="0"/>
              <a:t>م = </a:t>
            </a:r>
            <a:r>
              <a:rPr lang="ar-SA" dirty="0" smtClean="0">
                <a:solidFill>
                  <a:srgbClr val="FF0000"/>
                </a:solidFill>
              </a:rPr>
              <a:t>124 </a:t>
            </a:r>
            <a:r>
              <a:rPr lang="en-US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89 </a:t>
            </a:r>
          </a:p>
          <a:p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    </a:t>
            </a:r>
            <a:r>
              <a:rPr lang="ar-SA" dirty="0" smtClean="0"/>
              <a:t>=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2060"/>
                </a:solidFill>
              </a:rPr>
              <a:t>11036 سم</a:t>
            </a:r>
            <a:r>
              <a:rPr lang="ar-SA" baseline="30000" dirty="0" smtClean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0124" y="1781033"/>
            <a:ext cx="2299562" cy="3445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443" y="3261935"/>
            <a:ext cx="1958680" cy="1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7643" y="170406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36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025808" y="1357215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195125" y="1325384"/>
            <a:ext cx="504733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رخام : </a:t>
            </a:r>
            <a:r>
              <a:rPr lang="ar-SA" sz="2000" b="1" dirty="0" smtClean="0"/>
              <a:t>قطعة رخام طولها 19 سم ، وعرضها</a:t>
            </a:r>
          </a:p>
          <a:p>
            <a:r>
              <a:rPr lang="ar-SA" sz="2000" b="1" dirty="0" smtClean="0"/>
              <a:t> 10 سم . أوجد مساحة سطحها ومحيطها</a:t>
            </a:r>
            <a:endParaRPr lang="ar-SA" sz="2000" b="1" dirty="0"/>
          </a:p>
        </p:txBody>
      </p:sp>
      <p:pic>
        <p:nvPicPr>
          <p:cNvPr id="26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45" y="2033270"/>
            <a:ext cx="5111184" cy="36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شكل بيضاوي 15"/>
          <p:cNvSpPr/>
          <p:nvPr/>
        </p:nvSpPr>
        <p:spPr>
          <a:xfrm>
            <a:off x="8473144" y="2430180"/>
            <a:ext cx="379912" cy="358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65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4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23" y="147688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578366" y="1803798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074" name="Picture 2" descr="https://i.pinimg.com/564x/3e/6a/a0/3e6aa045dc85a512718f47b3de9dc2e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77" y="2234147"/>
            <a:ext cx="6771566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6227" y="1818006"/>
            <a:ext cx="2314944" cy="254618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4374903" y="2538324"/>
            <a:ext cx="494183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مستطيل مساحته 53.94 م</a:t>
            </a:r>
            <a:r>
              <a:rPr lang="ar-SA" baseline="300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ar-SA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. إذا كان طوله 8.7 م ، فاحسب عرضه .</a:t>
            </a:r>
            <a:endParaRPr lang="ar-SA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130965" y="3381578"/>
            <a:ext cx="303573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 = </a:t>
            </a:r>
            <a:r>
              <a:rPr lang="ar-SA" dirty="0" smtClean="0">
                <a:solidFill>
                  <a:srgbClr val="FF0000"/>
                </a:solidFill>
              </a:rPr>
              <a:t>ل </a:t>
            </a:r>
            <a:r>
              <a:rPr lang="en-US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00B050"/>
                </a:solidFill>
              </a:rPr>
              <a:t>ض</a:t>
            </a:r>
          </a:p>
          <a:p>
            <a:r>
              <a:rPr lang="ar-SA" dirty="0" smtClean="0"/>
              <a:t>53.94 = </a:t>
            </a:r>
            <a:r>
              <a:rPr lang="ar-SA" dirty="0" smtClean="0">
                <a:solidFill>
                  <a:srgbClr val="FF0000"/>
                </a:solidFill>
              </a:rPr>
              <a:t>8.7 </a:t>
            </a:r>
            <a:r>
              <a:rPr lang="en-US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ض</a:t>
            </a:r>
          </a:p>
          <a:p>
            <a:r>
              <a:rPr lang="ar-SA" b="1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÷ 8.7 = ÷ 8.7 </a:t>
            </a:r>
          </a:p>
          <a:p>
            <a:r>
              <a:rPr lang="ar-SA" b="1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6.2 = ض</a:t>
            </a:r>
            <a:r>
              <a:rPr lang="ar-SA" b="1" dirty="0" smtClean="0"/>
              <a:t>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إذن عرض المستطيل 6.2 سم</a:t>
            </a:r>
            <a:endParaRPr lang="ar-SA" baseline="30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7643" y="170406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36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064280" y="1357215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057130" y="1671749"/>
            <a:ext cx="525460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أوجد طول مستطيل مساحته 135 </a:t>
            </a:r>
            <a:r>
              <a:rPr lang="ar-SA" sz="2000" b="1" baseline="30000" dirty="0" smtClean="0">
                <a:solidFill>
                  <a:srgbClr val="002060"/>
                </a:solidFill>
              </a:rPr>
              <a:t>م2</a:t>
            </a:r>
            <a:r>
              <a:rPr lang="ar-SA" sz="2000" b="1" dirty="0" smtClean="0">
                <a:solidFill>
                  <a:srgbClr val="002060"/>
                </a:solidFill>
              </a:rPr>
              <a:t> ، وعرضه 9 م</a:t>
            </a:r>
            <a:endParaRPr lang="ar-SA" sz="2000" b="1" dirty="0"/>
          </a:p>
        </p:txBody>
      </p:sp>
      <p:pic>
        <p:nvPicPr>
          <p:cNvPr id="26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45" y="2033270"/>
            <a:ext cx="5111184" cy="36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8473144" y="2430180"/>
            <a:ext cx="379912" cy="358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د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15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4098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2" y="1788974"/>
            <a:ext cx="2642606" cy="3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73968" y="2825009"/>
            <a:ext cx="21714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1 ) </a:t>
            </a:r>
            <a:endParaRPr lang="ar-SA" dirty="0"/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...................................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2" y="2020135"/>
            <a:ext cx="2852735" cy="3641071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3097241" y="3026006"/>
            <a:ext cx="21714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2 ) </a:t>
            </a:r>
          </a:p>
          <a:p>
            <a:endParaRPr lang="ar-SA" dirty="0"/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0" y="119447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272089" y="1525290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134499" y="1412197"/>
            <a:ext cx="444759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أوجد محيط كل من المستطيلين الآتيين :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7773" y="2634001"/>
            <a:ext cx="1207037" cy="92255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3516" y="2966333"/>
            <a:ext cx="1874811" cy="9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198" y="1026160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824430" y="1084171"/>
            <a:ext cx="1036288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866865" y="1122939"/>
            <a:ext cx="963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تأكد3</a:t>
            </a:r>
            <a:endParaRPr lang="ar-SA" sz="44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12" y="1504835"/>
            <a:ext cx="7625935" cy="4381604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636459" y="3433349"/>
            <a:ext cx="588728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24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2" y="94319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 rot="20520887">
            <a:off x="2406481" y="1274003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459" y="2327707"/>
            <a:ext cx="6121746" cy="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3080049" y="2564404"/>
            <a:ext cx="603190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ترتيب العمليات ، وحساب القيم باستخدامها </a:t>
            </a:r>
          </a:p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استخدام خاصية التوزيع وطريقة ضرب العدد بما داخل القوس</a:t>
            </a:r>
            <a:endParaRPr lang="ar-SA" sz="2400" b="1" dirty="0" smtClean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4098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59" y="1788974"/>
            <a:ext cx="3126829" cy="3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73968" y="2825009"/>
            <a:ext cx="21714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1 ) </a:t>
            </a:r>
            <a:endParaRPr lang="ar-SA" dirty="0"/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...................................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2" y="2020135"/>
            <a:ext cx="2852735" cy="3641071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3097241" y="3026006"/>
            <a:ext cx="21714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2 ) </a:t>
            </a:r>
          </a:p>
          <a:p>
            <a:endParaRPr lang="ar-SA" dirty="0"/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0" y="119447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272089" y="1525290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134499" y="1412197"/>
            <a:ext cx="444759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أوجد مساحة كل من المستطيلين الآتيين :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95372">
            <a:off x="8005405" y="2572105"/>
            <a:ext cx="1708570" cy="87279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6706" y="2860804"/>
            <a:ext cx="1525845" cy="10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198" y="1026160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824430" y="1084171"/>
            <a:ext cx="1036288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832400" y="1122939"/>
            <a:ext cx="1032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 6</a:t>
            </a:r>
            <a:endParaRPr lang="ar-SA" sz="44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12" y="1504835"/>
            <a:ext cx="7625935" cy="4381604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636459" y="3433349"/>
            <a:ext cx="588728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24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2" y="94319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 rot="20520887">
            <a:off x="2406481" y="1274003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945" y="2405572"/>
            <a:ext cx="6229348" cy="5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5" y="80464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803" y="-740038"/>
            <a:ext cx="4146163" cy="8445257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588646" y="1135456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6762" y="2345999"/>
            <a:ext cx="6310709" cy="9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998" y="554918"/>
            <a:ext cx="3616667" cy="616318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954932" y="3558041"/>
            <a:ext cx="41430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22" y="1403764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759449" y="1734577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70390" y="2664356"/>
            <a:ext cx="51001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جبر : </a:t>
            </a:r>
            <a:r>
              <a:rPr lang="ar-SA" dirty="0" smtClean="0"/>
              <a:t>حل المعادلة التالية :</a:t>
            </a:r>
          </a:p>
          <a:p>
            <a:r>
              <a:rPr lang="ar-SA" dirty="0" smtClean="0"/>
              <a:t>5 د + 12 = 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687868"/>
            <a:ext cx="7189075" cy="3461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18041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أوجد</a:t>
                      </a:r>
                      <a:r>
                        <a:rPr lang="ar-SA" baseline="0" dirty="0" smtClean="0"/>
                        <a:t> ناتج القسمة :</a:t>
                      </a:r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1 ) </a:t>
                      </a:r>
                      <a:r>
                        <a:rPr lang="ar-SA" baseline="0" dirty="0" smtClean="0"/>
                        <a:t>2 ( 5 + 6 ) = </a:t>
                      </a:r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2 )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2.5 </a:t>
                      </a:r>
                      <a:r>
                        <a:rPr lang="en-US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X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 20 =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382332" y="1325575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463" y="1051692"/>
            <a:ext cx="1419734" cy="7243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351" y="2011484"/>
            <a:ext cx="6488161" cy="24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25682" y="1200883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4" descr="يحتوي هذا على صورة لـ: {{ pinTitle }}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71" y="1266355"/>
            <a:ext cx="4028439" cy="26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6657" y="1669427"/>
            <a:ext cx="1858434" cy="201330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935227" y="3537985"/>
            <a:ext cx="44376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المسافة حول الشكل الهندسي تسمى بالمحيط</a:t>
            </a:r>
            <a:endParaRPr lang="ar-SA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108" y="3899659"/>
            <a:ext cx="1089491" cy="1632083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6123709" y="3977037"/>
            <a:ext cx="2572711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مح = ل + ل + ض + ض </a:t>
            </a: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مح = 2 ل + 2 ض</a:t>
            </a:r>
          </a:p>
          <a:p>
            <a:endParaRPr lang="ar-SA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: مح / المحيط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، </a:t>
            </a: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 / الطول ، ض / العرض</a:t>
            </a:r>
          </a:p>
        </p:txBody>
      </p:sp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1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23" y="147688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552718" y="180379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5054" y="1820198"/>
            <a:ext cx="2270821" cy="273410"/>
          </a:xfrm>
          <a:prstGeom prst="rect">
            <a:avLst/>
          </a:prstGeom>
        </p:spPr>
      </p:pic>
      <p:pic>
        <p:nvPicPr>
          <p:cNvPr id="2054" name="Picture 6" descr="https://i.pinimg.com/564x/28/d4/46/28d44654bcef16f9cf53db7e85394ff8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08" y="951624"/>
            <a:ext cx="8558551" cy="58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4378036" y="2997142"/>
            <a:ext cx="3144982" cy="3702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أوجد محيط المستطيل المجاور :</a:t>
            </a:r>
            <a:endParaRPr lang="ar-SA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2356" y="3467241"/>
            <a:ext cx="2391360" cy="933904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5661918" y="3644990"/>
            <a:ext cx="27154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مح = </a:t>
            </a:r>
            <a:r>
              <a:rPr lang="ar-SA" dirty="0" smtClean="0">
                <a:solidFill>
                  <a:srgbClr val="FF0000"/>
                </a:solidFill>
              </a:rPr>
              <a:t>2ل </a:t>
            </a:r>
            <a:r>
              <a:rPr lang="ar-SA" dirty="0" smtClean="0"/>
              <a:t>+ </a:t>
            </a:r>
            <a:r>
              <a:rPr lang="ar-SA" dirty="0" smtClean="0">
                <a:solidFill>
                  <a:srgbClr val="00B050"/>
                </a:solidFill>
              </a:rPr>
              <a:t>2ض</a:t>
            </a:r>
          </a:p>
          <a:p>
            <a:r>
              <a:rPr lang="ar-SA" dirty="0" smtClean="0"/>
              <a:t>مح = </a:t>
            </a:r>
            <a:r>
              <a:rPr lang="ar-SA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( 15 ) </a:t>
            </a:r>
            <a:r>
              <a:rPr lang="ar-SA" dirty="0" smtClean="0"/>
              <a:t>+ </a:t>
            </a:r>
            <a:r>
              <a:rPr lang="ar-SA" dirty="0" smtClean="0">
                <a:solidFill>
                  <a:srgbClr val="00B050"/>
                </a:solidFill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rgbClr val="00B050"/>
                </a:solidFill>
              </a:rPr>
              <a:t>( 4 )</a:t>
            </a:r>
          </a:p>
          <a:p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    </a:t>
            </a:r>
            <a:r>
              <a:rPr lang="ar-SA" dirty="0" smtClean="0"/>
              <a:t>= </a:t>
            </a:r>
            <a:r>
              <a:rPr lang="ar-SA" dirty="0" smtClean="0">
                <a:solidFill>
                  <a:srgbClr val="FF0000"/>
                </a:solidFill>
              </a:rPr>
              <a:t>30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ar-SA" dirty="0" smtClean="0"/>
              <a:t>+</a:t>
            </a:r>
            <a:r>
              <a:rPr lang="ar-SA" dirty="0" smtClean="0">
                <a:solidFill>
                  <a:srgbClr val="00B050"/>
                </a:solidFill>
              </a:rPr>
              <a:t> 8 </a:t>
            </a:r>
          </a:p>
          <a:p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    </a:t>
            </a:r>
            <a:r>
              <a:rPr lang="ar-SA" dirty="0" smtClean="0"/>
              <a:t>=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2060"/>
                </a:solidFill>
              </a:rPr>
              <a:t>38 سم</a:t>
            </a:r>
            <a:endParaRPr lang="ar-SA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7643" y="170406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36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038632" y="1357215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القياس : المحيط والمساحة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195125" y="1671749"/>
            <a:ext cx="504733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أوجد محيط المستطيل الذي طوله 14.5 سم ، وعرضه 12.5 سم .</a:t>
            </a:r>
            <a:endParaRPr lang="ar-SA" sz="2000" b="1" dirty="0"/>
          </a:p>
        </p:txBody>
      </p:sp>
      <p:pic>
        <p:nvPicPr>
          <p:cNvPr id="26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33" y="2039547"/>
            <a:ext cx="3998685" cy="36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شكل بيضاوي 22"/>
          <p:cNvSpPr/>
          <p:nvPr/>
        </p:nvSpPr>
        <p:spPr>
          <a:xfrm>
            <a:off x="8473144" y="2430180"/>
            <a:ext cx="379912" cy="358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05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1108</Words>
  <Application>Microsoft Office PowerPoint</Application>
  <PresentationFormat>شاشة عريضة</PresentationFormat>
  <Paragraphs>288</Paragraphs>
  <Slides>26</Slides>
  <Notes>26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Calibri</vt:lpstr>
      <vt:lpstr>AGA Aladdin Regular</vt:lpstr>
      <vt:lpstr>Segoe UI Semibold</vt:lpstr>
      <vt:lpstr>Sultan bold</vt:lpstr>
      <vt:lpstr>Arial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111</cp:revision>
  <dcterms:created xsi:type="dcterms:W3CDTF">2021-05-11T19:30:39Z</dcterms:created>
  <dcterms:modified xsi:type="dcterms:W3CDTF">2021-09-18T12:47:08Z</dcterms:modified>
</cp:coreProperties>
</file>