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61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46"/>
    <a:srgbClr val="993366"/>
    <a:srgbClr val="E3ABC7"/>
    <a:srgbClr val="FF7DFF"/>
    <a:srgbClr val="990099"/>
    <a:srgbClr val="E1A3C2"/>
    <a:srgbClr val="B5BCCE"/>
    <a:srgbClr val="BDD7EE"/>
    <a:srgbClr val="A4BFD4"/>
    <a:srgbClr val="FEA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10/10/44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jpe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30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9.emf"/><Relationship Id="rId5" Type="http://schemas.openxmlformats.org/officeDocument/2006/relationships/image" Target="../media/image2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0" Type="http://schemas.openxmlformats.org/officeDocument/2006/relationships/image" Target="../media/image32.emf"/><Relationship Id="rId4" Type="http://schemas.microsoft.com/office/2007/relationships/hdphoto" Target="../media/hdphoto1.wdp"/><Relationship Id="rId9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4.wdp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emf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emf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emf"/><Relationship Id="rId5" Type="http://schemas.microsoft.com/office/2007/relationships/hdphoto" Target="../media/hdphoto2.wdp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emf"/><Relationship Id="rId5" Type="http://schemas.microsoft.com/office/2007/relationships/hdphoto" Target="../media/hdphoto2.wdp"/><Relationship Id="rId10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0.emf"/><Relationship Id="rId5" Type="http://schemas.openxmlformats.org/officeDocument/2006/relationships/image" Target="../media/image2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5.emf"/><Relationship Id="rId5" Type="http://schemas.microsoft.com/office/2007/relationships/hdphoto" Target="../media/hdphoto2.wdp"/><Relationship Id="rId10" Type="http://schemas.openxmlformats.org/officeDocument/2006/relationships/image" Target="../media/image24.emf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7.emf"/><Relationship Id="rId5" Type="http://schemas.microsoft.com/office/2007/relationships/hdphoto" Target="../media/hdphoto2.wdp"/><Relationship Id="rId10" Type="http://schemas.openxmlformats.org/officeDocument/2006/relationships/image" Target="../media/image26.emf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/>
          <p:cNvSpPr/>
          <p:nvPr/>
        </p:nvSpPr>
        <p:spPr>
          <a:xfrm>
            <a:off x="1510344" y="2271835"/>
            <a:ext cx="6437440" cy="802389"/>
          </a:xfrm>
          <a:prstGeom prst="roundRect">
            <a:avLst/>
          </a:prstGeom>
          <a:solidFill>
            <a:srgbClr val="B6C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32" y="1886853"/>
            <a:ext cx="1821138" cy="1644433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8621714" y="2363767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607629" y="2447459"/>
            <a:ext cx="60993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أجمع البيانات وأنظمها وأسجلها وأمثلها بالأعمدة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" name="صورة 46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7206">
            <a:off x="9156823" y="4131193"/>
            <a:ext cx="1924521" cy="1737786"/>
          </a:xfrm>
          <a:prstGeom prst="rect">
            <a:avLst/>
          </a:prstGeom>
        </p:spPr>
      </p:pic>
      <p:sp>
        <p:nvSpPr>
          <p:cNvPr id="48" name="مخطط انسيابي: محطة طرفية 47"/>
          <p:cNvSpPr/>
          <p:nvPr/>
        </p:nvSpPr>
        <p:spPr>
          <a:xfrm>
            <a:off x="9819319" y="4591329"/>
            <a:ext cx="1493067" cy="490785"/>
          </a:xfrm>
          <a:prstGeom prst="flowChartTerminator">
            <a:avLst/>
          </a:prstGeom>
          <a:ln>
            <a:solidFill>
              <a:srgbClr val="C8DAB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الـمـفـردات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6575259" y="154427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5789648" y="5197992"/>
            <a:ext cx="2158136" cy="695327"/>
          </a:xfrm>
          <a:prstGeom prst="roundRect">
            <a:avLst/>
          </a:prstGeom>
          <a:solidFill>
            <a:srgbClr val="D9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5789648" y="4223365"/>
            <a:ext cx="2158136" cy="695327"/>
          </a:xfrm>
          <a:prstGeom prst="roundRect">
            <a:avLst/>
          </a:prstGeom>
          <a:solidFill>
            <a:srgbClr val="D9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39"/>
          <p:cNvSpPr txBox="1"/>
          <p:nvPr/>
        </p:nvSpPr>
        <p:spPr>
          <a:xfrm>
            <a:off x="5912180" y="4313501"/>
            <a:ext cx="1913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المسح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782174" y="5327506"/>
            <a:ext cx="20905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457" y="3954634"/>
            <a:ext cx="2065538" cy="24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19" grpId="0"/>
      <p:bldP spid="48" grpId="0" animBg="1"/>
      <p:bldP spid="30" grpId="0" animBg="1"/>
      <p:bldP spid="34" grpId="0" animBg="1"/>
      <p:bldP spid="40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/>
          <a:srcRect t="73257" b="2290"/>
          <a:stretch/>
        </p:blipFill>
        <p:spPr>
          <a:xfrm>
            <a:off x="5958516" y="5594724"/>
            <a:ext cx="5326477" cy="1138125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4525" y="1455515"/>
            <a:ext cx="5160001" cy="6854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2690" y="2533217"/>
            <a:ext cx="3954834" cy="316116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/>
          <a:srcRect b="73937"/>
          <a:stretch/>
        </p:blipFill>
        <p:spPr>
          <a:xfrm>
            <a:off x="6017326" y="2065867"/>
            <a:ext cx="5193316" cy="118275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2"/>
          <a:srcRect t="25946" b="49956"/>
          <a:stretch/>
        </p:blipFill>
        <p:spPr>
          <a:xfrm>
            <a:off x="5995555" y="3280458"/>
            <a:ext cx="5236858" cy="110275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2"/>
          <a:srcRect t="49867" b="26743"/>
          <a:stretch/>
        </p:blipFill>
        <p:spPr>
          <a:xfrm>
            <a:off x="5941122" y="4490839"/>
            <a:ext cx="5313074" cy="108590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7796734" y="2763165"/>
            <a:ext cx="14071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دولة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5941122" y="3921552"/>
            <a:ext cx="912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دول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6673210" y="5106705"/>
            <a:ext cx="25863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اليمن ، العراق ، عمان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8351292" y="6251136"/>
            <a:ext cx="8526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اليمن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5758" y="800945"/>
            <a:ext cx="6011401" cy="106053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8339" y="1759992"/>
            <a:ext cx="10355215" cy="13484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1"/>
          <a:stretch/>
        </p:blipFill>
        <p:spPr>
          <a:xfrm>
            <a:off x="1282735" y="5023321"/>
            <a:ext cx="10377805" cy="649226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4107275" y="5781631"/>
            <a:ext cx="3597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لأنهما يبينان ماذا تمثل البيانات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825" b="86349" l="12951" r="82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31" t="16000" r="17637" b="13524"/>
          <a:stretch/>
        </p:blipFill>
        <p:spPr>
          <a:xfrm>
            <a:off x="3093032" y="2462494"/>
            <a:ext cx="2028486" cy="2594032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4698364" y="3774996"/>
            <a:ext cx="375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أنتظر إجاباتكم يا أصدقائي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122">
            <a:off x="10663312" y="1546131"/>
            <a:ext cx="997038" cy="900297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648848" y="4528420"/>
            <a:ext cx="5350183" cy="120032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المسح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هو طريقة لجمع البيانات  </a:t>
            </a:r>
          </a:p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عن طريق طرح سؤال أو أسئلة ، ثم تفرغ  </a:t>
            </a:r>
          </a:p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هذه البيانات في لوحة إشارات </a:t>
            </a:r>
            <a:r>
              <a:rPr lang="ar-SA" sz="2400" b="1" dirty="0" smtClean="0">
                <a:solidFill>
                  <a:srgbClr val="FF0000"/>
                </a:solidFill>
              </a:rPr>
              <a:t>لتمثيلها بالأعمدة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7" name="مخطط انسيابي: محطة طرفية 26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10042577" y="1743339"/>
            <a:ext cx="1119254" cy="376818"/>
          </a:xfrm>
          <a:prstGeom prst="flowChartTerminator">
            <a:avLst/>
          </a:prstGeom>
          <a:ln>
            <a:solidFill>
              <a:srgbClr val="B5BCC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ســتعــد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022666" y="1924927"/>
            <a:ext cx="512568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سأل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بدر أصدقاءه عن الألعاب الرياضية المفضلة لديهم ، ثم سجل البيانات التي جمعها في لوحة إشارات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3307" y="1031740"/>
            <a:ext cx="3159487" cy="314518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183" l="0" r="55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672" b="14703"/>
          <a:stretch/>
        </p:blipFill>
        <p:spPr>
          <a:xfrm flipH="1">
            <a:off x="9422750" y="3416272"/>
            <a:ext cx="1239653" cy="23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مخطط انسيابي: محطة طرفية 26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904" y="2032871"/>
            <a:ext cx="2922277" cy="29090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57"/>
          <a:stretch/>
        </p:blipFill>
        <p:spPr>
          <a:xfrm>
            <a:off x="5475032" y="1416283"/>
            <a:ext cx="5351196" cy="50895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87"/>
          <a:stretch/>
        </p:blipFill>
        <p:spPr>
          <a:xfrm>
            <a:off x="3378997" y="1935999"/>
            <a:ext cx="7521592" cy="700172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4432205" y="2643164"/>
            <a:ext cx="54925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في لوحة الأعمدة الرأسية تكون الأعمدة إلى أعلى أو إلى أسفل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985341" y="3057636"/>
            <a:ext cx="43863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وتشتمل على عنوان وأسماء للبيانات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786819" y="3485127"/>
            <a:ext cx="46277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وتدريج وأعمدة متباعدة عن بعضها البعض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ستطيل 68"/>
          <p:cNvSpPr/>
          <p:nvPr/>
        </p:nvSpPr>
        <p:spPr>
          <a:xfrm>
            <a:off x="4175083" y="4076804"/>
            <a:ext cx="5166921" cy="2609076"/>
          </a:xfrm>
          <a:prstGeom prst="rect">
            <a:avLst/>
          </a:prstGeom>
          <a:solidFill>
            <a:srgbClr val="E3A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ربع نص 82"/>
          <p:cNvSpPr txBox="1"/>
          <p:nvPr/>
        </p:nvSpPr>
        <p:spPr>
          <a:xfrm>
            <a:off x="5270504" y="4077953"/>
            <a:ext cx="29760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الرياضة المفضلة </a:t>
            </a:r>
            <a:endParaRPr lang="ar-SA" sz="2000" b="1" dirty="0"/>
          </a:p>
        </p:txBody>
      </p:sp>
      <p:sp>
        <p:nvSpPr>
          <p:cNvPr id="123" name="مستطيل 122"/>
          <p:cNvSpPr/>
          <p:nvPr/>
        </p:nvSpPr>
        <p:spPr>
          <a:xfrm>
            <a:off x="4759618" y="4517598"/>
            <a:ext cx="4241073" cy="14624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4" name="رابط مستقيم 123"/>
          <p:cNvCxnSpPr/>
          <p:nvPr/>
        </p:nvCxnSpPr>
        <p:spPr>
          <a:xfrm>
            <a:off x="4759618" y="5488344"/>
            <a:ext cx="424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رابط مستقيم 124"/>
          <p:cNvCxnSpPr/>
          <p:nvPr/>
        </p:nvCxnSpPr>
        <p:spPr>
          <a:xfrm>
            <a:off x="4759618" y="5735994"/>
            <a:ext cx="424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رابط مستقيم 125"/>
          <p:cNvCxnSpPr/>
          <p:nvPr/>
        </p:nvCxnSpPr>
        <p:spPr>
          <a:xfrm>
            <a:off x="4759618" y="5236884"/>
            <a:ext cx="424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رابط مستقيم 126"/>
          <p:cNvCxnSpPr/>
          <p:nvPr/>
        </p:nvCxnSpPr>
        <p:spPr>
          <a:xfrm>
            <a:off x="4759617" y="5008284"/>
            <a:ext cx="424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رابط مستقيم 127"/>
          <p:cNvCxnSpPr/>
          <p:nvPr/>
        </p:nvCxnSpPr>
        <p:spPr>
          <a:xfrm>
            <a:off x="4759616" y="4775874"/>
            <a:ext cx="4241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رابط كسهم مستقيم 128"/>
          <p:cNvCxnSpPr/>
          <p:nvPr/>
        </p:nvCxnSpPr>
        <p:spPr>
          <a:xfrm>
            <a:off x="4759616" y="5975598"/>
            <a:ext cx="4355738" cy="44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رابط كسهم مستقيم 129"/>
          <p:cNvCxnSpPr/>
          <p:nvPr/>
        </p:nvCxnSpPr>
        <p:spPr>
          <a:xfrm flipH="1" flipV="1">
            <a:off x="4759551" y="4381517"/>
            <a:ext cx="65" cy="16042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مربع نص 130"/>
          <p:cNvSpPr txBox="1"/>
          <p:nvPr/>
        </p:nvSpPr>
        <p:spPr>
          <a:xfrm>
            <a:off x="5965588" y="6339771"/>
            <a:ext cx="1431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الرياضة</a:t>
            </a:r>
            <a:endParaRPr lang="ar-SA" b="1" dirty="0"/>
          </a:p>
        </p:txBody>
      </p:sp>
      <p:sp>
        <p:nvSpPr>
          <p:cNvPr id="132" name="مربع نص 131"/>
          <p:cNvSpPr txBox="1"/>
          <p:nvPr/>
        </p:nvSpPr>
        <p:spPr>
          <a:xfrm rot="16200000">
            <a:off x="3680136" y="5267290"/>
            <a:ext cx="13257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عدد </a:t>
            </a:r>
            <a:r>
              <a:rPr lang="ar-SA" b="1" dirty="0" smtClean="0"/>
              <a:t>الأصدقاء  </a:t>
            </a:r>
            <a:endParaRPr lang="ar-SA" b="1" dirty="0"/>
          </a:p>
        </p:txBody>
      </p:sp>
      <p:sp>
        <p:nvSpPr>
          <p:cNvPr id="133" name="مربع نص 132"/>
          <p:cNvSpPr txBox="1"/>
          <p:nvPr/>
        </p:nvSpPr>
        <p:spPr>
          <a:xfrm>
            <a:off x="4772103" y="6000123"/>
            <a:ext cx="9853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كرة السلة </a:t>
            </a:r>
            <a:endParaRPr lang="ar-SA" sz="1600" dirty="0"/>
          </a:p>
        </p:txBody>
      </p:sp>
      <p:sp>
        <p:nvSpPr>
          <p:cNvPr id="134" name="مربع نص 133"/>
          <p:cNvSpPr txBox="1"/>
          <p:nvPr/>
        </p:nvSpPr>
        <p:spPr>
          <a:xfrm>
            <a:off x="5647073" y="5995203"/>
            <a:ext cx="97367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كرة القدم </a:t>
            </a:r>
            <a:endParaRPr lang="ar-SA" sz="1600" dirty="0"/>
          </a:p>
        </p:txBody>
      </p:sp>
      <p:sp>
        <p:nvSpPr>
          <p:cNvPr id="135" name="مربع نص 134"/>
          <p:cNvSpPr txBox="1"/>
          <p:nvPr/>
        </p:nvSpPr>
        <p:spPr>
          <a:xfrm>
            <a:off x="6732026" y="5989050"/>
            <a:ext cx="67486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السباحة</a:t>
            </a:r>
            <a:endParaRPr lang="ar-SA" sz="1600" dirty="0"/>
          </a:p>
        </p:txBody>
      </p:sp>
      <p:sp>
        <p:nvSpPr>
          <p:cNvPr id="136" name="مربع نص 135"/>
          <p:cNvSpPr txBox="1"/>
          <p:nvPr/>
        </p:nvSpPr>
        <p:spPr>
          <a:xfrm>
            <a:off x="4425375" y="580434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٠</a:t>
            </a:r>
            <a:endParaRPr lang="ar-SA" sz="1600" b="1" dirty="0"/>
          </a:p>
        </p:txBody>
      </p:sp>
      <p:sp>
        <p:nvSpPr>
          <p:cNvPr id="137" name="مربع نص 136"/>
          <p:cNvSpPr txBox="1"/>
          <p:nvPr/>
        </p:nvSpPr>
        <p:spPr>
          <a:xfrm>
            <a:off x="4421059" y="5561339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٢</a:t>
            </a:r>
            <a:endParaRPr lang="ar-SA" sz="1600" b="1" dirty="0"/>
          </a:p>
        </p:txBody>
      </p:sp>
      <p:sp>
        <p:nvSpPr>
          <p:cNvPr id="138" name="مربع نص 137"/>
          <p:cNvSpPr txBox="1"/>
          <p:nvPr/>
        </p:nvSpPr>
        <p:spPr>
          <a:xfrm>
            <a:off x="4432205" y="5322665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٤</a:t>
            </a:r>
            <a:endParaRPr lang="ar-SA" sz="1600" b="1" dirty="0"/>
          </a:p>
        </p:txBody>
      </p:sp>
      <p:sp>
        <p:nvSpPr>
          <p:cNvPr id="139" name="مربع نص 138"/>
          <p:cNvSpPr txBox="1"/>
          <p:nvPr/>
        </p:nvSpPr>
        <p:spPr>
          <a:xfrm>
            <a:off x="4425375" y="5096992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٦</a:t>
            </a:r>
            <a:endParaRPr lang="ar-SA" sz="1600" b="1" dirty="0"/>
          </a:p>
        </p:txBody>
      </p:sp>
      <p:sp>
        <p:nvSpPr>
          <p:cNvPr id="140" name="مربع نص 139"/>
          <p:cNvSpPr txBox="1"/>
          <p:nvPr/>
        </p:nvSpPr>
        <p:spPr>
          <a:xfrm>
            <a:off x="4432205" y="4840983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٨</a:t>
            </a:r>
            <a:endParaRPr lang="ar-SA" sz="1600" b="1" dirty="0"/>
          </a:p>
        </p:txBody>
      </p:sp>
      <p:sp>
        <p:nvSpPr>
          <p:cNvPr id="141" name="مربع نص 140"/>
          <p:cNvSpPr txBox="1"/>
          <p:nvPr/>
        </p:nvSpPr>
        <p:spPr>
          <a:xfrm>
            <a:off x="4359606" y="4603367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١٠</a:t>
            </a:r>
            <a:endParaRPr lang="ar-SA" sz="1600" b="1" dirty="0"/>
          </a:p>
        </p:txBody>
      </p:sp>
      <p:sp>
        <p:nvSpPr>
          <p:cNvPr id="142" name="مربع نص 141"/>
          <p:cNvSpPr txBox="1"/>
          <p:nvPr/>
        </p:nvSpPr>
        <p:spPr>
          <a:xfrm>
            <a:off x="4359606" y="4364783"/>
            <a:ext cx="4532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١٢</a:t>
            </a:r>
            <a:endParaRPr lang="ar-SA" sz="1600" b="1" dirty="0"/>
          </a:p>
        </p:txBody>
      </p:sp>
      <p:sp>
        <p:nvSpPr>
          <p:cNvPr id="143" name="مستطيل 142"/>
          <p:cNvSpPr/>
          <p:nvPr/>
        </p:nvSpPr>
        <p:spPr>
          <a:xfrm>
            <a:off x="5994054" y="4776701"/>
            <a:ext cx="438540" cy="1197328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4" name="مستطيل 143"/>
          <p:cNvSpPr/>
          <p:nvPr/>
        </p:nvSpPr>
        <p:spPr>
          <a:xfrm>
            <a:off x="6877431" y="5096991"/>
            <a:ext cx="438540" cy="87769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ستطيل 144"/>
          <p:cNvSpPr/>
          <p:nvPr/>
        </p:nvSpPr>
        <p:spPr>
          <a:xfrm>
            <a:off x="5110677" y="5483901"/>
            <a:ext cx="438540" cy="490128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ربع نص 145"/>
          <p:cNvSpPr txBox="1"/>
          <p:nvPr/>
        </p:nvSpPr>
        <p:spPr>
          <a:xfrm>
            <a:off x="7343309" y="5989050"/>
            <a:ext cx="111073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كرة الطاولة </a:t>
            </a:r>
            <a:endParaRPr lang="ar-SA" sz="1600" dirty="0"/>
          </a:p>
        </p:txBody>
      </p:sp>
      <p:sp>
        <p:nvSpPr>
          <p:cNvPr id="147" name="مستطيل 146"/>
          <p:cNvSpPr/>
          <p:nvPr/>
        </p:nvSpPr>
        <p:spPr>
          <a:xfrm>
            <a:off x="7729497" y="5239876"/>
            <a:ext cx="438540" cy="73798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9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2" grpId="0"/>
      <p:bldP spid="69" grpId="0" animBg="1"/>
      <p:bldP spid="83" grpId="0"/>
      <p:bldP spid="123" grpId="0" animBg="1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 animBg="1"/>
      <p:bldP spid="144" grpId="0" animBg="1"/>
      <p:bldP spid="145" grpId="0" animBg="1"/>
      <p:bldP spid="146" grpId="0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مخطط انسيابي: محطة طرفية 26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745914" y="3159429"/>
            <a:ext cx="41019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في التمثيل بالأعمدة الأفقية تمتد الأعمدة من اليسار إلى اليمين ، أو من اليمين إلى اليسار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5615444" y="4351337"/>
            <a:ext cx="4553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يظهر من اللوحة أن العمودين الممثلين لعدد ساعات نوم الكوالا والكسلان هما الأطول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480669" y="5485915"/>
            <a:ext cx="50821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لذلك فالكوالا والكسلان ينامان أكثر من غيرهما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80658"/>
          <a:stretch/>
        </p:blipFill>
        <p:spPr>
          <a:xfrm>
            <a:off x="5331951" y="1457904"/>
            <a:ext cx="5379593" cy="47776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42"/>
          <a:stretch/>
        </p:blipFill>
        <p:spPr>
          <a:xfrm>
            <a:off x="4457955" y="1958573"/>
            <a:ext cx="6203091" cy="101087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2690" y="3135811"/>
            <a:ext cx="4041259" cy="273736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36723" y="2781167"/>
            <a:ext cx="1888485" cy="152876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2098766" y="3962398"/>
            <a:ext cx="3055205" cy="3363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مستدير الزوايا 54"/>
          <p:cNvSpPr/>
          <p:nvPr/>
        </p:nvSpPr>
        <p:spPr>
          <a:xfrm>
            <a:off x="2037806" y="4909080"/>
            <a:ext cx="2924548" cy="3363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67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13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638978" y="1493161"/>
            <a:ext cx="46327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أمثل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مجموعة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البيانات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الموضحة أدناه بأعمدة رأسية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2700" y="2242903"/>
            <a:ext cx="516000" cy="53673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2071" y="2824774"/>
            <a:ext cx="3999000" cy="2800067"/>
          </a:xfrm>
          <a:prstGeom prst="rect">
            <a:avLst/>
          </a:prstGeom>
        </p:spPr>
      </p:pic>
      <p:sp>
        <p:nvSpPr>
          <p:cNvPr id="60" name="مستطيل 59"/>
          <p:cNvSpPr/>
          <p:nvPr/>
        </p:nvSpPr>
        <p:spPr>
          <a:xfrm>
            <a:off x="1565285" y="2840978"/>
            <a:ext cx="5166921" cy="29552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60"/>
          <p:cNvSpPr/>
          <p:nvPr/>
        </p:nvSpPr>
        <p:spPr>
          <a:xfrm>
            <a:off x="2123642" y="3503722"/>
            <a:ext cx="4241073" cy="144217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2" name="رابط مستقيم 61"/>
          <p:cNvCxnSpPr/>
          <p:nvPr/>
        </p:nvCxnSpPr>
        <p:spPr>
          <a:xfrm>
            <a:off x="2123642" y="445419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/>
          <p:cNvCxnSpPr/>
          <p:nvPr/>
        </p:nvCxnSpPr>
        <p:spPr>
          <a:xfrm>
            <a:off x="2123642" y="470184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>
            <a:off x="2123642" y="420273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>
            <a:off x="2123640" y="3976111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/>
          <p:cNvCxnSpPr/>
          <p:nvPr/>
        </p:nvCxnSpPr>
        <p:spPr>
          <a:xfrm>
            <a:off x="2123640" y="374172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كسهم مستقيم 73"/>
          <p:cNvCxnSpPr/>
          <p:nvPr/>
        </p:nvCxnSpPr>
        <p:spPr>
          <a:xfrm>
            <a:off x="2123640" y="4941449"/>
            <a:ext cx="4355738" cy="44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كسهم مستقيم 74"/>
          <p:cNvCxnSpPr/>
          <p:nvPr/>
        </p:nvCxnSpPr>
        <p:spPr>
          <a:xfrm flipH="1" flipV="1">
            <a:off x="2119325" y="3329521"/>
            <a:ext cx="4315" cy="16220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ربع نص 75"/>
          <p:cNvSpPr txBox="1"/>
          <p:nvPr/>
        </p:nvSpPr>
        <p:spPr>
          <a:xfrm>
            <a:off x="3358253" y="5426891"/>
            <a:ext cx="1431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الطيور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 rot="16200000">
            <a:off x="1115531" y="4115385"/>
            <a:ext cx="11281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الطلاب 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2121926" y="4976031"/>
            <a:ext cx="84790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الببغاء</a:t>
            </a:r>
            <a:endParaRPr lang="ar-SA" sz="1600" dirty="0"/>
          </a:p>
        </p:txBody>
      </p:sp>
      <p:sp>
        <p:nvSpPr>
          <p:cNvPr id="79" name="مربع نص 78"/>
          <p:cNvSpPr txBox="1"/>
          <p:nvPr/>
        </p:nvSpPr>
        <p:spPr>
          <a:xfrm>
            <a:off x="3631695" y="4985057"/>
            <a:ext cx="6855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الكناري</a:t>
            </a:r>
            <a:endParaRPr lang="ar-SA" sz="1600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4965434" y="4982262"/>
            <a:ext cx="7279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الحمامة</a:t>
            </a:r>
            <a:endParaRPr lang="ar-SA" sz="1600" dirty="0"/>
          </a:p>
        </p:txBody>
      </p:sp>
      <p:sp>
        <p:nvSpPr>
          <p:cNvPr id="81" name="مربع نص 80"/>
          <p:cNvSpPr txBox="1"/>
          <p:nvPr/>
        </p:nvSpPr>
        <p:spPr>
          <a:xfrm>
            <a:off x="2717295" y="2929411"/>
            <a:ext cx="29760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الطيور </a:t>
            </a:r>
            <a:r>
              <a:rPr lang="ar-SA" sz="2000" b="1" dirty="0" smtClean="0">
                <a:solidFill>
                  <a:srgbClr val="C00000"/>
                </a:solidFill>
              </a:rPr>
              <a:t>المفضلة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82" name="مربع نص 81"/>
          <p:cNvSpPr txBox="1"/>
          <p:nvPr/>
        </p:nvSpPr>
        <p:spPr>
          <a:xfrm>
            <a:off x="1789398" y="4751481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٠</a:t>
            </a:r>
            <a:endParaRPr lang="ar-SA" sz="1600" b="1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1785083" y="4527190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٢</a:t>
            </a:r>
            <a:endParaRPr lang="ar-SA" sz="1600" b="1" dirty="0"/>
          </a:p>
        </p:txBody>
      </p:sp>
      <p:sp>
        <p:nvSpPr>
          <p:cNvPr id="84" name="مربع نص 83"/>
          <p:cNvSpPr txBox="1"/>
          <p:nvPr/>
        </p:nvSpPr>
        <p:spPr>
          <a:xfrm>
            <a:off x="1796229" y="4288516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٤</a:t>
            </a:r>
            <a:endParaRPr lang="ar-SA" sz="1600" b="1" dirty="0"/>
          </a:p>
        </p:txBody>
      </p:sp>
      <p:sp>
        <p:nvSpPr>
          <p:cNvPr id="85" name="مربع نص 84"/>
          <p:cNvSpPr txBox="1"/>
          <p:nvPr/>
        </p:nvSpPr>
        <p:spPr>
          <a:xfrm>
            <a:off x="1789399" y="4062843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٦</a:t>
            </a:r>
            <a:endParaRPr lang="ar-SA" sz="1600" b="1" dirty="0"/>
          </a:p>
        </p:txBody>
      </p:sp>
      <p:sp>
        <p:nvSpPr>
          <p:cNvPr id="86" name="مربع نص 85"/>
          <p:cNvSpPr txBox="1"/>
          <p:nvPr/>
        </p:nvSpPr>
        <p:spPr>
          <a:xfrm>
            <a:off x="1796229" y="3806834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٨</a:t>
            </a:r>
            <a:endParaRPr lang="ar-SA" sz="1600" b="1" dirty="0"/>
          </a:p>
        </p:txBody>
      </p:sp>
      <p:sp>
        <p:nvSpPr>
          <p:cNvPr id="87" name="مربع نص 86"/>
          <p:cNvSpPr txBox="1"/>
          <p:nvPr/>
        </p:nvSpPr>
        <p:spPr>
          <a:xfrm>
            <a:off x="1723630" y="3569218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١٠</a:t>
            </a:r>
            <a:endParaRPr lang="ar-SA" sz="1600" b="1" dirty="0"/>
          </a:p>
        </p:txBody>
      </p:sp>
      <p:sp>
        <p:nvSpPr>
          <p:cNvPr id="88" name="مستطيل 87"/>
          <p:cNvSpPr/>
          <p:nvPr/>
        </p:nvSpPr>
        <p:spPr>
          <a:xfrm>
            <a:off x="2474701" y="3970394"/>
            <a:ext cx="438540" cy="961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ستطيل 88"/>
          <p:cNvSpPr/>
          <p:nvPr/>
        </p:nvSpPr>
        <p:spPr>
          <a:xfrm>
            <a:off x="3766794" y="4437121"/>
            <a:ext cx="438540" cy="495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0" name="مستطيل 89"/>
          <p:cNvSpPr/>
          <p:nvPr/>
        </p:nvSpPr>
        <p:spPr>
          <a:xfrm>
            <a:off x="5141075" y="3842902"/>
            <a:ext cx="438540" cy="10822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8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624252" y="1503858"/>
            <a:ext cx="46327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أمثل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مجموعة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البيانات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الموضحة أدناه بأعمدة أفقية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38542" y="2208967"/>
            <a:ext cx="593400" cy="59493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1022" y="2350722"/>
            <a:ext cx="3788427" cy="3173194"/>
          </a:xfrm>
          <a:prstGeom prst="rect">
            <a:avLst/>
          </a:prstGeom>
        </p:spPr>
      </p:pic>
      <p:sp>
        <p:nvSpPr>
          <p:cNvPr id="60" name="مستطيل 59"/>
          <p:cNvSpPr/>
          <p:nvPr/>
        </p:nvSpPr>
        <p:spPr>
          <a:xfrm>
            <a:off x="1508527" y="2506433"/>
            <a:ext cx="4709394" cy="3393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ربع نص 75"/>
          <p:cNvSpPr txBox="1"/>
          <p:nvPr/>
        </p:nvSpPr>
        <p:spPr>
          <a:xfrm rot="16200000">
            <a:off x="1078994" y="3913265"/>
            <a:ext cx="1431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الحيوان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2183456" y="4664681"/>
            <a:ext cx="54575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الأسد</a:t>
            </a:r>
            <a:endParaRPr lang="ar-SA" sz="1600" dirty="0"/>
          </a:p>
        </p:txBody>
      </p:sp>
      <p:sp>
        <p:nvSpPr>
          <p:cNvPr id="79" name="مربع نص 78"/>
          <p:cNvSpPr txBox="1"/>
          <p:nvPr/>
        </p:nvSpPr>
        <p:spPr>
          <a:xfrm>
            <a:off x="2046381" y="4253912"/>
            <a:ext cx="6855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الجرذ</a:t>
            </a:r>
            <a:endParaRPr lang="ar-SA" sz="1600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1882419" y="3809232"/>
            <a:ext cx="91522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err="1" smtClean="0"/>
              <a:t>الكنجارو</a:t>
            </a:r>
            <a:endParaRPr lang="ar-SA" sz="1600" dirty="0"/>
          </a:p>
        </p:txBody>
      </p:sp>
      <p:sp>
        <p:nvSpPr>
          <p:cNvPr id="81" name="مربع نص 80"/>
          <p:cNvSpPr txBox="1"/>
          <p:nvPr/>
        </p:nvSpPr>
        <p:spPr>
          <a:xfrm>
            <a:off x="2448940" y="2533400"/>
            <a:ext cx="29760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العمر التقديري لبعض الحيوانات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91" name="مربع نص 90"/>
          <p:cNvSpPr txBox="1"/>
          <p:nvPr/>
        </p:nvSpPr>
        <p:spPr>
          <a:xfrm>
            <a:off x="1859400" y="3347391"/>
            <a:ext cx="91522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الأرنب </a:t>
            </a:r>
            <a:endParaRPr lang="ar-SA" sz="1600" dirty="0"/>
          </a:p>
        </p:txBody>
      </p:sp>
      <p:sp>
        <p:nvSpPr>
          <p:cNvPr id="106" name="مستطيل 105"/>
          <p:cNvSpPr/>
          <p:nvPr/>
        </p:nvSpPr>
        <p:spPr>
          <a:xfrm>
            <a:off x="2756259" y="3083948"/>
            <a:ext cx="2704322" cy="201648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7" name="رابط مستقيم 106"/>
          <p:cNvCxnSpPr/>
          <p:nvPr/>
        </p:nvCxnSpPr>
        <p:spPr>
          <a:xfrm flipV="1">
            <a:off x="4558119" y="3088320"/>
            <a:ext cx="839" cy="20287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رابط مستقيم 107"/>
          <p:cNvCxnSpPr/>
          <p:nvPr/>
        </p:nvCxnSpPr>
        <p:spPr>
          <a:xfrm flipV="1">
            <a:off x="5010627" y="3088320"/>
            <a:ext cx="3272" cy="20111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رابط مستقيم 108"/>
          <p:cNvCxnSpPr/>
          <p:nvPr/>
        </p:nvCxnSpPr>
        <p:spPr>
          <a:xfrm flipV="1">
            <a:off x="3200662" y="3080743"/>
            <a:ext cx="54" cy="201124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رابط مستقيم 109"/>
          <p:cNvCxnSpPr/>
          <p:nvPr/>
        </p:nvCxnSpPr>
        <p:spPr>
          <a:xfrm flipV="1">
            <a:off x="3651309" y="3072009"/>
            <a:ext cx="0" cy="201759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مستقيم 110"/>
          <p:cNvCxnSpPr/>
          <p:nvPr/>
        </p:nvCxnSpPr>
        <p:spPr>
          <a:xfrm flipH="1" flipV="1">
            <a:off x="4098470" y="3085980"/>
            <a:ext cx="4708" cy="200871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رابط كسهم مستقيم 111"/>
          <p:cNvCxnSpPr/>
          <p:nvPr/>
        </p:nvCxnSpPr>
        <p:spPr>
          <a:xfrm>
            <a:off x="2748785" y="5102568"/>
            <a:ext cx="2797038" cy="35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رابط كسهم مستقيم 112"/>
          <p:cNvCxnSpPr/>
          <p:nvPr/>
        </p:nvCxnSpPr>
        <p:spPr>
          <a:xfrm flipV="1">
            <a:off x="2754094" y="2930112"/>
            <a:ext cx="5544" cy="21803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مربع نص 113"/>
          <p:cNvSpPr txBox="1"/>
          <p:nvPr/>
        </p:nvSpPr>
        <p:spPr>
          <a:xfrm>
            <a:off x="3241187" y="5434889"/>
            <a:ext cx="15019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العمر بالسنوات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5" name="مربع نص 114"/>
          <p:cNvSpPr txBox="1"/>
          <p:nvPr/>
        </p:nvSpPr>
        <p:spPr>
          <a:xfrm>
            <a:off x="2534710" y="5106105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٠</a:t>
            </a:r>
            <a:endParaRPr lang="ar-SA" sz="1600" b="1" dirty="0"/>
          </a:p>
        </p:txBody>
      </p:sp>
      <p:sp>
        <p:nvSpPr>
          <p:cNvPr id="116" name="مربع نص 115"/>
          <p:cNvSpPr txBox="1"/>
          <p:nvPr/>
        </p:nvSpPr>
        <p:spPr>
          <a:xfrm>
            <a:off x="2978862" y="514622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٢</a:t>
            </a:r>
            <a:endParaRPr lang="ar-SA" sz="1600" b="1" dirty="0"/>
          </a:p>
        </p:txBody>
      </p:sp>
      <p:sp>
        <p:nvSpPr>
          <p:cNvPr id="117" name="مربع نص 116"/>
          <p:cNvSpPr txBox="1"/>
          <p:nvPr/>
        </p:nvSpPr>
        <p:spPr>
          <a:xfrm>
            <a:off x="3422988" y="5144690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٤</a:t>
            </a:r>
            <a:endParaRPr lang="ar-SA" sz="1600" b="1" dirty="0"/>
          </a:p>
        </p:txBody>
      </p:sp>
      <p:sp>
        <p:nvSpPr>
          <p:cNvPr id="118" name="مربع نص 117"/>
          <p:cNvSpPr txBox="1"/>
          <p:nvPr/>
        </p:nvSpPr>
        <p:spPr>
          <a:xfrm>
            <a:off x="3894047" y="5140553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٦</a:t>
            </a:r>
            <a:endParaRPr lang="ar-SA" sz="1600" b="1" dirty="0"/>
          </a:p>
        </p:txBody>
      </p:sp>
      <p:sp>
        <p:nvSpPr>
          <p:cNvPr id="119" name="مربع نص 118"/>
          <p:cNvSpPr txBox="1"/>
          <p:nvPr/>
        </p:nvSpPr>
        <p:spPr>
          <a:xfrm>
            <a:off x="4338173" y="5145180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٨</a:t>
            </a:r>
            <a:endParaRPr lang="ar-SA" sz="1600" b="1" dirty="0"/>
          </a:p>
        </p:txBody>
      </p:sp>
      <p:sp>
        <p:nvSpPr>
          <p:cNvPr id="120" name="مربع نص 119"/>
          <p:cNvSpPr txBox="1"/>
          <p:nvPr/>
        </p:nvSpPr>
        <p:spPr>
          <a:xfrm>
            <a:off x="4782299" y="5142212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١٠</a:t>
            </a:r>
            <a:endParaRPr lang="ar-SA" sz="1600" b="1" dirty="0"/>
          </a:p>
        </p:txBody>
      </p:sp>
      <p:sp>
        <p:nvSpPr>
          <p:cNvPr id="122" name="مستطيل 121"/>
          <p:cNvSpPr/>
          <p:nvPr/>
        </p:nvSpPr>
        <p:spPr>
          <a:xfrm rot="5400000">
            <a:off x="2823831" y="4216981"/>
            <a:ext cx="327627" cy="4260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3" name="مستطيل 122"/>
          <p:cNvSpPr/>
          <p:nvPr/>
        </p:nvSpPr>
        <p:spPr>
          <a:xfrm rot="5400000">
            <a:off x="3171298" y="3409716"/>
            <a:ext cx="327627" cy="11178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4" name="مستطيل 123"/>
          <p:cNvSpPr/>
          <p:nvPr/>
        </p:nvSpPr>
        <p:spPr>
          <a:xfrm rot="5400000">
            <a:off x="3388417" y="2732883"/>
            <a:ext cx="327627" cy="15566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9" name="مستطيل 88"/>
          <p:cNvSpPr/>
          <p:nvPr/>
        </p:nvSpPr>
        <p:spPr>
          <a:xfrm rot="5400000">
            <a:off x="3725003" y="3737174"/>
            <a:ext cx="327627" cy="22436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94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6" grpId="0"/>
      <p:bldP spid="78" grpId="0"/>
      <p:bldP spid="79" grpId="0"/>
      <p:bldP spid="80" grpId="0"/>
      <p:bldP spid="81" grpId="0"/>
      <p:bldP spid="91" grpId="0"/>
      <p:bldP spid="106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2" grpId="0" animBg="1"/>
      <p:bldP spid="123" grpId="0" animBg="1"/>
      <p:bldP spid="124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68"/>
          <a:stretch/>
        </p:blipFill>
        <p:spPr>
          <a:xfrm>
            <a:off x="1170084" y="5091879"/>
            <a:ext cx="10599340" cy="824094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4003" y="2101502"/>
            <a:ext cx="4815421" cy="72895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475" y="2990560"/>
            <a:ext cx="3695192" cy="68212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3656" y="3787663"/>
            <a:ext cx="6599313" cy="605895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0391" y="1941238"/>
            <a:ext cx="4041259" cy="2737369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6754157" y="3149463"/>
            <a:ext cx="14008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الكوالا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6343962" y="4393558"/>
            <a:ext cx="2946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الأبوسوم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والمدرع </a:t>
            </a:r>
            <a:endParaRPr lang="ar-SA" dirty="0"/>
          </a:p>
        </p:txBody>
      </p:sp>
      <p:sp>
        <p:nvSpPr>
          <p:cNvPr id="15" name="سهم إلى اليمين 14"/>
          <p:cNvSpPr/>
          <p:nvPr/>
        </p:nvSpPr>
        <p:spPr>
          <a:xfrm flipH="1">
            <a:off x="4340073" y="2465981"/>
            <a:ext cx="522514" cy="2873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سهم إلى اليمين 55"/>
          <p:cNvSpPr/>
          <p:nvPr/>
        </p:nvSpPr>
        <p:spPr>
          <a:xfrm flipH="1">
            <a:off x="4340073" y="3428602"/>
            <a:ext cx="522514" cy="2873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ربع نص 56"/>
          <p:cNvSpPr txBox="1"/>
          <p:nvPr/>
        </p:nvSpPr>
        <p:spPr>
          <a:xfrm>
            <a:off x="2011680" y="5826070"/>
            <a:ext cx="7735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تمثلان البيانات نفسها ولكن الاختلاف يكون في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إتجاهات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الأعمدة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847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3" grpId="0"/>
      <p:bldP spid="15" grpId="0" animBg="1"/>
      <p:bldP spid="5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3597797" y="1553687"/>
            <a:ext cx="46327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أمثل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مجموعة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البيانات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الموضحة أدناه بأعمدة رأسية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38542" y="2269603"/>
            <a:ext cx="541800" cy="54966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6994" y="2544436"/>
            <a:ext cx="4028140" cy="3040860"/>
          </a:xfrm>
          <a:prstGeom prst="rect">
            <a:avLst/>
          </a:prstGeom>
        </p:spPr>
      </p:pic>
      <p:sp>
        <p:nvSpPr>
          <p:cNvPr id="52" name="مستطيل 51"/>
          <p:cNvSpPr/>
          <p:nvPr/>
        </p:nvSpPr>
        <p:spPr>
          <a:xfrm>
            <a:off x="1309923" y="2104995"/>
            <a:ext cx="5362783" cy="3931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52"/>
          <p:cNvSpPr/>
          <p:nvPr/>
        </p:nvSpPr>
        <p:spPr>
          <a:xfrm>
            <a:off x="2007554" y="2939182"/>
            <a:ext cx="4241073" cy="234634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4" name="رابط مستقيم 53"/>
          <p:cNvCxnSpPr/>
          <p:nvPr/>
        </p:nvCxnSpPr>
        <p:spPr>
          <a:xfrm>
            <a:off x="2007554" y="479382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>
            <a:off x="2007554" y="504147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>
            <a:off x="2007554" y="454236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>
            <a:off x="2007552" y="431574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/>
          <p:cNvCxnSpPr/>
          <p:nvPr/>
        </p:nvCxnSpPr>
        <p:spPr>
          <a:xfrm>
            <a:off x="2007552" y="408135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كسهم مستقيم 61"/>
          <p:cNvCxnSpPr/>
          <p:nvPr/>
        </p:nvCxnSpPr>
        <p:spPr>
          <a:xfrm>
            <a:off x="2007552" y="5281083"/>
            <a:ext cx="4355738" cy="44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/>
          <p:nvPr/>
        </p:nvCxnSpPr>
        <p:spPr>
          <a:xfrm flipH="1" flipV="1">
            <a:off x="2003239" y="2819270"/>
            <a:ext cx="4314" cy="24719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63"/>
          <p:cNvSpPr txBox="1"/>
          <p:nvPr/>
        </p:nvSpPr>
        <p:spPr>
          <a:xfrm>
            <a:off x="3235584" y="5678007"/>
            <a:ext cx="1431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الطائر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 rot="16200000">
            <a:off x="630012" y="4033920"/>
            <a:ext cx="17460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العرض ( بالسنتمتر )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3830309" y="5353866"/>
            <a:ext cx="84790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الببغاء</a:t>
            </a:r>
            <a:endParaRPr lang="ar-SA" sz="1600" dirty="0"/>
          </a:p>
        </p:txBody>
      </p:sp>
      <p:sp>
        <p:nvSpPr>
          <p:cNvPr id="67" name="مربع نص 66"/>
          <p:cNvSpPr txBox="1"/>
          <p:nvPr/>
        </p:nvSpPr>
        <p:spPr>
          <a:xfrm>
            <a:off x="2903486" y="5341086"/>
            <a:ext cx="10543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مالك الحزين</a:t>
            </a:r>
            <a:endParaRPr lang="ar-SA" sz="1600" dirty="0"/>
          </a:p>
        </p:txBody>
      </p:sp>
      <p:sp>
        <p:nvSpPr>
          <p:cNvPr id="68" name="مربع نص 67"/>
          <p:cNvSpPr txBox="1"/>
          <p:nvPr/>
        </p:nvSpPr>
        <p:spPr>
          <a:xfrm>
            <a:off x="4848629" y="5352877"/>
            <a:ext cx="72793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اللقلق</a:t>
            </a:r>
            <a:endParaRPr lang="ar-SA" sz="1600" dirty="0"/>
          </a:p>
        </p:txBody>
      </p:sp>
      <p:sp>
        <p:nvSpPr>
          <p:cNvPr id="70" name="مربع نص 69"/>
          <p:cNvSpPr txBox="1"/>
          <p:nvPr/>
        </p:nvSpPr>
        <p:spPr>
          <a:xfrm>
            <a:off x="2469797" y="2346808"/>
            <a:ext cx="29760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عرض أعشاش الطيور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1673310" y="5091115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٠</a:t>
            </a:r>
            <a:endParaRPr lang="ar-SA" sz="1600" b="1" dirty="0"/>
          </a:p>
        </p:txBody>
      </p:sp>
      <p:sp>
        <p:nvSpPr>
          <p:cNvPr id="72" name="مربع نص 71"/>
          <p:cNvSpPr txBox="1"/>
          <p:nvPr/>
        </p:nvSpPr>
        <p:spPr>
          <a:xfrm>
            <a:off x="1668995" y="4866824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٢</a:t>
            </a:r>
            <a:endParaRPr lang="ar-SA" sz="1600" b="1" dirty="0"/>
          </a:p>
        </p:txBody>
      </p:sp>
      <p:sp>
        <p:nvSpPr>
          <p:cNvPr id="73" name="مربع نص 72"/>
          <p:cNvSpPr txBox="1"/>
          <p:nvPr/>
        </p:nvSpPr>
        <p:spPr>
          <a:xfrm>
            <a:off x="1680141" y="4628150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٤</a:t>
            </a:r>
            <a:endParaRPr lang="ar-SA" sz="1600" b="1" dirty="0"/>
          </a:p>
        </p:txBody>
      </p:sp>
      <p:sp>
        <p:nvSpPr>
          <p:cNvPr id="74" name="مربع نص 73"/>
          <p:cNvSpPr txBox="1"/>
          <p:nvPr/>
        </p:nvSpPr>
        <p:spPr>
          <a:xfrm>
            <a:off x="1673311" y="440247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٦</a:t>
            </a:r>
            <a:endParaRPr lang="ar-SA" sz="1600" b="1" dirty="0"/>
          </a:p>
        </p:txBody>
      </p:sp>
      <p:sp>
        <p:nvSpPr>
          <p:cNvPr id="75" name="مربع نص 74"/>
          <p:cNvSpPr txBox="1"/>
          <p:nvPr/>
        </p:nvSpPr>
        <p:spPr>
          <a:xfrm>
            <a:off x="1680141" y="4146468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٨</a:t>
            </a:r>
            <a:endParaRPr lang="ar-SA" sz="1600" b="1" dirty="0"/>
          </a:p>
        </p:txBody>
      </p:sp>
      <p:sp>
        <p:nvSpPr>
          <p:cNvPr id="77" name="مربع نص 76"/>
          <p:cNvSpPr txBox="1"/>
          <p:nvPr/>
        </p:nvSpPr>
        <p:spPr>
          <a:xfrm>
            <a:off x="1607542" y="3908852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١٠</a:t>
            </a:r>
            <a:endParaRPr lang="ar-SA" sz="1600" b="1" dirty="0"/>
          </a:p>
        </p:txBody>
      </p:sp>
      <p:sp>
        <p:nvSpPr>
          <p:cNvPr id="84" name="مستطيل 83"/>
          <p:cNvSpPr/>
          <p:nvPr/>
        </p:nvSpPr>
        <p:spPr>
          <a:xfrm>
            <a:off x="4179162" y="4302407"/>
            <a:ext cx="438540" cy="970051"/>
          </a:xfrm>
          <a:prstGeom prst="rect">
            <a:avLst/>
          </a:prstGeom>
          <a:solidFill>
            <a:srgbClr val="FF9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5" name="رابط مستقيم 84"/>
          <p:cNvCxnSpPr/>
          <p:nvPr/>
        </p:nvCxnSpPr>
        <p:spPr>
          <a:xfrm>
            <a:off x="2007552" y="3843325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>
            <a:off x="2007552" y="361399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>
            <a:off x="2007552" y="339047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مستقيم 87"/>
          <p:cNvCxnSpPr/>
          <p:nvPr/>
        </p:nvCxnSpPr>
        <p:spPr>
          <a:xfrm>
            <a:off x="2007552" y="3161879"/>
            <a:ext cx="424107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607542" y="3690722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١٢</a:t>
            </a:r>
            <a:endParaRPr lang="ar-SA" sz="16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1612881" y="3459081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١٤</a:t>
            </a:r>
            <a:endParaRPr lang="ar-SA" sz="1600" b="1" dirty="0"/>
          </a:p>
        </p:txBody>
      </p:sp>
      <p:sp>
        <p:nvSpPr>
          <p:cNvPr id="93" name="مربع نص 92"/>
          <p:cNvSpPr txBox="1"/>
          <p:nvPr/>
        </p:nvSpPr>
        <p:spPr>
          <a:xfrm>
            <a:off x="1618220" y="3241652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١٦</a:t>
            </a:r>
            <a:endParaRPr lang="ar-SA" sz="1600" b="1" dirty="0"/>
          </a:p>
        </p:txBody>
      </p:sp>
      <p:sp>
        <p:nvSpPr>
          <p:cNvPr id="94" name="مربع نص 93"/>
          <p:cNvSpPr txBox="1"/>
          <p:nvPr/>
        </p:nvSpPr>
        <p:spPr>
          <a:xfrm>
            <a:off x="1612881" y="3005742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١٨</a:t>
            </a:r>
            <a:endParaRPr lang="ar-SA" sz="1600" b="1" dirty="0"/>
          </a:p>
        </p:txBody>
      </p:sp>
      <p:sp>
        <p:nvSpPr>
          <p:cNvPr id="95" name="مربع نص 94"/>
          <p:cNvSpPr txBox="1"/>
          <p:nvPr/>
        </p:nvSpPr>
        <p:spPr>
          <a:xfrm>
            <a:off x="1629930" y="2778139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٢٠</a:t>
            </a:r>
            <a:endParaRPr lang="ar-SA" sz="1600" b="1" dirty="0"/>
          </a:p>
        </p:txBody>
      </p:sp>
      <p:sp>
        <p:nvSpPr>
          <p:cNvPr id="96" name="مربع نص 95"/>
          <p:cNvSpPr txBox="1"/>
          <p:nvPr/>
        </p:nvSpPr>
        <p:spPr>
          <a:xfrm>
            <a:off x="2040320" y="5337610"/>
            <a:ext cx="84790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الغراب</a:t>
            </a:r>
            <a:endParaRPr lang="ar-SA" sz="1600" dirty="0"/>
          </a:p>
        </p:txBody>
      </p:sp>
      <p:sp>
        <p:nvSpPr>
          <p:cNvPr id="97" name="مستطيل 96"/>
          <p:cNvSpPr/>
          <p:nvPr/>
        </p:nvSpPr>
        <p:spPr>
          <a:xfrm>
            <a:off x="5100164" y="3510392"/>
            <a:ext cx="438540" cy="1761501"/>
          </a:xfrm>
          <a:prstGeom prst="rect">
            <a:avLst/>
          </a:prstGeom>
          <a:solidFill>
            <a:srgbClr val="FF9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ستطيل 81"/>
          <p:cNvSpPr/>
          <p:nvPr/>
        </p:nvSpPr>
        <p:spPr>
          <a:xfrm>
            <a:off x="2358613" y="2933464"/>
            <a:ext cx="438540" cy="2338429"/>
          </a:xfrm>
          <a:prstGeom prst="rect">
            <a:avLst/>
          </a:prstGeom>
          <a:solidFill>
            <a:srgbClr val="FF9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ستطيل 82"/>
          <p:cNvSpPr/>
          <p:nvPr/>
        </p:nvSpPr>
        <p:spPr>
          <a:xfrm>
            <a:off x="3257615" y="3733912"/>
            <a:ext cx="438540" cy="1537981"/>
          </a:xfrm>
          <a:prstGeom prst="rect">
            <a:avLst/>
          </a:prstGeom>
          <a:solidFill>
            <a:srgbClr val="FF9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58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7" grpId="0"/>
      <p:bldP spid="84" grpId="0" animBg="1"/>
      <p:bldP spid="90" grpId="0"/>
      <p:bldP spid="92" grpId="0"/>
      <p:bldP spid="93" grpId="0"/>
      <p:bldP spid="94" grpId="0"/>
      <p:bldP spid="95" grpId="0"/>
      <p:bldP spid="96" grpId="0"/>
      <p:bldP spid="97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3597797" y="1553687"/>
            <a:ext cx="46327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أمثل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مجموعة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البيانات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الموضحة أدناه بأعمدة أفقية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بالأعمدة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38021" y="2189672"/>
            <a:ext cx="593400" cy="5884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7505" y="2240872"/>
            <a:ext cx="4573797" cy="3834145"/>
          </a:xfrm>
          <a:prstGeom prst="rect">
            <a:avLst/>
          </a:prstGeom>
        </p:spPr>
      </p:pic>
      <p:sp>
        <p:nvSpPr>
          <p:cNvPr id="60" name="مستطيل 59"/>
          <p:cNvSpPr/>
          <p:nvPr/>
        </p:nvSpPr>
        <p:spPr>
          <a:xfrm>
            <a:off x="1729464" y="2103120"/>
            <a:ext cx="4709394" cy="41701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ربع نص 75"/>
          <p:cNvSpPr txBox="1"/>
          <p:nvPr/>
        </p:nvSpPr>
        <p:spPr>
          <a:xfrm rot="16200000">
            <a:off x="1275222" y="3909427"/>
            <a:ext cx="14313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الدولة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2058865" y="5124559"/>
            <a:ext cx="7965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السعودية</a:t>
            </a:r>
            <a:endParaRPr lang="ar-SA" sz="1600" dirty="0"/>
          </a:p>
        </p:txBody>
      </p:sp>
      <p:sp>
        <p:nvSpPr>
          <p:cNvPr id="79" name="مربع نص 78"/>
          <p:cNvSpPr txBox="1"/>
          <p:nvPr/>
        </p:nvSpPr>
        <p:spPr>
          <a:xfrm>
            <a:off x="2173412" y="4699394"/>
            <a:ext cx="6855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الكويت</a:t>
            </a:r>
            <a:endParaRPr lang="ar-SA" sz="1600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1994963" y="4252874"/>
            <a:ext cx="91522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المغرب</a:t>
            </a:r>
            <a:endParaRPr lang="ar-SA" sz="1600" dirty="0"/>
          </a:p>
        </p:txBody>
      </p:sp>
      <p:sp>
        <p:nvSpPr>
          <p:cNvPr id="81" name="مربع نص 80"/>
          <p:cNvSpPr txBox="1"/>
          <p:nvPr/>
        </p:nvSpPr>
        <p:spPr>
          <a:xfrm>
            <a:off x="2299543" y="2163536"/>
            <a:ext cx="36322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عدد زيارات محمد لبعض الدول العربية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1978145" y="3782738"/>
            <a:ext cx="91522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الأردن</a:t>
            </a:r>
            <a:endParaRPr lang="ar-SA" sz="1600" dirty="0"/>
          </a:p>
        </p:txBody>
      </p:sp>
      <p:sp>
        <p:nvSpPr>
          <p:cNvPr id="91" name="مستطيل 90"/>
          <p:cNvSpPr/>
          <p:nvPr/>
        </p:nvSpPr>
        <p:spPr>
          <a:xfrm>
            <a:off x="2875724" y="2765469"/>
            <a:ext cx="2704322" cy="277909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8" name="رابط مستقيم 97"/>
          <p:cNvCxnSpPr/>
          <p:nvPr/>
        </p:nvCxnSpPr>
        <p:spPr>
          <a:xfrm flipH="1" flipV="1">
            <a:off x="4664092" y="2765469"/>
            <a:ext cx="13494" cy="279576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مستقيم 98"/>
          <p:cNvCxnSpPr/>
          <p:nvPr/>
        </p:nvCxnSpPr>
        <p:spPr>
          <a:xfrm flipH="1" flipV="1">
            <a:off x="5126858" y="2763332"/>
            <a:ext cx="3235" cy="278025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99"/>
          <p:cNvCxnSpPr/>
          <p:nvPr/>
        </p:nvCxnSpPr>
        <p:spPr>
          <a:xfrm flipV="1">
            <a:off x="3321302" y="2763332"/>
            <a:ext cx="6259" cy="277041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مستقيم 100"/>
          <p:cNvCxnSpPr/>
          <p:nvPr/>
        </p:nvCxnSpPr>
        <p:spPr>
          <a:xfrm flipH="1" flipV="1">
            <a:off x="3766534" y="2778139"/>
            <a:ext cx="4241" cy="275560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رابط مستقيم 101"/>
          <p:cNvCxnSpPr>
            <a:endCxn id="91" idx="0"/>
          </p:cNvCxnSpPr>
          <p:nvPr/>
        </p:nvCxnSpPr>
        <p:spPr>
          <a:xfrm flipV="1">
            <a:off x="4222643" y="2765469"/>
            <a:ext cx="5242" cy="277335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كسهم مستقيم 102"/>
          <p:cNvCxnSpPr/>
          <p:nvPr/>
        </p:nvCxnSpPr>
        <p:spPr>
          <a:xfrm>
            <a:off x="2868250" y="5546705"/>
            <a:ext cx="2797038" cy="35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كسهم مستقيم 103"/>
          <p:cNvCxnSpPr/>
          <p:nvPr/>
        </p:nvCxnSpPr>
        <p:spPr>
          <a:xfrm flipH="1" flipV="1">
            <a:off x="2865766" y="2564067"/>
            <a:ext cx="8035" cy="29861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مربع نص 104"/>
          <p:cNvSpPr txBox="1"/>
          <p:nvPr/>
        </p:nvSpPr>
        <p:spPr>
          <a:xfrm>
            <a:off x="3262521" y="5882539"/>
            <a:ext cx="15019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عدد الزيارات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مربع نص 105"/>
          <p:cNvSpPr txBox="1"/>
          <p:nvPr/>
        </p:nvSpPr>
        <p:spPr>
          <a:xfrm>
            <a:off x="2654175" y="5550242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٠</a:t>
            </a:r>
            <a:endParaRPr lang="ar-SA" sz="1600" b="1" dirty="0"/>
          </a:p>
        </p:txBody>
      </p:sp>
      <p:sp>
        <p:nvSpPr>
          <p:cNvPr id="107" name="مربع نص 106"/>
          <p:cNvSpPr txBox="1"/>
          <p:nvPr/>
        </p:nvSpPr>
        <p:spPr>
          <a:xfrm>
            <a:off x="3098327" y="5590364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٢</a:t>
            </a:r>
            <a:endParaRPr lang="ar-SA" sz="1600" b="1" dirty="0"/>
          </a:p>
        </p:txBody>
      </p:sp>
      <p:sp>
        <p:nvSpPr>
          <p:cNvPr id="108" name="مربع نص 107"/>
          <p:cNvSpPr txBox="1"/>
          <p:nvPr/>
        </p:nvSpPr>
        <p:spPr>
          <a:xfrm>
            <a:off x="3542453" y="558882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٤</a:t>
            </a:r>
            <a:endParaRPr lang="ar-SA" sz="1600" b="1" dirty="0"/>
          </a:p>
        </p:txBody>
      </p:sp>
      <p:sp>
        <p:nvSpPr>
          <p:cNvPr id="109" name="مربع نص 108"/>
          <p:cNvSpPr txBox="1"/>
          <p:nvPr/>
        </p:nvSpPr>
        <p:spPr>
          <a:xfrm>
            <a:off x="4013512" y="5584690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٦</a:t>
            </a:r>
            <a:endParaRPr lang="ar-SA" sz="1600" b="1" dirty="0"/>
          </a:p>
        </p:txBody>
      </p:sp>
      <p:sp>
        <p:nvSpPr>
          <p:cNvPr id="110" name="مربع نص 109"/>
          <p:cNvSpPr txBox="1"/>
          <p:nvPr/>
        </p:nvSpPr>
        <p:spPr>
          <a:xfrm>
            <a:off x="4457638" y="5589317"/>
            <a:ext cx="3657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٨</a:t>
            </a:r>
            <a:endParaRPr lang="ar-SA" sz="1600" b="1" dirty="0"/>
          </a:p>
        </p:txBody>
      </p:sp>
      <p:sp>
        <p:nvSpPr>
          <p:cNvPr id="111" name="مربع نص 110"/>
          <p:cNvSpPr txBox="1"/>
          <p:nvPr/>
        </p:nvSpPr>
        <p:spPr>
          <a:xfrm>
            <a:off x="4901764" y="5586349"/>
            <a:ext cx="450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/>
              <a:t>١٠</a:t>
            </a:r>
            <a:endParaRPr lang="ar-SA" sz="1600" b="1" dirty="0"/>
          </a:p>
        </p:txBody>
      </p:sp>
      <p:sp>
        <p:nvSpPr>
          <p:cNvPr id="112" name="مستطيل 111"/>
          <p:cNvSpPr/>
          <p:nvPr/>
        </p:nvSpPr>
        <p:spPr>
          <a:xfrm rot="5400000">
            <a:off x="3046838" y="4549956"/>
            <a:ext cx="327627" cy="648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3" name="مستطيل 112"/>
          <p:cNvSpPr/>
          <p:nvPr/>
        </p:nvSpPr>
        <p:spPr>
          <a:xfrm rot="5400000">
            <a:off x="2940848" y="4196150"/>
            <a:ext cx="327627" cy="433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4" name="مستطيل 113"/>
          <p:cNvSpPr/>
          <p:nvPr/>
        </p:nvSpPr>
        <p:spPr>
          <a:xfrm rot="5400000">
            <a:off x="3050289" y="3626994"/>
            <a:ext cx="327627" cy="6566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5" name="مستطيل 114"/>
          <p:cNvSpPr/>
          <p:nvPr/>
        </p:nvSpPr>
        <p:spPr>
          <a:xfrm rot="5400000">
            <a:off x="3730304" y="4295475"/>
            <a:ext cx="327627" cy="20152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6" name="مربع نص 115"/>
          <p:cNvSpPr txBox="1"/>
          <p:nvPr/>
        </p:nvSpPr>
        <p:spPr>
          <a:xfrm>
            <a:off x="1981217" y="3342247"/>
            <a:ext cx="92160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الإمارات</a:t>
            </a:r>
            <a:endParaRPr lang="ar-SA" sz="1600" dirty="0"/>
          </a:p>
        </p:txBody>
      </p:sp>
      <p:sp>
        <p:nvSpPr>
          <p:cNvPr id="117" name="مربع نص 116"/>
          <p:cNvSpPr txBox="1"/>
          <p:nvPr/>
        </p:nvSpPr>
        <p:spPr>
          <a:xfrm>
            <a:off x="2162218" y="2874452"/>
            <a:ext cx="69282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مصر</a:t>
            </a:r>
            <a:endParaRPr lang="ar-SA" sz="1600" dirty="0"/>
          </a:p>
        </p:txBody>
      </p:sp>
      <p:sp>
        <p:nvSpPr>
          <p:cNvPr id="118" name="مستطيل 117"/>
          <p:cNvSpPr/>
          <p:nvPr/>
        </p:nvSpPr>
        <p:spPr>
          <a:xfrm rot="5400000">
            <a:off x="2828550" y="3398969"/>
            <a:ext cx="327627" cy="2119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9" name="مستطيل 118"/>
          <p:cNvSpPr/>
          <p:nvPr/>
        </p:nvSpPr>
        <p:spPr>
          <a:xfrm rot="5400000">
            <a:off x="2828550" y="2943612"/>
            <a:ext cx="327627" cy="2119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1986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6" grpId="0"/>
      <p:bldP spid="78" grpId="0"/>
      <p:bldP spid="79" grpId="0"/>
      <p:bldP spid="80" grpId="0"/>
      <p:bldP spid="81" grpId="0"/>
      <p:bldP spid="89" grpId="0"/>
      <p:bldP spid="91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/>
      <p:bldP spid="117" grpId="0"/>
      <p:bldP spid="118" grpId="0" animBg="1"/>
      <p:bldP spid="11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424</Words>
  <Application>Microsoft Office PowerPoint</Application>
  <PresentationFormat>شاشة عريضة</PresentationFormat>
  <Paragraphs>162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196</cp:revision>
  <dcterms:created xsi:type="dcterms:W3CDTF">2022-12-02T21:48:32Z</dcterms:created>
  <dcterms:modified xsi:type="dcterms:W3CDTF">2023-04-30T07:57:40Z</dcterms:modified>
</cp:coreProperties>
</file>