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59" r:id="rId4"/>
    <p:sldId id="260" r:id="rId5"/>
    <p:sldId id="326" r:id="rId6"/>
    <p:sldId id="327" r:id="rId7"/>
    <p:sldId id="261" r:id="rId8"/>
    <p:sldId id="265" r:id="rId9"/>
    <p:sldId id="263" r:id="rId10"/>
    <p:sldId id="264" r:id="rId11"/>
    <p:sldId id="266" r:id="rId12"/>
    <p:sldId id="271" r:id="rId13"/>
    <p:sldId id="359" r:id="rId14"/>
    <p:sldId id="267" r:id="rId15"/>
    <p:sldId id="328" r:id="rId16"/>
    <p:sldId id="278" r:id="rId17"/>
    <p:sldId id="268" r:id="rId18"/>
    <p:sldId id="330" r:id="rId19"/>
    <p:sldId id="331" r:id="rId20"/>
    <p:sldId id="329" r:id="rId21"/>
    <p:sldId id="321" r:id="rId22"/>
    <p:sldId id="351" r:id="rId23"/>
    <p:sldId id="364" r:id="rId24"/>
    <p:sldId id="335" r:id="rId25"/>
    <p:sldId id="275" r:id="rId26"/>
    <p:sldId id="270" r:id="rId27"/>
    <p:sldId id="332" r:id="rId28"/>
    <p:sldId id="333" r:id="rId29"/>
    <p:sldId id="337" r:id="rId30"/>
    <p:sldId id="336" r:id="rId31"/>
    <p:sldId id="334" r:id="rId32"/>
    <p:sldId id="338" r:id="rId33"/>
    <p:sldId id="339" r:id="rId34"/>
    <p:sldId id="354" r:id="rId35"/>
    <p:sldId id="341" r:id="rId36"/>
    <p:sldId id="340" r:id="rId37"/>
    <p:sldId id="342" r:id="rId38"/>
    <p:sldId id="343" r:id="rId39"/>
    <p:sldId id="344" r:id="rId40"/>
    <p:sldId id="345" r:id="rId41"/>
    <p:sldId id="347" r:id="rId42"/>
    <p:sldId id="346" r:id="rId43"/>
    <p:sldId id="353" r:id="rId44"/>
    <p:sldId id="348" r:id="rId45"/>
    <p:sldId id="349" r:id="rId46"/>
    <p:sldId id="350" r:id="rId47"/>
    <p:sldId id="322" r:id="rId48"/>
    <p:sldId id="323" r:id="rId49"/>
    <p:sldId id="324" r:id="rId50"/>
    <p:sldId id="355" r:id="rId51"/>
    <p:sldId id="392" r:id="rId52"/>
    <p:sldId id="363" r:id="rId53"/>
    <p:sldId id="356" r:id="rId54"/>
    <p:sldId id="357" r:id="rId55"/>
    <p:sldId id="358" r:id="rId56"/>
    <p:sldId id="360" r:id="rId57"/>
    <p:sldId id="361" r:id="rId58"/>
    <p:sldId id="365" r:id="rId59"/>
    <p:sldId id="366" r:id="rId60"/>
    <p:sldId id="367" r:id="rId61"/>
    <p:sldId id="368" r:id="rId62"/>
    <p:sldId id="369" r:id="rId63"/>
    <p:sldId id="370" r:id="rId64"/>
    <p:sldId id="371" r:id="rId65"/>
    <p:sldId id="372" r:id="rId66"/>
    <p:sldId id="376" r:id="rId67"/>
    <p:sldId id="373" r:id="rId68"/>
    <p:sldId id="374" r:id="rId69"/>
    <p:sldId id="375" r:id="rId70"/>
    <p:sldId id="377" r:id="rId71"/>
    <p:sldId id="378" r:id="rId72"/>
    <p:sldId id="379" r:id="rId73"/>
    <p:sldId id="380" r:id="rId74"/>
    <p:sldId id="381" r:id="rId75"/>
    <p:sldId id="362" r:id="rId76"/>
    <p:sldId id="382" r:id="rId77"/>
    <p:sldId id="383" r:id="rId78"/>
    <p:sldId id="386" r:id="rId79"/>
    <p:sldId id="384" r:id="rId80"/>
    <p:sldId id="385" r:id="rId81"/>
    <p:sldId id="387" r:id="rId82"/>
    <p:sldId id="388" r:id="rId83"/>
    <p:sldId id="389" r:id="rId84"/>
    <p:sldId id="390" r:id="rId85"/>
    <p:sldId id="391" r:id="rId86"/>
    <p:sldId id="325" r:id="rId87"/>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800080"/>
    <a:srgbClr val="9900CC"/>
    <a:srgbClr val="0000CC"/>
    <a:srgbClr val="008000"/>
    <a:srgbClr val="686D56"/>
    <a:srgbClr val="567153"/>
    <a:srgbClr val="DAB6AE"/>
    <a:srgbClr val="DAD070"/>
    <a:srgbClr val="FFD0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sp>
        <p:nvSpPr>
          <p:cNvPr id="7" name="Google Shape;628;p4">
            <a:extLst>
              <a:ext uri="{FF2B5EF4-FFF2-40B4-BE49-F238E27FC236}">
                <a16:creationId xmlns:a16="http://schemas.microsoft.com/office/drawing/2014/main" id="{1147D5EF-284F-29A0-6A96-5FD0DDE22225}"/>
              </a:ext>
            </a:extLst>
          </p:cNvPr>
          <p:cNvSpPr/>
          <p:nvPr userDrawn="1"/>
        </p:nvSpPr>
        <p:spPr>
          <a:xfrm>
            <a:off x="692727" y="1374445"/>
            <a:ext cx="6915916" cy="410910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0;p4">
            <a:extLst>
              <a:ext uri="{FF2B5EF4-FFF2-40B4-BE49-F238E27FC236}">
                <a16:creationId xmlns:a16="http://schemas.microsoft.com/office/drawing/2014/main" id="{B10A0EEA-8D9D-4EB1-92F7-752AE3809B85}"/>
              </a:ext>
            </a:extLst>
          </p:cNvPr>
          <p:cNvSpPr/>
          <p:nvPr userDrawn="1"/>
        </p:nvSpPr>
        <p:spPr>
          <a:xfrm>
            <a:off x="692727" y="1374445"/>
            <a:ext cx="6915916" cy="4109108"/>
          </a:xfrm>
          <a:prstGeom prst="frame">
            <a:avLst>
              <a:gd name="adj1" fmla="val 4043"/>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71;p24">
            <a:extLst>
              <a:ext uri="{FF2B5EF4-FFF2-40B4-BE49-F238E27FC236}">
                <a16:creationId xmlns:a16="http://schemas.microsoft.com/office/drawing/2014/main" id="{F21DAC09-6D45-6844-DA52-EEDA823D9723}"/>
              </a:ext>
            </a:extLst>
          </p:cNvPr>
          <p:cNvSpPr/>
          <p:nvPr userDrawn="1"/>
        </p:nvSpPr>
        <p:spPr>
          <a:xfrm rot="-5400000" flipH="1">
            <a:off x="9290566" y="1955801"/>
            <a:ext cx="1249348" cy="2946398"/>
          </a:xfrm>
          <a:prstGeom prst="round2SameRect">
            <a:avLst>
              <a:gd name="adj1" fmla="val 50000"/>
              <a:gd name="adj2" fmla="val 50000"/>
            </a:avLst>
          </a:prstGeom>
          <a:solidFill>
            <a:schemeClr val="accent5"/>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5809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عنوان ونص عمودي">
    <p:spTree>
      <p:nvGrpSpPr>
        <p:cNvPr id="1" name=""/>
        <p:cNvGrpSpPr/>
        <p:nvPr/>
      </p:nvGrpSpPr>
      <p:grpSpPr>
        <a:xfrm>
          <a:off x="0" y="0"/>
          <a:ext cx="0" cy="0"/>
          <a:chOff x="0" y="0"/>
          <a:chExt cx="0" cy="0"/>
        </a:xfrm>
      </p:grpSpPr>
      <p:sp>
        <p:nvSpPr>
          <p:cNvPr id="7" name="Google Shape;628;p4">
            <a:extLst>
              <a:ext uri="{FF2B5EF4-FFF2-40B4-BE49-F238E27FC236}">
                <a16:creationId xmlns:a16="http://schemas.microsoft.com/office/drawing/2014/main" id="{AE4D1A6A-2DB2-4F05-05D6-8520C9FF9B7B}"/>
              </a:ext>
            </a:extLst>
          </p:cNvPr>
          <p:cNvSpPr/>
          <p:nvPr userDrawn="1"/>
        </p:nvSpPr>
        <p:spPr>
          <a:xfrm>
            <a:off x="443346" y="233218"/>
            <a:ext cx="11145343" cy="6391564"/>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0;p4">
            <a:extLst>
              <a:ext uri="{FF2B5EF4-FFF2-40B4-BE49-F238E27FC236}">
                <a16:creationId xmlns:a16="http://schemas.microsoft.com/office/drawing/2014/main" id="{3C64221E-815E-4424-DA9D-8FBDBE744DA8}"/>
              </a:ext>
            </a:extLst>
          </p:cNvPr>
          <p:cNvSpPr/>
          <p:nvPr userDrawn="1"/>
        </p:nvSpPr>
        <p:spPr>
          <a:xfrm>
            <a:off x="384872" y="233217"/>
            <a:ext cx="11437673" cy="6391563"/>
          </a:xfrm>
          <a:prstGeom prst="frame">
            <a:avLst>
              <a:gd name="adj1" fmla="val 4043"/>
            </a:avLst>
          </a:prstGeom>
          <a:solidFill>
            <a:srgbClr val="93AD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977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عنوان ونص عموديان">
    <p:spTree>
      <p:nvGrpSpPr>
        <p:cNvPr id="1" name=""/>
        <p:cNvGrpSpPr/>
        <p:nvPr/>
      </p:nvGrpSpPr>
      <p:grpSpPr>
        <a:xfrm>
          <a:off x="0" y="0"/>
          <a:ext cx="0" cy="0"/>
          <a:chOff x="0" y="0"/>
          <a:chExt cx="0" cy="0"/>
        </a:xfrm>
      </p:grpSpPr>
      <p:sp>
        <p:nvSpPr>
          <p:cNvPr id="7" name="Google Shape;628;p4">
            <a:extLst>
              <a:ext uri="{FF2B5EF4-FFF2-40B4-BE49-F238E27FC236}">
                <a16:creationId xmlns:a16="http://schemas.microsoft.com/office/drawing/2014/main" id="{3BDD32FF-EF3D-EDB4-84E7-21D1EF2BC52C}"/>
              </a:ext>
            </a:extLst>
          </p:cNvPr>
          <p:cNvSpPr/>
          <p:nvPr userDrawn="1"/>
        </p:nvSpPr>
        <p:spPr>
          <a:xfrm>
            <a:off x="443346" y="233218"/>
            <a:ext cx="11145343" cy="6391564"/>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0;p4">
            <a:extLst>
              <a:ext uri="{FF2B5EF4-FFF2-40B4-BE49-F238E27FC236}">
                <a16:creationId xmlns:a16="http://schemas.microsoft.com/office/drawing/2014/main" id="{F0C67B60-9C57-F3E2-A86E-AFA3E5E45F9D}"/>
              </a:ext>
            </a:extLst>
          </p:cNvPr>
          <p:cNvSpPr/>
          <p:nvPr userDrawn="1"/>
        </p:nvSpPr>
        <p:spPr>
          <a:xfrm>
            <a:off x="384872" y="233217"/>
            <a:ext cx="11437673" cy="6391563"/>
          </a:xfrm>
          <a:prstGeom prst="frame">
            <a:avLst>
              <a:gd name="adj1" fmla="val 4043"/>
            </a:avLst>
          </a:prstGeom>
          <a:solidFill>
            <a:srgbClr val="DAB6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203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عنوان ونص عموديان">
    <p:spTree>
      <p:nvGrpSpPr>
        <p:cNvPr id="1" name=""/>
        <p:cNvGrpSpPr/>
        <p:nvPr/>
      </p:nvGrpSpPr>
      <p:grpSpPr>
        <a:xfrm>
          <a:off x="0" y="0"/>
          <a:ext cx="0" cy="0"/>
          <a:chOff x="0" y="0"/>
          <a:chExt cx="0" cy="0"/>
        </a:xfrm>
      </p:grpSpPr>
      <p:sp>
        <p:nvSpPr>
          <p:cNvPr id="7" name="Google Shape;628;p4">
            <a:extLst>
              <a:ext uri="{FF2B5EF4-FFF2-40B4-BE49-F238E27FC236}">
                <a16:creationId xmlns:a16="http://schemas.microsoft.com/office/drawing/2014/main" id="{3BDD32FF-EF3D-EDB4-84E7-21D1EF2BC52C}"/>
              </a:ext>
            </a:extLst>
          </p:cNvPr>
          <p:cNvSpPr/>
          <p:nvPr userDrawn="1"/>
        </p:nvSpPr>
        <p:spPr>
          <a:xfrm>
            <a:off x="443346" y="233218"/>
            <a:ext cx="11145343" cy="6391564"/>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0;p4">
            <a:extLst>
              <a:ext uri="{FF2B5EF4-FFF2-40B4-BE49-F238E27FC236}">
                <a16:creationId xmlns:a16="http://schemas.microsoft.com/office/drawing/2014/main" id="{F0C67B60-9C57-F3E2-A86E-AFA3E5E45F9D}"/>
              </a:ext>
            </a:extLst>
          </p:cNvPr>
          <p:cNvSpPr/>
          <p:nvPr userDrawn="1"/>
        </p:nvSpPr>
        <p:spPr>
          <a:xfrm>
            <a:off x="384872" y="233217"/>
            <a:ext cx="11437673" cy="6391563"/>
          </a:xfrm>
          <a:prstGeom prst="frame">
            <a:avLst>
              <a:gd name="adj1" fmla="val 4043"/>
            </a:avLst>
          </a:prstGeom>
          <a:solidFill>
            <a:srgbClr val="DAD07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475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عنوان ونص عموديان">
    <p:spTree>
      <p:nvGrpSpPr>
        <p:cNvPr id="1" name=""/>
        <p:cNvGrpSpPr/>
        <p:nvPr/>
      </p:nvGrpSpPr>
      <p:grpSpPr>
        <a:xfrm>
          <a:off x="0" y="0"/>
          <a:ext cx="0" cy="0"/>
          <a:chOff x="0" y="0"/>
          <a:chExt cx="0" cy="0"/>
        </a:xfrm>
      </p:grpSpPr>
      <p:sp>
        <p:nvSpPr>
          <p:cNvPr id="7" name="Google Shape;628;p4">
            <a:extLst>
              <a:ext uri="{FF2B5EF4-FFF2-40B4-BE49-F238E27FC236}">
                <a16:creationId xmlns:a16="http://schemas.microsoft.com/office/drawing/2014/main" id="{3BDD32FF-EF3D-EDB4-84E7-21D1EF2BC52C}"/>
              </a:ext>
            </a:extLst>
          </p:cNvPr>
          <p:cNvSpPr/>
          <p:nvPr userDrawn="1"/>
        </p:nvSpPr>
        <p:spPr>
          <a:xfrm>
            <a:off x="443346" y="233218"/>
            <a:ext cx="11145343" cy="6391564"/>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0;p4">
            <a:extLst>
              <a:ext uri="{FF2B5EF4-FFF2-40B4-BE49-F238E27FC236}">
                <a16:creationId xmlns:a16="http://schemas.microsoft.com/office/drawing/2014/main" id="{F0C67B60-9C57-F3E2-A86E-AFA3E5E45F9D}"/>
              </a:ext>
            </a:extLst>
          </p:cNvPr>
          <p:cNvSpPr/>
          <p:nvPr userDrawn="1"/>
        </p:nvSpPr>
        <p:spPr>
          <a:xfrm>
            <a:off x="384872" y="233217"/>
            <a:ext cx="11437673" cy="6391563"/>
          </a:xfrm>
          <a:prstGeom prst="frame">
            <a:avLst>
              <a:gd name="adj1" fmla="val 4043"/>
            </a:avLst>
          </a:prstGeom>
          <a:solidFill>
            <a:srgbClr val="85837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027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88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sp>
        <p:nvSpPr>
          <p:cNvPr id="7" name="Google Shape;628;p4">
            <a:extLst>
              <a:ext uri="{FF2B5EF4-FFF2-40B4-BE49-F238E27FC236}">
                <a16:creationId xmlns:a16="http://schemas.microsoft.com/office/drawing/2014/main" id="{808114EE-3BB3-7F04-82C9-88019DE58470}"/>
              </a:ext>
            </a:extLst>
          </p:cNvPr>
          <p:cNvSpPr/>
          <p:nvPr userDrawn="1"/>
        </p:nvSpPr>
        <p:spPr>
          <a:xfrm>
            <a:off x="5080000" y="1374445"/>
            <a:ext cx="6915916" cy="410910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0;p4">
            <a:extLst>
              <a:ext uri="{FF2B5EF4-FFF2-40B4-BE49-F238E27FC236}">
                <a16:creationId xmlns:a16="http://schemas.microsoft.com/office/drawing/2014/main" id="{B6DF3D0F-FC5D-3812-5FD0-FD54329B257B}"/>
              </a:ext>
            </a:extLst>
          </p:cNvPr>
          <p:cNvSpPr/>
          <p:nvPr userDrawn="1"/>
        </p:nvSpPr>
        <p:spPr>
          <a:xfrm>
            <a:off x="5080000" y="1374445"/>
            <a:ext cx="6915916" cy="4109108"/>
          </a:xfrm>
          <a:prstGeom prst="frame">
            <a:avLst>
              <a:gd name="adj1" fmla="val 4043"/>
            </a:avLst>
          </a:prstGeom>
          <a:solidFill>
            <a:srgbClr val="85837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71;p24">
            <a:extLst>
              <a:ext uri="{FF2B5EF4-FFF2-40B4-BE49-F238E27FC236}">
                <a16:creationId xmlns:a16="http://schemas.microsoft.com/office/drawing/2014/main" id="{D6154FC3-0F98-372A-09AA-50E58DD9AB0D}"/>
              </a:ext>
            </a:extLst>
          </p:cNvPr>
          <p:cNvSpPr/>
          <p:nvPr userDrawn="1"/>
        </p:nvSpPr>
        <p:spPr>
          <a:xfrm rot="-5400000" flipH="1">
            <a:off x="1788514" y="1955800"/>
            <a:ext cx="1249348" cy="2946398"/>
          </a:xfrm>
          <a:prstGeom prst="round2SameRect">
            <a:avLst>
              <a:gd name="adj1" fmla="val 50000"/>
              <a:gd name="adj2" fmla="val 50000"/>
            </a:avLst>
          </a:prstGeom>
          <a:solidFill>
            <a:srgbClr val="858371"/>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10633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عنوان المقطع">
    <p:spTree>
      <p:nvGrpSpPr>
        <p:cNvPr id="1" name=""/>
        <p:cNvGrpSpPr/>
        <p:nvPr/>
      </p:nvGrpSpPr>
      <p:grpSpPr>
        <a:xfrm>
          <a:off x="0" y="0"/>
          <a:ext cx="0" cy="0"/>
          <a:chOff x="0" y="0"/>
          <a:chExt cx="0" cy="0"/>
        </a:xfrm>
      </p:grpSpPr>
      <p:sp>
        <p:nvSpPr>
          <p:cNvPr id="7" name="Google Shape;628;p4">
            <a:extLst>
              <a:ext uri="{FF2B5EF4-FFF2-40B4-BE49-F238E27FC236}">
                <a16:creationId xmlns:a16="http://schemas.microsoft.com/office/drawing/2014/main" id="{A8722588-0D36-687B-A524-71739408287B}"/>
              </a:ext>
            </a:extLst>
          </p:cNvPr>
          <p:cNvSpPr/>
          <p:nvPr userDrawn="1"/>
        </p:nvSpPr>
        <p:spPr>
          <a:xfrm>
            <a:off x="2638042" y="1999119"/>
            <a:ext cx="6915916" cy="410910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0;p4">
            <a:extLst>
              <a:ext uri="{FF2B5EF4-FFF2-40B4-BE49-F238E27FC236}">
                <a16:creationId xmlns:a16="http://schemas.microsoft.com/office/drawing/2014/main" id="{4B1271A3-6830-C122-7689-E228D76F6CB8}"/>
              </a:ext>
            </a:extLst>
          </p:cNvPr>
          <p:cNvSpPr/>
          <p:nvPr userDrawn="1"/>
        </p:nvSpPr>
        <p:spPr>
          <a:xfrm>
            <a:off x="2638042" y="1999120"/>
            <a:ext cx="6915916" cy="4109108"/>
          </a:xfrm>
          <a:prstGeom prst="frame">
            <a:avLst>
              <a:gd name="adj1" fmla="val 4043"/>
            </a:avLst>
          </a:prstGeom>
          <a:solidFill>
            <a:srgbClr val="DAB6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71;p24">
            <a:extLst>
              <a:ext uri="{FF2B5EF4-FFF2-40B4-BE49-F238E27FC236}">
                <a16:creationId xmlns:a16="http://schemas.microsoft.com/office/drawing/2014/main" id="{8C677067-2478-59B1-7400-E42C40671798}"/>
              </a:ext>
            </a:extLst>
          </p:cNvPr>
          <p:cNvSpPr/>
          <p:nvPr userDrawn="1"/>
        </p:nvSpPr>
        <p:spPr>
          <a:xfrm rot="-5400000" flipH="1">
            <a:off x="5613945" y="-902318"/>
            <a:ext cx="964110" cy="3874654"/>
          </a:xfrm>
          <a:prstGeom prst="round2SameRect">
            <a:avLst>
              <a:gd name="adj1" fmla="val 50000"/>
              <a:gd name="adj2" fmla="val 50000"/>
            </a:avLst>
          </a:prstGeom>
          <a:solidFill>
            <a:srgbClr val="DAB6AE"/>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156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محتويان">
    <p:spTree>
      <p:nvGrpSpPr>
        <p:cNvPr id="1" name=""/>
        <p:cNvGrpSpPr/>
        <p:nvPr/>
      </p:nvGrpSpPr>
      <p:grpSpPr>
        <a:xfrm>
          <a:off x="0" y="0"/>
          <a:ext cx="0" cy="0"/>
          <a:chOff x="0" y="0"/>
          <a:chExt cx="0" cy="0"/>
        </a:xfrm>
      </p:grpSpPr>
      <p:sp>
        <p:nvSpPr>
          <p:cNvPr id="8" name="Google Shape;628;p4">
            <a:extLst>
              <a:ext uri="{FF2B5EF4-FFF2-40B4-BE49-F238E27FC236}">
                <a16:creationId xmlns:a16="http://schemas.microsoft.com/office/drawing/2014/main" id="{0FDCA252-DD34-5BF7-95DF-AEF28E2B8D27}"/>
              </a:ext>
            </a:extLst>
          </p:cNvPr>
          <p:cNvSpPr/>
          <p:nvPr userDrawn="1"/>
        </p:nvSpPr>
        <p:spPr>
          <a:xfrm>
            <a:off x="850806" y="506402"/>
            <a:ext cx="10490388" cy="5845196"/>
          </a:xfrm>
          <a:prstGeom prst="rect">
            <a:avLst/>
          </a:prstGeom>
          <a:solidFill>
            <a:srgbClr val="EEEEEE"/>
          </a:solidFill>
          <a:ln>
            <a:noFill/>
          </a:ln>
          <a:effectLst>
            <a:outerShdw blurRad="508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28;p4">
            <a:extLst>
              <a:ext uri="{FF2B5EF4-FFF2-40B4-BE49-F238E27FC236}">
                <a16:creationId xmlns:a16="http://schemas.microsoft.com/office/drawing/2014/main" id="{1CC1D4F3-D56A-3804-3D84-B9C95E9281E0}"/>
              </a:ext>
            </a:extLst>
          </p:cNvPr>
          <p:cNvSpPr/>
          <p:nvPr userDrawn="1"/>
        </p:nvSpPr>
        <p:spPr>
          <a:xfrm>
            <a:off x="772297" y="506402"/>
            <a:ext cx="10490388" cy="5845196"/>
          </a:xfrm>
          <a:prstGeom prst="rect">
            <a:avLst/>
          </a:prstGeom>
          <a:solidFill>
            <a:srgbClr val="EEEEEE"/>
          </a:solidFill>
          <a:ln>
            <a:noFill/>
          </a:ln>
          <a:effectLst>
            <a:outerShdw blurRad="508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28;p4">
            <a:extLst>
              <a:ext uri="{FF2B5EF4-FFF2-40B4-BE49-F238E27FC236}">
                <a16:creationId xmlns:a16="http://schemas.microsoft.com/office/drawing/2014/main" id="{20E15372-64CC-70B1-6F8D-16B5CCED23D0}"/>
              </a:ext>
            </a:extLst>
          </p:cNvPr>
          <p:cNvSpPr/>
          <p:nvPr userDrawn="1"/>
        </p:nvSpPr>
        <p:spPr>
          <a:xfrm>
            <a:off x="693788" y="506402"/>
            <a:ext cx="10490388" cy="5845196"/>
          </a:xfrm>
          <a:prstGeom prst="rect">
            <a:avLst/>
          </a:prstGeom>
          <a:solidFill>
            <a:schemeClr val="bg1"/>
          </a:solidFill>
          <a:ln>
            <a:noFill/>
          </a:ln>
          <a:effectLst>
            <a:outerShdw blurRad="50800" dist="38100" algn="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66;p24">
            <a:extLst>
              <a:ext uri="{FF2B5EF4-FFF2-40B4-BE49-F238E27FC236}">
                <a16:creationId xmlns:a16="http://schemas.microsoft.com/office/drawing/2014/main" id="{99A6321A-4023-F418-3944-D99D66FA2426}"/>
              </a:ext>
            </a:extLst>
          </p:cNvPr>
          <p:cNvSpPr/>
          <p:nvPr userDrawn="1"/>
        </p:nvSpPr>
        <p:spPr>
          <a:xfrm rot="10800000" flipH="1">
            <a:off x="317524" y="506402"/>
            <a:ext cx="1380600" cy="497400"/>
          </a:xfrm>
          <a:prstGeom prst="chevron">
            <a:avLst>
              <a:gd name="adj" fmla="val 21001"/>
            </a:avLst>
          </a:prstGeom>
          <a:solidFill>
            <a:schemeClr val="accent5">
              <a:lumMod val="75000"/>
            </a:schemeClr>
          </a:solidFill>
          <a:ln>
            <a:noFill/>
          </a:ln>
          <a:effectLst>
            <a:outerShdw blurRad="508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9669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مقارنة">
    <p:spTree>
      <p:nvGrpSpPr>
        <p:cNvPr id="1" name=""/>
        <p:cNvGrpSpPr/>
        <p:nvPr/>
      </p:nvGrpSpPr>
      <p:grpSpPr>
        <a:xfrm>
          <a:off x="0" y="0"/>
          <a:ext cx="0" cy="0"/>
          <a:chOff x="0" y="0"/>
          <a:chExt cx="0" cy="0"/>
        </a:xfrm>
      </p:grpSpPr>
      <p:sp>
        <p:nvSpPr>
          <p:cNvPr id="10" name="Google Shape;628;p4">
            <a:extLst>
              <a:ext uri="{FF2B5EF4-FFF2-40B4-BE49-F238E27FC236}">
                <a16:creationId xmlns:a16="http://schemas.microsoft.com/office/drawing/2014/main" id="{D76E0FE8-742E-E0A0-85A2-8D92F45EF5A7}"/>
              </a:ext>
            </a:extLst>
          </p:cNvPr>
          <p:cNvSpPr/>
          <p:nvPr userDrawn="1"/>
        </p:nvSpPr>
        <p:spPr>
          <a:xfrm>
            <a:off x="693788" y="506402"/>
            <a:ext cx="10490388" cy="5845196"/>
          </a:xfrm>
          <a:prstGeom prst="rect">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صورة 11" descr="صورة تحتوي على لقطة شاشة&#10;&#10;تم إنشاء الوصف تلقائياً">
            <a:extLst>
              <a:ext uri="{FF2B5EF4-FFF2-40B4-BE49-F238E27FC236}">
                <a16:creationId xmlns:a16="http://schemas.microsoft.com/office/drawing/2014/main" id="{D1160E72-BC3C-A4AA-61F6-39364E286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25287">
            <a:off x="10264163" y="424178"/>
            <a:ext cx="1341264" cy="431151"/>
          </a:xfrm>
          <a:prstGeom prst="rect">
            <a:avLst/>
          </a:prstGeom>
        </p:spPr>
      </p:pic>
      <p:pic>
        <p:nvPicPr>
          <p:cNvPr id="13" name="صورة 12" descr="صورة تحتوي على لقطة شاشة&#10;&#10;تم إنشاء الوصف تلقائياً">
            <a:extLst>
              <a:ext uri="{FF2B5EF4-FFF2-40B4-BE49-F238E27FC236}">
                <a16:creationId xmlns:a16="http://schemas.microsoft.com/office/drawing/2014/main" id="{81F3EC0E-8363-49B6-2A71-DC34647F6E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25287">
            <a:off x="201144" y="6002672"/>
            <a:ext cx="1341264" cy="431151"/>
          </a:xfrm>
          <a:prstGeom prst="rect">
            <a:avLst/>
          </a:prstGeom>
        </p:spPr>
      </p:pic>
      <p:pic>
        <p:nvPicPr>
          <p:cNvPr id="14" name="صورة 13" descr="صورة تحتوي على لقطة شاشة&#10;&#10;تم إنشاء الوصف تلقائياً">
            <a:extLst>
              <a:ext uri="{FF2B5EF4-FFF2-40B4-BE49-F238E27FC236}">
                <a16:creationId xmlns:a16="http://schemas.microsoft.com/office/drawing/2014/main" id="{AE03FC62-CB14-5446-2A5B-34690869B7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022868">
            <a:off x="194299" y="362868"/>
            <a:ext cx="1341264" cy="431151"/>
          </a:xfrm>
          <a:prstGeom prst="rect">
            <a:avLst/>
          </a:prstGeom>
        </p:spPr>
      </p:pic>
      <p:pic>
        <p:nvPicPr>
          <p:cNvPr id="15" name="صورة 14" descr="صورة تحتوي على لقطة شاشة&#10;&#10;تم إنشاء الوصف تلقائياً">
            <a:extLst>
              <a:ext uri="{FF2B5EF4-FFF2-40B4-BE49-F238E27FC236}">
                <a16:creationId xmlns:a16="http://schemas.microsoft.com/office/drawing/2014/main" id="{D0F2BD26-4ADB-DCF6-8455-2D3E8E4E20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022868">
            <a:off x="10271009" y="6069616"/>
            <a:ext cx="1341264" cy="431151"/>
          </a:xfrm>
          <a:prstGeom prst="rect">
            <a:avLst/>
          </a:prstGeom>
        </p:spPr>
      </p:pic>
    </p:spTree>
    <p:extLst>
      <p:ext uri="{BB962C8B-B14F-4D97-AF65-F5344CB8AC3E}">
        <p14:creationId xmlns:p14="http://schemas.microsoft.com/office/powerpoint/2010/main" val="234389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عنوان فقط">
    <p:spTree>
      <p:nvGrpSpPr>
        <p:cNvPr id="1" name=""/>
        <p:cNvGrpSpPr/>
        <p:nvPr/>
      </p:nvGrpSpPr>
      <p:grpSpPr>
        <a:xfrm>
          <a:off x="0" y="0"/>
          <a:ext cx="0" cy="0"/>
          <a:chOff x="0" y="0"/>
          <a:chExt cx="0" cy="0"/>
        </a:xfrm>
      </p:grpSpPr>
      <p:sp>
        <p:nvSpPr>
          <p:cNvPr id="6" name="Google Shape;628;p4">
            <a:extLst>
              <a:ext uri="{FF2B5EF4-FFF2-40B4-BE49-F238E27FC236}">
                <a16:creationId xmlns:a16="http://schemas.microsoft.com/office/drawing/2014/main" id="{805FD51F-1DFE-286A-593B-71F1B08AB48C}"/>
              </a:ext>
            </a:extLst>
          </p:cNvPr>
          <p:cNvSpPr/>
          <p:nvPr userDrawn="1"/>
        </p:nvSpPr>
        <p:spPr>
          <a:xfrm>
            <a:off x="693788" y="506402"/>
            <a:ext cx="3841267" cy="5845196"/>
          </a:xfrm>
          <a:prstGeom prst="rect">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28;p4">
            <a:extLst>
              <a:ext uri="{FF2B5EF4-FFF2-40B4-BE49-F238E27FC236}">
                <a16:creationId xmlns:a16="http://schemas.microsoft.com/office/drawing/2014/main" id="{2515E26A-C1FF-727D-334E-CC5824C4EE8A}"/>
              </a:ext>
            </a:extLst>
          </p:cNvPr>
          <p:cNvSpPr/>
          <p:nvPr userDrawn="1"/>
        </p:nvSpPr>
        <p:spPr>
          <a:xfrm>
            <a:off x="4900951" y="506402"/>
            <a:ext cx="3841267" cy="5845196"/>
          </a:xfrm>
          <a:prstGeom prst="rect">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28;p4">
            <a:extLst>
              <a:ext uri="{FF2B5EF4-FFF2-40B4-BE49-F238E27FC236}">
                <a16:creationId xmlns:a16="http://schemas.microsoft.com/office/drawing/2014/main" id="{BE31DF9A-4943-2791-557D-3CBA30A10359}"/>
              </a:ext>
            </a:extLst>
          </p:cNvPr>
          <p:cNvSpPr/>
          <p:nvPr userDrawn="1"/>
        </p:nvSpPr>
        <p:spPr>
          <a:xfrm>
            <a:off x="8914151" y="2204383"/>
            <a:ext cx="2991522" cy="2449234"/>
          </a:xfrm>
          <a:prstGeom prst="rect">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صورة 8" descr="صورة تحتوي على لقطة شاشة&#10;&#10;تم إنشاء الوصف تلقائياً">
            <a:extLst>
              <a:ext uri="{FF2B5EF4-FFF2-40B4-BE49-F238E27FC236}">
                <a16:creationId xmlns:a16="http://schemas.microsoft.com/office/drawing/2014/main" id="{87159D40-AE51-E71F-2E01-998131019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1338" y="351613"/>
            <a:ext cx="963065" cy="309578"/>
          </a:xfrm>
          <a:prstGeom prst="rect">
            <a:avLst/>
          </a:prstGeom>
        </p:spPr>
      </p:pic>
      <p:pic>
        <p:nvPicPr>
          <p:cNvPr id="10" name="صورة 9" descr="صورة تحتوي على لقطة شاشة&#10;&#10;تم إنشاء الوصف تلقائياً">
            <a:extLst>
              <a:ext uri="{FF2B5EF4-FFF2-40B4-BE49-F238E27FC236}">
                <a16:creationId xmlns:a16="http://schemas.microsoft.com/office/drawing/2014/main" id="{B3C6BB1F-E1A4-0ED3-D30A-44635E9ED4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40051" y="6176738"/>
            <a:ext cx="963065" cy="309578"/>
          </a:xfrm>
          <a:prstGeom prst="rect">
            <a:avLst/>
          </a:prstGeom>
        </p:spPr>
      </p:pic>
      <p:pic>
        <p:nvPicPr>
          <p:cNvPr id="11" name="صورة 10" descr="صورة تحتوي على لقطة شاشة&#10;&#10;تم إنشاء الوصف تلقائياً">
            <a:extLst>
              <a:ext uri="{FF2B5EF4-FFF2-40B4-BE49-F238E27FC236}">
                <a16:creationId xmlns:a16="http://schemas.microsoft.com/office/drawing/2014/main" id="{AA1A8000-70D8-DF86-4877-E7B9EB1361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8379" y="2049594"/>
            <a:ext cx="963065" cy="309578"/>
          </a:xfrm>
          <a:prstGeom prst="rect">
            <a:avLst/>
          </a:prstGeom>
        </p:spPr>
      </p:pic>
      <p:pic>
        <p:nvPicPr>
          <p:cNvPr id="12" name="صورة 11" descr="صورة تحتوي على لقطة شاشة&#10;&#10;تم إنشاء الوصف تلقائياً">
            <a:extLst>
              <a:ext uri="{FF2B5EF4-FFF2-40B4-BE49-F238E27FC236}">
                <a16:creationId xmlns:a16="http://schemas.microsoft.com/office/drawing/2014/main" id="{A25EAA0A-BA04-D56C-6EFD-2FED5BBFD4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8379" y="4498829"/>
            <a:ext cx="963065" cy="309578"/>
          </a:xfrm>
          <a:prstGeom prst="rect">
            <a:avLst/>
          </a:prstGeom>
        </p:spPr>
      </p:pic>
      <p:pic>
        <p:nvPicPr>
          <p:cNvPr id="13" name="صورة 12" descr="صورة تحتوي على لقطة شاشة&#10;&#10;تم إنشاء الوصف تلقائياً">
            <a:extLst>
              <a:ext uri="{FF2B5EF4-FFF2-40B4-BE49-F238E27FC236}">
                <a16:creationId xmlns:a16="http://schemas.microsoft.com/office/drawing/2014/main" id="{88C5EFDE-FA56-4D36-D473-A384E05D2F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2888" y="6196809"/>
            <a:ext cx="963065" cy="309578"/>
          </a:xfrm>
          <a:prstGeom prst="rect">
            <a:avLst/>
          </a:prstGeom>
        </p:spPr>
      </p:pic>
      <p:pic>
        <p:nvPicPr>
          <p:cNvPr id="14" name="صورة 13" descr="صورة تحتوي على لقطة شاشة&#10;&#10;تم إنشاء الوصف تلقائياً">
            <a:extLst>
              <a:ext uri="{FF2B5EF4-FFF2-40B4-BE49-F238E27FC236}">
                <a16:creationId xmlns:a16="http://schemas.microsoft.com/office/drawing/2014/main" id="{61217B68-7428-A242-AA94-31510335CA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2888" y="351613"/>
            <a:ext cx="963065" cy="309578"/>
          </a:xfrm>
          <a:prstGeom prst="rect">
            <a:avLst/>
          </a:prstGeom>
        </p:spPr>
      </p:pic>
    </p:spTree>
    <p:extLst>
      <p:ext uri="{BB962C8B-B14F-4D97-AF65-F5344CB8AC3E}">
        <p14:creationId xmlns:p14="http://schemas.microsoft.com/office/powerpoint/2010/main" val="73994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5" name="Google Shape;628;p4">
            <a:extLst>
              <a:ext uri="{FF2B5EF4-FFF2-40B4-BE49-F238E27FC236}">
                <a16:creationId xmlns:a16="http://schemas.microsoft.com/office/drawing/2014/main" id="{B041FA67-CE91-7801-A378-25228736649D}"/>
              </a:ext>
            </a:extLst>
          </p:cNvPr>
          <p:cNvSpPr/>
          <p:nvPr userDrawn="1"/>
        </p:nvSpPr>
        <p:spPr>
          <a:xfrm>
            <a:off x="2638042" y="1999119"/>
            <a:ext cx="6915916" cy="410910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30;p4">
            <a:extLst>
              <a:ext uri="{FF2B5EF4-FFF2-40B4-BE49-F238E27FC236}">
                <a16:creationId xmlns:a16="http://schemas.microsoft.com/office/drawing/2014/main" id="{6BC1D2A8-C08E-F7A9-373F-70B0C08FB357}"/>
              </a:ext>
            </a:extLst>
          </p:cNvPr>
          <p:cNvSpPr/>
          <p:nvPr userDrawn="1"/>
        </p:nvSpPr>
        <p:spPr>
          <a:xfrm>
            <a:off x="2638042" y="1999120"/>
            <a:ext cx="6915916" cy="4109108"/>
          </a:xfrm>
          <a:prstGeom prst="frame">
            <a:avLst>
              <a:gd name="adj1" fmla="val 4043"/>
            </a:avLst>
          </a:prstGeom>
          <a:solidFill>
            <a:srgbClr val="DAD07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71;p24">
            <a:extLst>
              <a:ext uri="{FF2B5EF4-FFF2-40B4-BE49-F238E27FC236}">
                <a16:creationId xmlns:a16="http://schemas.microsoft.com/office/drawing/2014/main" id="{157C4104-4007-CBD3-74C4-EC6675000ED2}"/>
              </a:ext>
            </a:extLst>
          </p:cNvPr>
          <p:cNvSpPr/>
          <p:nvPr userDrawn="1"/>
        </p:nvSpPr>
        <p:spPr>
          <a:xfrm rot="-5400000" flipH="1">
            <a:off x="5613945" y="-902318"/>
            <a:ext cx="964110" cy="3874654"/>
          </a:xfrm>
          <a:prstGeom prst="round2SameRect">
            <a:avLst>
              <a:gd name="adj1" fmla="val 50000"/>
              <a:gd name="adj2" fmla="val 50000"/>
            </a:avLst>
          </a:prstGeom>
          <a:solidFill>
            <a:srgbClr val="DAD070"/>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5270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محتوى مع تسمية توضيحية">
    <p:spTree>
      <p:nvGrpSpPr>
        <p:cNvPr id="1" name=""/>
        <p:cNvGrpSpPr/>
        <p:nvPr/>
      </p:nvGrpSpPr>
      <p:grpSpPr>
        <a:xfrm>
          <a:off x="0" y="0"/>
          <a:ext cx="0" cy="0"/>
          <a:chOff x="0" y="0"/>
          <a:chExt cx="0" cy="0"/>
        </a:xfrm>
      </p:grpSpPr>
      <p:sp>
        <p:nvSpPr>
          <p:cNvPr id="8" name="Google Shape;628;p4">
            <a:extLst>
              <a:ext uri="{FF2B5EF4-FFF2-40B4-BE49-F238E27FC236}">
                <a16:creationId xmlns:a16="http://schemas.microsoft.com/office/drawing/2014/main" id="{954C3A6F-ED4C-9D84-EC9D-BDC7116F3AC0}"/>
              </a:ext>
            </a:extLst>
          </p:cNvPr>
          <p:cNvSpPr/>
          <p:nvPr userDrawn="1"/>
        </p:nvSpPr>
        <p:spPr>
          <a:xfrm>
            <a:off x="7624088" y="1374445"/>
            <a:ext cx="3873594" cy="410910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0;p4">
            <a:extLst>
              <a:ext uri="{FF2B5EF4-FFF2-40B4-BE49-F238E27FC236}">
                <a16:creationId xmlns:a16="http://schemas.microsoft.com/office/drawing/2014/main" id="{E0EEB811-D53C-5093-F9E2-981DF280A895}"/>
              </a:ext>
            </a:extLst>
          </p:cNvPr>
          <p:cNvSpPr/>
          <p:nvPr userDrawn="1"/>
        </p:nvSpPr>
        <p:spPr>
          <a:xfrm>
            <a:off x="7573288" y="1374445"/>
            <a:ext cx="3975194" cy="4109108"/>
          </a:xfrm>
          <a:prstGeom prst="frame">
            <a:avLst>
              <a:gd name="adj1" fmla="val 4043"/>
            </a:avLst>
          </a:prstGeom>
          <a:solidFill>
            <a:srgbClr val="DAB6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1;p24">
            <a:extLst>
              <a:ext uri="{FF2B5EF4-FFF2-40B4-BE49-F238E27FC236}">
                <a16:creationId xmlns:a16="http://schemas.microsoft.com/office/drawing/2014/main" id="{B2218D13-93D2-BBA8-9791-C9427D5339DE}"/>
              </a:ext>
            </a:extLst>
          </p:cNvPr>
          <p:cNvSpPr/>
          <p:nvPr userDrawn="1"/>
        </p:nvSpPr>
        <p:spPr>
          <a:xfrm rot="-5400000" flipH="1">
            <a:off x="9150140" y="77890"/>
            <a:ext cx="821490" cy="2593109"/>
          </a:xfrm>
          <a:prstGeom prst="round2SameRect">
            <a:avLst>
              <a:gd name="adj1" fmla="val 50000"/>
              <a:gd name="adj2" fmla="val 50000"/>
            </a:avLst>
          </a:prstGeom>
          <a:solidFill>
            <a:srgbClr val="DAB6AE"/>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 name="Google Shape;628;p4">
            <a:extLst>
              <a:ext uri="{FF2B5EF4-FFF2-40B4-BE49-F238E27FC236}">
                <a16:creationId xmlns:a16="http://schemas.microsoft.com/office/drawing/2014/main" id="{C4FBAE33-DABB-AD84-18BA-8799CAFC4635}"/>
              </a:ext>
            </a:extLst>
          </p:cNvPr>
          <p:cNvSpPr/>
          <p:nvPr userDrawn="1"/>
        </p:nvSpPr>
        <p:spPr>
          <a:xfrm>
            <a:off x="745117" y="1466809"/>
            <a:ext cx="3873594" cy="410910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0;p4">
            <a:extLst>
              <a:ext uri="{FF2B5EF4-FFF2-40B4-BE49-F238E27FC236}">
                <a16:creationId xmlns:a16="http://schemas.microsoft.com/office/drawing/2014/main" id="{FE0A8D23-EAC1-BFF7-05F0-758DF7506ED9}"/>
              </a:ext>
            </a:extLst>
          </p:cNvPr>
          <p:cNvSpPr/>
          <p:nvPr userDrawn="1"/>
        </p:nvSpPr>
        <p:spPr>
          <a:xfrm>
            <a:off x="694317" y="1466809"/>
            <a:ext cx="3975194" cy="4109108"/>
          </a:xfrm>
          <a:prstGeom prst="frame">
            <a:avLst>
              <a:gd name="adj1" fmla="val 4043"/>
            </a:avLst>
          </a:prstGeom>
          <a:solidFill>
            <a:srgbClr val="DAB6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71;p24">
            <a:extLst>
              <a:ext uri="{FF2B5EF4-FFF2-40B4-BE49-F238E27FC236}">
                <a16:creationId xmlns:a16="http://schemas.microsoft.com/office/drawing/2014/main" id="{11D41D59-23F4-2523-6C11-7A9BEBD28C68}"/>
              </a:ext>
            </a:extLst>
          </p:cNvPr>
          <p:cNvSpPr/>
          <p:nvPr userDrawn="1"/>
        </p:nvSpPr>
        <p:spPr>
          <a:xfrm rot="-5400000" flipH="1">
            <a:off x="2271169" y="170254"/>
            <a:ext cx="821490" cy="2593109"/>
          </a:xfrm>
          <a:prstGeom prst="round2SameRect">
            <a:avLst>
              <a:gd name="adj1" fmla="val 50000"/>
              <a:gd name="adj2" fmla="val 50000"/>
            </a:avLst>
          </a:prstGeom>
          <a:solidFill>
            <a:srgbClr val="DAB6AE"/>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46651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صورة مع تسمية توضيحية">
    <p:spTree>
      <p:nvGrpSpPr>
        <p:cNvPr id="1" name=""/>
        <p:cNvGrpSpPr/>
        <p:nvPr/>
      </p:nvGrpSpPr>
      <p:grpSpPr>
        <a:xfrm>
          <a:off x="0" y="0"/>
          <a:ext cx="0" cy="0"/>
          <a:chOff x="0" y="0"/>
          <a:chExt cx="0" cy="0"/>
        </a:xfrm>
      </p:grpSpPr>
      <p:sp>
        <p:nvSpPr>
          <p:cNvPr id="8" name="Google Shape;628;p4">
            <a:extLst>
              <a:ext uri="{FF2B5EF4-FFF2-40B4-BE49-F238E27FC236}">
                <a16:creationId xmlns:a16="http://schemas.microsoft.com/office/drawing/2014/main" id="{5AA03F8B-1E40-42E4-F930-FFD38DB04043}"/>
              </a:ext>
            </a:extLst>
          </p:cNvPr>
          <p:cNvSpPr/>
          <p:nvPr userDrawn="1"/>
        </p:nvSpPr>
        <p:spPr>
          <a:xfrm>
            <a:off x="7624088" y="1374445"/>
            <a:ext cx="3873594" cy="410910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0;p4">
            <a:extLst>
              <a:ext uri="{FF2B5EF4-FFF2-40B4-BE49-F238E27FC236}">
                <a16:creationId xmlns:a16="http://schemas.microsoft.com/office/drawing/2014/main" id="{9710E9DE-636F-359F-AE82-D5529E850C8B}"/>
              </a:ext>
            </a:extLst>
          </p:cNvPr>
          <p:cNvSpPr/>
          <p:nvPr userDrawn="1"/>
        </p:nvSpPr>
        <p:spPr>
          <a:xfrm>
            <a:off x="7573288" y="1374445"/>
            <a:ext cx="3975194" cy="4109108"/>
          </a:xfrm>
          <a:prstGeom prst="frame">
            <a:avLst>
              <a:gd name="adj1" fmla="val 4043"/>
            </a:avLst>
          </a:prstGeom>
          <a:solidFill>
            <a:srgbClr val="93AD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1;p24">
            <a:extLst>
              <a:ext uri="{FF2B5EF4-FFF2-40B4-BE49-F238E27FC236}">
                <a16:creationId xmlns:a16="http://schemas.microsoft.com/office/drawing/2014/main" id="{1557F967-CE10-D785-F253-A68C56234E3C}"/>
              </a:ext>
            </a:extLst>
          </p:cNvPr>
          <p:cNvSpPr/>
          <p:nvPr userDrawn="1"/>
        </p:nvSpPr>
        <p:spPr>
          <a:xfrm rot="-5400000" flipH="1">
            <a:off x="9150140" y="77890"/>
            <a:ext cx="821490" cy="2593109"/>
          </a:xfrm>
          <a:prstGeom prst="round2SameRect">
            <a:avLst>
              <a:gd name="adj1" fmla="val 50000"/>
              <a:gd name="adj2" fmla="val 50000"/>
            </a:avLst>
          </a:prstGeom>
          <a:solidFill>
            <a:srgbClr val="93AD90"/>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 name="Google Shape;628;p4">
            <a:extLst>
              <a:ext uri="{FF2B5EF4-FFF2-40B4-BE49-F238E27FC236}">
                <a16:creationId xmlns:a16="http://schemas.microsoft.com/office/drawing/2014/main" id="{6FC182DE-5EA7-7EAD-4F26-21346A48232D}"/>
              </a:ext>
            </a:extLst>
          </p:cNvPr>
          <p:cNvSpPr/>
          <p:nvPr userDrawn="1"/>
        </p:nvSpPr>
        <p:spPr>
          <a:xfrm>
            <a:off x="745117" y="1466809"/>
            <a:ext cx="3873594" cy="410910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0;p4">
            <a:extLst>
              <a:ext uri="{FF2B5EF4-FFF2-40B4-BE49-F238E27FC236}">
                <a16:creationId xmlns:a16="http://schemas.microsoft.com/office/drawing/2014/main" id="{34E99AA7-E4DA-AF6C-E591-66BC2BE2FF3D}"/>
              </a:ext>
            </a:extLst>
          </p:cNvPr>
          <p:cNvSpPr/>
          <p:nvPr userDrawn="1"/>
        </p:nvSpPr>
        <p:spPr>
          <a:xfrm>
            <a:off x="694317" y="1466809"/>
            <a:ext cx="3975194" cy="4109108"/>
          </a:xfrm>
          <a:prstGeom prst="frame">
            <a:avLst>
              <a:gd name="adj1" fmla="val 4043"/>
            </a:avLst>
          </a:prstGeom>
          <a:solidFill>
            <a:srgbClr val="93AD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71;p24">
            <a:extLst>
              <a:ext uri="{FF2B5EF4-FFF2-40B4-BE49-F238E27FC236}">
                <a16:creationId xmlns:a16="http://schemas.microsoft.com/office/drawing/2014/main" id="{DC8632B7-3F4B-59CB-A496-2A6B5FD461A8}"/>
              </a:ext>
            </a:extLst>
          </p:cNvPr>
          <p:cNvSpPr/>
          <p:nvPr userDrawn="1"/>
        </p:nvSpPr>
        <p:spPr>
          <a:xfrm rot="-5400000" flipH="1">
            <a:off x="2271169" y="170254"/>
            <a:ext cx="821490" cy="2593109"/>
          </a:xfrm>
          <a:prstGeom prst="round2SameRect">
            <a:avLst>
              <a:gd name="adj1" fmla="val 50000"/>
              <a:gd name="adj2" fmla="val 50000"/>
            </a:avLst>
          </a:prstGeom>
          <a:solidFill>
            <a:srgbClr val="93AD90"/>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24847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39000" b="-39000"/>
          </a:stretch>
        </a:blipFill>
        <a:effectLst/>
      </p:bgPr>
    </p:bg>
    <p:spTree>
      <p:nvGrpSpPr>
        <p:cNvPr id="1" name=""/>
        <p:cNvGrpSpPr/>
        <p:nvPr/>
      </p:nvGrpSpPr>
      <p:grpSpPr>
        <a:xfrm>
          <a:off x="0" y="0"/>
          <a:ext cx="0" cy="0"/>
          <a:chOff x="0" y="0"/>
          <a:chExt cx="0" cy="0"/>
        </a:xfrm>
      </p:grpSpPr>
      <p:pic>
        <p:nvPicPr>
          <p:cNvPr id="2" name="صورة 1" descr="صورة تحتوي على شعار, التصميم, الخط, الطباعة&#10;&#10;تم إنشاء الوصف تلقائياً">
            <a:extLst>
              <a:ext uri="{FF2B5EF4-FFF2-40B4-BE49-F238E27FC236}">
                <a16:creationId xmlns:a16="http://schemas.microsoft.com/office/drawing/2014/main" id="{78B8433D-EB1B-2AE2-CA77-6EB05C3B57F4}"/>
              </a:ext>
            </a:extLst>
          </p:cNvPr>
          <p:cNvPicPr>
            <a:picLocks noChangeAspect="1"/>
          </p:cNvPicPr>
          <p:nvPr userDrawn="1"/>
        </p:nvPicPr>
        <p:blipFill rotWithShape="1">
          <a:blip r:embed="rId17">
            <a:clrChange>
              <a:clrFrom>
                <a:srgbClr val="FFFFFF"/>
              </a:clrFrom>
              <a:clrTo>
                <a:srgbClr val="FFFFFF">
                  <a:alpha val="0"/>
                </a:srgbClr>
              </a:clrTo>
            </a:clrChange>
            <a:alphaModFix amt="50000"/>
            <a:extLst>
              <a:ext uri="{28A0092B-C50C-407E-A947-70E740481C1C}">
                <a14:useLocalDpi xmlns:a14="http://schemas.microsoft.com/office/drawing/2010/main" val="0"/>
              </a:ext>
            </a:extLst>
          </a:blip>
          <a:srcRect l="34804" t="27008" r="34451" b="28221"/>
          <a:stretch/>
        </p:blipFill>
        <p:spPr>
          <a:xfrm>
            <a:off x="137673" y="0"/>
            <a:ext cx="555925" cy="648580"/>
          </a:xfrm>
          <a:prstGeom prst="rect">
            <a:avLst/>
          </a:prstGeom>
        </p:spPr>
      </p:pic>
    </p:spTree>
    <p:extLst>
      <p:ext uri="{BB962C8B-B14F-4D97-AF65-F5344CB8AC3E}">
        <p14:creationId xmlns:p14="http://schemas.microsoft.com/office/powerpoint/2010/main" val="2504805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mp"/><Relationship Id="rId1" Type="http://schemas.openxmlformats.org/officeDocument/2006/relationships/slideLayout" Target="../slideLayouts/slideLayout14.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tm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gi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مطوية 1">
            <a:extLst>
              <a:ext uri="{FF2B5EF4-FFF2-40B4-BE49-F238E27FC236}">
                <a16:creationId xmlns:a16="http://schemas.microsoft.com/office/drawing/2014/main" id="{975CE21D-EAB7-3B74-468A-774F9E2824DC}"/>
              </a:ext>
            </a:extLst>
          </p:cNvPr>
          <p:cNvSpPr/>
          <p:nvPr/>
        </p:nvSpPr>
        <p:spPr>
          <a:xfrm rot="1112760">
            <a:off x="8401953" y="898003"/>
            <a:ext cx="2948473" cy="3093098"/>
          </a:xfrm>
          <a:prstGeom prst="foldedCorner">
            <a:avLst/>
          </a:prstGeom>
          <a:solidFill>
            <a:srgbClr val="F9F3E7"/>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Google Shape;12;p2">
            <a:extLst>
              <a:ext uri="{FF2B5EF4-FFF2-40B4-BE49-F238E27FC236}">
                <a16:creationId xmlns:a16="http://schemas.microsoft.com/office/drawing/2014/main" id="{C88FE240-A637-7C02-FDB5-730A2D856C68}"/>
              </a:ext>
            </a:extLst>
          </p:cNvPr>
          <p:cNvSpPr/>
          <p:nvPr/>
        </p:nvSpPr>
        <p:spPr>
          <a:xfrm>
            <a:off x="254328" y="102908"/>
            <a:ext cx="5511440" cy="6577536"/>
          </a:xfrm>
          <a:prstGeom prst="roundRect">
            <a:avLst>
              <a:gd name="adj" fmla="val 1923"/>
            </a:avLst>
          </a:prstGeom>
          <a:solidFill>
            <a:srgbClr val="858371"/>
          </a:solidFill>
          <a:ln>
            <a:noFill/>
          </a:ln>
          <a:effectLst>
            <a:outerShdw blurRad="25400" dist="889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ea typeface="Calibri"/>
              <a:cs typeface="Calibri"/>
              <a:sym typeface="Calibri"/>
            </a:endParaRPr>
          </a:p>
        </p:txBody>
      </p:sp>
      <p:sp>
        <p:nvSpPr>
          <p:cNvPr id="8" name="Google Shape;16;p2">
            <a:extLst>
              <a:ext uri="{FF2B5EF4-FFF2-40B4-BE49-F238E27FC236}">
                <a16:creationId xmlns:a16="http://schemas.microsoft.com/office/drawing/2014/main" id="{7E0EDDA3-90C0-7FAD-B74E-D1A46D332239}"/>
              </a:ext>
            </a:extLst>
          </p:cNvPr>
          <p:cNvSpPr/>
          <p:nvPr/>
        </p:nvSpPr>
        <p:spPr>
          <a:xfrm>
            <a:off x="510203" y="606658"/>
            <a:ext cx="4999689" cy="5789476"/>
          </a:xfrm>
          <a:prstGeom prst="rect">
            <a:avLst/>
          </a:prstGeom>
          <a:solidFill>
            <a:srgbClr val="F9F3E7"/>
          </a:solidFill>
          <a:ln>
            <a:noFill/>
          </a:ln>
          <a:effectLst>
            <a:outerShdw blurRad="25400" dist="889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ea typeface="Calibri"/>
              <a:cs typeface="Calibri"/>
              <a:sym typeface="Calibri"/>
            </a:endParaRPr>
          </a:p>
        </p:txBody>
      </p:sp>
      <p:sp>
        <p:nvSpPr>
          <p:cNvPr id="9" name="Google Shape;19;p2">
            <a:extLst>
              <a:ext uri="{FF2B5EF4-FFF2-40B4-BE49-F238E27FC236}">
                <a16:creationId xmlns:a16="http://schemas.microsoft.com/office/drawing/2014/main" id="{AC041793-862C-5D27-BA4B-EAE009421BE4}"/>
              </a:ext>
            </a:extLst>
          </p:cNvPr>
          <p:cNvSpPr/>
          <p:nvPr/>
        </p:nvSpPr>
        <p:spPr>
          <a:xfrm>
            <a:off x="1514920" y="366055"/>
            <a:ext cx="2858544" cy="481205"/>
          </a:xfrm>
          <a:custGeom>
            <a:avLst/>
            <a:gdLst/>
            <a:ahLst/>
            <a:cxnLst/>
            <a:rect l="l" t="t" r="r" b="b"/>
            <a:pathLst>
              <a:path w="5062506" h="1035513" extrusionOk="0">
                <a:moveTo>
                  <a:pt x="328558" y="76200"/>
                </a:moveTo>
                <a:cubicBezTo>
                  <a:pt x="179152" y="76200"/>
                  <a:pt x="58034" y="197318"/>
                  <a:pt x="58034" y="346724"/>
                </a:cubicBezTo>
                <a:lnTo>
                  <a:pt x="58034" y="688789"/>
                </a:lnTo>
                <a:cubicBezTo>
                  <a:pt x="58034" y="838195"/>
                  <a:pt x="179152" y="959313"/>
                  <a:pt x="328558" y="959313"/>
                </a:cubicBezTo>
                <a:lnTo>
                  <a:pt x="2287659" y="959313"/>
                </a:lnTo>
                <a:lnTo>
                  <a:pt x="2313250" y="948684"/>
                </a:lnTo>
                <a:cubicBezTo>
                  <a:pt x="2358667" y="923298"/>
                  <a:pt x="2478403" y="819579"/>
                  <a:pt x="2550061" y="820486"/>
                </a:cubicBezTo>
                <a:cubicBezTo>
                  <a:pt x="2621719" y="821392"/>
                  <a:pt x="2698792" y="916952"/>
                  <a:pt x="2743200" y="954124"/>
                </a:cubicBezTo>
                <a:lnTo>
                  <a:pt x="2747941" y="942779"/>
                </a:lnTo>
                <a:lnTo>
                  <a:pt x="4733949" y="959313"/>
                </a:lnTo>
                <a:cubicBezTo>
                  <a:pt x="4883355" y="959313"/>
                  <a:pt x="5004473" y="838195"/>
                  <a:pt x="5004473" y="688789"/>
                </a:cubicBezTo>
                <a:lnTo>
                  <a:pt x="5004473" y="346724"/>
                </a:lnTo>
                <a:cubicBezTo>
                  <a:pt x="5004473" y="197318"/>
                  <a:pt x="4883355" y="76200"/>
                  <a:pt x="4733949" y="76200"/>
                </a:cubicBezTo>
                <a:lnTo>
                  <a:pt x="328558" y="76200"/>
                </a:lnTo>
                <a:close/>
                <a:moveTo>
                  <a:pt x="317209" y="0"/>
                </a:moveTo>
                <a:lnTo>
                  <a:pt x="4745297" y="0"/>
                </a:lnTo>
                <a:cubicBezTo>
                  <a:pt x="4920487" y="0"/>
                  <a:pt x="5062506" y="142019"/>
                  <a:pt x="5062506" y="317209"/>
                </a:cubicBezTo>
                <a:lnTo>
                  <a:pt x="5062506" y="718304"/>
                </a:lnTo>
                <a:cubicBezTo>
                  <a:pt x="5062506" y="893494"/>
                  <a:pt x="4920487" y="1035513"/>
                  <a:pt x="4745297" y="1035513"/>
                </a:cubicBezTo>
                <a:lnTo>
                  <a:pt x="2758493" y="1019629"/>
                </a:lnTo>
                <a:cubicBezTo>
                  <a:pt x="2679522" y="973580"/>
                  <a:pt x="2617710" y="888043"/>
                  <a:pt x="2543151" y="888123"/>
                </a:cubicBezTo>
                <a:cubicBezTo>
                  <a:pt x="2468592" y="888203"/>
                  <a:pt x="2600987" y="857913"/>
                  <a:pt x="2311137" y="1020107"/>
                </a:cubicBezTo>
                <a:lnTo>
                  <a:pt x="317209" y="1035513"/>
                </a:lnTo>
                <a:cubicBezTo>
                  <a:pt x="142019" y="1035513"/>
                  <a:pt x="0" y="893494"/>
                  <a:pt x="0" y="718304"/>
                </a:cubicBezTo>
                <a:lnTo>
                  <a:pt x="0" y="317209"/>
                </a:lnTo>
                <a:cubicBezTo>
                  <a:pt x="0" y="142019"/>
                  <a:pt x="142019" y="0"/>
                  <a:pt x="317209" y="0"/>
                </a:cubicBezTo>
                <a:close/>
              </a:path>
            </a:pathLst>
          </a:custGeom>
          <a:solidFill>
            <a:srgbClr val="000000"/>
          </a:solidFill>
          <a:ln>
            <a:noFill/>
          </a:ln>
        </p:spPr>
        <p:txBody>
          <a:bodyPr spcFirstLastPara="1" wrap="square" lIns="91425" tIns="45700" rIns="91425" bIns="45700" anchor="ctr" anchorCtr="0">
            <a:noAutofit/>
          </a:bodyPr>
          <a:lstStyle/>
          <a:p>
            <a:pPr algn="ctr" rtl="0"/>
            <a:endParaRPr>
              <a:solidFill>
                <a:srgbClr val="FFFFFF"/>
              </a:solidFill>
              <a:ea typeface="Calibri"/>
              <a:cs typeface="Calibri"/>
              <a:sym typeface="Calibri"/>
            </a:endParaRPr>
          </a:p>
        </p:txBody>
      </p:sp>
      <p:sp>
        <p:nvSpPr>
          <p:cNvPr id="10" name="Google Shape;20;p2">
            <a:extLst>
              <a:ext uri="{FF2B5EF4-FFF2-40B4-BE49-F238E27FC236}">
                <a16:creationId xmlns:a16="http://schemas.microsoft.com/office/drawing/2014/main" id="{74B41D72-D29C-D97B-8D79-F89B93F0860F}"/>
              </a:ext>
            </a:extLst>
          </p:cNvPr>
          <p:cNvSpPr/>
          <p:nvPr/>
        </p:nvSpPr>
        <p:spPr>
          <a:xfrm>
            <a:off x="1848410" y="461865"/>
            <a:ext cx="2147471" cy="95096"/>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algn="ctr" rtl="0"/>
            <a:endParaRPr>
              <a:solidFill>
                <a:srgbClr val="FFFFFF"/>
              </a:solidFill>
              <a:ea typeface="Calibri"/>
              <a:cs typeface="Calibri"/>
              <a:sym typeface="Calibri"/>
            </a:endParaRPr>
          </a:p>
        </p:txBody>
      </p:sp>
      <p:sp>
        <p:nvSpPr>
          <p:cNvPr id="11" name="مستطيل: زاوية مطوية 10">
            <a:extLst>
              <a:ext uri="{FF2B5EF4-FFF2-40B4-BE49-F238E27FC236}">
                <a16:creationId xmlns:a16="http://schemas.microsoft.com/office/drawing/2014/main" id="{8ABF74DF-6C5C-D2D0-4EFF-537DF372AD22}"/>
              </a:ext>
            </a:extLst>
          </p:cNvPr>
          <p:cNvSpPr/>
          <p:nvPr/>
        </p:nvSpPr>
        <p:spPr>
          <a:xfrm rot="1112760">
            <a:off x="6660239" y="2571293"/>
            <a:ext cx="2948473" cy="3093098"/>
          </a:xfrm>
          <a:prstGeom prst="foldedCorner">
            <a:avLst/>
          </a:prstGeom>
          <a:solidFill>
            <a:srgbClr val="F9F3E7"/>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27" name="مجموعة 26">
            <a:extLst>
              <a:ext uri="{FF2B5EF4-FFF2-40B4-BE49-F238E27FC236}">
                <a16:creationId xmlns:a16="http://schemas.microsoft.com/office/drawing/2014/main" id="{6D75341F-0197-07AE-AC42-50DC6D5D09DD}"/>
              </a:ext>
            </a:extLst>
          </p:cNvPr>
          <p:cNvGrpSpPr/>
          <p:nvPr/>
        </p:nvGrpSpPr>
        <p:grpSpPr>
          <a:xfrm>
            <a:off x="6770484" y="352954"/>
            <a:ext cx="1313249" cy="1263086"/>
            <a:chOff x="7000406" y="148846"/>
            <a:chExt cx="1313249" cy="1263086"/>
          </a:xfrm>
        </p:grpSpPr>
        <p:sp>
          <p:nvSpPr>
            <p:cNvPr id="13" name="Google Shape;222;p9">
              <a:extLst>
                <a:ext uri="{FF2B5EF4-FFF2-40B4-BE49-F238E27FC236}">
                  <a16:creationId xmlns:a16="http://schemas.microsoft.com/office/drawing/2014/main" id="{B468F137-52F2-5B6D-80F6-1E070ED300F9}"/>
                </a:ext>
              </a:extLst>
            </p:cNvPr>
            <p:cNvSpPr/>
            <p:nvPr/>
          </p:nvSpPr>
          <p:spPr>
            <a:xfrm>
              <a:off x="7105706" y="257625"/>
              <a:ext cx="1102651" cy="1045528"/>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4" name="Google Shape;223;p9">
              <a:extLst>
                <a:ext uri="{FF2B5EF4-FFF2-40B4-BE49-F238E27FC236}">
                  <a16:creationId xmlns:a16="http://schemas.microsoft.com/office/drawing/2014/main" id="{DB9EFD40-985C-B812-2ABD-6AFFE26BBADA}"/>
                </a:ext>
              </a:extLst>
            </p:cNvPr>
            <p:cNvGrpSpPr/>
            <p:nvPr/>
          </p:nvGrpSpPr>
          <p:grpSpPr>
            <a:xfrm>
              <a:off x="7000406" y="148846"/>
              <a:ext cx="1313249" cy="1263086"/>
              <a:chOff x="4698511" y="-40834"/>
              <a:chExt cx="1520289" cy="1520289"/>
            </a:xfrm>
          </p:grpSpPr>
          <p:grpSp>
            <p:nvGrpSpPr>
              <p:cNvPr id="15" name="Google Shape;224;p9">
                <a:extLst>
                  <a:ext uri="{FF2B5EF4-FFF2-40B4-BE49-F238E27FC236}">
                    <a16:creationId xmlns:a16="http://schemas.microsoft.com/office/drawing/2014/main" id="{4F2E1E98-4371-6F5F-1D39-93BF5BA7BF4A}"/>
                  </a:ext>
                </a:extLst>
              </p:cNvPr>
              <p:cNvGrpSpPr/>
              <p:nvPr/>
            </p:nvGrpSpPr>
            <p:grpSpPr>
              <a:xfrm>
                <a:off x="4698511" y="-40834"/>
                <a:ext cx="1520289" cy="1520289"/>
                <a:chOff x="4698511" y="-40834"/>
                <a:chExt cx="1520289" cy="1520289"/>
              </a:xfrm>
            </p:grpSpPr>
            <p:grpSp>
              <p:nvGrpSpPr>
                <p:cNvPr id="19" name="Google Shape;225;p9">
                  <a:extLst>
                    <a:ext uri="{FF2B5EF4-FFF2-40B4-BE49-F238E27FC236}">
                      <a16:creationId xmlns:a16="http://schemas.microsoft.com/office/drawing/2014/main" id="{528D4644-8DA6-6188-16C9-1BBB69AD5E0D}"/>
                    </a:ext>
                  </a:extLst>
                </p:cNvPr>
                <p:cNvGrpSpPr/>
                <p:nvPr/>
              </p:nvGrpSpPr>
              <p:grpSpPr>
                <a:xfrm>
                  <a:off x="4698511" y="-40834"/>
                  <a:ext cx="1520289" cy="1520289"/>
                  <a:chOff x="4698511" y="-40834"/>
                  <a:chExt cx="1520289" cy="1520289"/>
                </a:xfrm>
              </p:grpSpPr>
              <p:sp>
                <p:nvSpPr>
                  <p:cNvPr id="24" name="Google Shape;226;p9">
                    <a:extLst>
                      <a:ext uri="{FF2B5EF4-FFF2-40B4-BE49-F238E27FC236}">
                        <a16:creationId xmlns:a16="http://schemas.microsoft.com/office/drawing/2014/main" id="{48D59AC6-3E8B-92EE-3ACE-D93ADF951D55}"/>
                      </a:ext>
                    </a:extLst>
                  </p:cNvPr>
                  <p:cNvSpPr/>
                  <p:nvPr/>
                </p:nvSpPr>
                <p:spPr>
                  <a:xfrm rot="-2700000">
                    <a:off x="4921152" y="181807"/>
                    <a:ext cx="1075006" cy="1075006"/>
                  </a:xfrm>
                  <a:custGeom>
                    <a:avLst/>
                    <a:gdLst/>
                    <a:ahLst/>
                    <a:cxnLst/>
                    <a:rect l="l" t="t" r="r" b="b"/>
                    <a:pathLst>
                      <a:path w="1074409" h="1074409" extrusionOk="0">
                        <a:moveTo>
                          <a:pt x="1074410" y="537205"/>
                        </a:moveTo>
                        <a:cubicBezTo>
                          <a:pt x="1074410" y="833895"/>
                          <a:pt x="833895" y="1074410"/>
                          <a:pt x="537205" y="1074410"/>
                        </a:cubicBezTo>
                        <a:cubicBezTo>
                          <a:pt x="240515" y="1074410"/>
                          <a:pt x="0" y="833895"/>
                          <a:pt x="0" y="537205"/>
                        </a:cubicBezTo>
                        <a:cubicBezTo>
                          <a:pt x="0" y="240515"/>
                          <a:pt x="240515" y="0"/>
                          <a:pt x="537205" y="0"/>
                        </a:cubicBezTo>
                        <a:cubicBezTo>
                          <a:pt x="833895" y="0"/>
                          <a:pt x="1074410" y="240515"/>
                          <a:pt x="1074410" y="537205"/>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5" name="Google Shape;227;p9">
                    <a:extLst>
                      <a:ext uri="{FF2B5EF4-FFF2-40B4-BE49-F238E27FC236}">
                        <a16:creationId xmlns:a16="http://schemas.microsoft.com/office/drawing/2014/main" id="{3443BCB0-390C-1211-07AD-94D01A25476C}"/>
                      </a:ext>
                    </a:extLst>
                  </p:cNvPr>
                  <p:cNvSpPr/>
                  <p:nvPr/>
                </p:nvSpPr>
                <p:spPr>
                  <a:xfrm>
                    <a:off x="5046244" y="228600"/>
                    <a:ext cx="948943" cy="1027252"/>
                  </a:xfrm>
                  <a:custGeom>
                    <a:avLst/>
                    <a:gdLst/>
                    <a:ahLst/>
                    <a:cxnLst/>
                    <a:rect l="l" t="t" r="r" b="b"/>
                    <a:pathLst>
                      <a:path w="948943" h="1027252" extrusionOk="0">
                        <a:moveTo>
                          <a:pt x="631658" y="0"/>
                        </a:moveTo>
                        <a:cubicBezTo>
                          <a:pt x="695425" y="75799"/>
                          <a:pt x="738739" y="170247"/>
                          <a:pt x="752575" y="276125"/>
                        </a:cubicBezTo>
                        <a:cubicBezTo>
                          <a:pt x="790475" y="570297"/>
                          <a:pt x="582930" y="839804"/>
                          <a:pt x="288758" y="877704"/>
                        </a:cubicBezTo>
                        <a:cubicBezTo>
                          <a:pt x="186489" y="890938"/>
                          <a:pt x="87229" y="874696"/>
                          <a:pt x="0" y="834992"/>
                        </a:cubicBezTo>
                        <a:cubicBezTo>
                          <a:pt x="113699" y="970347"/>
                          <a:pt x="292367" y="1047349"/>
                          <a:pt x="480662" y="1022684"/>
                        </a:cubicBezTo>
                        <a:cubicBezTo>
                          <a:pt x="774834" y="984785"/>
                          <a:pt x="982378" y="715277"/>
                          <a:pt x="944479" y="421105"/>
                        </a:cubicBezTo>
                        <a:cubicBezTo>
                          <a:pt x="919814" y="229202"/>
                          <a:pt x="796491" y="73994"/>
                          <a:pt x="631658"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6" name="Google Shape;228;p9">
                    <a:extLst>
                      <a:ext uri="{FF2B5EF4-FFF2-40B4-BE49-F238E27FC236}">
                        <a16:creationId xmlns:a16="http://schemas.microsoft.com/office/drawing/2014/main" id="{77245EA6-8FC0-F1F3-5826-2A2D2C93068A}"/>
                      </a:ext>
                    </a:extLst>
                  </p:cNvPr>
                  <p:cNvSpPr/>
                  <p:nvPr/>
                </p:nvSpPr>
                <p:spPr>
                  <a:xfrm>
                    <a:off x="4956615" y="221921"/>
                    <a:ext cx="895745" cy="851294"/>
                  </a:xfrm>
                  <a:custGeom>
                    <a:avLst/>
                    <a:gdLst/>
                    <a:ahLst/>
                    <a:cxnLst/>
                    <a:rect l="l" t="t" r="r" b="b"/>
                    <a:pathLst>
                      <a:path w="895745" h="851294" extrusionOk="0">
                        <a:moveTo>
                          <a:pt x="48121" y="613070"/>
                        </a:moveTo>
                        <a:cubicBezTo>
                          <a:pt x="12628" y="339953"/>
                          <a:pt x="205734" y="89696"/>
                          <a:pt x="478851" y="54203"/>
                        </a:cubicBezTo>
                        <a:cubicBezTo>
                          <a:pt x="638270" y="33749"/>
                          <a:pt x="790469" y="90899"/>
                          <a:pt x="895745" y="196777"/>
                        </a:cubicBezTo>
                        <a:cubicBezTo>
                          <a:pt x="791071" y="59617"/>
                          <a:pt x="618418" y="-19791"/>
                          <a:pt x="434936" y="4272"/>
                        </a:cubicBezTo>
                        <a:cubicBezTo>
                          <a:pt x="161819" y="39765"/>
                          <a:pt x="-31288" y="289420"/>
                          <a:pt x="4205" y="563139"/>
                        </a:cubicBezTo>
                        <a:cubicBezTo>
                          <a:pt x="18643" y="676837"/>
                          <a:pt x="70379" y="776098"/>
                          <a:pt x="145576" y="851295"/>
                        </a:cubicBezTo>
                        <a:cubicBezTo>
                          <a:pt x="94442" y="783918"/>
                          <a:pt x="60152" y="703307"/>
                          <a:pt x="48121" y="613070"/>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sp>
              <p:nvSpPr>
                <p:cNvPr id="20" name="Google Shape;229;p9">
                  <a:extLst>
                    <a:ext uri="{FF2B5EF4-FFF2-40B4-BE49-F238E27FC236}">
                      <a16:creationId xmlns:a16="http://schemas.microsoft.com/office/drawing/2014/main" id="{6D96358A-E7E6-483A-A670-891D5667B22E}"/>
                    </a:ext>
                  </a:extLst>
                </p:cNvPr>
                <p:cNvSpPr/>
                <p:nvPr/>
              </p:nvSpPr>
              <p:spPr>
                <a:xfrm>
                  <a:off x="5221782" y="769845"/>
                  <a:ext cx="497793" cy="219567"/>
                </a:xfrm>
                <a:custGeom>
                  <a:avLst/>
                  <a:gdLst/>
                  <a:ahLst/>
                  <a:cxnLst/>
                  <a:rect l="l" t="t" r="r" b="b"/>
                  <a:pathLst>
                    <a:path w="497793" h="219567" extrusionOk="0">
                      <a:moveTo>
                        <a:pt x="28397" y="58529"/>
                      </a:moveTo>
                      <a:cubicBezTo>
                        <a:pt x="12756" y="47099"/>
                        <a:pt x="-7096" y="64545"/>
                        <a:pt x="2529" y="81389"/>
                      </a:cubicBezTo>
                      <a:cubicBezTo>
                        <a:pt x="54867" y="174634"/>
                        <a:pt x="159542" y="231784"/>
                        <a:pt x="272037" y="217346"/>
                      </a:cubicBezTo>
                      <a:cubicBezTo>
                        <a:pt x="382727" y="202908"/>
                        <a:pt x="468753" y="123500"/>
                        <a:pt x="497027" y="22434"/>
                      </a:cubicBezTo>
                      <a:cubicBezTo>
                        <a:pt x="502442" y="3785"/>
                        <a:pt x="477777" y="-8246"/>
                        <a:pt x="466347" y="6793"/>
                      </a:cubicBezTo>
                      <a:cubicBezTo>
                        <a:pt x="397767" y="92217"/>
                        <a:pt x="246169" y="221557"/>
                        <a:pt x="28397" y="58529"/>
                      </a:cubicBezTo>
                      <a:close/>
                    </a:path>
                  </a:pathLst>
                </a:custGeom>
                <a:solidFill>
                  <a:srgbClr val="5E49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nvGrpSpPr>
                <p:cNvPr id="21" name="Google Shape;230;p9">
                  <a:extLst>
                    <a:ext uri="{FF2B5EF4-FFF2-40B4-BE49-F238E27FC236}">
                      <a16:creationId xmlns:a16="http://schemas.microsoft.com/office/drawing/2014/main" id="{C802301D-DAF5-B73B-4CF5-800B77EF2BB6}"/>
                    </a:ext>
                  </a:extLst>
                </p:cNvPr>
                <p:cNvGrpSpPr/>
                <p:nvPr/>
              </p:nvGrpSpPr>
              <p:grpSpPr>
                <a:xfrm>
                  <a:off x="5126946" y="550765"/>
                  <a:ext cx="643487" cy="153128"/>
                  <a:chOff x="5126946" y="550765"/>
                  <a:chExt cx="643487" cy="153128"/>
                </a:xfrm>
              </p:grpSpPr>
              <p:sp>
                <p:nvSpPr>
                  <p:cNvPr id="22" name="Google Shape;231;p9">
                    <a:extLst>
                      <a:ext uri="{FF2B5EF4-FFF2-40B4-BE49-F238E27FC236}">
                        <a16:creationId xmlns:a16="http://schemas.microsoft.com/office/drawing/2014/main" id="{0A12F3D8-2A3C-14E2-7693-B8C695B5E1D3}"/>
                      </a:ext>
                    </a:extLst>
                  </p:cNvPr>
                  <p:cNvSpPr/>
                  <p:nvPr/>
                </p:nvSpPr>
                <p:spPr>
                  <a:xfrm>
                    <a:off x="5126946" y="610321"/>
                    <a:ext cx="185686" cy="93572"/>
                  </a:xfrm>
                  <a:custGeom>
                    <a:avLst/>
                    <a:gdLst/>
                    <a:ahLst/>
                    <a:cxnLst/>
                    <a:rect l="l" t="t" r="r" b="b"/>
                    <a:pathLst>
                      <a:path w="185686" h="93572" extrusionOk="0">
                        <a:moveTo>
                          <a:pt x="183392" y="50813"/>
                        </a:moveTo>
                        <a:cubicBezTo>
                          <a:pt x="163539" y="15320"/>
                          <a:pt x="124437" y="-4532"/>
                          <a:pt x="83529"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39" y="74275"/>
                          <a:pt x="167750" y="75478"/>
                          <a:pt x="171360" y="74877"/>
                        </a:cubicBezTo>
                        <a:cubicBezTo>
                          <a:pt x="174368" y="74275"/>
                          <a:pt x="177376" y="73072"/>
                          <a:pt x="179782" y="71267"/>
                        </a:cubicBezTo>
                        <a:cubicBezTo>
                          <a:pt x="185798" y="65251"/>
                          <a:pt x="187602"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3" name="Google Shape;232;p9">
                    <a:extLst>
                      <a:ext uri="{FF2B5EF4-FFF2-40B4-BE49-F238E27FC236}">
                        <a16:creationId xmlns:a16="http://schemas.microsoft.com/office/drawing/2014/main" id="{E6650625-F7EA-A3BA-DB3B-14AD894654A2}"/>
                      </a:ext>
                    </a:extLst>
                  </p:cNvPr>
                  <p:cNvSpPr/>
                  <p:nvPr/>
                </p:nvSpPr>
                <p:spPr>
                  <a:xfrm>
                    <a:off x="5584747" y="550765"/>
                    <a:ext cx="185686" cy="93572"/>
                  </a:xfrm>
                  <a:custGeom>
                    <a:avLst/>
                    <a:gdLst/>
                    <a:ahLst/>
                    <a:cxnLst/>
                    <a:rect l="l" t="t" r="r" b="b"/>
                    <a:pathLst>
                      <a:path w="185686" h="93572" extrusionOk="0">
                        <a:moveTo>
                          <a:pt x="183392" y="50813"/>
                        </a:moveTo>
                        <a:cubicBezTo>
                          <a:pt x="163540" y="15320"/>
                          <a:pt x="124437" y="-4532"/>
                          <a:pt x="83530"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40" y="74275"/>
                          <a:pt x="167751" y="75478"/>
                          <a:pt x="171360" y="74877"/>
                        </a:cubicBezTo>
                        <a:cubicBezTo>
                          <a:pt x="174368" y="74275"/>
                          <a:pt x="177376" y="73072"/>
                          <a:pt x="179782" y="71267"/>
                        </a:cubicBezTo>
                        <a:cubicBezTo>
                          <a:pt x="185798" y="65853"/>
                          <a:pt x="187603"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nvGrpSpPr>
              <p:cNvPr id="16" name="Google Shape;233;p9">
                <a:extLst>
                  <a:ext uri="{FF2B5EF4-FFF2-40B4-BE49-F238E27FC236}">
                    <a16:creationId xmlns:a16="http://schemas.microsoft.com/office/drawing/2014/main" id="{F530295E-5B5A-58D2-2ACE-3822F8731EB5}"/>
                  </a:ext>
                </a:extLst>
              </p:cNvPr>
              <p:cNvGrpSpPr/>
              <p:nvPr/>
            </p:nvGrpSpPr>
            <p:grpSpPr>
              <a:xfrm>
                <a:off x="4982296" y="639192"/>
                <a:ext cx="985635" cy="303060"/>
                <a:chOff x="4982296" y="639192"/>
                <a:chExt cx="985635" cy="303060"/>
              </a:xfrm>
            </p:grpSpPr>
            <p:sp>
              <p:nvSpPr>
                <p:cNvPr id="17" name="Google Shape;234;p9">
                  <a:extLst>
                    <a:ext uri="{FF2B5EF4-FFF2-40B4-BE49-F238E27FC236}">
                      <a16:creationId xmlns:a16="http://schemas.microsoft.com/office/drawing/2014/main" id="{D9985D11-A8E1-FF5E-DB9B-629FD2C2A23A}"/>
                    </a:ext>
                  </a:extLst>
                </p:cNvPr>
                <p:cNvSpPr/>
                <p:nvPr/>
              </p:nvSpPr>
              <p:spPr>
                <a:xfrm>
                  <a:off x="4982296" y="754326"/>
                  <a:ext cx="188053" cy="187926"/>
                </a:xfrm>
                <a:custGeom>
                  <a:avLst/>
                  <a:gdLst/>
                  <a:ahLst/>
                  <a:cxnLst/>
                  <a:rect l="l" t="t" r="r" b="b"/>
                  <a:pathLst>
                    <a:path w="188053" h="187926" extrusionOk="0">
                      <a:moveTo>
                        <a:pt x="187271" y="81868"/>
                      </a:moveTo>
                      <a:cubicBezTo>
                        <a:pt x="193889" y="133002"/>
                        <a:pt x="157794" y="180527"/>
                        <a:pt x="106058" y="187144"/>
                      </a:cubicBezTo>
                      <a:cubicBezTo>
                        <a:pt x="54924" y="193762"/>
                        <a:pt x="7399" y="157667"/>
                        <a:pt x="782" y="105931"/>
                      </a:cubicBezTo>
                      <a:cubicBezTo>
                        <a:pt x="-5835" y="54797"/>
                        <a:pt x="30259" y="7272"/>
                        <a:pt x="81995" y="655"/>
                      </a:cubicBezTo>
                      <a:cubicBezTo>
                        <a:pt x="133731" y="-5361"/>
                        <a:pt x="180654" y="30734"/>
                        <a:pt x="187271" y="81868"/>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8" name="Google Shape;235;p9">
                  <a:extLst>
                    <a:ext uri="{FF2B5EF4-FFF2-40B4-BE49-F238E27FC236}">
                      <a16:creationId xmlns:a16="http://schemas.microsoft.com/office/drawing/2014/main" id="{700DECD3-0BD0-0A51-FF15-6681F6EB584A}"/>
                    </a:ext>
                  </a:extLst>
                </p:cNvPr>
                <p:cNvSpPr/>
                <p:nvPr/>
              </p:nvSpPr>
              <p:spPr>
                <a:xfrm rot="-570569">
                  <a:off x="5766280" y="653389"/>
                  <a:ext cx="187455" cy="187455"/>
                </a:xfrm>
                <a:custGeom>
                  <a:avLst/>
                  <a:gdLst/>
                  <a:ahLst/>
                  <a:cxnLst/>
                  <a:rect l="l" t="t" r="r" b="b"/>
                  <a:pathLst>
                    <a:path w="187694" h="187694" extrusionOk="0">
                      <a:moveTo>
                        <a:pt x="187694" y="93847"/>
                      </a:moveTo>
                      <a:cubicBezTo>
                        <a:pt x="187694" y="145677"/>
                        <a:pt x="145677" y="187694"/>
                        <a:pt x="93847" y="187694"/>
                      </a:cubicBezTo>
                      <a:cubicBezTo>
                        <a:pt x="42017" y="187694"/>
                        <a:pt x="0" y="145677"/>
                        <a:pt x="0" y="93847"/>
                      </a:cubicBezTo>
                      <a:cubicBezTo>
                        <a:pt x="0" y="42017"/>
                        <a:pt x="42017" y="0"/>
                        <a:pt x="93847" y="0"/>
                      </a:cubicBezTo>
                      <a:cubicBezTo>
                        <a:pt x="145678" y="0"/>
                        <a:pt x="187694" y="42017"/>
                        <a:pt x="187694" y="93847"/>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sp>
        <p:nvSpPr>
          <p:cNvPr id="3" name="مستطيل 2">
            <a:extLst>
              <a:ext uri="{FF2B5EF4-FFF2-40B4-BE49-F238E27FC236}">
                <a16:creationId xmlns:a16="http://schemas.microsoft.com/office/drawing/2014/main" id="{FFE4FC2B-5E91-27D5-82F0-FF4F94389D46}"/>
              </a:ext>
            </a:extLst>
          </p:cNvPr>
          <p:cNvSpPr/>
          <p:nvPr/>
        </p:nvSpPr>
        <p:spPr>
          <a:xfrm>
            <a:off x="816260" y="797564"/>
            <a:ext cx="4581080" cy="552156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t>إن أحلامنا تتمتع بقوة كبيرة، لذا يجب علينا أن ننتبه إليها وأن نعي جيداَ ما نخبر أنفسنا به. إننا قادرون على تحقيق أي شيء نرغبه من خلال قوة تفكيرنا، ولننا عادة ما نقع فريسة أفكانا السلبية من دون أن ندرك ذلك، وقبل أن ندرك الأمر نملأ حياتنا بجميع الأمور التي نخشاها. الشيء الجيد هو أن الأمر ذاته ينطبق على الأفكار الإيجابية، فمن خلال التفكير في الأمور الرائعة يمكننا، بشكل غير واع، أن نغيرها من خلال قوة تفكيرنا </a:t>
            </a:r>
          </a:p>
        </p:txBody>
      </p:sp>
      <p:pic>
        <p:nvPicPr>
          <p:cNvPr id="29" name="صورة 28" descr="صورة تحتوي على رسم, الخط, الرسومات, فن الخط&#10;&#10;تم إنشاء الوصف تلقائياً">
            <a:extLst>
              <a:ext uri="{FF2B5EF4-FFF2-40B4-BE49-F238E27FC236}">
                <a16:creationId xmlns:a16="http://schemas.microsoft.com/office/drawing/2014/main" id="{1E33E457-A5F6-409D-8534-599D84F1A19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8457" r="7003" b="8161"/>
          <a:stretch/>
        </p:blipFill>
        <p:spPr>
          <a:xfrm rot="1038060">
            <a:off x="6969349" y="2931542"/>
            <a:ext cx="2398585" cy="2061143"/>
          </a:xfrm>
          <a:prstGeom prst="rect">
            <a:avLst/>
          </a:prstGeom>
        </p:spPr>
      </p:pic>
      <p:pic>
        <p:nvPicPr>
          <p:cNvPr id="31" name="صورة 30" descr="صورة تحتوي على ليل&#10;&#10;تم إنشاء الوصف تلقائياً بثقة منخفضة">
            <a:extLst>
              <a:ext uri="{FF2B5EF4-FFF2-40B4-BE49-F238E27FC236}">
                <a16:creationId xmlns:a16="http://schemas.microsoft.com/office/drawing/2014/main" id="{0DDF0B6C-E452-80BF-E183-FFB305647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6078">
            <a:off x="8754692" y="1089502"/>
            <a:ext cx="2517857" cy="1716811"/>
          </a:xfrm>
          <a:prstGeom prst="rect">
            <a:avLst/>
          </a:prstGeom>
        </p:spPr>
      </p:pic>
      <p:pic>
        <p:nvPicPr>
          <p:cNvPr id="4" name="صورة 3" descr="صورة تحتوي على شعار, التصميم, الخط, الطباعة&#10;&#10;تم إنشاء الوصف تلقائياً">
            <a:extLst>
              <a:ext uri="{FF2B5EF4-FFF2-40B4-BE49-F238E27FC236}">
                <a16:creationId xmlns:a16="http://schemas.microsoft.com/office/drawing/2014/main" id="{78B8433D-EB1B-2AE2-CA77-6EB05C3B57F4}"/>
              </a:ext>
            </a:extLst>
          </p:cNvPr>
          <p:cNvPicPr>
            <a:picLocks noChangeAspect="1"/>
          </p:cNvPicPr>
          <p:nvPr/>
        </p:nvPicPr>
        <p:blipFill rotWithShape="1">
          <a:blip r:embed="rId4">
            <a:clrChange>
              <a:clrFrom>
                <a:srgbClr val="FFFFFF"/>
              </a:clrFrom>
              <a:clrTo>
                <a:srgbClr val="FFFFFF">
                  <a:alpha val="0"/>
                </a:srgbClr>
              </a:clrTo>
            </a:clrChange>
            <a:alphaModFix amt="50000"/>
            <a:extLst>
              <a:ext uri="{28A0092B-C50C-407E-A947-70E740481C1C}">
                <a14:useLocalDpi xmlns:a14="http://schemas.microsoft.com/office/drawing/2010/main" val="0"/>
              </a:ext>
            </a:extLst>
          </a:blip>
          <a:srcRect l="34804" t="27008" r="34451" b="28221"/>
          <a:stretch/>
        </p:blipFill>
        <p:spPr>
          <a:xfrm>
            <a:off x="703708" y="5670545"/>
            <a:ext cx="555925" cy="648580"/>
          </a:xfrm>
          <a:prstGeom prst="rect">
            <a:avLst/>
          </a:prstGeom>
        </p:spPr>
      </p:pic>
    </p:spTree>
    <p:extLst>
      <p:ext uri="{BB962C8B-B14F-4D97-AF65-F5344CB8AC3E}">
        <p14:creationId xmlns:p14="http://schemas.microsoft.com/office/powerpoint/2010/main" val="74336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AAE0FB3E-3AF1-B8FD-34CE-B2BB96EE60B5}"/>
              </a:ext>
            </a:extLst>
          </p:cNvPr>
          <p:cNvSpPr/>
          <p:nvPr/>
        </p:nvSpPr>
        <p:spPr>
          <a:xfrm>
            <a:off x="7996335" y="926841"/>
            <a:ext cx="3107094" cy="78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مراجعة المفردات</a:t>
            </a:r>
          </a:p>
        </p:txBody>
      </p:sp>
      <p:sp>
        <p:nvSpPr>
          <p:cNvPr id="4" name="مستطيل 3">
            <a:extLst>
              <a:ext uri="{FF2B5EF4-FFF2-40B4-BE49-F238E27FC236}">
                <a16:creationId xmlns:a16="http://schemas.microsoft.com/office/drawing/2014/main" id="{3750DEBB-982C-AB4D-2BD3-A69227F1A241}"/>
              </a:ext>
            </a:extLst>
          </p:cNvPr>
          <p:cNvSpPr/>
          <p:nvPr/>
        </p:nvSpPr>
        <p:spPr>
          <a:xfrm>
            <a:off x="7832272" y="1940533"/>
            <a:ext cx="3435220" cy="2846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C00000"/>
                </a:solidFill>
              </a:rPr>
              <a:t>التغير الكيميائي</a:t>
            </a:r>
            <a:r>
              <a:rPr lang="ar-SA" sz="2800" b="1" dirty="0">
                <a:solidFill>
                  <a:sysClr val="windowText" lastClr="000000"/>
                </a:solidFill>
              </a:rPr>
              <a:t> </a:t>
            </a:r>
          </a:p>
          <a:p>
            <a:pPr algn="ctr"/>
            <a:r>
              <a:rPr lang="ar-SA" sz="2800" b="1" dirty="0">
                <a:solidFill>
                  <a:sysClr val="windowText" lastClr="000000"/>
                </a:solidFill>
              </a:rPr>
              <a:t>عملية تتضمن تحول مادة أو أكثر إلى مادة جديدة</a:t>
            </a:r>
          </a:p>
        </p:txBody>
      </p:sp>
      <p:sp>
        <p:nvSpPr>
          <p:cNvPr id="5" name="مستطيل 4">
            <a:extLst>
              <a:ext uri="{FF2B5EF4-FFF2-40B4-BE49-F238E27FC236}">
                <a16:creationId xmlns:a16="http://schemas.microsoft.com/office/drawing/2014/main" id="{B18CE37F-7693-C367-7E51-68369206A494}"/>
              </a:ext>
            </a:extLst>
          </p:cNvPr>
          <p:cNvSpPr/>
          <p:nvPr/>
        </p:nvSpPr>
        <p:spPr>
          <a:xfrm>
            <a:off x="1088572" y="1060580"/>
            <a:ext cx="3107094" cy="78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المفردات الجديدة</a:t>
            </a:r>
          </a:p>
        </p:txBody>
      </p:sp>
      <p:sp>
        <p:nvSpPr>
          <p:cNvPr id="6" name="مستطيل 5">
            <a:extLst>
              <a:ext uri="{FF2B5EF4-FFF2-40B4-BE49-F238E27FC236}">
                <a16:creationId xmlns:a16="http://schemas.microsoft.com/office/drawing/2014/main" id="{A9E6B8A2-96AF-AD61-CC06-FF1586DDC961}"/>
              </a:ext>
            </a:extLst>
          </p:cNvPr>
          <p:cNvSpPr/>
          <p:nvPr/>
        </p:nvSpPr>
        <p:spPr>
          <a:xfrm>
            <a:off x="924508" y="2005964"/>
            <a:ext cx="3554185" cy="2846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التفاعل الكيميائي</a:t>
            </a:r>
          </a:p>
          <a:p>
            <a:pPr algn="ctr"/>
            <a:r>
              <a:rPr lang="ar-SA" sz="2800" b="1" dirty="0">
                <a:solidFill>
                  <a:schemeClr val="tx1"/>
                </a:solidFill>
              </a:rPr>
              <a:t>عدد التأكسد</a:t>
            </a:r>
          </a:p>
          <a:p>
            <a:pPr algn="ctr"/>
            <a:r>
              <a:rPr lang="ar-SA" sz="2800" b="1" dirty="0">
                <a:solidFill>
                  <a:schemeClr val="tx1"/>
                </a:solidFill>
              </a:rPr>
              <a:t> المتفاعلات </a:t>
            </a:r>
          </a:p>
          <a:p>
            <a:pPr algn="ctr"/>
            <a:r>
              <a:rPr lang="ar-SA" sz="2800" b="1" dirty="0">
                <a:solidFill>
                  <a:schemeClr val="tx1"/>
                </a:solidFill>
              </a:rPr>
              <a:t> النواتج</a:t>
            </a:r>
          </a:p>
          <a:p>
            <a:pPr algn="ctr"/>
            <a:r>
              <a:rPr lang="ar-SA" sz="2800" b="1" dirty="0">
                <a:solidFill>
                  <a:schemeClr val="tx1"/>
                </a:solidFill>
              </a:rPr>
              <a:t> المعادلة الكيميائية الموزونة المعامل</a:t>
            </a:r>
          </a:p>
        </p:txBody>
      </p:sp>
      <p:sp>
        <p:nvSpPr>
          <p:cNvPr id="8" name="مستطيل 7">
            <a:extLst>
              <a:ext uri="{FF2B5EF4-FFF2-40B4-BE49-F238E27FC236}">
                <a16:creationId xmlns:a16="http://schemas.microsoft.com/office/drawing/2014/main" id="{3B8585FA-7CEA-F8DC-830E-D8C327DABD72}"/>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spTree>
    <p:extLst>
      <p:ext uri="{BB962C8B-B14F-4D97-AF65-F5344CB8AC3E}">
        <p14:creationId xmlns:p14="http://schemas.microsoft.com/office/powerpoint/2010/main" val="345154341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8;p4">
            <a:extLst>
              <a:ext uri="{FF2B5EF4-FFF2-40B4-BE49-F238E27FC236}">
                <a16:creationId xmlns:a16="http://schemas.microsoft.com/office/drawing/2014/main" id="{57F2722C-3FC2-84DD-B26E-615388ED2923}"/>
              </a:ext>
            </a:extLst>
          </p:cNvPr>
          <p:cNvSpPr/>
          <p:nvPr/>
        </p:nvSpPr>
        <p:spPr>
          <a:xfrm>
            <a:off x="5676901" y="1892325"/>
            <a:ext cx="4848030" cy="3844394"/>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30;p4">
            <a:extLst>
              <a:ext uri="{FF2B5EF4-FFF2-40B4-BE49-F238E27FC236}">
                <a16:creationId xmlns:a16="http://schemas.microsoft.com/office/drawing/2014/main" id="{C9EAF8AB-B59B-19B8-332F-21B96F94C187}"/>
              </a:ext>
            </a:extLst>
          </p:cNvPr>
          <p:cNvSpPr/>
          <p:nvPr/>
        </p:nvSpPr>
        <p:spPr>
          <a:xfrm>
            <a:off x="5676901" y="1892325"/>
            <a:ext cx="4848030" cy="4006094"/>
          </a:xfrm>
          <a:prstGeom prst="frame">
            <a:avLst>
              <a:gd name="adj1" fmla="val 4043"/>
            </a:avLst>
          </a:prstGeom>
          <a:solidFill>
            <a:schemeClr val="accent5">
              <a:lumMod val="50000"/>
            </a:scheme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71;p24">
            <a:extLst>
              <a:ext uri="{FF2B5EF4-FFF2-40B4-BE49-F238E27FC236}">
                <a16:creationId xmlns:a16="http://schemas.microsoft.com/office/drawing/2014/main" id="{17FD4DFC-7BAF-D3D5-0E5C-FE9B887042DF}"/>
              </a:ext>
            </a:extLst>
          </p:cNvPr>
          <p:cNvSpPr/>
          <p:nvPr/>
        </p:nvSpPr>
        <p:spPr>
          <a:xfrm rot="-5400000" flipH="1">
            <a:off x="7782924" y="-1119139"/>
            <a:ext cx="964110" cy="3874654"/>
          </a:xfrm>
          <a:prstGeom prst="round2SameRect">
            <a:avLst>
              <a:gd name="adj1" fmla="val 50000"/>
              <a:gd name="adj2" fmla="val 50000"/>
            </a:avLst>
          </a:prstGeom>
          <a:solidFill>
            <a:schemeClr val="accent5">
              <a:lumMod val="50000"/>
            </a:scheme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 name="مستطيل 4">
            <a:extLst>
              <a:ext uri="{FF2B5EF4-FFF2-40B4-BE49-F238E27FC236}">
                <a16:creationId xmlns:a16="http://schemas.microsoft.com/office/drawing/2014/main" id="{5C101B2B-08DF-1410-7AC8-CE49269705B0}"/>
              </a:ext>
            </a:extLst>
          </p:cNvPr>
          <p:cNvSpPr/>
          <p:nvPr/>
        </p:nvSpPr>
        <p:spPr>
          <a:xfrm>
            <a:off x="6943920" y="382786"/>
            <a:ext cx="2642118" cy="78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bg1"/>
                </a:solidFill>
              </a:rPr>
              <a:t>الربط مع الحياة</a:t>
            </a:r>
          </a:p>
        </p:txBody>
      </p:sp>
      <p:sp>
        <p:nvSpPr>
          <p:cNvPr id="6" name="مستطيل 5">
            <a:extLst>
              <a:ext uri="{FF2B5EF4-FFF2-40B4-BE49-F238E27FC236}">
                <a16:creationId xmlns:a16="http://schemas.microsoft.com/office/drawing/2014/main" id="{229897A0-3287-EAE1-B028-F1C3AA4420D1}"/>
              </a:ext>
            </a:extLst>
          </p:cNvPr>
          <p:cNvSpPr/>
          <p:nvPr/>
        </p:nvSpPr>
        <p:spPr>
          <a:xfrm>
            <a:off x="5859625" y="2361748"/>
            <a:ext cx="4258552" cy="3374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عندما تشتري موزًا أخضرًا فإنه يتحول خلال أيام قليلة إلى اللون الأصفر، هذا التغير في اللون دليل على حدوث التفاعل الكيميائي.</a:t>
            </a:r>
          </a:p>
        </p:txBody>
      </p:sp>
      <p:sp>
        <p:nvSpPr>
          <p:cNvPr id="8" name="مستطيل 7">
            <a:extLst>
              <a:ext uri="{FF2B5EF4-FFF2-40B4-BE49-F238E27FC236}">
                <a16:creationId xmlns:a16="http://schemas.microsoft.com/office/drawing/2014/main" id="{70AB4D13-12B0-5B76-EF8C-38D782C211D3}"/>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pic>
        <p:nvPicPr>
          <p:cNvPr id="11" name="صورة 10" descr="صورة تحتوي على موز, فاكهة, منتجات زراعية, أطعمة طبيعية&#10;&#10;تم إنشاء الوصف تلقائياً">
            <a:extLst>
              <a:ext uri="{FF2B5EF4-FFF2-40B4-BE49-F238E27FC236}">
                <a16:creationId xmlns:a16="http://schemas.microsoft.com/office/drawing/2014/main" id="{F1204E0F-3EDD-975A-D364-FB60587A9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305" y="209939"/>
            <a:ext cx="3810000" cy="2857500"/>
          </a:xfrm>
          <a:prstGeom prst="rect">
            <a:avLst/>
          </a:prstGeom>
        </p:spPr>
      </p:pic>
      <p:pic>
        <p:nvPicPr>
          <p:cNvPr id="13" name="صورة 12" descr="صورة تحتوي على موز, فاكهة, طعام, أطعمة طبيعية&#10;&#10;تم إنشاء الوصف تلقائياً">
            <a:extLst>
              <a:ext uri="{FF2B5EF4-FFF2-40B4-BE49-F238E27FC236}">
                <a16:creationId xmlns:a16="http://schemas.microsoft.com/office/drawing/2014/main" id="{71FE8549-CA87-45C4-06BB-373979FB6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89" y="3221771"/>
            <a:ext cx="5062458" cy="3374972"/>
          </a:xfrm>
          <a:prstGeom prst="rect">
            <a:avLst/>
          </a:prstGeom>
        </p:spPr>
      </p:pic>
    </p:spTree>
    <p:extLst>
      <p:ext uri="{BB962C8B-B14F-4D97-AF65-F5344CB8AC3E}">
        <p14:creationId xmlns:p14="http://schemas.microsoft.com/office/powerpoint/2010/main" val="82837641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1;p24">
            <a:extLst>
              <a:ext uri="{FF2B5EF4-FFF2-40B4-BE49-F238E27FC236}">
                <a16:creationId xmlns:a16="http://schemas.microsoft.com/office/drawing/2014/main" id="{E23699A9-8E9A-2F83-1F92-20CA39DFD840}"/>
              </a:ext>
            </a:extLst>
          </p:cNvPr>
          <p:cNvSpPr/>
          <p:nvPr/>
        </p:nvSpPr>
        <p:spPr>
          <a:xfrm rot="-5400000" flipH="1">
            <a:off x="4369952" y="-827733"/>
            <a:ext cx="3452096" cy="8513465"/>
          </a:xfrm>
          <a:prstGeom prst="round2SameRect">
            <a:avLst>
              <a:gd name="adj1" fmla="val 50000"/>
              <a:gd name="adj2" fmla="val 50000"/>
            </a:avLst>
          </a:prstGeom>
          <a:solidFill>
            <a:schemeClr val="accent5">
              <a:lumMod val="50000"/>
            </a:scheme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1825CFC5-D816-2238-4C9A-23531D0EA873}"/>
              </a:ext>
            </a:extLst>
          </p:cNvPr>
          <p:cNvSpPr/>
          <p:nvPr/>
        </p:nvSpPr>
        <p:spPr>
          <a:xfrm>
            <a:off x="3344441" y="2230791"/>
            <a:ext cx="5503117" cy="252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800" b="1" dirty="0">
                <a:solidFill>
                  <a:schemeClr val="bg1"/>
                </a:solidFill>
              </a:rPr>
              <a:t>التفاعلات الكيميائية</a:t>
            </a:r>
          </a:p>
        </p:txBody>
      </p:sp>
    </p:spTree>
    <p:extLst>
      <p:ext uri="{BB962C8B-B14F-4D97-AF65-F5344CB8AC3E}">
        <p14:creationId xmlns:p14="http://schemas.microsoft.com/office/powerpoint/2010/main" val="176509258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94F47D2-1904-D66C-D057-40B5B77A1869}"/>
              </a:ext>
            </a:extLst>
          </p:cNvPr>
          <p:cNvSpPr/>
          <p:nvPr/>
        </p:nvSpPr>
        <p:spPr>
          <a:xfrm>
            <a:off x="4764541" y="500550"/>
            <a:ext cx="2662917" cy="992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bg1"/>
                </a:solidFill>
                <a:latin typeface="Arial" panose="020B0604020202020204" pitchFamily="34" charset="0"/>
              </a:rPr>
              <a:t>سنتعلم اليوم </a:t>
            </a:r>
          </a:p>
        </p:txBody>
      </p:sp>
      <p:sp>
        <p:nvSpPr>
          <p:cNvPr id="3" name="مستطيل 2">
            <a:extLst>
              <a:ext uri="{FF2B5EF4-FFF2-40B4-BE49-F238E27FC236}">
                <a16:creationId xmlns:a16="http://schemas.microsoft.com/office/drawing/2014/main" id="{227E0C00-357F-E341-06F5-DB1FF6C07999}"/>
              </a:ext>
            </a:extLst>
          </p:cNvPr>
          <p:cNvSpPr/>
          <p:nvPr/>
        </p:nvSpPr>
        <p:spPr>
          <a:xfrm>
            <a:off x="3221588" y="2254706"/>
            <a:ext cx="5748824" cy="1514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معرفة مؤشرات حدوث التفاعل الكيميائي</a:t>
            </a:r>
          </a:p>
        </p:txBody>
      </p:sp>
      <p:pic>
        <p:nvPicPr>
          <p:cNvPr id="4" name="صورة 3" descr="صورة تحتوي على لقطة شاشة&#10;&#10;تم إنشاء الوصف تلقائياً">
            <a:extLst>
              <a:ext uri="{FF2B5EF4-FFF2-40B4-BE49-F238E27FC236}">
                <a16:creationId xmlns:a16="http://schemas.microsoft.com/office/drawing/2014/main" id="{63C13085-68CD-184C-B18F-A1509821C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313" y="2061989"/>
            <a:ext cx="1199043" cy="385434"/>
          </a:xfrm>
          <a:prstGeom prst="rect">
            <a:avLst/>
          </a:prstGeom>
        </p:spPr>
      </p:pic>
    </p:spTree>
    <p:extLst>
      <p:ext uri="{BB962C8B-B14F-4D97-AF65-F5344CB8AC3E}">
        <p14:creationId xmlns:p14="http://schemas.microsoft.com/office/powerpoint/2010/main" val="3515076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E3124A7A-7D57-0E7E-BE1C-11B0E13D9703}"/>
              </a:ext>
            </a:extLst>
          </p:cNvPr>
          <p:cNvSpPr/>
          <p:nvPr/>
        </p:nvSpPr>
        <p:spPr>
          <a:xfrm>
            <a:off x="1297564" y="1665514"/>
            <a:ext cx="9591868" cy="352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هل تعلم أن الطعام الذي تأكله، والألياف في ملابسك، والبلاستيك في أقراصك المدمجة، بينها شيء مشرك؟ </a:t>
            </a:r>
          </a:p>
          <a:p>
            <a:pPr algn="ctr"/>
            <a:r>
              <a:rPr lang="ar-SA" sz="2800" b="1" dirty="0">
                <a:solidFill>
                  <a:schemeClr val="tx1"/>
                </a:solidFill>
              </a:rPr>
              <a:t>جميع هذه المواد تنتج عندما يُعاد ترتيب الذرات فيها لتكوين مواد أخرى مختلفة. فمثلً يعاد ترتيب الذرات خلال حرائق الغابات، كما هو موضح في الصورة الواردة في بداية الفصل. وكذلك أعيد ترتيب الذرات عندما ألقي القرص الفوار في كأس الماء خلال التجربة الاستهلالية.</a:t>
            </a:r>
          </a:p>
        </p:txBody>
      </p:sp>
      <p:pic>
        <p:nvPicPr>
          <p:cNvPr id="3" name="صورة 2" descr="صورة تحتوي على لقطة شاشة&#10;&#10;تم إنشاء الوصف تلقائياً">
            <a:extLst>
              <a:ext uri="{FF2B5EF4-FFF2-40B4-BE49-F238E27FC236}">
                <a16:creationId xmlns:a16="http://schemas.microsoft.com/office/drawing/2014/main" id="{2550F9EA-C17E-670D-51AA-2DA1A7EA2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148" y="5037696"/>
            <a:ext cx="1193707" cy="383718"/>
          </a:xfrm>
          <a:prstGeom prst="rect">
            <a:avLst/>
          </a:prstGeom>
        </p:spPr>
      </p:pic>
      <p:pic>
        <p:nvPicPr>
          <p:cNvPr id="4" name="صورة 3" descr="صورة تحتوي على لقطة شاشة&#10;&#10;تم إنشاء الوصف تلقائياً">
            <a:extLst>
              <a:ext uri="{FF2B5EF4-FFF2-40B4-BE49-F238E27FC236}">
                <a16:creationId xmlns:a16="http://schemas.microsoft.com/office/drawing/2014/main" id="{EBBF412B-1662-6A69-7779-4AB8098A9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144" y="1473654"/>
            <a:ext cx="1193711" cy="383719"/>
          </a:xfrm>
          <a:prstGeom prst="rect">
            <a:avLst/>
          </a:prstGeom>
        </p:spPr>
      </p:pic>
      <p:sp>
        <p:nvSpPr>
          <p:cNvPr id="2" name="مستطيل 1">
            <a:extLst>
              <a:ext uri="{FF2B5EF4-FFF2-40B4-BE49-F238E27FC236}">
                <a16:creationId xmlns:a16="http://schemas.microsoft.com/office/drawing/2014/main" id="{C5E66F2D-B5F7-F541-6780-4A28079892C9}"/>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spTree>
    <p:extLst>
      <p:ext uri="{BB962C8B-B14F-4D97-AF65-F5344CB8AC3E}">
        <p14:creationId xmlns:p14="http://schemas.microsoft.com/office/powerpoint/2010/main" val="265304005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EB6AB0C5-13BE-0440-74BD-E7152AA59F52}"/>
              </a:ext>
            </a:extLst>
          </p:cNvPr>
          <p:cNvSpPr/>
          <p:nvPr/>
        </p:nvSpPr>
        <p:spPr>
          <a:xfrm>
            <a:off x="10583186" y="93306"/>
            <a:ext cx="147196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sp>
        <p:nvSpPr>
          <p:cNvPr id="5" name="فقاعة التفكير: على شكل سحابة 4">
            <a:extLst>
              <a:ext uri="{FF2B5EF4-FFF2-40B4-BE49-F238E27FC236}">
                <a16:creationId xmlns:a16="http://schemas.microsoft.com/office/drawing/2014/main" id="{6210B837-4DA3-51BB-5D63-15A8D3DC23C5}"/>
              </a:ext>
            </a:extLst>
          </p:cNvPr>
          <p:cNvSpPr/>
          <p:nvPr/>
        </p:nvSpPr>
        <p:spPr>
          <a:xfrm>
            <a:off x="1401149" y="886408"/>
            <a:ext cx="4973215" cy="3918857"/>
          </a:xfrm>
          <a:prstGeom prst="cloudCallout">
            <a:avLst>
              <a:gd name="adj1" fmla="val 66221"/>
              <a:gd name="adj2" fmla="val 14881"/>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ysClr val="windowText" lastClr="000000"/>
                </a:solidFill>
              </a:rPr>
              <a:t>هيا إلى صفحة 112 </a:t>
            </a:r>
          </a:p>
          <a:p>
            <a:pPr algn="ctr"/>
            <a:r>
              <a:rPr lang="ar-SA" sz="2800" b="1" dirty="0">
                <a:solidFill>
                  <a:sysClr val="windowText" lastClr="000000"/>
                </a:solidFill>
              </a:rPr>
              <a:t>لتعرف على التفاعل الكيميائي </a:t>
            </a:r>
          </a:p>
        </p:txBody>
      </p:sp>
      <p:pic>
        <p:nvPicPr>
          <p:cNvPr id="2" name="صورة 1" descr="صورة تحتوي على رسوم متحركة&#10;&#10;تم إنشاء الوصف تلقائياً">
            <a:extLst>
              <a:ext uri="{FF2B5EF4-FFF2-40B4-BE49-F238E27FC236}">
                <a16:creationId xmlns:a16="http://schemas.microsoft.com/office/drawing/2014/main" id="{BE38ECBB-EA40-1C64-95F2-0CB6CE1D6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3447" y="1122395"/>
            <a:ext cx="2667000" cy="4762500"/>
          </a:xfrm>
          <a:prstGeom prst="rect">
            <a:avLst/>
          </a:prstGeom>
        </p:spPr>
      </p:pic>
    </p:spTree>
    <p:extLst>
      <p:ext uri="{BB962C8B-B14F-4D97-AF65-F5344CB8AC3E}">
        <p14:creationId xmlns:p14="http://schemas.microsoft.com/office/powerpoint/2010/main" val="187735946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8;p4">
            <a:extLst>
              <a:ext uri="{FF2B5EF4-FFF2-40B4-BE49-F238E27FC236}">
                <a16:creationId xmlns:a16="http://schemas.microsoft.com/office/drawing/2014/main" id="{F7326C25-ED91-C069-74B2-388C5AC1B8F4}"/>
              </a:ext>
            </a:extLst>
          </p:cNvPr>
          <p:cNvSpPr>
            <a:spLocks noGrp="1" noRot="1" noMove="1" noResize="1" noEditPoints="1" noAdjustHandles="1" noChangeArrowheads="1" noChangeShapeType="1"/>
          </p:cNvSpPr>
          <p:nvPr/>
        </p:nvSpPr>
        <p:spPr>
          <a:xfrm>
            <a:off x="1608813" y="699795"/>
            <a:ext cx="8974372" cy="5145423"/>
          </a:xfrm>
          <a:prstGeom prst="rect">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صورة 2" descr="صورة تحتوي على لقطة شاشة&#10;&#10;تم إنشاء الوصف تلقائياً">
            <a:extLst>
              <a:ext uri="{FF2B5EF4-FFF2-40B4-BE49-F238E27FC236}">
                <a16:creationId xmlns:a16="http://schemas.microsoft.com/office/drawing/2014/main" id="{43A7809D-ACEC-F3F1-A1E8-1FB514A11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5287">
            <a:off x="9866609" y="567477"/>
            <a:ext cx="1199043" cy="385434"/>
          </a:xfrm>
          <a:prstGeom prst="rect">
            <a:avLst/>
          </a:prstGeom>
        </p:spPr>
      </p:pic>
      <p:sp>
        <p:nvSpPr>
          <p:cNvPr id="7" name="مستطيل 6">
            <a:extLst>
              <a:ext uri="{FF2B5EF4-FFF2-40B4-BE49-F238E27FC236}">
                <a16:creationId xmlns:a16="http://schemas.microsoft.com/office/drawing/2014/main" id="{FDA3B052-9D64-5D83-B0C6-40CD810F1B43}"/>
              </a:ext>
            </a:extLst>
          </p:cNvPr>
          <p:cNvSpPr/>
          <p:nvPr/>
        </p:nvSpPr>
        <p:spPr>
          <a:xfrm>
            <a:off x="10583186" y="93306"/>
            <a:ext cx="147196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sp>
        <p:nvSpPr>
          <p:cNvPr id="8" name="مستطيل 7">
            <a:extLst>
              <a:ext uri="{FF2B5EF4-FFF2-40B4-BE49-F238E27FC236}">
                <a16:creationId xmlns:a16="http://schemas.microsoft.com/office/drawing/2014/main" id="{5EE2544E-9D2A-5664-0955-106451FE5E67}"/>
              </a:ext>
            </a:extLst>
          </p:cNvPr>
          <p:cNvSpPr/>
          <p:nvPr/>
        </p:nvSpPr>
        <p:spPr>
          <a:xfrm>
            <a:off x="3809369" y="1012781"/>
            <a:ext cx="4963886" cy="54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ما هو المقصود بالتفاعل الكيميائي؟</a:t>
            </a:r>
          </a:p>
        </p:txBody>
      </p:sp>
      <p:sp>
        <p:nvSpPr>
          <p:cNvPr id="9" name="مستطيل 8">
            <a:extLst>
              <a:ext uri="{FF2B5EF4-FFF2-40B4-BE49-F238E27FC236}">
                <a16:creationId xmlns:a16="http://schemas.microsoft.com/office/drawing/2014/main" id="{8D0E0922-CE88-428F-8BEC-2939266F6740}"/>
              </a:ext>
            </a:extLst>
          </p:cNvPr>
          <p:cNvSpPr/>
          <p:nvPr/>
        </p:nvSpPr>
        <p:spPr>
          <a:xfrm>
            <a:off x="2116493" y="1471688"/>
            <a:ext cx="7959011" cy="1167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العملية التي يعاد فيها ترتيب الذرات في مادة أو أكثر لتكوين مواد مختلفة وتسمى التغير الكيميائي  </a:t>
            </a:r>
          </a:p>
        </p:txBody>
      </p:sp>
      <p:sp>
        <p:nvSpPr>
          <p:cNvPr id="10" name="مستطيل 9">
            <a:extLst>
              <a:ext uri="{FF2B5EF4-FFF2-40B4-BE49-F238E27FC236}">
                <a16:creationId xmlns:a16="http://schemas.microsoft.com/office/drawing/2014/main" id="{83B0D4B0-D655-1B66-4010-A7883D0C458C}"/>
              </a:ext>
            </a:extLst>
          </p:cNvPr>
          <p:cNvSpPr/>
          <p:nvPr/>
        </p:nvSpPr>
        <p:spPr>
          <a:xfrm>
            <a:off x="3266683" y="2779825"/>
            <a:ext cx="5658629" cy="560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latin typeface="Arial" panose="020B0604020202020204" pitchFamily="34" charset="0"/>
                <a:cs typeface="Arial" panose="020B0604020202020204" pitchFamily="34" charset="0"/>
              </a:rPr>
              <a:t>أمثلة على التفاعلات الكيميائية من حياتنا</a:t>
            </a:r>
          </a:p>
        </p:txBody>
      </p:sp>
      <p:pic>
        <p:nvPicPr>
          <p:cNvPr id="11" name="صورة 10" descr="صورة تحتوي على لقطة شاشة&#10;&#10;تم إنشاء الوصف تلقائياً">
            <a:extLst>
              <a:ext uri="{FF2B5EF4-FFF2-40B4-BE49-F238E27FC236}">
                <a16:creationId xmlns:a16="http://schemas.microsoft.com/office/drawing/2014/main" id="{19BFC255-E7E6-CF72-CD78-21D481472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5287">
            <a:off x="1109955" y="5545450"/>
            <a:ext cx="1199043" cy="385434"/>
          </a:xfrm>
          <a:prstGeom prst="rect">
            <a:avLst/>
          </a:prstGeom>
        </p:spPr>
      </p:pic>
      <p:pic>
        <p:nvPicPr>
          <p:cNvPr id="12" name="صورة 11" descr="صورة تحتوي على لقطة شاشة&#10;&#10;تم إنشاء الوصف تلقائياً">
            <a:extLst>
              <a:ext uri="{FF2B5EF4-FFF2-40B4-BE49-F238E27FC236}">
                <a16:creationId xmlns:a16="http://schemas.microsoft.com/office/drawing/2014/main" id="{2DE7F677-B868-E50B-6B7C-D00DBEF54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190860">
            <a:off x="1109954" y="549219"/>
            <a:ext cx="1199043" cy="385434"/>
          </a:xfrm>
          <a:prstGeom prst="rect">
            <a:avLst/>
          </a:prstGeom>
        </p:spPr>
      </p:pic>
      <p:pic>
        <p:nvPicPr>
          <p:cNvPr id="13" name="صورة 12" descr="صورة تحتوي على لقطة شاشة&#10;&#10;تم إنشاء الوصف تلقائياً">
            <a:extLst>
              <a:ext uri="{FF2B5EF4-FFF2-40B4-BE49-F238E27FC236}">
                <a16:creationId xmlns:a16="http://schemas.microsoft.com/office/drawing/2014/main" id="{99660628-ACD7-AACD-4FC1-F622F7A87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190860">
            <a:off x="9904546" y="5584729"/>
            <a:ext cx="1199043" cy="385434"/>
          </a:xfrm>
          <a:prstGeom prst="rect">
            <a:avLst/>
          </a:prstGeom>
        </p:spPr>
      </p:pic>
      <p:sp>
        <p:nvSpPr>
          <p:cNvPr id="4" name="مستطيل 3">
            <a:extLst>
              <a:ext uri="{FF2B5EF4-FFF2-40B4-BE49-F238E27FC236}">
                <a16:creationId xmlns:a16="http://schemas.microsoft.com/office/drawing/2014/main" id="{CFA8D35C-80AD-BB86-1C80-A56F2594939B}"/>
              </a:ext>
            </a:extLst>
          </p:cNvPr>
          <p:cNvSpPr/>
          <p:nvPr/>
        </p:nvSpPr>
        <p:spPr>
          <a:xfrm>
            <a:off x="1884786" y="3355065"/>
            <a:ext cx="8190718" cy="2255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400" b="1" dirty="0">
                <a:solidFill>
                  <a:schemeClr val="tx1"/>
                </a:solidFill>
              </a:rPr>
              <a:t>تحلل الأطعمة التي يتناولها الإنسان، تنتج الطاقة التي يحتاجها جسم  الإنسان. </a:t>
            </a:r>
          </a:p>
          <a:p>
            <a:pPr marL="457200" indent="-457200">
              <a:buFont typeface="Wingdings" panose="05000000000000000000" pitchFamily="2" charset="2"/>
              <a:buChar char="Ø"/>
            </a:pPr>
            <a:r>
              <a:rPr lang="ar-SA" sz="2400" b="1" dirty="0">
                <a:solidFill>
                  <a:schemeClr val="tx1"/>
                </a:solidFill>
              </a:rPr>
              <a:t>احتراق الوقود لتوليد الطاقة في المحركات اللازمة لتسيير السيارات والحافلات.</a:t>
            </a:r>
          </a:p>
          <a:p>
            <a:pPr marL="457200" indent="-457200">
              <a:buFont typeface="Wingdings" panose="05000000000000000000" pitchFamily="2" charset="2"/>
              <a:buChar char="Ø"/>
            </a:pPr>
            <a:r>
              <a:rPr lang="ar-SA" sz="2400" b="1" dirty="0">
                <a:solidFill>
                  <a:schemeClr val="tx1"/>
                </a:solidFill>
              </a:rPr>
              <a:t>عن طريق التفاعلات الكيميائية يتم إنتاج الألياف الطبيعية، ومنها القطن في النباتات، والصوف في الحيوانات، والألياف الاصطناعية، ومنها النايلون الذي يستعمل كثيرًا في الصناعات</a:t>
            </a:r>
          </a:p>
        </p:txBody>
      </p:sp>
    </p:spTree>
    <p:extLst>
      <p:ext uri="{BB962C8B-B14F-4D97-AF65-F5344CB8AC3E}">
        <p14:creationId xmlns:p14="http://schemas.microsoft.com/office/powerpoint/2010/main" val="148243053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p:cTn id="3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1E82B221-C364-521B-3A96-1BC7B6C6B250}"/>
              </a:ext>
            </a:extLst>
          </p:cNvPr>
          <p:cNvSpPr/>
          <p:nvPr/>
        </p:nvSpPr>
        <p:spPr>
          <a:xfrm>
            <a:off x="1268963" y="2002971"/>
            <a:ext cx="4991878" cy="1900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ysClr val="windowText" lastClr="000000"/>
                </a:solidFill>
              </a:rPr>
              <a:t>الشكل 4-1 </a:t>
            </a:r>
          </a:p>
          <a:p>
            <a:pPr algn="ctr"/>
            <a:r>
              <a:rPr lang="ar-SA" sz="2000" b="1" dirty="0">
                <a:solidFill>
                  <a:sysClr val="windowText" lastClr="000000"/>
                </a:solidFill>
              </a:rPr>
              <a:t>ينتج النايلون عن تفاعل كيميائي، ويستعمل في كثير من المنتجات، كالملابس والسجاد، والأدوات الرياضية، والإطارات</a:t>
            </a:r>
          </a:p>
        </p:txBody>
      </p:sp>
      <p:sp>
        <p:nvSpPr>
          <p:cNvPr id="3" name="مستطيل 2">
            <a:extLst>
              <a:ext uri="{FF2B5EF4-FFF2-40B4-BE49-F238E27FC236}">
                <a16:creationId xmlns:a16="http://schemas.microsoft.com/office/drawing/2014/main" id="{5B4A0534-0F7D-66B5-BB10-A3C67BCAF0A4}"/>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pic>
        <p:nvPicPr>
          <p:cNvPr id="6" name="صورة 5" descr="صورة تحتوي على نص, لقطة شاشة&#10;&#10;تم إنشاء الوصف تلقائياً">
            <a:extLst>
              <a:ext uri="{FF2B5EF4-FFF2-40B4-BE49-F238E27FC236}">
                <a16:creationId xmlns:a16="http://schemas.microsoft.com/office/drawing/2014/main" id="{86D87DD3-1D45-DCD7-2A69-2E7B3FF301CD}"/>
              </a:ext>
            </a:extLst>
          </p:cNvPr>
          <p:cNvPicPr>
            <a:picLocks noChangeAspect="1"/>
          </p:cNvPicPr>
          <p:nvPr/>
        </p:nvPicPr>
        <p:blipFill rotWithShape="1">
          <a:blip r:embed="rId2">
            <a:extLst>
              <a:ext uri="{28A0092B-C50C-407E-A947-70E740481C1C}">
                <a14:useLocalDpi xmlns:a14="http://schemas.microsoft.com/office/drawing/2010/main" val="0"/>
              </a:ext>
            </a:extLst>
          </a:blip>
          <a:srcRect l="8476" t="6678" r="59287" b="16305"/>
          <a:stretch/>
        </p:blipFill>
        <p:spPr>
          <a:xfrm>
            <a:off x="7156579" y="1191210"/>
            <a:ext cx="4170784" cy="4104999"/>
          </a:xfrm>
          <a:prstGeom prst="rect">
            <a:avLst/>
          </a:prstGeom>
          <a:ln>
            <a:solidFill>
              <a:schemeClr val="tx1"/>
            </a:solidFill>
          </a:ln>
        </p:spPr>
      </p:pic>
    </p:spTree>
    <p:extLst>
      <p:ext uri="{BB962C8B-B14F-4D97-AF65-F5344CB8AC3E}">
        <p14:creationId xmlns:p14="http://schemas.microsoft.com/office/powerpoint/2010/main" val="2220660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1E82B221-C364-521B-3A96-1BC7B6C6B250}"/>
              </a:ext>
            </a:extLst>
          </p:cNvPr>
          <p:cNvSpPr/>
          <p:nvPr/>
        </p:nvSpPr>
        <p:spPr>
          <a:xfrm>
            <a:off x="3600060" y="4935894"/>
            <a:ext cx="4991878" cy="758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ysClr val="windowText" lastClr="000000"/>
                </a:solidFill>
              </a:rPr>
              <a:t>الشكل 4-2 </a:t>
            </a:r>
          </a:p>
          <a:p>
            <a:pPr algn="ctr"/>
            <a:r>
              <a:rPr lang="ar-SA" sz="2000" b="1" dirty="0">
                <a:solidFill>
                  <a:sysClr val="windowText" lastClr="000000"/>
                </a:solidFill>
              </a:rPr>
              <a:t>كل صورة من هذه الصور تدل على حدوث تفاعل كيميائي</a:t>
            </a:r>
          </a:p>
        </p:txBody>
      </p:sp>
      <p:sp>
        <p:nvSpPr>
          <p:cNvPr id="3" name="مستطيل 2">
            <a:extLst>
              <a:ext uri="{FF2B5EF4-FFF2-40B4-BE49-F238E27FC236}">
                <a16:creationId xmlns:a16="http://schemas.microsoft.com/office/drawing/2014/main" id="{5B4A0534-0F7D-66B5-BB10-A3C67BCAF0A4}"/>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113 </a:t>
            </a:r>
          </a:p>
        </p:txBody>
      </p:sp>
      <p:pic>
        <p:nvPicPr>
          <p:cNvPr id="4" name="صورة 3" descr="صورة تحتوي على فاكهة, طعام, طعام سريع التحضير, وجبة خفيفة&#10;&#10;تم إنشاء الوصف تلقائياً">
            <a:extLst>
              <a:ext uri="{FF2B5EF4-FFF2-40B4-BE49-F238E27FC236}">
                <a16:creationId xmlns:a16="http://schemas.microsoft.com/office/drawing/2014/main" id="{DC5BDD1D-FCD6-68C5-D112-391B48FD069B}"/>
              </a:ext>
            </a:extLst>
          </p:cNvPr>
          <p:cNvPicPr>
            <a:picLocks noChangeAspect="1"/>
          </p:cNvPicPr>
          <p:nvPr/>
        </p:nvPicPr>
        <p:blipFill rotWithShape="1">
          <a:blip r:embed="rId2">
            <a:extLst>
              <a:ext uri="{28A0092B-C50C-407E-A947-70E740481C1C}">
                <a14:useLocalDpi xmlns:a14="http://schemas.microsoft.com/office/drawing/2010/main" val="0"/>
              </a:ext>
            </a:extLst>
          </a:blip>
          <a:srcRect l="5073" t="9383" r="3423" b="33705"/>
          <a:stretch/>
        </p:blipFill>
        <p:spPr>
          <a:xfrm>
            <a:off x="340843" y="774441"/>
            <a:ext cx="11510314" cy="3778898"/>
          </a:xfrm>
          <a:prstGeom prst="rect">
            <a:avLst/>
          </a:prstGeom>
          <a:ln>
            <a:solidFill>
              <a:schemeClr val="tx1"/>
            </a:solidFill>
          </a:ln>
        </p:spPr>
      </p:pic>
      <p:sp>
        <p:nvSpPr>
          <p:cNvPr id="7" name="مستطيل 6">
            <a:extLst>
              <a:ext uri="{FF2B5EF4-FFF2-40B4-BE49-F238E27FC236}">
                <a16:creationId xmlns:a16="http://schemas.microsoft.com/office/drawing/2014/main" id="{6FBE108C-959A-E7C3-BDC9-3EC1251A02AE}"/>
              </a:ext>
            </a:extLst>
          </p:cNvPr>
          <p:cNvSpPr/>
          <p:nvPr/>
        </p:nvSpPr>
        <p:spPr>
          <a:xfrm>
            <a:off x="2927478" y="5848738"/>
            <a:ext cx="6337041" cy="457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صف ما الدليل على حدوث تفاعل كيميائي في كل صورة من الصور أعلاه؟</a:t>
            </a:r>
          </a:p>
        </p:txBody>
      </p:sp>
      <p:sp>
        <p:nvSpPr>
          <p:cNvPr id="8" name="فقاعة الكلام: مستطيلة 7">
            <a:extLst>
              <a:ext uri="{FF2B5EF4-FFF2-40B4-BE49-F238E27FC236}">
                <a16:creationId xmlns:a16="http://schemas.microsoft.com/office/drawing/2014/main" id="{8AE26554-CEF5-2855-E12E-7AF4F36BDDA4}"/>
              </a:ext>
            </a:extLst>
          </p:cNvPr>
          <p:cNvSpPr/>
          <p:nvPr/>
        </p:nvSpPr>
        <p:spPr>
          <a:xfrm>
            <a:off x="8549675" y="4260591"/>
            <a:ext cx="3301482" cy="968051"/>
          </a:xfrm>
          <a:prstGeom prst="wedgeRectCallout">
            <a:avLst>
              <a:gd name="adj1" fmla="val 20288"/>
              <a:gd name="adj2" fmla="val -12561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ysClr val="windowText" lastClr="000000"/>
                </a:solidFill>
              </a:rPr>
              <a:t>يظهر خبز البيتزا تغيرا في اللون، وينتج غاز ً ا يؤدي إلى انتفاخ العجين.</a:t>
            </a:r>
          </a:p>
        </p:txBody>
      </p:sp>
      <p:sp>
        <p:nvSpPr>
          <p:cNvPr id="9" name="فقاعة الكلام: مستطيلة 8">
            <a:extLst>
              <a:ext uri="{FF2B5EF4-FFF2-40B4-BE49-F238E27FC236}">
                <a16:creationId xmlns:a16="http://schemas.microsoft.com/office/drawing/2014/main" id="{06F237F4-4907-8E0B-6B16-EBD1435DCC17}"/>
              </a:ext>
            </a:extLst>
          </p:cNvPr>
          <p:cNvSpPr/>
          <p:nvPr/>
        </p:nvSpPr>
        <p:spPr>
          <a:xfrm>
            <a:off x="5085183" y="4319685"/>
            <a:ext cx="2640425" cy="616209"/>
          </a:xfrm>
          <a:prstGeom prst="wedgeRectCallout">
            <a:avLst>
              <a:gd name="adj1" fmla="val 20288"/>
              <a:gd name="adj2" fmla="val -12561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ysClr val="windowText" lastClr="000000"/>
                </a:solidFill>
              </a:rPr>
              <a:t>ويطلق القرص الفوار غازا.</a:t>
            </a:r>
          </a:p>
        </p:txBody>
      </p:sp>
      <p:sp>
        <p:nvSpPr>
          <p:cNvPr id="10" name="فقاعة الكلام: مستطيلة 9">
            <a:extLst>
              <a:ext uri="{FF2B5EF4-FFF2-40B4-BE49-F238E27FC236}">
                <a16:creationId xmlns:a16="http://schemas.microsoft.com/office/drawing/2014/main" id="{FFDC6697-1D2A-9CDC-5C97-84BEBC192983}"/>
              </a:ext>
            </a:extLst>
          </p:cNvPr>
          <p:cNvSpPr/>
          <p:nvPr/>
        </p:nvSpPr>
        <p:spPr>
          <a:xfrm>
            <a:off x="416491" y="4451869"/>
            <a:ext cx="2998513" cy="776774"/>
          </a:xfrm>
          <a:prstGeom prst="wedgeRectCallout">
            <a:avLst>
              <a:gd name="adj1" fmla="val 20288"/>
              <a:gd name="adj2" fmla="val -12561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ysClr val="windowText" lastClr="000000"/>
                </a:solidFill>
              </a:rPr>
              <a:t>يتغير لون التفاحة إلى اللون البني،</a:t>
            </a:r>
          </a:p>
        </p:txBody>
      </p:sp>
    </p:spTree>
    <p:extLst>
      <p:ext uri="{BB962C8B-B14F-4D97-AF65-F5344CB8AC3E}">
        <p14:creationId xmlns:p14="http://schemas.microsoft.com/office/powerpoint/2010/main" val="3934313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EB6AB0C5-13BE-0440-74BD-E7152AA59F52}"/>
              </a:ext>
            </a:extLst>
          </p:cNvPr>
          <p:cNvSpPr/>
          <p:nvPr/>
        </p:nvSpPr>
        <p:spPr>
          <a:xfrm>
            <a:off x="10583186" y="93306"/>
            <a:ext cx="147196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sp>
        <p:nvSpPr>
          <p:cNvPr id="5" name="مستطيل 4">
            <a:extLst>
              <a:ext uri="{FF2B5EF4-FFF2-40B4-BE49-F238E27FC236}">
                <a16:creationId xmlns:a16="http://schemas.microsoft.com/office/drawing/2014/main" id="{6210B837-4DA3-51BB-5D63-15A8D3DC23C5}"/>
              </a:ext>
            </a:extLst>
          </p:cNvPr>
          <p:cNvSpPr/>
          <p:nvPr/>
        </p:nvSpPr>
        <p:spPr>
          <a:xfrm>
            <a:off x="6206414" y="1595989"/>
            <a:ext cx="5354215" cy="1763485"/>
          </a:xfrm>
          <a:prstGeom prst="rect">
            <a:avLst/>
          </a:prstGeom>
          <a:solidFill>
            <a:schemeClr val="bg1"/>
          </a:soli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400" b="1" dirty="0">
                <a:solidFill>
                  <a:schemeClr val="tx1"/>
                </a:solidFill>
              </a:rPr>
              <a:t>كيف تعرف أن تفاعلاً كيميائيًّا قد حدث؟ رغم أن بعض التفاعلات الكيميائية يصعب اكتشافها إلا أن الكثير منها يُظهر مؤشرات</a:t>
            </a:r>
          </a:p>
          <a:p>
            <a:pPr algn="ctr"/>
            <a:r>
              <a:rPr lang="ar-SA" sz="2400" b="1" dirty="0">
                <a:solidFill>
                  <a:schemeClr val="tx1"/>
                </a:solidFill>
              </a:rPr>
              <a:t>فيزيائية (محسوسة)على حدوثها. </a:t>
            </a:r>
          </a:p>
        </p:txBody>
      </p:sp>
      <p:pic>
        <p:nvPicPr>
          <p:cNvPr id="3" name="صورة 2" descr="صورة تحتوي على كرة, رسوم متحركة&#10;&#10;تم إنشاء الوصف تلقائياً">
            <a:extLst>
              <a:ext uri="{FF2B5EF4-FFF2-40B4-BE49-F238E27FC236}">
                <a16:creationId xmlns:a16="http://schemas.microsoft.com/office/drawing/2014/main" id="{88ED8BE9-EE7A-FD42-B8D4-FBA080883F0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699" y="554135"/>
            <a:ext cx="3366407" cy="5610678"/>
          </a:xfrm>
          <a:prstGeom prst="rect">
            <a:avLst/>
          </a:prstGeom>
        </p:spPr>
      </p:pic>
      <p:sp>
        <p:nvSpPr>
          <p:cNvPr id="8" name="مستطيل 7">
            <a:extLst>
              <a:ext uri="{FF2B5EF4-FFF2-40B4-BE49-F238E27FC236}">
                <a16:creationId xmlns:a16="http://schemas.microsoft.com/office/drawing/2014/main" id="{CD41E504-E0D7-5A2D-E497-AE9AA1564E64}"/>
              </a:ext>
            </a:extLst>
          </p:cNvPr>
          <p:cNvSpPr/>
          <p:nvPr/>
        </p:nvSpPr>
        <p:spPr>
          <a:xfrm>
            <a:off x="6206411" y="4223591"/>
            <a:ext cx="5354215" cy="1038420"/>
          </a:xfrm>
          <a:prstGeom prst="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400" b="1" dirty="0">
                <a:solidFill>
                  <a:schemeClr val="tx1"/>
                </a:solidFill>
              </a:rPr>
              <a:t>هيا لمعرفة مؤشرات حدوث التفاعل الكيمائي صفحة 112 و113 </a:t>
            </a:r>
          </a:p>
        </p:txBody>
      </p:sp>
      <p:pic>
        <p:nvPicPr>
          <p:cNvPr id="9" name="صورة 8" descr="صورة تحتوي على لقطة شاشة&#10;&#10;تم إنشاء الوصف تلقائياً">
            <a:extLst>
              <a:ext uri="{FF2B5EF4-FFF2-40B4-BE49-F238E27FC236}">
                <a16:creationId xmlns:a16="http://schemas.microsoft.com/office/drawing/2014/main" id="{46D9BDC4-7F1F-ACE0-D6C5-BE361E885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998" y="1320640"/>
            <a:ext cx="1199043" cy="385434"/>
          </a:xfrm>
          <a:prstGeom prst="rect">
            <a:avLst/>
          </a:prstGeom>
        </p:spPr>
      </p:pic>
      <p:pic>
        <p:nvPicPr>
          <p:cNvPr id="10" name="صورة 9" descr="صورة تحتوي على لقطة شاشة&#10;&#10;تم إنشاء الوصف تلقائياً">
            <a:extLst>
              <a:ext uri="{FF2B5EF4-FFF2-40B4-BE49-F238E27FC236}">
                <a16:creationId xmlns:a16="http://schemas.microsoft.com/office/drawing/2014/main" id="{6EBE54F5-A7A6-82F8-D742-C1331856C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998" y="3908330"/>
            <a:ext cx="1199043" cy="385434"/>
          </a:xfrm>
          <a:prstGeom prst="rect">
            <a:avLst/>
          </a:prstGeom>
        </p:spPr>
      </p:pic>
    </p:spTree>
    <p:extLst>
      <p:ext uri="{BB962C8B-B14F-4D97-AF65-F5344CB8AC3E}">
        <p14:creationId xmlns:p14="http://schemas.microsoft.com/office/powerpoint/2010/main" val="1926771361"/>
      </p:ext>
    </p:extLst>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مطوية 1">
            <a:extLst>
              <a:ext uri="{FF2B5EF4-FFF2-40B4-BE49-F238E27FC236}">
                <a16:creationId xmlns:a16="http://schemas.microsoft.com/office/drawing/2014/main" id="{ED57AF52-E6FF-0AF5-BC43-FF2C7CA8C3C4}"/>
              </a:ext>
            </a:extLst>
          </p:cNvPr>
          <p:cNvSpPr/>
          <p:nvPr/>
        </p:nvSpPr>
        <p:spPr>
          <a:xfrm>
            <a:off x="9123518" y="969962"/>
            <a:ext cx="2340165" cy="2693437"/>
          </a:xfrm>
          <a:prstGeom prst="foldedCorner">
            <a:avLst>
              <a:gd name="adj" fmla="val 17066"/>
            </a:avLst>
          </a:prstGeom>
          <a:solidFill>
            <a:schemeClr val="accent3">
              <a:lumMod val="9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rPr>
              <a:t>هنا</a:t>
            </a:r>
          </a:p>
        </p:txBody>
      </p:sp>
      <p:sp>
        <p:nvSpPr>
          <p:cNvPr id="3" name="مستطيل 2">
            <a:extLst>
              <a:ext uri="{FF2B5EF4-FFF2-40B4-BE49-F238E27FC236}">
                <a16:creationId xmlns:a16="http://schemas.microsoft.com/office/drawing/2014/main" id="{15A2AB92-F148-EEC9-5D1B-6B39C3E8DDDB}"/>
              </a:ext>
            </a:extLst>
          </p:cNvPr>
          <p:cNvSpPr>
            <a:spLocks/>
          </p:cNvSpPr>
          <p:nvPr/>
        </p:nvSpPr>
        <p:spPr>
          <a:xfrm>
            <a:off x="9094569" y="875521"/>
            <a:ext cx="2340165" cy="2693437"/>
          </a:xfrm>
          <a:prstGeom prst="rect">
            <a:avLst/>
          </a:prstGeom>
          <a:solidFill>
            <a:schemeClr val="accent3">
              <a:lumMod val="75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اوية مطوية 3">
            <a:extLst>
              <a:ext uri="{FF2B5EF4-FFF2-40B4-BE49-F238E27FC236}">
                <a16:creationId xmlns:a16="http://schemas.microsoft.com/office/drawing/2014/main" id="{D21CBCD7-CD4C-2870-CA4C-3AED9CDA56AC}"/>
              </a:ext>
            </a:extLst>
          </p:cNvPr>
          <p:cNvSpPr/>
          <p:nvPr/>
        </p:nvSpPr>
        <p:spPr>
          <a:xfrm>
            <a:off x="6413645" y="974959"/>
            <a:ext cx="2340165" cy="2693437"/>
          </a:xfrm>
          <a:prstGeom prst="foldedCorner">
            <a:avLst>
              <a:gd name="adj" fmla="val 17066"/>
            </a:avLst>
          </a:prstGeom>
          <a:solidFill>
            <a:srgbClr val="93AD9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rPr>
              <a:t>هنا</a:t>
            </a:r>
          </a:p>
        </p:txBody>
      </p:sp>
      <p:sp>
        <p:nvSpPr>
          <p:cNvPr id="5" name="مستطيل 4">
            <a:extLst>
              <a:ext uri="{FF2B5EF4-FFF2-40B4-BE49-F238E27FC236}">
                <a16:creationId xmlns:a16="http://schemas.microsoft.com/office/drawing/2014/main" id="{100E6C13-00E8-9895-C29B-E8634DBD0837}"/>
              </a:ext>
            </a:extLst>
          </p:cNvPr>
          <p:cNvSpPr>
            <a:spLocks noGrp="1" noRot="1" noMove="1" noResize="1" noEditPoints="1" noAdjustHandles="1" noChangeArrowheads="1" noChangeShapeType="1"/>
          </p:cNvSpPr>
          <p:nvPr/>
        </p:nvSpPr>
        <p:spPr>
          <a:xfrm>
            <a:off x="6372806" y="875522"/>
            <a:ext cx="2340165" cy="2693437"/>
          </a:xfrm>
          <a:prstGeom prst="rect">
            <a:avLst/>
          </a:prstGeom>
          <a:solidFill>
            <a:srgbClr val="7E9D7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زاوية مطوية 5">
            <a:extLst>
              <a:ext uri="{FF2B5EF4-FFF2-40B4-BE49-F238E27FC236}">
                <a16:creationId xmlns:a16="http://schemas.microsoft.com/office/drawing/2014/main" id="{44E8AFC4-9D31-3FC0-03C3-78827756A107}"/>
              </a:ext>
            </a:extLst>
          </p:cNvPr>
          <p:cNvSpPr/>
          <p:nvPr/>
        </p:nvSpPr>
        <p:spPr>
          <a:xfrm>
            <a:off x="3591504" y="969962"/>
            <a:ext cx="2340165" cy="2693437"/>
          </a:xfrm>
          <a:prstGeom prst="foldedCorner">
            <a:avLst>
              <a:gd name="adj" fmla="val 17066"/>
            </a:avLst>
          </a:prstGeom>
          <a:solidFill>
            <a:srgbClr val="AEADA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95000"/>
                    <a:lumOff val="5000"/>
                  </a:schemeClr>
                </a:solidFill>
              </a:rPr>
              <a:t>هنا</a:t>
            </a:r>
          </a:p>
        </p:txBody>
      </p:sp>
      <p:sp>
        <p:nvSpPr>
          <p:cNvPr id="7" name="مستطيل 6">
            <a:extLst>
              <a:ext uri="{FF2B5EF4-FFF2-40B4-BE49-F238E27FC236}">
                <a16:creationId xmlns:a16="http://schemas.microsoft.com/office/drawing/2014/main" id="{95DDF57B-D1C7-B916-4F19-B3A3724870A7}"/>
              </a:ext>
            </a:extLst>
          </p:cNvPr>
          <p:cNvSpPr>
            <a:spLocks noGrp="1" noRot="1" noMove="1" noResize="1" noEditPoints="1" noAdjustHandles="1" noChangeArrowheads="1" noChangeShapeType="1"/>
          </p:cNvSpPr>
          <p:nvPr/>
        </p:nvSpPr>
        <p:spPr>
          <a:xfrm>
            <a:off x="3615876" y="875522"/>
            <a:ext cx="2340165" cy="2693437"/>
          </a:xfrm>
          <a:prstGeom prst="rect">
            <a:avLst/>
          </a:prstGeom>
          <a:solidFill>
            <a:srgbClr val="85837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زاوية مطوية 7">
            <a:extLst>
              <a:ext uri="{FF2B5EF4-FFF2-40B4-BE49-F238E27FC236}">
                <a16:creationId xmlns:a16="http://schemas.microsoft.com/office/drawing/2014/main" id="{2FA50DA3-E51F-2513-BE3D-9546CCE78EC0}"/>
              </a:ext>
            </a:extLst>
          </p:cNvPr>
          <p:cNvSpPr/>
          <p:nvPr/>
        </p:nvSpPr>
        <p:spPr>
          <a:xfrm>
            <a:off x="904552" y="969961"/>
            <a:ext cx="2340165" cy="2693437"/>
          </a:xfrm>
          <a:prstGeom prst="foldedCorner">
            <a:avLst>
              <a:gd name="adj" fmla="val 17066"/>
            </a:avLst>
          </a:prstGeom>
          <a:solidFill>
            <a:srgbClr val="DAB6AE"/>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95000"/>
                    <a:lumOff val="5000"/>
                  </a:schemeClr>
                </a:solidFill>
              </a:rPr>
              <a:t>هنا</a:t>
            </a:r>
          </a:p>
        </p:txBody>
      </p:sp>
      <p:sp>
        <p:nvSpPr>
          <p:cNvPr id="9" name="مستطيل 8">
            <a:extLst>
              <a:ext uri="{FF2B5EF4-FFF2-40B4-BE49-F238E27FC236}">
                <a16:creationId xmlns:a16="http://schemas.microsoft.com/office/drawing/2014/main" id="{5368EF12-335F-8F2F-B221-F5261D0EFE7D}"/>
              </a:ext>
            </a:extLst>
          </p:cNvPr>
          <p:cNvSpPr>
            <a:spLocks noGrp="1" noRot="1" noMove="1" noResize="1" noEditPoints="1" noAdjustHandles="1" noChangeArrowheads="1" noChangeShapeType="1"/>
          </p:cNvSpPr>
          <p:nvPr/>
        </p:nvSpPr>
        <p:spPr>
          <a:xfrm>
            <a:off x="887663" y="875521"/>
            <a:ext cx="2340165" cy="2693437"/>
          </a:xfrm>
          <a:prstGeom prst="rect">
            <a:avLst/>
          </a:prstGeom>
          <a:solidFill>
            <a:srgbClr val="BF8173"/>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26" name="مجموعة 25">
            <a:extLst>
              <a:ext uri="{FF2B5EF4-FFF2-40B4-BE49-F238E27FC236}">
                <a16:creationId xmlns:a16="http://schemas.microsoft.com/office/drawing/2014/main" id="{1192A0B8-60B6-F44A-E269-3393E1889DF5}"/>
              </a:ext>
            </a:extLst>
          </p:cNvPr>
          <p:cNvGrpSpPr/>
          <p:nvPr/>
        </p:nvGrpSpPr>
        <p:grpSpPr>
          <a:xfrm>
            <a:off x="9608401" y="1022542"/>
            <a:ext cx="1374036" cy="1375426"/>
            <a:chOff x="9513713" y="1031873"/>
            <a:chExt cx="1374036" cy="1375426"/>
          </a:xfrm>
        </p:grpSpPr>
        <p:sp>
          <p:nvSpPr>
            <p:cNvPr id="11" name="Google Shape;247;p10">
              <a:extLst>
                <a:ext uri="{FF2B5EF4-FFF2-40B4-BE49-F238E27FC236}">
                  <a16:creationId xmlns:a16="http://schemas.microsoft.com/office/drawing/2014/main" id="{E229E750-27D5-4C3B-3566-D3DA509EE1DC}"/>
                </a:ext>
              </a:extLst>
            </p:cNvPr>
            <p:cNvSpPr/>
            <p:nvPr/>
          </p:nvSpPr>
          <p:spPr>
            <a:xfrm>
              <a:off x="9513713" y="1031873"/>
              <a:ext cx="1374036" cy="1375426"/>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 name="Google Shape;247;p10">
              <a:extLst>
                <a:ext uri="{FF2B5EF4-FFF2-40B4-BE49-F238E27FC236}">
                  <a16:creationId xmlns:a16="http://schemas.microsoft.com/office/drawing/2014/main" id="{DD531ADC-BBFB-29D0-6555-31482F4DEDBA}"/>
                </a:ext>
              </a:extLst>
            </p:cNvPr>
            <p:cNvSpPr/>
            <p:nvPr/>
          </p:nvSpPr>
          <p:spPr>
            <a:xfrm>
              <a:off x="9610226" y="1133669"/>
              <a:ext cx="1205684" cy="1192343"/>
            </a:xfrm>
            <a:prstGeom prst="ellipse">
              <a:avLst/>
            </a:prstGeom>
            <a:solidFill>
              <a:srgbClr val="F9F3E7"/>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24" name="صورة 23" descr="صورة تحتوي على قلب, عيد الحب, زهري, الرسومات&#10;&#10;تم إنشاء الوصف تلقائياً">
              <a:extLst>
                <a:ext uri="{FF2B5EF4-FFF2-40B4-BE49-F238E27FC236}">
                  <a16:creationId xmlns:a16="http://schemas.microsoft.com/office/drawing/2014/main" id="{C2C784B9-AC00-2BA3-2FD0-FA44DA16D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2672" y="1378558"/>
              <a:ext cx="1051054" cy="707137"/>
            </a:xfrm>
            <a:prstGeom prst="rect">
              <a:avLst/>
            </a:prstGeom>
          </p:spPr>
        </p:pic>
      </p:grpSp>
      <p:grpSp>
        <p:nvGrpSpPr>
          <p:cNvPr id="27" name="مجموعة 26">
            <a:extLst>
              <a:ext uri="{FF2B5EF4-FFF2-40B4-BE49-F238E27FC236}">
                <a16:creationId xmlns:a16="http://schemas.microsoft.com/office/drawing/2014/main" id="{8EA7AB5B-45E7-7C2C-F5DF-6F27DAACB24F}"/>
              </a:ext>
            </a:extLst>
          </p:cNvPr>
          <p:cNvGrpSpPr/>
          <p:nvPr/>
        </p:nvGrpSpPr>
        <p:grpSpPr>
          <a:xfrm>
            <a:off x="6822751" y="1022542"/>
            <a:ext cx="1374036" cy="1375426"/>
            <a:chOff x="9513713" y="1031873"/>
            <a:chExt cx="1374036" cy="1375426"/>
          </a:xfrm>
        </p:grpSpPr>
        <p:sp>
          <p:nvSpPr>
            <p:cNvPr id="28" name="Google Shape;247;p10">
              <a:extLst>
                <a:ext uri="{FF2B5EF4-FFF2-40B4-BE49-F238E27FC236}">
                  <a16:creationId xmlns:a16="http://schemas.microsoft.com/office/drawing/2014/main" id="{3CFDC2BF-CADB-0B9E-1101-F4EEAB07B9E5}"/>
                </a:ext>
              </a:extLst>
            </p:cNvPr>
            <p:cNvSpPr/>
            <p:nvPr/>
          </p:nvSpPr>
          <p:spPr>
            <a:xfrm>
              <a:off x="9513713" y="1031873"/>
              <a:ext cx="1374036" cy="1375426"/>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 name="Google Shape;247;p10">
              <a:extLst>
                <a:ext uri="{FF2B5EF4-FFF2-40B4-BE49-F238E27FC236}">
                  <a16:creationId xmlns:a16="http://schemas.microsoft.com/office/drawing/2014/main" id="{BF945FDB-B6A8-79ED-D1B1-E4564571A09C}"/>
                </a:ext>
              </a:extLst>
            </p:cNvPr>
            <p:cNvSpPr/>
            <p:nvPr/>
          </p:nvSpPr>
          <p:spPr>
            <a:xfrm>
              <a:off x="9610226" y="1133669"/>
              <a:ext cx="1205684" cy="1192343"/>
            </a:xfrm>
            <a:prstGeom prst="ellipse">
              <a:avLst/>
            </a:prstGeom>
            <a:solidFill>
              <a:srgbClr val="F9F3E7"/>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30" name="صورة 29" descr="صورة تحتوي على قلب, عيد الحب, زهري, الرسومات&#10;&#10;تم إنشاء الوصف تلقائياً">
              <a:extLst>
                <a:ext uri="{FF2B5EF4-FFF2-40B4-BE49-F238E27FC236}">
                  <a16:creationId xmlns:a16="http://schemas.microsoft.com/office/drawing/2014/main" id="{523F7803-AF64-A244-5524-B3A151240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2672" y="1378558"/>
              <a:ext cx="1051054" cy="707137"/>
            </a:xfrm>
            <a:prstGeom prst="rect">
              <a:avLst/>
            </a:prstGeom>
          </p:spPr>
        </p:pic>
      </p:grpSp>
      <p:grpSp>
        <p:nvGrpSpPr>
          <p:cNvPr id="31" name="مجموعة 30">
            <a:extLst>
              <a:ext uri="{FF2B5EF4-FFF2-40B4-BE49-F238E27FC236}">
                <a16:creationId xmlns:a16="http://schemas.microsoft.com/office/drawing/2014/main" id="{3DBEB9EB-D0B5-EFCC-3997-8795CD8D3D7E}"/>
              </a:ext>
            </a:extLst>
          </p:cNvPr>
          <p:cNvGrpSpPr/>
          <p:nvPr/>
        </p:nvGrpSpPr>
        <p:grpSpPr>
          <a:xfrm>
            <a:off x="4037101" y="1022542"/>
            <a:ext cx="1374036" cy="1375426"/>
            <a:chOff x="9513713" y="1031873"/>
            <a:chExt cx="1374036" cy="1375426"/>
          </a:xfrm>
        </p:grpSpPr>
        <p:sp>
          <p:nvSpPr>
            <p:cNvPr id="32" name="Google Shape;247;p10">
              <a:extLst>
                <a:ext uri="{FF2B5EF4-FFF2-40B4-BE49-F238E27FC236}">
                  <a16:creationId xmlns:a16="http://schemas.microsoft.com/office/drawing/2014/main" id="{4DFC4AF5-A4DC-A3B8-AFD3-678A487023A3}"/>
                </a:ext>
              </a:extLst>
            </p:cNvPr>
            <p:cNvSpPr/>
            <p:nvPr/>
          </p:nvSpPr>
          <p:spPr>
            <a:xfrm>
              <a:off x="9513713" y="1031873"/>
              <a:ext cx="1374036" cy="1375426"/>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3" name="Google Shape;247;p10">
              <a:extLst>
                <a:ext uri="{FF2B5EF4-FFF2-40B4-BE49-F238E27FC236}">
                  <a16:creationId xmlns:a16="http://schemas.microsoft.com/office/drawing/2014/main" id="{6AF5BCA1-E18F-467A-0AB1-FDBC8F74C742}"/>
                </a:ext>
              </a:extLst>
            </p:cNvPr>
            <p:cNvSpPr/>
            <p:nvPr/>
          </p:nvSpPr>
          <p:spPr>
            <a:xfrm>
              <a:off x="9610226" y="1133669"/>
              <a:ext cx="1205684" cy="1192343"/>
            </a:xfrm>
            <a:prstGeom prst="ellipse">
              <a:avLst/>
            </a:prstGeom>
            <a:solidFill>
              <a:srgbClr val="F9F3E7"/>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34" name="صورة 33" descr="صورة تحتوي على قلب, عيد الحب, زهري, الرسومات&#10;&#10;تم إنشاء الوصف تلقائياً">
              <a:extLst>
                <a:ext uri="{FF2B5EF4-FFF2-40B4-BE49-F238E27FC236}">
                  <a16:creationId xmlns:a16="http://schemas.microsoft.com/office/drawing/2014/main" id="{C9039329-61E1-C349-8341-2CE607D3C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2672" y="1378558"/>
              <a:ext cx="1051054" cy="707137"/>
            </a:xfrm>
            <a:prstGeom prst="rect">
              <a:avLst/>
            </a:prstGeom>
          </p:spPr>
        </p:pic>
      </p:grpSp>
      <p:grpSp>
        <p:nvGrpSpPr>
          <p:cNvPr id="35" name="مجموعة 34">
            <a:extLst>
              <a:ext uri="{FF2B5EF4-FFF2-40B4-BE49-F238E27FC236}">
                <a16:creationId xmlns:a16="http://schemas.microsoft.com/office/drawing/2014/main" id="{586D6AF1-B132-2C67-DEFC-B13240BFC60D}"/>
              </a:ext>
            </a:extLst>
          </p:cNvPr>
          <p:cNvGrpSpPr/>
          <p:nvPr/>
        </p:nvGrpSpPr>
        <p:grpSpPr>
          <a:xfrm>
            <a:off x="1251451" y="1022542"/>
            <a:ext cx="1374036" cy="1375426"/>
            <a:chOff x="9513713" y="1031873"/>
            <a:chExt cx="1374036" cy="1375426"/>
          </a:xfrm>
        </p:grpSpPr>
        <p:sp>
          <p:nvSpPr>
            <p:cNvPr id="36" name="Google Shape;247;p10">
              <a:extLst>
                <a:ext uri="{FF2B5EF4-FFF2-40B4-BE49-F238E27FC236}">
                  <a16:creationId xmlns:a16="http://schemas.microsoft.com/office/drawing/2014/main" id="{D48B7B32-D18C-6EA7-9D98-7904B144C2F3}"/>
                </a:ext>
              </a:extLst>
            </p:cNvPr>
            <p:cNvSpPr/>
            <p:nvPr/>
          </p:nvSpPr>
          <p:spPr>
            <a:xfrm>
              <a:off x="9513713" y="1031873"/>
              <a:ext cx="1374036" cy="1375426"/>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 name="Google Shape;247;p10">
              <a:extLst>
                <a:ext uri="{FF2B5EF4-FFF2-40B4-BE49-F238E27FC236}">
                  <a16:creationId xmlns:a16="http://schemas.microsoft.com/office/drawing/2014/main" id="{4DB87915-DE7D-6A4A-7556-C2145CA02B0D}"/>
                </a:ext>
              </a:extLst>
            </p:cNvPr>
            <p:cNvSpPr/>
            <p:nvPr/>
          </p:nvSpPr>
          <p:spPr>
            <a:xfrm>
              <a:off x="9610226" y="1133669"/>
              <a:ext cx="1205684" cy="1192343"/>
            </a:xfrm>
            <a:prstGeom prst="ellipse">
              <a:avLst/>
            </a:prstGeom>
            <a:solidFill>
              <a:srgbClr val="F9F3E7"/>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38" name="صورة 37" descr="صورة تحتوي على قلب, عيد الحب, زهري, الرسومات&#10;&#10;تم إنشاء الوصف تلقائياً">
              <a:extLst>
                <a:ext uri="{FF2B5EF4-FFF2-40B4-BE49-F238E27FC236}">
                  <a16:creationId xmlns:a16="http://schemas.microsoft.com/office/drawing/2014/main" id="{D4C38117-876A-1182-A5BC-CF4D6190B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2672" y="1378558"/>
              <a:ext cx="1051054" cy="707137"/>
            </a:xfrm>
            <a:prstGeom prst="rect">
              <a:avLst/>
            </a:prstGeom>
          </p:spPr>
        </p:pic>
      </p:grpSp>
      <p:sp>
        <p:nvSpPr>
          <p:cNvPr id="39" name="1">
            <a:extLst>
              <a:ext uri="{FF2B5EF4-FFF2-40B4-BE49-F238E27FC236}">
                <a16:creationId xmlns:a16="http://schemas.microsoft.com/office/drawing/2014/main" id="{E5F3F953-45F6-27E7-8D50-2F457C640F6E}"/>
              </a:ext>
            </a:extLst>
          </p:cNvPr>
          <p:cNvSpPr/>
          <p:nvPr/>
        </p:nvSpPr>
        <p:spPr>
          <a:xfrm>
            <a:off x="9966649" y="2316681"/>
            <a:ext cx="760144" cy="1323439"/>
          </a:xfrm>
          <a:prstGeom prst="rect">
            <a:avLst/>
          </a:prstGeom>
          <a:noFill/>
        </p:spPr>
        <p:txBody>
          <a:bodyPr wrap="none" lIns="91440" tIns="45720" rIns="91440" bIns="45720">
            <a:spAutoFit/>
          </a:bodyPr>
          <a:lstStyle/>
          <a:p>
            <a:pPr algn="ctr"/>
            <a:r>
              <a:rPr lang="ar-SA" sz="8000" b="1" cap="none" spc="0" dirty="0">
                <a:ln w="0"/>
                <a:solidFill>
                  <a:schemeClr val="tx1"/>
                </a:solidFill>
              </a:rPr>
              <a:t>1</a:t>
            </a:r>
          </a:p>
        </p:txBody>
      </p:sp>
      <p:sp>
        <p:nvSpPr>
          <p:cNvPr id="40" name="2">
            <a:extLst>
              <a:ext uri="{FF2B5EF4-FFF2-40B4-BE49-F238E27FC236}">
                <a16:creationId xmlns:a16="http://schemas.microsoft.com/office/drawing/2014/main" id="{67A9B81A-5CFF-E956-D0FC-62CAB1D5348A}"/>
              </a:ext>
            </a:extLst>
          </p:cNvPr>
          <p:cNvSpPr/>
          <p:nvPr/>
        </p:nvSpPr>
        <p:spPr>
          <a:xfrm>
            <a:off x="7184393" y="2316681"/>
            <a:ext cx="760144" cy="1323439"/>
          </a:xfrm>
          <a:prstGeom prst="rect">
            <a:avLst/>
          </a:prstGeom>
          <a:noFill/>
        </p:spPr>
        <p:txBody>
          <a:bodyPr wrap="none" lIns="91440" tIns="45720" rIns="91440" bIns="45720">
            <a:spAutoFit/>
          </a:bodyPr>
          <a:lstStyle/>
          <a:p>
            <a:pPr algn="ctr"/>
            <a:r>
              <a:rPr lang="ar-SA" sz="8000" b="1" cap="none" spc="0" dirty="0">
                <a:ln w="0"/>
                <a:solidFill>
                  <a:schemeClr val="tx1"/>
                </a:solidFill>
              </a:rPr>
              <a:t>2</a:t>
            </a:r>
          </a:p>
        </p:txBody>
      </p:sp>
      <p:sp>
        <p:nvSpPr>
          <p:cNvPr id="41" name="3">
            <a:extLst>
              <a:ext uri="{FF2B5EF4-FFF2-40B4-BE49-F238E27FC236}">
                <a16:creationId xmlns:a16="http://schemas.microsoft.com/office/drawing/2014/main" id="{5F150EE7-092E-4901-E08B-3A0461575C36}"/>
              </a:ext>
            </a:extLst>
          </p:cNvPr>
          <p:cNvSpPr/>
          <p:nvPr/>
        </p:nvSpPr>
        <p:spPr>
          <a:xfrm>
            <a:off x="4356384" y="2290196"/>
            <a:ext cx="760144" cy="1323439"/>
          </a:xfrm>
          <a:prstGeom prst="rect">
            <a:avLst/>
          </a:prstGeom>
          <a:noFill/>
        </p:spPr>
        <p:txBody>
          <a:bodyPr wrap="none" lIns="91440" tIns="45720" rIns="91440" bIns="45720">
            <a:spAutoFit/>
          </a:bodyPr>
          <a:lstStyle/>
          <a:p>
            <a:pPr algn="ctr"/>
            <a:r>
              <a:rPr lang="ar-SA" sz="8000" b="1" cap="none" spc="0" dirty="0">
                <a:ln w="0"/>
                <a:solidFill>
                  <a:schemeClr val="tx1"/>
                </a:solidFill>
              </a:rPr>
              <a:t>3</a:t>
            </a:r>
          </a:p>
        </p:txBody>
      </p:sp>
      <p:sp>
        <p:nvSpPr>
          <p:cNvPr id="42" name="4">
            <a:extLst>
              <a:ext uri="{FF2B5EF4-FFF2-40B4-BE49-F238E27FC236}">
                <a16:creationId xmlns:a16="http://schemas.microsoft.com/office/drawing/2014/main" id="{47E67B98-12A8-E54D-A48C-4C0AF421B90E}"/>
              </a:ext>
            </a:extLst>
          </p:cNvPr>
          <p:cNvSpPr/>
          <p:nvPr/>
        </p:nvSpPr>
        <p:spPr>
          <a:xfrm>
            <a:off x="1570734" y="2316681"/>
            <a:ext cx="760144" cy="1323439"/>
          </a:xfrm>
          <a:prstGeom prst="rect">
            <a:avLst/>
          </a:prstGeom>
          <a:noFill/>
        </p:spPr>
        <p:txBody>
          <a:bodyPr wrap="none" lIns="91440" tIns="45720" rIns="91440" bIns="45720">
            <a:spAutoFit/>
          </a:bodyPr>
          <a:lstStyle/>
          <a:p>
            <a:pPr algn="ctr"/>
            <a:r>
              <a:rPr lang="ar-SA" sz="8000" b="1" cap="none" spc="0" dirty="0">
                <a:ln w="0"/>
                <a:solidFill>
                  <a:schemeClr val="tx1"/>
                </a:solidFill>
              </a:rPr>
              <a:t>4</a:t>
            </a:r>
          </a:p>
        </p:txBody>
      </p:sp>
      <p:sp>
        <p:nvSpPr>
          <p:cNvPr id="43" name="دائرة 1">
            <a:extLst>
              <a:ext uri="{FF2B5EF4-FFF2-40B4-BE49-F238E27FC236}">
                <a16:creationId xmlns:a16="http://schemas.microsoft.com/office/drawing/2014/main" id="{1531DA76-B940-38EC-2B39-98F379F242E8}"/>
              </a:ext>
            </a:extLst>
          </p:cNvPr>
          <p:cNvSpPr/>
          <p:nvPr/>
        </p:nvSpPr>
        <p:spPr>
          <a:xfrm>
            <a:off x="9303330" y="3180515"/>
            <a:ext cx="293611" cy="248485"/>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دائرة 2">
            <a:extLst>
              <a:ext uri="{FF2B5EF4-FFF2-40B4-BE49-F238E27FC236}">
                <a16:creationId xmlns:a16="http://schemas.microsoft.com/office/drawing/2014/main" id="{604EE9F2-C5A4-99B2-CECB-5A21A6130284}"/>
              </a:ext>
            </a:extLst>
          </p:cNvPr>
          <p:cNvSpPr/>
          <p:nvPr/>
        </p:nvSpPr>
        <p:spPr>
          <a:xfrm>
            <a:off x="6436147" y="3180515"/>
            <a:ext cx="293611" cy="248485"/>
          </a:xfrm>
          <a:prstGeom prst="ellipse">
            <a:avLst/>
          </a:prstGeom>
          <a:solidFill>
            <a:srgbClr val="567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دائرة 3">
            <a:extLst>
              <a:ext uri="{FF2B5EF4-FFF2-40B4-BE49-F238E27FC236}">
                <a16:creationId xmlns:a16="http://schemas.microsoft.com/office/drawing/2014/main" id="{6DAF302A-C26B-E814-D315-C45477EB09E2}"/>
              </a:ext>
            </a:extLst>
          </p:cNvPr>
          <p:cNvSpPr/>
          <p:nvPr/>
        </p:nvSpPr>
        <p:spPr>
          <a:xfrm>
            <a:off x="3653745" y="3180515"/>
            <a:ext cx="293611" cy="248485"/>
          </a:xfrm>
          <a:prstGeom prst="ellipse">
            <a:avLst/>
          </a:prstGeom>
          <a:solidFill>
            <a:srgbClr val="5F5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6" name="دائرة 4">
            <a:extLst>
              <a:ext uri="{FF2B5EF4-FFF2-40B4-BE49-F238E27FC236}">
                <a16:creationId xmlns:a16="http://schemas.microsoft.com/office/drawing/2014/main" id="{6A35BE4A-8080-451E-5C19-28641C827139}"/>
              </a:ext>
            </a:extLst>
          </p:cNvPr>
          <p:cNvSpPr/>
          <p:nvPr/>
        </p:nvSpPr>
        <p:spPr>
          <a:xfrm>
            <a:off x="906869" y="3180515"/>
            <a:ext cx="293611" cy="248485"/>
          </a:xfrm>
          <a:prstGeom prst="ellipse">
            <a:avLst/>
          </a:prstGeom>
          <a:solidFill>
            <a:srgbClr val="814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7" name="مستطيل: زوايا قطرية مستديرة 46">
            <a:extLst>
              <a:ext uri="{FF2B5EF4-FFF2-40B4-BE49-F238E27FC236}">
                <a16:creationId xmlns:a16="http://schemas.microsoft.com/office/drawing/2014/main" id="{351BA772-1F28-4D95-1257-59ED0F13AB11}"/>
              </a:ext>
            </a:extLst>
          </p:cNvPr>
          <p:cNvSpPr/>
          <p:nvPr/>
        </p:nvSpPr>
        <p:spPr>
          <a:xfrm>
            <a:off x="4475563" y="147844"/>
            <a:ext cx="3240874" cy="587719"/>
          </a:xfrm>
          <a:prstGeom prst="round2DiagRect">
            <a:avLst/>
          </a:prstGeom>
          <a:solidFill>
            <a:srgbClr val="FFD05D"/>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ysClr val="windowText" lastClr="000000"/>
                </a:solidFill>
              </a:rPr>
              <a:t>تقويم الدرس السابق</a:t>
            </a:r>
          </a:p>
        </p:txBody>
      </p:sp>
    </p:spTree>
    <p:extLst>
      <p:ext uri="{BB962C8B-B14F-4D97-AF65-F5344CB8AC3E}">
        <p14:creationId xmlns:p14="http://schemas.microsoft.com/office/powerpoint/2010/main" val="80808428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39"/>
                                        </p:tgtEl>
                                      </p:cBhvr>
                                    </p:animEffect>
                                    <p:anim calcmode="lin" valueType="num">
                                      <p:cBhvr>
                                        <p:cTn id="7" dur="2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9"/>
                                        </p:tgtEl>
                                        <p:attrNameLst>
                                          <p:attrName>ppt_h</p:attrName>
                                        </p:attrNameLst>
                                      </p:cBhvr>
                                      <p:tavLst>
                                        <p:tav tm="0">
                                          <p:val>
                                            <p:strVal val="ppt_h"/>
                                          </p:val>
                                        </p:tav>
                                        <p:tav tm="100000">
                                          <p:val>
                                            <p:strVal val="ppt_h"/>
                                          </p:val>
                                        </p:tav>
                                      </p:tavLst>
                                    </p:anim>
                                    <p:set>
                                      <p:cBhvr>
                                        <p:cTn id="9"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45" presetClass="exit" presetSubtype="0" fill="hold" grpId="0" nodeType="clickEffect">
                                  <p:stCondLst>
                                    <p:cond delay="0"/>
                                  </p:stCondLst>
                                  <p:childTnLst>
                                    <p:animEffect transition="out" filter="fade">
                                      <p:cBhvr>
                                        <p:cTn id="14" dur="2000"/>
                                        <p:tgtEl>
                                          <p:spTgt spid="40"/>
                                        </p:tgtEl>
                                      </p:cBhvr>
                                    </p:animEffect>
                                    <p:anim calcmode="lin" valueType="num">
                                      <p:cBhvr>
                                        <p:cTn id="15" dur="2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 dur="2000"/>
                                        <p:tgtEl>
                                          <p:spTgt spid="40"/>
                                        </p:tgtEl>
                                        <p:attrNameLst>
                                          <p:attrName>ppt_h</p:attrName>
                                        </p:attrNameLst>
                                      </p:cBhvr>
                                      <p:tavLst>
                                        <p:tav tm="0">
                                          <p:val>
                                            <p:strVal val="ppt_h"/>
                                          </p:val>
                                        </p:tav>
                                        <p:tav tm="100000">
                                          <p:val>
                                            <p:strVal val="ppt_h"/>
                                          </p:val>
                                        </p:tav>
                                      </p:tavLst>
                                    </p:anim>
                                    <p:set>
                                      <p:cBhvr>
                                        <p:cTn id="17"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45" presetClass="exit" presetSubtype="0" fill="hold" grpId="0" nodeType="clickEffect">
                                  <p:stCondLst>
                                    <p:cond delay="0"/>
                                  </p:stCondLst>
                                  <p:childTnLst>
                                    <p:animEffect transition="out" filter="fade">
                                      <p:cBhvr>
                                        <p:cTn id="22" dur="2000"/>
                                        <p:tgtEl>
                                          <p:spTgt spid="41"/>
                                        </p:tgtEl>
                                      </p:cBhvr>
                                    </p:animEffect>
                                    <p:anim calcmode="lin" valueType="num">
                                      <p:cBhvr>
                                        <p:cTn id="23" dur="2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2000"/>
                                        <p:tgtEl>
                                          <p:spTgt spid="41"/>
                                        </p:tgtEl>
                                        <p:attrNameLst>
                                          <p:attrName>ppt_h</p:attrName>
                                        </p:attrNameLst>
                                      </p:cBhvr>
                                      <p:tavLst>
                                        <p:tav tm="0">
                                          <p:val>
                                            <p:strVal val="ppt_h"/>
                                          </p:val>
                                        </p:tav>
                                        <p:tav tm="100000">
                                          <p:val>
                                            <p:strVal val="ppt_h"/>
                                          </p:val>
                                        </p:tav>
                                      </p:tavLst>
                                    </p:anim>
                                    <p:set>
                                      <p:cBhvr>
                                        <p:cTn id="25" dur="1" fill="hold">
                                          <p:stCondLst>
                                            <p:cond delay="1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45" presetClass="exit" presetSubtype="0" fill="hold" grpId="0" nodeType="clickEffect">
                                  <p:stCondLst>
                                    <p:cond delay="0"/>
                                  </p:stCondLst>
                                  <p:childTnLst>
                                    <p:animEffect transition="out" filter="fade">
                                      <p:cBhvr>
                                        <p:cTn id="30" dur="2000"/>
                                        <p:tgtEl>
                                          <p:spTgt spid="42"/>
                                        </p:tgtEl>
                                      </p:cBhvr>
                                    </p:animEffect>
                                    <p:anim calcmode="lin" valueType="num">
                                      <p:cBhvr>
                                        <p:cTn id="31" dur="2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42"/>
                                        </p:tgtEl>
                                        <p:attrNameLst>
                                          <p:attrName>ppt_h</p:attrName>
                                        </p:attrNameLst>
                                      </p:cBhvr>
                                      <p:tavLst>
                                        <p:tav tm="0">
                                          <p:val>
                                            <p:strVal val="ppt_h"/>
                                          </p:val>
                                        </p:tav>
                                        <p:tav tm="100000">
                                          <p:val>
                                            <p:strVal val="ppt_h"/>
                                          </p:val>
                                        </p:tav>
                                      </p:tavLst>
                                    </p:anim>
                                    <p:set>
                                      <p:cBhvr>
                                        <p:cTn id="33"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8.33333E-7 -1.48148E-6 L 0.00208 0.40787 " pathEditMode="relative" rAng="0" ptsTypes="AA">
                                      <p:cBhvr>
                                        <p:cTn id="38" dur="2000" fill="hold"/>
                                        <p:tgtEl>
                                          <p:spTgt spid="2"/>
                                        </p:tgtEl>
                                        <p:attrNameLst>
                                          <p:attrName>ppt_x</p:attrName>
                                          <p:attrName>ppt_y</p:attrName>
                                        </p:attrNameLst>
                                      </p:cBhvr>
                                      <p:rCtr x="104" y="20394"/>
                                    </p:animMotion>
                                  </p:childTnLst>
                                </p:cTn>
                              </p:par>
                            </p:childTnLst>
                          </p:cTn>
                        </p:par>
                      </p:childTnLst>
                    </p:cTn>
                  </p:par>
                </p:childTnLst>
              </p:cTn>
              <p:nextCondLst>
                <p:cond evt="onClick" delay="0">
                  <p:tgtEl>
                    <p:spTgt spid="43"/>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4.79167E-6 4.07407E-6 L 0.00052 0.40694 " pathEditMode="relative" rAng="0" ptsTypes="AA">
                                      <p:cBhvr>
                                        <p:cTn id="43" dur="2000" fill="hold"/>
                                        <p:tgtEl>
                                          <p:spTgt spid="4"/>
                                        </p:tgtEl>
                                        <p:attrNameLst>
                                          <p:attrName>ppt_x</p:attrName>
                                          <p:attrName>ppt_y</p:attrName>
                                        </p:attrNameLst>
                                      </p:cBhvr>
                                      <p:rCtr x="26" y="20347"/>
                                    </p:animMotion>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4.79167E-6 -1.48148E-6 L 0.00118 0.40463 " pathEditMode="relative" rAng="0" ptsTypes="AA">
                                      <p:cBhvr>
                                        <p:cTn id="48" dur="2000" fill="hold"/>
                                        <p:tgtEl>
                                          <p:spTgt spid="6"/>
                                        </p:tgtEl>
                                        <p:attrNameLst>
                                          <p:attrName>ppt_x</p:attrName>
                                          <p:attrName>ppt_y</p:attrName>
                                        </p:attrNameLst>
                                      </p:cBhvr>
                                      <p:rCtr x="52" y="20231"/>
                                    </p:animMotion>
                                  </p:child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grpId="0" nodeType="clickEffect">
                                  <p:stCondLst>
                                    <p:cond delay="0"/>
                                  </p:stCondLst>
                                  <p:childTnLst>
                                    <p:animMotion origin="layout" path="M -2.29167E-6 -1.48148E-6 L 0.00248 0.39283 " pathEditMode="relative" rAng="0" ptsTypes="AA">
                                      <p:cBhvr>
                                        <p:cTn id="53" dur="2000" fill="hold"/>
                                        <p:tgtEl>
                                          <p:spTgt spid="8"/>
                                        </p:tgtEl>
                                        <p:attrNameLst>
                                          <p:attrName>ppt_x</p:attrName>
                                          <p:attrName>ppt_y</p:attrName>
                                        </p:attrNameLst>
                                      </p:cBhvr>
                                      <p:rCtr x="117" y="19630"/>
                                    </p:animMotion>
                                  </p:childTnLst>
                                </p:cTn>
                              </p:par>
                            </p:childTnLst>
                          </p:cTn>
                        </p:par>
                      </p:childTnLst>
                    </p:cTn>
                  </p:par>
                </p:childTnLst>
              </p:cTn>
              <p:nextCondLst>
                <p:cond evt="onClick" delay="0">
                  <p:tgtEl>
                    <p:spTgt spid="46"/>
                  </p:tgtEl>
                </p:cond>
              </p:nextCondLst>
            </p:seq>
          </p:childTnLst>
        </p:cTn>
      </p:par>
    </p:tnLst>
    <p:bldLst>
      <p:bldP spid="2" grpId="0" animBg="1"/>
      <p:bldP spid="4" grpId="0" animBg="1"/>
      <p:bldP spid="6" grpId="0" animBg="1"/>
      <p:bldP spid="8" grpId="0" animBg="1"/>
      <p:bldP spid="39" grpId="0"/>
      <p:bldP spid="40" grpId="0"/>
      <p:bldP spid="41" grpId="0"/>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8;p4">
            <a:extLst>
              <a:ext uri="{FF2B5EF4-FFF2-40B4-BE49-F238E27FC236}">
                <a16:creationId xmlns:a16="http://schemas.microsoft.com/office/drawing/2014/main" id="{F7326C25-ED91-C069-74B2-388C5AC1B8F4}"/>
              </a:ext>
            </a:extLst>
          </p:cNvPr>
          <p:cNvSpPr>
            <a:spLocks noGrp="1" noRot="1" noMove="1" noResize="1" noEditPoints="1" noAdjustHandles="1" noChangeArrowheads="1" noChangeShapeType="1"/>
          </p:cNvSpPr>
          <p:nvPr/>
        </p:nvSpPr>
        <p:spPr>
          <a:xfrm>
            <a:off x="1608813" y="699795"/>
            <a:ext cx="8974372" cy="5145423"/>
          </a:xfrm>
          <a:prstGeom prst="rect">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صورة 2" descr="صورة تحتوي على لقطة شاشة&#10;&#10;تم إنشاء الوصف تلقائياً">
            <a:extLst>
              <a:ext uri="{FF2B5EF4-FFF2-40B4-BE49-F238E27FC236}">
                <a16:creationId xmlns:a16="http://schemas.microsoft.com/office/drawing/2014/main" id="{43A7809D-ACEC-F3F1-A1E8-1FB514A11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5287">
            <a:off x="9866609" y="567477"/>
            <a:ext cx="1199043" cy="385434"/>
          </a:xfrm>
          <a:prstGeom prst="rect">
            <a:avLst/>
          </a:prstGeom>
        </p:spPr>
      </p:pic>
      <p:sp>
        <p:nvSpPr>
          <p:cNvPr id="7" name="مستطيل 6">
            <a:extLst>
              <a:ext uri="{FF2B5EF4-FFF2-40B4-BE49-F238E27FC236}">
                <a16:creationId xmlns:a16="http://schemas.microsoft.com/office/drawing/2014/main" id="{FDA3B052-9D64-5D83-B0C6-40CD810F1B43}"/>
              </a:ext>
            </a:extLst>
          </p:cNvPr>
          <p:cNvSpPr/>
          <p:nvPr/>
        </p:nvSpPr>
        <p:spPr>
          <a:xfrm>
            <a:off x="10583186" y="93306"/>
            <a:ext cx="147196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sp>
        <p:nvSpPr>
          <p:cNvPr id="8" name="مستطيل 7">
            <a:extLst>
              <a:ext uri="{FF2B5EF4-FFF2-40B4-BE49-F238E27FC236}">
                <a16:creationId xmlns:a16="http://schemas.microsoft.com/office/drawing/2014/main" id="{5EE2544E-9D2A-5664-0955-106451FE5E67}"/>
              </a:ext>
            </a:extLst>
          </p:cNvPr>
          <p:cNvSpPr/>
          <p:nvPr/>
        </p:nvSpPr>
        <p:spPr>
          <a:xfrm>
            <a:off x="2989971" y="781567"/>
            <a:ext cx="6207337" cy="54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ما هي مؤشرات حدوث التفاعل الكيميائي؟</a:t>
            </a:r>
          </a:p>
        </p:txBody>
      </p:sp>
      <p:pic>
        <p:nvPicPr>
          <p:cNvPr id="11" name="صورة 10" descr="صورة تحتوي على لقطة شاشة&#10;&#10;تم إنشاء الوصف تلقائياً">
            <a:extLst>
              <a:ext uri="{FF2B5EF4-FFF2-40B4-BE49-F238E27FC236}">
                <a16:creationId xmlns:a16="http://schemas.microsoft.com/office/drawing/2014/main" id="{19BFC255-E7E6-CF72-CD78-21D481472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5287">
            <a:off x="1109955" y="5545450"/>
            <a:ext cx="1199043" cy="385434"/>
          </a:xfrm>
          <a:prstGeom prst="rect">
            <a:avLst/>
          </a:prstGeom>
        </p:spPr>
      </p:pic>
      <p:pic>
        <p:nvPicPr>
          <p:cNvPr id="12" name="صورة 11" descr="صورة تحتوي على لقطة شاشة&#10;&#10;تم إنشاء الوصف تلقائياً">
            <a:extLst>
              <a:ext uri="{FF2B5EF4-FFF2-40B4-BE49-F238E27FC236}">
                <a16:creationId xmlns:a16="http://schemas.microsoft.com/office/drawing/2014/main" id="{2DE7F677-B868-E50B-6B7C-D00DBEF54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190860">
            <a:off x="1109954" y="549219"/>
            <a:ext cx="1199043" cy="385434"/>
          </a:xfrm>
          <a:prstGeom prst="rect">
            <a:avLst/>
          </a:prstGeom>
        </p:spPr>
      </p:pic>
      <p:pic>
        <p:nvPicPr>
          <p:cNvPr id="13" name="صورة 12" descr="صورة تحتوي على لقطة شاشة&#10;&#10;تم إنشاء الوصف تلقائياً">
            <a:extLst>
              <a:ext uri="{FF2B5EF4-FFF2-40B4-BE49-F238E27FC236}">
                <a16:creationId xmlns:a16="http://schemas.microsoft.com/office/drawing/2014/main" id="{99660628-ACD7-AACD-4FC1-F622F7A87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190860">
            <a:off x="9904546" y="5584729"/>
            <a:ext cx="1199043" cy="385434"/>
          </a:xfrm>
          <a:prstGeom prst="rect">
            <a:avLst/>
          </a:prstGeom>
        </p:spPr>
      </p:pic>
      <p:sp>
        <p:nvSpPr>
          <p:cNvPr id="4" name="مستطيل 3">
            <a:extLst>
              <a:ext uri="{FF2B5EF4-FFF2-40B4-BE49-F238E27FC236}">
                <a16:creationId xmlns:a16="http://schemas.microsoft.com/office/drawing/2014/main" id="{CFA8D35C-80AD-BB86-1C80-A56F2594939B}"/>
              </a:ext>
            </a:extLst>
          </p:cNvPr>
          <p:cNvSpPr/>
          <p:nvPr/>
        </p:nvSpPr>
        <p:spPr>
          <a:xfrm>
            <a:off x="1894116" y="1350237"/>
            <a:ext cx="8190718" cy="4494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400" b="1" dirty="0">
                <a:solidFill>
                  <a:schemeClr val="tx1"/>
                </a:solidFill>
              </a:rPr>
              <a:t>تغير درجة الحرارة. مثل احتراق الخشب تطل طاقة على شكل حرارة وضوء، وبعضها الآخر يمتص الحرارة.</a:t>
            </a:r>
          </a:p>
          <a:p>
            <a:pPr marL="457200" indent="-457200">
              <a:buFont typeface="Wingdings" panose="05000000000000000000" pitchFamily="2" charset="2"/>
              <a:buChar char="Ø"/>
            </a:pPr>
            <a:r>
              <a:rPr lang="ar-SA" sz="2400" b="1" dirty="0">
                <a:solidFill>
                  <a:schemeClr val="tx1"/>
                </a:solidFill>
              </a:rPr>
              <a:t>ظهور شرارة أو ضوء أو انفجار</a:t>
            </a:r>
          </a:p>
          <a:p>
            <a:pPr marL="457200" indent="-457200">
              <a:buFont typeface="Wingdings" panose="05000000000000000000" pitchFamily="2" charset="2"/>
              <a:buChar char="Ø"/>
            </a:pPr>
            <a:r>
              <a:rPr lang="ar-SA" sz="2400" b="1" dirty="0">
                <a:solidFill>
                  <a:schemeClr val="tx1"/>
                </a:solidFill>
              </a:rPr>
              <a:t>تغير اللون مثل صدأ الحديد، وتغير لون الموز</a:t>
            </a:r>
          </a:p>
          <a:p>
            <a:pPr marL="457200" indent="-457200">
              <a:buFont typeface="Wingdings" panose="05000000000000000000" pitchFamily="2" charset="2"/>
              <a:buChar char="Ø"/>
            </a:pPr>
            <a:r>
              <a:rPr lang="ar-SA" sz="2400" b="1" dirty="0">
                <a:solidFill>
                  <a:schemeClr val="tx1"/>
                </a:solidFill>
              </a:rPr>
              <a:t>تغير في الرائحة </a:t>
            </a:r>
          </a:p>
          <a:p>
            <a:pPr marL="457200" indent="-457200">
              <a:buFont typeface="Wingdings" panose="05000000000000000000" pitchFamily="2" charset="2"/>
              <a:buChar char="Ø"/>
            </a:pPr>
            <a:r>
              <a:rPr lang="ar-SA" sz="2400" b="1" dirty="0">
                <a:solidFill>
                  <a:schemeClr val="tx1"/>
                </a:solidFill>
              </a:rPr>
              <a:t>تصاعد غاز </a:t>
            </a:r>
          </a:p>
          <a:p>
            <a:pPr marL="457200" indent="-457200">
              <a:buFont typeface="Wingdings" panose="05000000000000000000" pitchFamily="2" charset="2"/>
              <a:buChar char="Ø"/>
            </a:pPr>
            <a:r>
              <a:rPr lang="ar-SA" sz="2400" b="1" dirty="0">
                <a:solidFill>
                  <a:schemeClr val="tx1"/>
                </a:solidFill>
              </a:rPr>
              <a:t>تكون مادة صلبة </a:t>
            </a:r>
          </a:p>
          <a:p>
            <a:pPr marL="457200" indent="-457200">
              <a:buFont typeface="Wingdings" panose="05000000000000000000" pitchFamily="2" charset="2"/>
              <a:buChar char="Ø"/>
            </a:pPr>
            <a:r>
              <a:rPr lang="ar-SA" sz="2400" b="1" dirty="0">
                <a:solidFill>
                  <a:schemeClr val="tx1"/>
                </a:solidFill>
              </a:rPr>
              <a:t>تأكسد</a:t>
            </a:r>
          </a:p>
          <a:p>
            <a:pPr marL="457200" indent="-457200">
              <a:buFont typeface="Wingdings" panose="05000000000000000000" pitchFamily="2" charset="2"/>
              <a:buChar char="Ø"/>
            </a:pPr>
            <a:r>
              <a:rPr lang="ar-SA" sz="2400" b="1" dirty="0">
                <a:solidFill>
                  <a:schemeClr val="tx1"/>
                </a:solidFill>
              </a:rPr>
              <a:t>تحلل</a:t>
            </a:r>
          </a:p>
          <a:p>
            <a:pPr marL="457200" indent="-457200">
              <a:buFont typeface="Wingdings" panose="05000000000000000000" pitchFamily="2" charset="2"/>
              <a:buChar char="Ø"/>
            </a:pPr>
            <a:r>
              <a:rPr lang="ar-SA" sz="2400" b="1" dirty="0">
                <a:solidFill>
                  <a:schemeClr val="tx1"/>
                </a:solidFill>
              </a:rPr>
              <a:t>تعفن </a:t>
            </a:r>
          </a:p>
          <a:p>
            <a:pPr marL="457200" indent="-457200">
              <a:buFont typeface="Wingdings" panose="05000000000000000000" pitchFamily="2" charset="2"/>
              <a:buChar char="Ø"/>
            </a:pPr>
            <a:r>
              <a:rPr lang="ar-SA" sz="2400" b="1" dirty="0">
                <a:solidFill>
                  <a:schemeClr val="tx1"/>
                </a:solidFill>
              </a:rPr>
              <a:t>فقدن بريق </a:t>
            </a:r>
          </a:p>
          <a:p>
            <a:pPr marL="457200" indent="-457200">
              <a:buFont typeface="Wingdings" panose="05000000000000000000" pitchFamily="2" charset="2"/>
              <a:buChar char="Ø"/>
            </a:pPr>
            <a:r>
              <a:rPr lang="ar-SA" sz="2400" b="1" dirty="0">
                <a:solidFill>
                  <a:schemeClr val="tx1"/>
                </a:solidFill>
              </a:rPr>
              <a:t>تخمر</a:t>
            </a:r>
          </a:p>
        </p:txBody>
      </p:sp>
    </p:spTree>
    <p:extLst>
      <p:ext uri="{BB962C8B-B14F-4D97-AF65-F5344CB8AC3E}">
        <p14:creationId xmlns:p14="http://schemas.microsoft.com/office/powerpoint/2010/main" val="100016316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p:cTn id="39"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p:cTn id="47"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p:cTn id="55"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4">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 calcmode="lin" valueType="num">
                                      <p:cBhvr>
                                        <p:cTn id="63"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4">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anim calcmode="lin" valueType="num">
                                      <p:cBhvr>
                                        <p:cTn id="71"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4">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4">
                                            <p:txEl>
                                              <p:pRg st="9" end="9"/>
                                            </p:txEl>
                                          </p:spTgt>
                                        </p:tgtEl>
                                        <p:attrNameLst>
                                          <p:attrName>style.visibility</p:attrName>
                                        </p:attrNameLst>
                                      </p:cBhvr>
                                      <p:to>
                                        <p:strVal val="visible"/>
                                      </p:to>
                                    </p:set>
                                    <p:anim calcmode="lin" valueType="num">
                                      <p:cBhvr>
                                        <p:cTn id="79" dur="1000" fill="hold"/>
                                        <p:tgtEl>
                                          <p:spTgt spid="4">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4">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4">
                                            <p:txEl>
                                              <p:pRg st="9" end="9"/>
                                            </p:txEl>
                                          </p:spTgt>
                                        </p:tgtEl>
                                        <p:attrNameLst>
                                          <p:attrName>style.rotation</p:attrName>
                                        </p:attrNameLst>
                                      </p:cBhvr>
                                      <p:tavLst>
                                        <p:tav tm="0">
                                          <p:val>
                                            <p:fltVal val="90"/>
                                          </p:val>
                                        </p:tav>
                                        <p:tav tm="100000">
                                          <p:val>
                                            <p:fltVal val="0"/>
                                          </p:val>
                                        </p:tav>
                                      </p:tavLst>
                                    </p:anim>
                                    <p:animEffect transition="in" filter="fade">
                                      <p:cBhvr>
                                        <p:cTn id="82" dur="1000"/>
                                        <p:tgtEl>
                                          <p:spTgt spid="4">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4">
                                            <p:txEl>
                                              <p:pRg st="10" end="10"/>
                                            </p:txEl>
                                          </p:spTgt>
                                        </p:tgtEl>
                                        <p:attrNameLst>
                                          <p:attrName>style.visibility</p:attrName>
                                        </p:attrNameLst>
                                      </p:cBhvr>
                                      <p:to>
                                        <p:strVal val="visible"/>
                                      </p:to>
                                    </p:set>
                                    <p:anim calcmode="lin" valueType="num">
                                      <p:cBhvr>
                                        <p:cTn id="87"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90"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BEC5B6D-2C3E-98AD-29D4-1EFB2C15F940}"/>
              </a:ext>
            </a:extLst>
          </p:cNvPr>
          <p:cNvSpPr/>
          <p:nvPr/>
        </p:nvSpPr>
        <p:spPr>
          <a:xfrm>
            <a:off x="4987815" y="811736"/>
            <a:ext cx="1963491" cy="530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ar-SA" sz="36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الخلاصة</a:t>
            </a:r>
          </a:p>
        </p:txBody>
      </p:sp>
      <p:sp>
        <p:nvSpPr>
          <p:cNvPr id="3" name="مستطيل 2">
            <a:extLst>
              <a:ext uri="{FF2B5EF4-FFF2-40B4-BE49-F238E27FC236}">
                <a16:creationId xmlns:a16="http://schemas.microsoft.com/office/drawing/2014/main" id="{10C9DC1C-C550-BEE3-8F47-45248662A6FC}"/>
              </a:ext>
            </a:extLst>
          </p:cNvPr>
          <p:cNvSpPr/>
          <p:nvPr/>
        </p:nvSpPr>
        <p:spPr>
          <a:xfrm>
            <a:off x="2976466" y="2680967"/>
            <a:ext cx="6382140" cy="2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kumimoji="0" lang="ar-SA" sz="28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قد تشير بعض التغيرات الفيزيائية إلى حدوث تفاعل كيميائي.</a:t>
            </a:r>
          </a:p>
          <a:p>
            <a:pPr marL="457200" indent="-457200">
              <a:buFont typeface="Wingdings" panose="05000000000000000000" pitchFamily="2" charset="2"/>
              <a:buChar char="Ø"/>
            </a:pPr>
            <a:r>
              <a:rPr kumimoji="0" lang="ar-SA" sz="28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معرفة مؤشرات حدوث التفاعل الكيميائي</a:t>
            </a:r>
          </a:p>
        </p:txBody>
      </p:sp>
      <p:sp>
        <p:nvSpPr>
          <p:cNvPr id="4" name="فقاعة الكلام: بيضاوية 3">
            <a:extLst>
              <a:ext uri="{FF2B5EF4-FFF2-40B4-BE49-F238E27FC236}">
                <a16:creationId xmlns:a16="http://schemas.microsoft.com/office/drawing/2014/main" id="{46E5DFF4-3DBB-72E6-BCD7-0DC673756DD3}"/>
              </a:ext>
            </a:extLst>
          </p:cNvPr>
          <p:cNvSpPr/>
          <p:nvPr/>
        </p:nvSpPr>
        <p:spPr>
          <a:xfrm>
            <a:off x="9623925" y="249503"/>
            <a:ext cx="2319260" cy="1654655"/>
          </a:xfrm>
          <a:prstGeom prst="wedgeEllipseCallout">
            <a:avLst/>
          </a:prstGeom>
          <a:solidFill>
            <a:srgbClr val="DAD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ar-SA" sz="28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ماذا تعلمنا</a:t>
            </a:r>
          </a:p>
        </p:txBody>
      </p:sp>
    </p:spTree>
    <p:extLst>
      <p:ext uri="{BB962C8B-B14F-4D97-AF65-F5344CB8AC3E}">
        <p14:creationId xmlns:p14="http://schemas.microsoft.com/office/powerpoint/2010/main" val="46296779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8;p4">
            <a:extLst>
              <a:ext uri="{FF2B5EF4-FFF2-40B4-BE49-F238E27FC236}">
                <a16:creationId xmlns:a16="http://schemas.microsoft.com/office/drawing/2014/main" id="{1B7FE5A1-8F97-9869-BF44-CF025D3B5432}"/>
              </a:ext>
            </a:extLst>
          </p:cNvPr>
          <p:cNvSpPr/>
          <p:nvPr/>
        </p:nvSpPr>
        <p:spPr>
          <a:xfrm>
            <a:off x="1435000" y="887314"/>
            <a:ext cx="9127610" cy="5083372"/>
          </a:xfrm>
          <a:prstGeom prst="rect">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مستطيل 2">
            <a:extLst>
              <a:ext uri="{FF2B5EF4-FFF2-40B4-BE49-F238E27FC236}">
                <a16:creationId xmlns:a16="http://schemas.microsoft.com/office/drawing/2014/main" id="{BEDE9CD9-D55B-AB68-BB18-25D61FF852D1}"/>
              </a:ext>
            </a:extLst>
          </p:cNvPr>
          <p:cNvSpPr/>
          <p:nvPr/>
        </p:nvSpPr>
        <p:spPr>
          <a:xfrm>
            <a:off x="11222084" y="67514"/>
            <a:ext cx="812491" cy="725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  مصادر</a:t>
            </a:r>
          </a:p>
        </p:txBody>
      </p:sp>
      <p:sp>
        <p:nvSpPr>
          <p:cNvPr id="4" name="مستطيل 3">
            <a:extLst>
              <a:ext uri="{FF2B5EF4-FFF2-40B4-BE49-F238E27FC236}">
                <a16:creationId xmlns:a16="http://schemas.microsoft.com/office/drawing/2014/main" id="{6431D53B-C819-E0E0-0B39-0A0A242AB44F}"/>
              </a:ext>
            </a:extLst>
          </p:cNvPr>
          <p:cNvSpPr/>
          <p:nvPr/>
        </p:nvSpPr>
        <p:spPr>
          <a:xfrm>
            <a:off x="1126917" y="955805"/>
            <a:ext cx="9743775" cy="1115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اكتبي عند كلّ عبارة ممّا يلي كلمة (نعم)، إذا وجد ما يدلّ على حدوث التفاعل الكيميائي، وكلمة (لا) إذا لم يوجد ما يدلّ على حدوثه.</a:t>
            </a:r>
          </a:p>
        </p:txBody>
      </p:sp>
      <p:sp>
        <p:nvSpPr>
          <p:cNvPr id="5" name="مستطيل 4">
            <a:extLst>
              <a:ext uri="{FF2B5EF4-FFF2-40B4-BE49-F238E27FC236}">
                <a16:creationId xmlns:a16="http://schemas.microsoft.com/office/drawing/2014/main" id="{743F63F9-2A2C-91F5-A0A3-4484CE1C2F5C}"/>
              </a:ext>
            </a:extLst>
          </p:cNvPr>
          <p:cNvSpPr/>
          <p:nvPr/>
        </p:nvSpPr>
        <p:spPr>
          <a:xfrm>
            <a:off x="1903446" y="2140129"/>
            <a:ext cx="8190718" cy="3781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mj-lt"/>
              <a:buAutoNum type="arabicParenR"/>
            </a:pPr>
            <a:r>
              <a:rPr lang="ar-SA" sz="2400" b="1" dirty="0">
                <a:solidFill>
                  <a:schemeClr val="tx1"/>
                </a:solidFill>
              </a:rPr>
              <a:t>خروج رائحة كريهة من ثمار الطماطم المتعفنة.  </a:t>
            </a:r>
          </a:p>
          <a:p>
            <a:pPr marL="457200" indent="-457200">
              <a:buFont typeface="+mj-lt"/>
              <a:buAutoNum type="arabicParenR"/>
            </a:pPr>
            <a:r>
              <a:rPr lang="ar-SA" sz="2400" b="1" dirty="0">
                <a:solidFill>
                  <a:schemeClr val="tx1"/>
                </a:solidFill>
              </a:rPr>
              <a:t> تكسّر كأس زجاجية إلى قطع صغيرة.</a:t>
            </a:r>
          </a:p>
          <a:p>
            <a:pPr marL="457200" indent="-457200">
              <a:buFont typeface="+mj-lt"/>
              <a:buAutoNum type="arabicParenR"/>
            </a:pPr>
            <a:r>
              <a:rPr lang="ar-SA" sz="2400" b="1" dirty="0">
                <a:solidFill>
                  <a:schemeClr val="tx1"/>
                </a:solidFill>
              </a:rPr>
              <a:t>انصهار قطع من الثلج.</a:t>
            </a:r>
          </a:p>
          <a:p>
            <a:pPr marL="457200" indent="-457200">
              <a:buFont typeface="+mj-lt"/>
              <a:buAutoNum type="arabicParenR"/>
            </a:pPr>
            <a:r>
              <a:rPr lang="ar-SA" sz="2400" b="1" dirty="0">
                <a:solidFill>
                  <a:schemeClr val="tx1"/>
                </a:solidFill>
              </a:rPr>
              <a:t>يصبح الماء دافئًا عند خلطه مع مُنظّف المصارف.</a:t>
            </a:r>
          </a:p>
          <a:p>
            <a:pPr marL="457200" indent="-457200">
              <a:buFont typeface="+mj-lt"/>
              <a:buAutoNum type="arabicParenR"/>
            </a:pPr>
            <a:r>
              <a:rPr lang="ar-SA" sz="2400" b="1" dirty="0">
                <a:solidFill>
                  <a:schemeClr val="tx1"/>
                </a:solidFill>
              </a:rPr>
              <a:t>احتراق شمعة.</a:t>
            </a:r>
          </a:p>
          <a:p>
            <a:pPr marL="457200" indent="-457200">
              <a:buFont typeface="+mj-lt"/>
              <a:buAutoNum type="arabicParenR"/>
            </a:pPr>
            <a:r>
              <a:rPr lang="ar-SA" sz="2400" b="1" dirty="0">
                <a:solidFill>
                  <a:schemeClr val="tx1"/>
                </a:solidFill>
              </a:rPr>
              <a:t>تجمد شمعة مصهورة.</a:t>
            </a:r>
          </a:p>
          <a:p>
            <a:pPr marL="457200" indent="-457200">
              <a:buFont typeface="+mj-lt"/>
              <a:buAutoNum type="arabicParenR"/>
            </a:pPr>
            <a:r>
              <a:rPr lang="ar-SA" sz="2400" b="1" dirty="0">
                <a:solidFill>
                  <a:schemeClr val="tx1"/>
                </a:solidFill>
              </a:rPr>
              <a:t>تحوّل لون ورقة شجر من اللون الأخضر إلى اللون الأصفر والأحمر عند تعاقب الفصول.</a:t>
            </a:r>
          </a:p>
          <a:p>
            <a:pPr marL="457200" indent="-457200">
              <a:buFont typeface="+mj-lt"/>
              <a:buAutoNum type="arabicParenR"/>
            </a:pPr>
            <a:r>
              <a:rPr lang="ar-SA" sz="2400" b="1" dirty="0">
                <a:solidFill>
                  <a:schemeClr val="tx1"/>
                </a:solidFill>
              </a:rPr>
              <a:t>8يُنتِج مسحوق الخبز غازًا يسبب انتفاخ الخبز.</a:t>
            </a:r>
          </a:p>
        </p:txBody>
      </p:sp>
      <p:pic>
        <p:nvPicPr>
          <p:cNvPr id="8" name="صورة 7" descr="صورة تحتوي على لقطة شاشة&#10;&#10;تم إنشاء الوصف تلقائياً">
            <a:extLst>
              <a:ext uri="{FF2B5EF4-FFF2-40B4-BE49-F238E27FC236}">
                <a16:creationId xmlns:a16="http://schemas.microsoft.com/office/drawing/2014/main" id="{CE4E2E71-6158-F458-561A-A4142A8AC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5287">
            <a:off x="9827552" y="728842"/>
            <a:ext cx="1199043" cy="385434"/>
          </a:xfrm>
          <a:prstGeom prst="rect">
            <a:avLst/>
          </a:prstGeom>
        </p:spPr>
      </p:pic>
      <p:pic>
        <p:nvPicPr>
          <p:cNvPr id="9" name="صورة 8" descr="صورة تحتوي على لقطة شاشة&#10;&#10;تم إنشاء الوصف تلقائياً">
            <a:extLst>
              <a:ext uri="{FF2B5EF4-FFF2-40B4-BE49-F238E27FC236}">
                <a16:creationId xmlns:a16="http://schemas.microsoft.com/office/drawing/2014/main" id="{2951B325-E003-39C2-D70B-5A4CDA01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5287">
            <a:off x="971014" y="5651504"/>
            <a:ext cx="1199043" cy="385434"/>
          </a:xfrm>
          <a:prstGeom prst="rect">
            <a:avLst/>
          </a:prstGeom>
        </p:spPr>
      </p:pic>
      <p:pic>
        <p:nvPicPr>
          <p:cNvPr id="10" name="صورة 9" descr="صورة تحتوي على لقطة شاشة&#10;&#10;تم إنشاء الوصف تلقائياً">
            <a:extLst>
              <a:ext uri="{FF2B5EF4-FFF2-40B4-BE49-F238E27FC236}">
                <a16:creationId xmlns:a16="http://schemas.microsoft.com/office/drawing/2014/main" id="{D441C28F-BE50-D2F6-EC92-3C36EC5DA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190860">
            <a:off x="959342" y="726573"/>
            <a:ext cx="1199043" cy="385434"/>
          </a:xfrm>
          <a:prstGeom prst="rect">
            <a:avLst/>
          </a:prstGeom>
        </p:spPr>
      </p:pic>
      <p:pic>
        <p:nvPicPr>
          <p:cNvPr id="11" name="صورة 10" descr="صورة تحتوي على لقطة شاشة&#10;&#10;تم إنشاء الوصف تلقائياً">
            <a:extLst>
              <a:ext uri="{FF2B5EF4-FFF2-40B4-BE49-F238E27FC236}">
                <a16:creationId xmlns:a16="http://schemas.microsoft.com/office/drawing/2014/main" id="{7EC73C4A-D943-83D3-AF9F-44DF03053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190860">
            <a:off x="9777000" y="5709479"/>
            <a:ext cx="1199043" cy="385434"/>
          </a:xfrm>
          <a:prstGeom prst="rect">
            <a:avLst/>
          </a:prstGeom>
        </p:spPr>
      </p:pic>
      <p:sp>
        <p:nvSpPr>
          <p:cNvPr id="12" name="مستطيل 11">
            <a:extLst>
              <a:ext uri="{FF2B5EF4-FFF2-40B4-BE49-F238E27FC236}">
                <a16:creationId xmlns:a16="http://schemas.microsoft.com/office/drawing/2014/main" id="{C7E07D97-9BA4-8E84-E7EC-F2BA3AFD8C41}"/>
              </a:ext>
            </a:extLst>
          </p:cNvPr>
          <p:cNvSpPr/>
          <p:nvPr/>
        </p:nvSpPr>
        <p:spPr>
          <a:xfrm>
            <a:off x="4413379" y="2338738"/>
            <a:ext cx="659656" cy="423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00CC"/>
                </a:solidFill>
              </a:rPr>
              <a:t>نعم</a:t>
            </a:r>
          </a:p>
        </p:txBody>
      </p:sp>
      <p:sp>
        <p:nvSpPr>
          <p:cNvPr id="13" name="مستطيل 12">
            <a:extLst>
              <a:ext uri="{FF2B5EF4-FFF2-40B4-BE49-F238E27FC236}">
                <a16:creationId xmlns:a16="http://schemas.microsoft.com/office/drawing/2014/main" id="{4D50AA86-6DB8-57E6-2DC1-BEE9227DA677}"/>
              </a:ext>
            </a:extLst>
          </p:cNvPr>
          <p:cNvSpPr/>
          <p:nvPr/>
        </p:nvSpPr>
        <p:spPr>
          <a:xfrm>
            <a:off x="5241328" y="2762520"/>
            <a:ext cx="659656" cy="423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00CC"/>
                </a:solidFill>
              </a:rPr>
              <a:t>لا</a:t>
            </a:r>
          </a:p>
        </p:txBody>
      </p:sp>
      <p:sp>
        <p:nvSpPr>
          <p:cNvPr id="14" name="مستطيل 13">
            <a:extLst>
              <a:ext uri="{FF2B5EF4-FFF2-40B4-BE49-F238E27FC236}">
                <a16:creationId xmlns:a16="http://schemas.microsoft.com/office/drawing/2014/main" id="{1CED1F39-4DE7-1FD5-E924-B20AEA1EB00C}"/>
              </a:ext>
            </a:extLst>
          </p:cNvPr>
          <p:cNvSpPr/>
          <p:nvPr/>
        </p:nvSpPr>
        <p:spPr>
          <a:xfrm>
            <a:off x="6849304" y="3130006"/>
            <a:ext cx="659656" cy="423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00CC"/>
                </a:solidFill>
              </a:rPr>
              <a:t>لا</a:t>
            </a:r>
          </a:p>
        </p:txBody>
      </p:sp>
      <p:sp>
        <p:nvSpPr>
          <p:cNvPr id="15" name="مستطيل 14">
            <a:extLst>
              <a:ext uri="{FF2B5EF4-FFF2-40B4-BE49-F238E27FC236}">
                <a16:creationId xmlns:a16="http://schemas.microsoft.com/office/drawing/2014/main" id="{503C8E53-01AC-9F6A-B11D-4A7DD4097FA4}"/>
              </a:ext>
            </a:extLst>
          </p:cNvPr>
          <p:cNvSpPr/>
          <p:nvPr/>
        </p:nvSpPr>
        <p:spPr>
          <a:xfrm>
            <a:off x="4183484" y="3439351"/>
            <a:ext cx="659656" cy="423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00CC"/>
                </a:solidFill>
              </a:rPr>
              <a:t>نعم</a:t>
            </a:r>
          </a:p>
        </p:txBody>
      </p:sp>
      <p:sp>
        <p:nvSpPr>
          <p:cNvPr id="16" name="مستطيل 15">
            <a:extLst>
              <a:ext uri="{FF2B5EF4-FFF2-40B4-BE49-F238E27FC236}">
                <a16:creationId xmlns:a16="http://schemas.microsoft.com/office/drawing/2014/main" id="{774F98ED-6DB8-1887-C4F6-452A4AC9FCC7}"/>
              </a:ext>
            </a:extLst>
          </p:cNvPr>
          <p:cNvSpPr/>
          <p:nvPr/>
        </p:nvSpPr>
        <p:spPr>
          <a:xfrm>
            <a:off x="7543578" y="3877750"/>
            <a:ext cx="659656" cy="423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00CC"/>
                </a:solidFill>
              </a:rPr>
              <a:t>نعم</a:t>
            </a:r>
          </a:p>
        </p:txBody>
      </p:sp>
      <p:sp>
        <p:nvSpPr>
          <p:cNvPr id="17" name="مستطيل 16">
            <a:extLst>
              <a:ext uri="{FF2B5EF4-FFF2-40B4-BE49-F238E27FC236}">
                <a16:creationId xmlns:a16="http://schemas.microsoft.com/office/drawing/2014/main" id="{53D7411A-5F16-025D-B49B-93F5CF8504C3}"/>
              </a:ext>
            </a:extLst>
          </p:cNvPr>
          <p:cNvSpPr/>
          <p:nvPr/>
        </p:nvSpPr>
        <p:spPr>
          <a:xfrm>
            <a:off x="6919062" y="4267287"/>
            <a:ext cx="659656" cy="423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00CC"/>
                </a:solidFill>
              </a:rPr>
              <a:t>لا</a:t>
            </a:r>
          </a:p>
        </p:txBody>
      </p:sp>
      <p:sp>
        <p:nvSpPr>
          <p:cNvPr id="18" name="مستطيل 17">
            <a:extLst>
              <a:ext uri="{FF2B5EF4-FFF2-40B4-BE49-F238E27FC236}">
                <a16:creationId xmlns:a16="http://schemas.microsoft.com/office/drawing/2014/main" id="{29638DC7-5386-6E90-08DA-DDD8AF477CEE}"/>
              </a:ext>
            </a:extLst>
          </p:cNvPr>
          <p:cNvSpPr/>
          <p:nvPr/>
        </p:nvSpPr>
        <p:spPr>
          <a:xfrm>
            <a:off x="7454602" y="4948117"/>
            <a:ext cx="659656" cy="423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00CC"/>
                </a:solidFill>
              </a:rPr>
              <a:t>نعم</a:t>
            </a:r>
          </a:p>
        </p:txBody>
      </p:sp>
      <p:sp>
        <p:nvSpPr>
          <p:cNvPr id="19" name="مستطيل 18">
            <a:extLst>
              <a:ext uri="{FF2B5EF4-FFF2-40B4-BE49-F238E27FC236}">
                <a16:creationId xmlns:a16="http://schemas.microsoft.com/office/drawing/2014/main" id="{030725C8-46E5-F274-B30C-BC3B8610EFD5}"/>
              </a:ext>
            </a:extLst>
          </p:cNvPr>
          <p:cNvSpPr/>
          <p:nvPr/>
        </p:nvSpPr>
        <p:spPr>
          <a:xfrm>
            <a:off x="4487896" y="5247829"/>
            <a:ext cx="659656" cy="423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00CC"/>
                </a:solidFill>
              </a:rPr>
              <a:t>نعم</a:t>
            </a:r>
          </a:p>
        </p:txBody>
      </p:sp>
      <p:sp>
        <p:nvSpPr>
          <p:cNvPr id="20" name="مستطيل 19">
            <a:hlinkClick r:id="" action="ppaction://hlinkshowjump?jump=lastslide"/>
            <a:extLst>
              <a:ext uri="{FF2B5EF4-FFF2-40B4-BE49-F238E27FC236}">
                <a16:creationId xmlns:a16="http://schemas.microsoft.com/office/drawing/2014/main" id="{BB4DD747-F711-295D-5C35-CD65424B505C}"/>
              </a:ext>
            </a:extLst>
          </p:cNvPr>
          <p:cNvSpPr/>
          <p:nvPr/>
        </p:nvSpPr>
        <p:spPr>
          <a:xfrm>
            <a:off x="147105" y="6308254"/>
            <a:ext cx="1102372" cy="363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نهاية الحصة</a:t>
            </a:r>
          </a:p>
        </p:txBody>
      </p:sp>
    </p:spTree>
    <p:extLst>
      <p:ext uri="{BB962C8B-B14F-4D97-AF65-F5344CB8AC3E}">
        <p14:creationId xmlns:p14="http://schemas.microsoft.com/office/powerpoint/2010/main" val="30271349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90"/>
                                          </p:val>
                                        </p:tav>
                                        <p:tav tm="100000">
                                          <p:val>
                                            <p:fltVal val="0"/>
                                          </p:val>
                                        </p:tav>
                                      </p:tavLst>
                                    </p:anim>
                                    <p:animEffect transition="in" filter="fade">
                                      <p:cBhvr>
                                        <p:cTn id="6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94F47D2-1904-D66C-D057-40B5B77A1869}"/>
              </a:ext>
            </a:extLst>
          </p:cNvPr>
          <p:cNvSpPr/>
          <p:nvPr/>
        </p:nvSpPr>
        <p:spPr>
          <a:xfrm>
            <a:off x="4764541" y="500550"/>
            <a:ext cx="2662917" cy="992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bg1"/>
                </a:solidFill>
                <a:latin typeface="Arial" panose="020B0604020202020204" pitchFamily="34" charset="0"/>
              </a:rPr>
              <a:t>سنتعلم اليوم </a:t>
            </a:r>
          </a:p>
        </p:txBody>
      </p:sp>
      <p:sp>
        <p:nvSpPr>
          <p:cNvPr id="3" name="مستطيل 2">
            <a:extLst>
              <a:ext uri="{FF2B5EF4-FFF2-40B4-BE49-F238E27FC236}">
                <a16:creationId xmlns:a16="http://schemas.microsoft.com/office/drawing/2014/main" id="{227E0C00-357F-E341-06F5-DB1FF6C07999}"/>
              </a:ext>
            </a:extLst>
          </p:cNvPr>
          <p:cNvSpPr/>
          <p:nvPr/>
        </p:nvSpPr>
        <p:spPr>
          <a:xfrm>
            <a:off x="3221588" y="2254706"/>
            <a:ext cx="5748824" cy="1514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كتابة التوزيع الإلكتروني لبعض ذرات العناصر</a:t>
            </a:r>
          </a:p>
        </p:txBody>
      </p:sp>
      <p:pic>
        <p:nvPicPr>
          <p:cNvPr id="4" name="صورة 3" descr="صورة تحتوي على لقطة شاشة&#10;&#10;تم إنشاء الوصف تلقائياً">
            <a:extLst>
              <a:ext uri="{FF2B5EF4-FFF2-40B4-BE49-F238E27FC236}">
                <a16:creationId xmlns:a16="http://schemas.microsoft.com/office/drawing/2014/main" id="{63C13085-68CD-184C-B18F-A1509821C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313" y="2061989"/>
            <a:ext cx="1199043" cy="385434"/>
          </a:xfrm>
          <a:prstGeom prst="rect">
            <a:avLst/>
          </a:prstGeom>
        </p:spPr>
      </p:pic>
    </p:spTree>
    <p:extLst>
      <p:ext uri="{BB962C8B-B14F-4D97-AF65-F5344CB8AC3E}">
        <p14:creationId xmlns:p14="http://schemas.microsoft.com/office/powerpoint/2010/main" val="1464250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68DEE07-0EB9-5B70-C990-3EB6895D9EB0}"/>
              </a:ext>
            </a:extLst>
          </p:cNvPr>
          <p:cNvSpPr/>
          <p:nvPr/>
        </p:nvSpPr>
        <p:spPr>
          <a:xfrm>
            <a:off x="6680095" y="129640"/>
            <a:ext cx="2164702" cy="541175"/>
          </a:xfrm>
          <a:prstGeom prst="rect">
            <a:avLst/>
          </a:prstGeom>
          <a:solidFill>
            <a:srgbClr val="C7D8EF"/>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lumMod val="95000"/>
                    <a:lumOff val="5000"/>
                  </a:schemeClr>
                </a:solidFill>
              </a:rPr>
              <a:t>التهيئة</a:t>
            </a:r>
          </a:p>
        </p:txBody>
      </p:sp>
      <p:sp>
        <p:nvSpPr>
          <p:cNvPr id="3" name="مستطيل 2">
            <a:extLst>
              <a:ext uri="{FF2B5EF4-FFF2-40B4-BE49-F238E27FC236}">
                <a16:creationId xmlns:a16="http://schemas.microsoft.com/office/drawing/2014/main" id="{6DAEBE60-5475-9370-77A2-32AFD6565A43}"/>
              </a:ext>
            </a:extLst>
          </p:cNvPr>
          <p:cNvSpPr/>
          <p:nvPr/>
        </p:nvSpPr>
        <p:spPr>
          <a:xfrm>
            <a:off x="4721291" y="1130558"/>
            <a:ext cx="6363476" cy="868593"/>
          </a:xfrm>
          <a:prstGeom prst="rect">
            <a:avLst/>
          </a:prstGeom>
          <a:ln w="57150"/>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solidFill>
                  <a:schemeClr val="tx1"/>
                </a:solidFill>
              </a:rPr>
              <a:t>لدينا فندق يحتوي على عدة طوابق وكل طابق يحتوي على </a:t>
            </a:r>
          </a:p>
          <a:p>
            <a:pPr algn="ctr"/>
            <a:r>
              <a:rPr lang="ar-SA" sz="2400" b="1" dirty="0">
                <a:solidFill>
                  <a:schemeClr val="tx1"/>
                </a:solidFill>
              </a:rPr>
              <a:t>عدد مختلف من الغرف وكل غرفة بها سريرين فقط </a:t>
            </a:r>
          </a:p>
        </p:txBody>
      </p:sp>
      <p:sp>
        <p:nvSpPr>
          <p:cNvPr id="8" name="مستطيل 7">
            <a:extLst>
              <a:ext uri="{FF2B5EF4-FFF2-40B4-BE49-F238E27FC236}">
                <a16:creationId xmlns:a16="http://schemas.microsoft.com/office/drawing/2014/main" id="{3D1D2DDD-E6C1-720E-ED61-0B682AE77DED}"/>
              </a:ext>
            </a:extLst>
          </p:cNvPr>
          <p:cNvSpPr/>
          <p:nvPr/>
        </p:nvSpPr>
        <p:spPr>
          <a:xfrm>
            <a:off x="5267131" y="3881395"/>
            <a:ext cx="5505061" cy="547046"/>
          </a:xfrm>
          <a:prstGeom prst="rect">
            <a:avLst/>
          </a:prstGeom>
          <a:ln w="57150"/>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FF0000"/>
                </a:solidFill>
              </a:rPr>
              <a:t>كم شخصا يمكن ان يسكن في الطابق الأول؟</a:t>
            </a:r>
          </a:p>
        </p:txBody>
      </p:sp>
      <p:pic>
        <p:nvPicPr>
          <p:cNvPr id="9" name="صورة 8">
            <a:extLst>
              <a:ext uri="{FF2B5EF4-FFF2-40B4-BE49-F238E27FC236}">
                <a16:creationId xmlns:a16="http://schemas.microsoft.com/office/drawing/2014/main" id="{E4B39D82-7DDB-0209-30FA-D27DD62D04B4}"/>
              </a:ext>
            </a:extLst>
          </p:cNvPr>
          <p:cNvPicPr>
            <a:picLocks noChangeAspect="1"/>
          </p:cNvPicPr>
          <p:nvPr/>
        </p:nvPicPr>
        <p:blipFill rotWithShape="1">
          <a:blip r:embed="rId4">
            <a:extLst>
              <a:ext uri="{28A0092B-C50C-407E-A947-70E740481C1C}">
                <a14:useLocalDpi xmlns:a14="http://schemas.microsoft.com/office/drawing/2010/main" val="0"/>
              </a:ext>
            </a:extLst>
          </a:blip>
          <a:srcRect l="9873" t="28211" r="68929" b="25494"/>
          <a:stretch/>
        </p:blipFill>
        <p:spPr>
          <a:xfrm>
            <a:off x="504455" y="112675"/>
            <a:ext cx="3301189" cy="3861317"/>
          </a:xfrm>
          <a:prstGeom prst="rect">
            <a:avLst/>
          </a:prstGeom>
        </p:spPr>
      </p:pic>
      <p:pic>
        <p:nvPicPr>
          <p:cNvPr id="10" name="صورة 9" descr="صورة تحتوي على أريكة, داخلي, غرفة, أرضية&#10;&#10;تم إنشاء الوصف تلقائياً">
            <a:extLst>
              <a:ext uri="{FF2B5EF4-FFF2-40B4-BE49-F238E27FC236}">
                <a16:creationId xmlns:a16="http://schemas.microsoft.com/office/drawing/2014/main" id="{AA663165-B9A8-6550-91F8-052DC6B84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64" y="4054149"/>
            <a:ext cx="3346580" cy="2509935"/>
          </a:xfrm>
          <a:prstGeom prst="rect">
            <a:avLst/>
          </a:prstGeom>
        </p:spPr>
      </p:pic>
      <p:pic>
        <p:nvPicPr>
          <p:cNvPr id="11" name="محاكاة نداء المطار__الطيران__السفر_صالة المطار">
            <a:hlinkClick r:id="" action="ppaction://media"/>
            <a:extLst>
              <a:ext uri="{FF2B5EF4-FFF2-40B4-BE49-F238E27FC236}">
                <a16:creationId xmlns:a16="http://schemas.microsoft.com/office/drawing/2014/main" id="{8B17CFAB-0E56-148E-DE53-1ADC3A18E43A}"/>
              </a:ext>
            </a:extLst>
          </p:cNvPr>
          <p:cNvPicPr>
            <a:picLocks noChangeAspect="1"/>
          </p:cNvPicPr>
          <p:nvPr>
            <a:videoFile r:link="rId1"/>
            <p:extLst>
              <p:ext uri="{DAA4B4D4-6D71-4841-9C94-3DE7FCFB9230}">
                <p14:media xmlns:p14="http://schemas.microsoft.com/office/powerpoint/2010/main" r:embed="rId2">
                  <p14:trim end="11675.789"/>
                </p14:media>
              </p:ext>
            </p:extLst>
          </p:nvPr>
        </p:nvPicPr>
        <p:blipFill>
          <a:blip r:embed="rId6"/>
          <a:stretch>
            <a:fillRect/>
          </a:stretch>
        </p:blipFill>
        <p:spPr>
          <a:xfrm>
            <a:off x="10338370" y="112675"/>
            <a:ext cx="1544165" cy="868593"/>
          </a:xfrm>
          <a:prstGeom prst="rect">
            <a:avLst/>
          </a:prstGeom>
        </p:spPr>
      </p:pic>
      <p:sp>
        <p:nvSpPr>
          <p:cNvPr id="12" name="مستطيل 11">
            <a:extLst>
              <a:ext uri="{FF2B5EF4-FFF2-40B4-BE49-F238E27FC236}">
                <a16:creationId xmlns:a16="http://schemas.microsoft.com/office/drawing/2014/main" id="{A6E5EADD-96A1-FE9F-18FC-B74D8D7DAD68}"/>
              </a:ext>
            </a:extLst>
          </p:cNvPr>
          <p:cNvSpPr/>
          <p:nvPr/>
        </p:nvSpPr>
        <p:spPr>
          <a:xfrm>
            <a:off x="5971593" y="2140174"/>
            <a:ext cx="4096138" cy="1563724"/>
          </a:xfrm>
          <a:prstGeom prst="rect">
            <a:avLst/>
          </a:prstGeom>
          <a:ln w="57150"/>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solidFill>
                  <a:schemeClr val="tx1"/>
                </a:solidFill>
              </a:rPr>
              <a:t>الطابق الأول يوجد به غرفة </a:t>
            </a:r>
          </a:p>
          <a:p>
            <a:pPr algn="ctr"/>
            <a:r>
              <a:rPr lang="ar-SA" sz="2400" b="1" dirty="0">
                <a:solidFill>
                  <a:schemeClr val="tx1"/>
                </a:solidFill>
              </a:rPr>
              <a:t>الطابق الثاني به 4 غرف </a:t>
            </a:r>
          </a:p>
          <a:p>
            <a:pPr algn="ctr"/>
            <a:r>
              <a:rPr lang="ar-SA" sz="2400" b="1" dirty="0">
                <a:solidFill>
                  <a:schemeClr val="tx1"/>
                </a:solidFill>
              </a:rPr>
              <a:t>الطابق الرابع 16 غرف</a:t>
            </a:r>
          </a:p>
        </p:txBody>
      </p:sp>
      <p:sp>
        <p:nvSpPr>
          <p:cNvPr id="13" name="مستطيل 12">
            <a:extLst>
              <a:ext uri="{FF2B5EF4-FFF2-40B4-BE49-F238E27FC236}">
                <a16:creationId xmlns:a16="http://schemas.microsoft.com/office/drawing/2014/main" id="{34497228-CF77-E0DE-2E03-6636D02D6DB2}"/>
              </a:ext>
            </a:extLst>
          </p:cNvPr>
          <p:cNvSpPr/>
          <p:nvPr/>
        </p:nvSpPr>
        <p:spPr>
          <a:xfrm>
            <a:off x="5166826" y="4609396"/>
            <a:ext cx="5705670" cy="547046"/>
          </a:xfrm>
          <a:prstGeom prst="rect">
            <a:avLst/>
          </a:prstGeom>
          <a:ln w="57150"/>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FF0000"/>
                </a:solidFill>
              </a:rPr>
              <a:t>كم شخصا يمكن ان يسكن في الطابق الرابع ؟</a:t>
            </a:r>
          </a:p>
        </p:txBody>
      </p:sp>
      <p:sp>
        <p:nvSpPr>
          <p:cNvPr id="14" name="مستطيل 13">
            <a:extLst>
              <a:ext uri="{FF2B5EF4-FFF2-40B4-BE49-F238E27FC236}">
                <a16:creationId xmlns:a16="http://schemas.microsoft.com/office/drawing/2014/main" id="{41F34876-247B-C4F9-B9BC-B8C86FBC5534}"/>
              </a:ext>
            </a:extLst>
          </p:cNvPr>
          <p:cNvSpPr/>
          <p:nvPr/>
        </p:nvSpPr>
        <p:spPr>
          <a:xfrm>
            <a:off x="4224354" y="5363277"/>
            <a:ext cx="7076184" cy="547046"/>
          </a:xfrm>
          <a:prstGeom prst="rect">
            <a:avLst/>
          </a:prstGeom>
          <a:ln w="57150"/>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FF0000"/>
                </a:solidFill>
              </a:rPr>
              <a:t>هل يمكن ان يسكن 10 اشخاص في الطابق الثاني ؟ لماذا ؟</a:t>
            </a:r>
          </a:p>
        </p:txBody>
      </p:sp>
    </p:spTree>
    <p:extLst>
      <p:ext uri="{BB962C8B-B14F-4D97-AF65-F5344CB8AC3E}">
        <p14:creationId xmlns:p14="http://schemas.microsoft.com/office/powerpoint/2010/main" val="339711450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video>
              <p:cMediaNode vol="80000">
                <p:cTn id="29" fill="hold" display="0">
                  <p:stCondLst>
                    <p:cond delay="indefinite"/>
                  </p:stCondLst>
                </p:cTn>
                <p:tgtEl>
                  <p:spTgt spid="11"/>
                </p:tgtEl>
              </p:cMediaNode>
            </p:video>
          </p:childTnLst>
        </p:cTn>
      </p:par>
    </p:tnLst>
    <p:bldLst>
      <p:bldP spid="8"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1;p24">
            <a:extLst>
              <a:ext uri="{FF2B5EF4-FFF2-40B4-BE49-F238E27FC236}">
                <a16:creationId xmlns:a16="http://schemas.microsoft.com/office/drawing/2014/main" id="{E23699A9-8E9A-2F83-1F92-20CA39DFD840}"/>
              </a:ext>
            </a:extLst>
          </p:cNvPr>
          <p:cNvSpPr/>
          <p:nvPr/>
        </p:nvSpPr>
        <p:spPr>
          <a:xfrm rot="-5400000" flipH="1">
            <a:off x="4369952" y="-827733"/>
            <a:ext cx="3452096" cy="8513465"/>
          </a:xfrm>
          <a:prstGeom prst="round2SameRect">
            <a:avLst>
              <a:gd name="adj1" fmla="val 50000"/>
              <a:gd name="adj2" fmla="val 50000"/>
            </a:avLst>
          </a:prstGeom>
          <a:solidFill>
            <a:schemeClr val="accent5">
              <a:lumMod val="50000"/>
            </a:scheme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1825CFC5-D816-2238-4C9A-23531D0EA873}"/>
              </a:ext>
            </a:extLst>
          </p:cNvPr>
          <p:cNvSpPr/>
          <p:nvPr/>
        </p:nvSpPr>
        <p:spPr>
          <a:xfrm>
            <a:off x="3344441" y="2043791"/>
            <a:ext cx="5503117" cy="2770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800" b="1" dirty="0">
                <a:solidFill>
                  <a:schemeClr val="bg1"/>
                </a:solidFill>
              </a:rPr>
              <a:t>التوزيع الإلكتروني</a:t>
            </a:r>
          </a:p>
        </p:txBody>
      </p:sp>
    </p:spTree>
    <p:extLst>
      <p:ext uri="{BB962C8B-B14F-4D97-AF65-F5344CB8AC3E}">
        <p14:creationId xmlns:p14="http://schemas.microsoft.com/office/powerpoint/2010/main" val="387631451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DCB2452-BBC2-2788-2387-5DC03038EBB5}"/>
              </a:ext>
            </a:extLst>
          </p:cNvPr>
          <p:cNvSpPr/>
          <p:nvPr/>
        </p:nvSpPr>
        <p:spPr>
          <a:xfrm>
            <a:off x="717290" y="1293846"/>
            <a:ext cx="10757418" cy="138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كل مستوى</a:t>
            </a:r>
            <a:r>
              <a:rPr lang="ar-SA" sz="2800" b="1" dirty="0">
                <a:solidFill>
                  <a:srgbClr val="0000CC"/>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n</a:t>
            </a:r>
            <a:r>
              <a:rPr lang="ar-SA" sz="2800" b="1" dirty="0">
                <a:solidFill>
                  <a:srgbClr val="0000CC"/>
                </a:solidFill>
                <a:latin typeface="Arial" panose="020B0604020202020204" pitchFamily="34" charset="0"/>
                <a:cs typeface="Arial" panose="020B0604020202020204" pitchFamily="34" charset="0"/>
              </a:rPr>
              <a:t> ) </a:t>
            </a:r>
            <a:r>
              <a:rPr lang="ar-SA" sz="2800" b="1" dirty="0">
                <a:solidFill>
                  <a:schemeClr val="tx1"/>
                </a:solidFill>
                <a:latin typeface="Arial" panose="020B0604020202020204" pitchFamily="34" charset="0"/>
                <a:cs typeface="Arial" panose="020B0604020202020204" pitchFamily="34" charset="0"/>
              </a:rPr>
              <a:t>من مستويات الطاقة الرئيسة يسع عددًا محددا من الإلكترونات. وأقصى عدد من الإلكترونات يستوعبه مستوى الطاقة الرئيس يمكن حسابه بالمعادلة: </a:t>
            </a:r>
            <a:r>
              <a:rPr lang="en-US" sz="2800" b="1" dirty="0">
                <a:solidFill>
                  <a:srgbClr val="0000CC"/>
                </a:solidFill>
                <a:latin typeface="Arial" panose="020B0604020202020204" pitchFamily="34" charset="0"/>
                <a:cs typeface="Arial" panose="020B0604020202020204" pitchFamily="34" charset="0"/>
              </a:rPr>
              <a:t>e = 2n</a:t>
            </a:r>
            <a:r>
              <a:rPr lang="en-US" sz="2800" b="1" baseline="30000" dirty="0">
                <a:solidFill>
                  <a:srgbClr val="0000CC"/>
                </a:solidFill>
                <a:latin typeface="Arial" panose="020B0604020202020204" pitchFamily="34" charset="0"/>
                <a:cs typeface="Arial" panose="020B0604020202020204" pitchFamily="34" charset="0"/>
              </a:rPr>
              <a:t>2</a:t>
            </a:r>
          </a:p>
        </p:txBody>
      </p:sp>
      <p:sp>
        <p:nvSpPr>
          <p:cNvPr id="6" name="مستطيل 5">
            <a:extLst>
              <a:ext uri="{FF2B5EF4-FFF2-40B4-BE49-F238E27FC236}">
                <a16:creationId xmlns:a16="http://schemas.microsoft.com/office/drawing/2014/main" id="{BDB545AE-95E4-129A-5AD8-185819FF3B8D}"/>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113 </a:t>
            </a:r>
          </a:p>
        </p:txBody>
      </p:sp>
      <p:pic>
        <p:nvPicPr>
          <p:cNvPr id="4" name="صورة 3" descr="صورة تحتوي على لقطة شاشة&#10;&#10;تم إنشاء الوصف تلقائياً">
            <a:extLst>
              <a:ext uri="{FF2B5EF4-FFF2-40B4-BE49-F238E27FC236}">
                <a16:creationId xmlns:a16="http://schemas.microsoft.com/office/drawing/2014/main" id="{BA2409BD-FB40-7DCA-0075-82E776CB7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312" y="979638"/>
            <a:ext cx="1199043" cy="385434"/>
          </a:xfrm>
          <a:prstGeom prst="rect">
            <a:avLst/>
          </a:prstGeom>
        </p:spPr>
      </p:pic>
      <p:sp>
        <p:nvSpPr>
          <p:cNvPr id="7" name="مستطيل 6">
            <a:extLst>
              <a:ext uri="{FF2B5EF4-FFF2-40B4-BE49-F238E27FC236}">
                <a16:creationId xmlns:a16="http://schemas.microsoft.com/office/drawing/2014/main" id="{70CBB52D-E397-8B57-5E6A-B1B113C63C5E}"/>
              </a:ext>
            </a:extLst>
          </p:cNvPr>
          <p:cNvSpPr/>
          <p:nvPr/>
        </p:nvSpPr>
        <p:spPr>
          <a:xfrm>
            <a:off x="4416878" y="135967"/>
            <a:ext cx="3358243" cy="545028"/>
          </a:xfrm>
          <a:prstGeom prst="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التوزيع الالكتروني </a:t>
            </a:r>
          </a:p>
        </p:txBody>
      </p:sp>
      <p:graphicFrame>
        <p:nvGraphicFramePr>
          <p:cNvPr id="10" name="جدول 10">
            <a:extLst>
              <a:ext uri="{FF2B5EF4-FFF2-40B4-BE49-F238E27FC236}">
                <a16:creationId xmlns:a16="http://schemas.microsoft.com/office/drawing/2014/main" id="{29C59E6E-8D2D-E030-8CDD-79EE19358963}"/>
              </a:ext>
            </a:extLst>
          </p:cNvPr>
          <p:cNvGraphicFramePr>
            <a:graphicFrameLocks noGrp="1"/>
          </p:cNvGraphicFramePr>
          <p:nvPr>
            <p:extLst>
              <p:ext uri="{D42A27DB-BD31-4B8C-83A1-F6EECF244321}">
                <p14:modId xmlns:p14="http://schemas.microsoft.com/office/powerpoint/2010/main" val="1405322253"/>
              </p:ext>
            </p:extLst>
          </p:nvPr>
        </p:nvGraphicFramePr>
        <p:xfrm>
          <a:off x="1617305" y="3291480"/>
          <a:ext cx="8957388" cy="2072640"/>
        </p:xfrm>
        <a:graphic>
          <a:graphicData uri="http://schemas.openxmlformats.org/drawingml/2006/table">
            <a:tbl>
              <a:tblPr rtl="1" firstRow="1" bandRow="1">
                <a:tableStyleId>{5C22544A-7EE6-4342-B048-85BDC9FD1C3A}</a:tableStyleId>
              </a:tblPr>
              <a:tblGrid>
                <a:gridCol w="4478694">
                  <a:extLst>
                    <a:ext uri="{9D8B030D-6E8A-4147-A177-3AD203B41FA5}">
                      <a16:colId xmlns:a16="http://schemas.microsoft.com/office/drawing/2014/main" val="2159537538"/>
                    </a:ext>
                  </a:extLst>
                </a:gridCol>
                <a:gridCol w="4478694">
                  <a:extLst>
                    <a:ext uri="{9D8B030D-6E8A-4147-A177-3AD203B41FA5}">
                      <a16:colId xmlns:a16="http://schemas.microsoft.com/office/drawing/2014/main" val="777792932"/>
                    </a:ext>
                  </a:extLst>
                </a:gridCol>
              </a:tblGrid>
              <a:tr h="414000">
                <a:tc>
                  <a:txBody>
                    <a:bodyPr/>
                    <a:lstStyle/>
                    <a:p>
                      <a:pPr rtl="1"/>
                      <a:r>
                        <a:rPr lang="ar-SA" sz="2400" b="1" dirty="0">
                          <a:solidFill>
                            <a:schemeClr val="tx1"/>
                          </a:solidFill>
                          <a:latin typeface="Arial" panose="020B0604020202020204" pitchFamily="34" charset="0"/>
                          <a:cs typeface="Arial" panose="020B0604020202020204" pitchFamily="34" charset="0"/>
                        </a:rPr>
                        <a:t>عدد الإلكترونات في المستوى الأول</a:t>
                      </a:r>
                      <a:r>
                        <a:rPr lang="en-US" sz="2400" b="1" dirty="0">
                          <a:solidFill>
                            <a:schemeClr val="tx1"/>
                          </a:solidFill>
                          <a:latin typeface="Arial" panose="020B0604020202020204" pitchFamily="34" charset="0"/>
                          <a:cs typeface="Arial" panose="020B0604020202020204" pitchFamily="34" charset="0"/>
                        </a:rPr>
                        <a:t> </a:t>
                      </a:r>
                      <a:r>
                        <a:rPr lang="ar-SA" sz="2400"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n=1</a:t>
                      </a:r>
                      <a:endParaRPr lang="ar-SA" sz="2400" b="1"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en-US" sz="2800" b="1" dirty="0">
                          <a:solidFill>
                            <a:srgbClr val="0000CC"/>
                          </a:solidFill>
                          <a:latin typeface="Arial" panose="020B0604020202020204" pitchFamily="34" charset="0"/>
                          <a:cs typeface="Arial" panose="020B0604020202020204" pitchFamily="34" charset="0"/>
                        </a:rPr>
                        <a:t>e = 2(1)</a:t>
                      </a:r>
                      <a:r>
                        <a:rPr lang="en-US" sz="2800" b="1" baseline="30000" dirty="0">
                          <a:solidFill>
                            <a:srgbClr val="0000CC"/>
                          </a:solidFill>
                          <a:latin typeface="Arial" panose="020B0604020202020204" pitchFamily="34" charset="0"/>
                          <a:cs typeface="Arial" panose="020B0604020202020204" pitchFamily="34" charset="0"/>
                        </a:rPr>
                        <a:t>2</a:t>
                      </a:r>
                      <a:r>
                        <a:rPr lang="en-US" sz="2800" b="1" dirty="0">
                          <a:solidFill>
                            <a:srgbClr val="0000CC"/>
                          </a:solidFill>
                          <a:latin typeface="Arial" panose="020B0604020202020204" pitchFamily="34" charset="0"/>
                          <a:cs typeface="Arial" panose="020B0604020202020204" pitchFamily="34" charset="0"/>
                        </a:rPr>
                        <a:t> = 2 </a:t>
                      </a:r>
                      <a:endParaRPr lang="ar-SA" sz="2800" b="1" dirty="0">
                        <a:solidFill>
                          <a:srgbClr val="0000CC"/>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6733966"/>
                  </a:ext>
                </a:extLst>
              </a:tr>
              <a:tr h="414000">
                <a:tc>
                  <a:txBody>
                    <a:bodyPr/>
                    <a:lstStyle/>
                    <a:p>
                      <a:pPr rtl="1"/>
                      <a:r>
                        <a:rPr lang="ar-SA" sz="2400" b="1" dirty="0">
                          <a:solidFill>
                            <a:schemeClr val="tx1"/>
                          </a:solidFill>
                          <a:latin typeface="Arial" panose="020B0604020202020204" pitchFamily="34" charset="0"/>
                          <a:cs typeface="Arial" panose="020B0604020202020204" pitchFamily="34" charset="0"/>
                        </a:rPr>
                        <a:t>عدد الإلكترونات في المستوى الثاني </a:t>
                      </a:r>
                      <a:r>
                        <a:rPr lang="en-US" sz="2400" b="1" dirty="0">
                          <a:solidFill>
                            <a:schemeClr val="tx1"/>
                          </a:solidFill>
                          <a:latin typeface="Arial" panose="020B0604020202020204" pitchFamily="34" charset="0"/>
                          <a:cs typeface="Arial" panose="020B0604020202020204" pitchFamily="34" charset="0"/>
                        </a:rPr>
                        <a:t>n=2</a:t>
                      </a:r>
                      <a:endParaRPr lang="ar-SA" sz="2400" b="1"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800" b="1" dirty="0">
                          <a:solidFill>
                            <a:srgbClr val="0000CC"/>
                          </a:solidFill>
                          <a:latin typeface="Arial" panose="020B0604020202020204" pitchFamily="34" charset="0"/>
                          <a:cs typeface="Arial" panose="020B0604020202020204" pitchFamily="34" charset="0"/>
                        </a:rPr>
                        <a:t>e = 2(2)</a:t>
                      </a:r>
                      <a:r>
                        <a:rPr lang="en-US" sz="2800" b="1" baseline="30000" dirty="0">
                          <a:solidFill>
                            <a:srgbClr val="0000CC"/>
                          </a:solidFill>
                          <a:latin typeface="Arial" panose="020B0604020202020204" pitchFamily="34" charset="0"/>
                          <a:cs typeface="Arial" panose="020B0604020202020204" pitchFamily="34" charset="0"/>
                        </a:rPr>
                        <a:t>2</a:t>
                      </a:r>
                      <a:r>
                        <a:rPr lang="en-US" sz="2800" b="1" dirty="0">
                          <a:solidFill>
                            <a:srgbClr val="0000CC"/>
                          </a:solidFill>
                          <a:latin typeface="Arial" panose="020B0604020202020204" pitchFamily="34" charset="0"/>
                          <a:cs typeface="Arial" panose="020B0604020202020204" pitchFamily="34" charset="0"/>
                        </a:rPr>
                        <a:t> = 8 </a:t>
                      </a:r>
                      <a:endParaRPr lang="ar-SA" sz="2800" b="1" dirty="0">
                        <a:solidFill>
                          <a:srgbClr val="0000CC"/>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0941592"/>
                  </a:ext>
                </a:extLst>
              </a:tr>
              <a:tr h="414000">
                <a:tc>
                  <a:txBody>
                    <a:bodyPr/>
                    <a:lstStyle/>
                    <a:p>
                      <a:pPr rtl="1"/>
                      <a:r>
                        <a:rPr lang="ar-SA" sz="2400" b="1" dirty="0">
                          <a:solidFill>
                            <a:schemeClr val="tx1"/>
                          </a:solidFill>
                          <a:latin typeface="Arial" panose="020B0604020202020204" pitchFamily="34" charset="0"/>
                          <a:cs typeface="Arial" panose="020B0604020202020204" pitchFamily="34" charset="0"/>
                        </a:rPr>
                        <a:t>عدد الإلكترونات في المستوى الثالث </a:t>
                      </a:r>
                      <a:r>
                        <a:rPr lang="en-US" sz="2400" b="1" dirty="0">
                          <a:solidFill>
                            <a:schemeClr val="tx1"/>
                          </a:solidFill>
                          <a:latin typeface="Arial" panose="020B0604020202020204" pitchFamily="34" charset="0"/>
                          <a:cs typeface="Arial" panose="020B0604020202020204" pitchFamily="34" charset="0"/>
                        </a:rPr>
                        <a:t>n=3</a:t>
                      </a:r>
                      <a:endParaRPr lang="ar-SA" sz="2400" b="1"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800" b="1" dirty="0">
                          <a:solidFill>
                            <a:srgbClr val="0000CC"/>
                          </a:solidFill>
                          <a:latin typeface="Arial" panose="020B0604020202020204" pitchFamily="34" charset="0"/>
                          <a:cs typeface="Arial" panose="020B0604020202020204" pitchFamily="34" charset="0"/>
                        </a:rPr>
                        <a:t>e = 2(3)</a:t>
                      </a:r>
                      <a:r>
                        <a:rPr lang="en-US" sz="2800" b="1" baseline="30000" dirty="0">
                          <a:solidFill>
                            <a:srgbClr val="0000CC"/>
                          </a:solidFill>
                          <a:latin typeface="Arial" panose="020B0604020202020204" pitchFamily="34" charset="0"/>
                          <a:cs typeface="Arial" panose="020B0604020202020204" pitchFamily="34" charset="0"/>
                        </a:rPr>
                        <a:t>2</a:t>
                      </a:r>
                      <a:r>
                        <a:rPr lang="en-US" sz="2800" b="1" dirty="0">
                          <a:solidFill>
                            <a:srgbClr val="0000CC"/>
                          </a:solidFill>
                          <a:latin typeface="Arial" panose="020B0604020202020204" pitchFamily="34" charset="0"/>
                          <a:cs typeface="Arial" panose="020B0604020202020204" pitchFamily="34" charset="0"/>
                        </a:rPr>
                        <a:t> = 18 </a:t>
                      </a:r>
                      <a:endParaRPr lang="ar-SA" sz="2800" b="1" dirty="0">
                        <a:solidFill>
                          <a:srgbClr val="0000CC"/>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7079411"/>
                  </a:ext>
                </a:extLst>
              </a:tr>
              <a:tr h="414000">
                <a:tc>
                  <a:txBody>
                    <a:bodyPr/>
                    <a:lstStyle/>
                    <a:p>
                      <a:pPr rtl="1"/>
                      <a:r>
                        <a:rPr lang="ar-SA" sz="2400" b="1" dirty="0">
                          <a:solidFill>
                            <a:schemeClr val="tx1"/>
                          </a:solidFill>
                          <a:latin typeface="Arial" panose="020B0604020202020204" pitchFamily="34" charset="0"/>
                          <a:cs typeface="Arial" panose="020B0604020202020204" pitchFamily="34" charset="0"/>
                        </a:rPr>
                        <a:t>عدد الإلكترونات في المستوى الرابع </a:t>
                      </a:r>
                      <a:r>
                        <a:rPr lang="en-US" sz="2400" b="1" dirty="0">
                          <a:solidFill>
                            <a:schemeClr val="tx1"/>
                          </a:solidFill>
                          <a:latin typeface="Arial" panose="020B0604020202020204" pitchFamily="34" charset="0"/>
                          <a:cs typeface="Arial" panose="020B0604020202020204" pitchFamily="34" charset="0"/>
                        </a:rPr>
                        <a:t>n=4</a:t>
                      </a:r>
                      <a:endParaRPr lang="ar-SA" sz="2400" b="1"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800" b="1" dirty="0">
                          <a:solidFill>
                            <a:srgbClr val="0000CC"/>
                          </a:solidFill>
                          <a:latin typeface="Arial" panose="020B0604020202020204" pitchFamily="34" charset="0"/>
                          <a:cs typeface="Arial" panose="020B0604020202020204" pitchFamily="34" charset="0"/>
                        </a:rPr>
                        <a:t>e = 2(4)</a:t>
                      </a:r>
                      <a:r>
                        <a:rPr lang="en-US" sz="2800" b="1" baseline="30000" dirty="0">
                          <a:solidFill>
                            <a:srgbClr val="0000CC"/>
                          </a:solidFill>
                          <a:latin typeface="Arial" panose="020B0604020202020204" pitchFamily="34" charset="0"/>
                          <a:cs typeface="Arial" panose="020B0604020202020204" pitchFamily="34" charset="0"/>
                        </a:rPr>
                        <a:t>2</a:t>
                      </a:r>
                      <a:r>
                        <a:rPr lang="en-US" sz="2800" b="1" dirty="0">
                          <a:solidFill>
                            <a:srgbClr val="0000CC"/>
                          </a:solidFill>
                          <a:latin typeface="Arial" panose="020B0604020202020204" pitchFamily="34" charset="0"/>
                          <a:cs typeface="Arial" panose="020B0604020202020204" pitchFamily="34" charset="0"/>
                        </a:rPr>
                        <a:t> = 32 </a:t>
                      </a:r>
                      <a:endParaRPr lang="ar-SA" sz="2800" b="1" dirty="0">
                        <a:solidFill>
                          <a:srgbClr val="0000CC"/>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5127996"/>
                  </a:ext>
                </a:extLst>
              </a:tr>
            </a:tbl>
          </a:graphicData>
        </a:graphic>
      </p:graphicFrame>
      <p:sp>
        <p:nvSpPr>
          <p:cNvPr id="11" name="مستطيل 10">
            <a:extLst>
              <a:ext uri="{FF2B5EF4-FFF2-40B4-BE49-F238E27FC236}">
                <a16:creationId xmlns:a16="http://schemas.microsoft.com/office/drawing/2014/main" id="{6CEB86B9-ABD5-EA81-840F-5276C9B1AE47}"/>
              </a:ext>
            </a:extLst>
          </p:cNvPr>
          <p:cNvSpPr/>
          <p:nvPr/>
        </p:nvSpPr>
        <p:spPr>
          <a:xfrm>
            <a:off x="2789853" y="3371869"/>
            <a:ext cx="2108718" cy="417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2800" b="1" baseline="30000" dirty="0">
              <a:solidFill>
                <a:srgbClr val="0000CC"/>
              </a:solidFill>
              <a:latin typeface="Arial" panose="020B0604020202020204" pitchFamily="34" charset="0"/>
              <a:cs typeface="Arial" panose="020B0604020202020204" pitchFamily="34" charset="0"/>
            </a:endParaRPr>
          </a:p>
        </p:txBody>
      </p:sp>
      <p:sp>
        <p:nvSpPr>
          <p:cNvPr id="12" name="مستطيل 11">
            <a:extLst>
              <a:ext uri="{FF2B5EF4-FFF2-40B4-BE49-F238E27FC236}">
                <a16:creationId xmlns:a16="http://schemas.microsoft.com/office/drawing/2014/main" id="{E3AA06FF-8D1B-7D1C-7680-D7F353C5EAA6}"/>
              </a:ext>
            </a:extLst>
          </p:cNvPr>
          <p:cNvSpPr/>
          <p:nvPr/>
        </p:nvSpPr>
        <p:spPr>
          <a:xfrm>
            <a:off x="2708988" y="3869697"/>
            <a:ext cx="2108718" cy="417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2800" b="1" baseline="30000" dirty="0">
              <a:solidFill>
                <a:srgbClr val="0000CC"/>
              </a:solidFill>
              <a:latin typeface="Arial" panose="020B0604020202020204" pitchFamily="34" charset="0"/>
              <a:cs typeface="Arial" panose="020B0604020202020204" pitchFamily="34" charset="0"/>
            </a:endParaRPr>
          </a:p>
        </p:txBody>
      </p:sp>
      <p:sp>
        <p:nvSpPr>
          <p:cNvPr id="13" name="مستطيل 12">
            <a:extLst>
              <a:ext uri="{FF2B5EF4-FFF2-40B4-BE49-F238E27FC236}">
                <a16:creationId xmlns:a16="http://schemas.microsoft.com/office/drawing/2014/main" id="{00E76460-9AB3-DEAC-CFA1-82EEAA1433FB}"/>
              </a:ext>
            </a:extLst>
          </p:cNvPr>
          <p:cNvSpPr/>
          <p:nvPr/>
        </p:nvSpPr>
        <p:spPr>
          <a:xfrm>
            <a:off x="2708988" y="4367525"/>
            <a:ext cx="2264228" cy="417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2800" b="1" baseline="30000" dirty="0">
              <a:solidFill>
                <a:srgbClr val="0000CC"/>
              </a:solidFill>
              <a:latin typeface="Arial" panose="020B0604020202020204" pitchFamily="34" charset="0"/>
              <a:cs typeface="Arial" panose="020B0604020202020204" pitchFamily="34" charset="0"/>
            </a:endParaRPr>
          </a:p>
        </p:txBody>
      </p:sp>
      <p:sp>
        <p:nvSpPr>
          <p:cNvPr id="14" name="مستطيل 13">
            <a:extLst>
              <a:ext uri="{FF2B5EF4-FFF2-40B4-BE49-F238E27FC236}">
                <a16:creationId xmlns:a16="http://schemas.microsoft.com/office/drawing/2014/main" id="{6CB20F5B-6138-C38F-7F98-73758B2A53F9}"/>
              </a:ext>
            </a:extLst>
          </p:cNvPr>
          <p:cNvSpPr/>
          <p:nvPr/>
        </p:nvSpPr>
        <p:spPr>
          <a:xfrm>
            <a:off x="2631233" y="4899987"/>
            <a:ext cx="2264228" cy="417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2800" b="1" baseline="300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3509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13"/>
                                        </p:tgtEl>
                                        <p:attrNameLst>
                                          <p:attrName>ppt_w</p:attrName>
                                        </p:attrNameLst>
                                      </p:cBhvr>
                                      <p:tavLst>
                                        <p:tav tm="0">
                                          <p:val>
                                            <p:strVal val="ppt_w"/>
                                          </p:val>
                                        </p:tav>
                                        <p:tav tm="100000">
                                          <p:val>
                                            <p:fltVal val="0"/>
                                          </p:val>
                                        </p:tav>
                                      </p:tavLst>
                                    </p:anim>
                                    <p:anim calcmode="lin" valueType="num">
                                      <p:cBhvr>
                                        <p:cTn id="21" dur="500"/>
                                        <p:tgtEl>
                                          <p:spTgt spid="13"/>
                                        </p:tgtEl>
                                        <p:attrNameLst>
                                          <p:attrName>ppt_h</p:attrName>
                                        </p:attrNameLst>
                                      </p:cBhvr>
                                      <p:tavLst>
                                        <p:tav tm="0">
                                          <p:val>
                                            <p:strVal val="ppt_h"/>
                                          </p:val>
                                        </p:tav>
                                        <p:tav tm="100000">
                                          <p:val>
                                            <p:fltVal val="0"/>
                                          </p:val>
                                        </p:tav>
                                      </p:tavLst>
                                    </p:anim>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BDB545AE-95E4-129A-5AD8-185819FF3B8D}"/>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113 </a:t>
            </a:r>
          </a:p>
        </p:txBody>
      </p:sp>
      <p:sp>
        <p:nvSpPr>
          <p:cNvPr id="7" name="مستطيل 6">
            <a:extLst>
              <a:ext uri="{FF2B5EF4-FFF2-40B4-BE49-F238E27FC236}">
                <a16:creationId xmlns:a16="http://schemas.microsoft.com/office/drawing/2014/main" id="{70CBB52D-E397-8B57-5E6A-B1B113C63C5E}"/>
              </a:ext>
            </a:extLst>
          </p:cNvPr>
          <p:cNvSpPr/>
          <p:nvPr/>
        </p:nvSpPr>
        <p:spPr>
          <a:xfrm>
            <a:off x="4416878" y="135967"/>
            <a:ext cx="3358243" cy="545028"/>
          </a:xfrm>
          <a:prstGeom prst="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التوزيع الالكتروني </a:t>
            </a:r>
          </a:p>
        </p:txBody>
      </p:sp>
      <p:pic>
        <p:nvPicPr>
          <p:cNvPr id="8" name="صورة 7">
            <a:extLst>
              <a:ext uri="{FF2B5EF4-FFF2-40B4-BE49-F238E27FC236}">
                <a16:creationId xmlns:a16="http://schemas.microsoft.com/office/drawing/2014/main" id="{43A5E7D4-0322-8147-781E-5E0C71378A48}"/>
              </a:ext>
            </a:extLst>
          </p:cNvPr>
          <p:cNvPicPr>
            <a:picLocks noChangeAspect="1"/>
          </p:cNvPicPr>
          <p:nvPr/>
        </p:nvPicPr>
        <p:blipFill rotWithShape="1">
          <a:blip r:embed="rId2">
            <a:extLst>
              <a:ext uri="{28A0092B-C50C-407E-A947-70E740481C1C}">
                <a14:useLocalDpi xmlns:a14="http://schemas.microsoft.com/office/drawing/2010/main" val="0"/>
              </a:ext>
            </a:extLst>
          </a:blip>
          <a:srcRect l="13584" t="39670" r="28546" b="23894"/>
          <a:stretch/>
        </p:blipFill>
        <p:spPr>
          <a:xfrm>
            <a:off x="272920" y="894507"/>
            <a:ext cx="11646158" cy="3927403"/>
          </a:xfrm>
          <a:prstGeom prst="rect">
            <a:avLst/>
          </a:prstGeom>
        </p:spPr>
      </p:pic>
      <p:sp>
        <p:nvSpPr>
          <p:cNvPr id="3" name="مستطيل 2">
            <a:extLst>
              <a:ext uri="{FF2B5EF4-FFF2-40B4-BE49-F238E27FC236}">
                <a16:creationId xmlns:a16="http://schemas.microsoft.com/office/drawing/2014/main" id="{B093FD14-4E2A-62B5-B58C-8EC538256B9B}"/>
              </a:ext>
            </a:extLst>
          </p:cNvPr>
          <p:cNvSpPr/>
          <p:nvPr/>
        </p:nvSpPr>
        <p:spPr>
          <a:xfrm>
            <a:off x="717290" y="5035422"/>
            <a:ext cx="10757418" cy="138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عدد مستويات الطاقة الرئيسة </a:t>
            </a:r>
            <a:r>
              <a:rPr lang="en-US" sz="2800" b="1" dirty="0">
                <a:solidFill>
                  <a:schemeClr val="tx1"/>
                </a:solidFill>
                <a:latin typeface="Arial" panose="020B0604020202020204" pitchFamily="34" charset="0"/>
                <a:cs typeface="Arial" panose="020B0604020202020204" pitchFamily="34" charset="0"/>
              </a:rPr>
              <a:t>n</a:t>
            </a:r>
            <a:r>
              <a:rPr lang="ar-SA" sz="2800" b="1" dirty="0">
                <a:solidFill>
                  <a:schemeClr val="tx1"/>
                </a:solidFill>
                <a:latin typeface="Arial" panose="020B0604020202020204" pitchFamily="34" charset="0"/>
                <a:cs typeface="Arial" panose="020B0604020202020204" pitchFamily="34" charset="0"/>
              </a:rPr>
              <a:t> ( الدورات) = 7 مستويات (دروات).</a:t>
            </a:r>
          </a:p>
          <a:p>
            <a:pPr algn="ctr"/>
            <a:r>
              <a:rPr lang="ar-SA" sz="2800" b="1" dirty="0">
                <a:solidFill>
                  <a:schemeClr val="tx1"/>
                </a:solidFill>
                <a:latin typeface="Arial" panose="020B0604020202020204" pitchFamily="34" charset="0"/>
                <a:cs typeface="Arial" panose="020B0604020202020204" pitchFamily="34" charset="0"/>
              </a:rPr>
              <a:t>تزداد طاقة المستويات الرئيسة كلما انتقلنا من المستوى الأول إلى المستوى السابع.</a:t>
            </a:r>
          </a:p>
        </p:txBody>
      </p:sp>
    </p:spTree>
    <p:extLst>
      <p:ext uri="{BB962C8B-B14F-4D97-AF65-F5344CB8AC3E}">
        <p14:creationId xmlns:p14="http://schemas.microsoft.com/office/powerpoint/2010/main" val="15115499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DCB2452-BBC2-2788-2387-5DC03038EBB5}"/>
              </a:ext>
            </a:extLst>
          </p:cNvPr>
          <p:cNvSpPr/>
          <p:nvPr/>
        </p:nvSpPr>
        <p:spPr>
          <a:xfrm>
            <a:off x="717290" y="1293846"/>
            <a:ext cx="10757418" cy="3054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كل مستوى رئيس </a:t>
            </a:r>
            <a:r>
              <a:rPr lang="ar-SA" sz="2800" b="1" dirty="0">
                <a:solidFill>
                  <a:srgbClr val="0000CC"/>
                </a:solidFill>
                <a:latin typeface="Arial" panose="020B0604020202020204" pitchFamily="34" charset="0"/>
              </a:rPr>
              <a:t>(</a:t>
            </a:r>
            <a:r>
              <a:rPr lang="en-US" sz="2800" b="1" dirty="0">
                <a:solidFill>
                  <a:srgbClr val="0000CC"/>
                </a:solidFill>
                <a:latin typeface="Arial" panose="020B0604020202020204" pitchFamily="34" charset="0"/>
              </a:rPr>
              <a:t>n</a:t>
            </a:r>
            <a:r>
              <a:rPr lang="ar-SA" sz="2800" b="1" dirty="0">
                <a:solidFill>
                  <a:srgbClr val="0000CC"/>
                </a:solidFill>
                <a:latin typeface="Arial" panose="020B0604020202020204" pitchFamily="34" charset="0"/>
              </a:rPr>
              <a:t>) </a:t>
            </a:r>
            <a:r>
              <a:rPr lang="ar-SA" sz="2800" b="1" dirty="0">
                <a:solidFill>
                  <a:schemeClr val="tx1"/>
                </a:solidFill>
                <a:latin typeface="Arial" panose="020B0604020202020204" pitchFamily="34" charset="0"/>
              </a:rPr>
              <a:t>يضم مستويات ثانوية تتوزع فيها الالكترونات، حيث أثبتت الدراسات أن الالكترونات ضمن مستوى الطاقة الرئيس الواحد – </a:t>
            </a:r>
            <a:r>
              <a:rPr lang="ar-SA" sz="2800" b="1" dirty="0">
                <a:solidFill>
                  <a:srgbClr val="FF0000"/>
                </a:solidFill>
                <a:latin typeface="Arial" panose="020B0604020202020204" pitchFamily="34" charset="0"/>
              </a:rPr>
              <a:t>عدا مستوى الطاقة الرئيس الأول- </a:t>
            </a:r>
            <a:r>
              <a:rPr lang="ar-SA" sz="2800" b="1" dirty="0">
                <a:solidFill>
                  <a:schemeClr val="tx1"/>
                </a:solidFill>
                <a:latin typeface="Arial" panose="020B0604020202020204" pitchFamily="34" charset="0"/>
              </a:rPr>
              <a:t>ليس لها الطاقة نفسها، </a:t>
            </a:r>
          </a:p>
          <a:p>
            <a:pPr algn="ctr"/>
            <a:r>
              <a:rPr lang="ar-SA" sz="2800" b="1" dirty="0">
                <a:solidFill>
                  <a:schemeClr val="tx1"/>
                </a:solidFill>
                <a:latin typeface="Arial" panose="020B0604020202020204" pitchFamily="34" charset="0"/>
              </a:rPr>
              <a:t>وإنما تتوزع في مستويات طاقة ثانوية مختلفة الشكل والطاقة ويرمز لها بالأحرف </a:t>
            </a:r>
          </a:p>
          <a:p>
            <a:pPr algn="ctr"/>
            <a:r>
              <a:rPr lang="ar-SA" sz="2800" b="1" dirty="0">
                <a:solidFill>
                  <a:srgbClr val="008000"/>
                </a:solidFill>
                <a:latin typeface="Arial" panose="020B0604020202020204" pitchFamily="34" charset="0"/>
                <a:cs typeface="Arial" panose="020B0604020202020204" pitchFamily="34" charset="0"/>
              </a:rPr>
              <a:t>( </a:t>
            </a:r>
            <a:r>
              <a:rPr lang="en-US" sz="2800" b="1" dirty="0" err="1">
                <a:solidFill>
                  <a:srgbClr val="008000"/>
                </a:solidFill>
                <a:latin typeface="Arial" panose="020B0604020202020204" pitchFamily="34" charset="0"/>
                <a:cs typeface="Arial" panose="020B0604020202020204" pitchFamily="34" charset="0"/>
              </a:rPr>
              <a:t>s,p,d,f</a:t>
            </a:r>
            <a:r>
              <a:rPr lang="ar-SA" sz="2800" b="1" dirty="0">
                <a:solidFill>
                  <a:srgbClr val="008000"/>
                </a:solidFill>
                <a:latin typeface="Arial" panose="020B0604020202020204" pitchFamily="34" charset="0"/>
                <a:cs typeface="Arial" panose="020B0604020202020204" pitchFamily="34" charset="0"/>
              </a:rPr>
              <a:t> )</a:t>
            </a:r>
            <a:endParaRPr lang="en-US" sz="2800" b="1" dirty="0">
              <a:solidFill>
                <a:srgbClr val="008000"/>
              </a:solidFill>
              <a:latin typeface="Arial" panose="020B0604020202020204" pitchFamily="34" charset="0"/>
              <a:cs typeface="Arial" panose="020B0604020202020204" pitchFamily="34" charset="0"/>
            </a:endParaRPr>
          </a:p>
        </p:txBody>
      </p:sp>
      <p:sp>
        <p:nvSpPr>
          <p:cNvPr id="6" name="مستطيل 5">
            <a:extLst>
              <a:ext uri="{FF2B5EF4-FFF2-40B4-BE49-F238E27FC236}">
                <a16:creationId xmlns:a16="http://schemas.microsoft.com/office/drawing/2014/main" id="{BDB545AE-95E4-129A-5AD8-185819FF3B8D}"/>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113 </a:t>
            </a:r>
          </a:p>
        </p:txBody>
      </p:sp>
      <p:pic>
        <p:nvPicPr>
          <p:cNvPr id="4" name="صورة 3" descr="صورة تحتوي على لقطة شاشة&#10;&#10;تم إنشاء الوصف تلقائياً">
            <a:extLst>
              <a:ext uri="{FF2B5EF4-FFF2-40B4-BE49-F238E27FC236}">
                <a16:creationId xmlns:a16="http://schemas.microsoft.com/office/drawing/2014/main" id="{BA2409BD-FB40-7DCA-0075-82E776CB7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312" y="979638"/>
            <a:ext cx="1199043" cy="385434"/>
          </a:xfrm>
          <a:prstGeom prst="rect">
            <a:avLst/>
          </a:prstGeom>
        </p:spPr>
      </p:pic>
      <p:sp>
        <p:nvSpPr>
          <p:cNvPr id="7" name="مستطيل 6">
            <a:extLst>
              <a:ext uri="{FF2B5EF4-FFF2-40B4-BE49-F238E27FC236}">
                <a16:creationId xmlns:a16="http://schemas.microsoft.com/office/drawing/2014/main" id="{70CBB52D-E397-8B57-5E6A-B1B113C63C5E}"/>
              </a:ext>
            </a:extLst>
          </p:cNvPr>
          <p:cNvSpPr/>
          <p:nvPr/>
        </p:nvSpPr>
        <p:spPr>
          <a:xfrm>
            <a:off x="4416878" y="135967"/>
            <a:ext cx="3358243" cy="545028"/>
          </a:xfrm>
          <a:prstGeom prst="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التوزيع الالكتروني </a:t>
            </a:r>
          </a:p>
        </p:txBody>
      </p:sp>
      <p:sp>
        <p:nvSpPr>
          <p:cNvPr id="3" name="مستطيل 2">
            <a:extLst>
              <a:ext uri="{FF2B5EF4-FFF2-40B4-BE49-F238E27FC236}">
                <a16:creationId xmlns:a16="http://schemas.microsoft.com/office/drawing/2014/main" id="{84F2A691-BB8F-2FA2-E982-29E8D2104CC1}"/>
              </a:ext>
            </a:extLst>
          </p:cNvPr>
          <p:cNvSpPr/>
          <p:nvPr/>
        </p:nvSpPr>
        <p:spPr>
          <a:xfrm>
            <a:off x="3911566" y="4662273"/>
            <a:ext cx="4368866" cy="1729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s,p,d,f</a:t>
            </a:r>
            <a:r>
              <a:rPr lang="ar-SA" sz="4000" b="1" dirty="0">
                <a:solidFill>
                  <a:srgbClr val="008000"/>
                </a:solidFill>
                <a:latin typeface="Arial" panose="020B0604020202020204" pitchFamily="34" charset="0"/>
                <a:cs typeface="Arial" panose="020B0604020202020204" pitchFamily="34" charset="0"/>
              </a:rPr>
              <a:t> )</a:t>
            </a:r>
            <a:endParaRPr lang="en-US" sz="4000" b="1" dirty="0">
              <a:solidFill>
                <a:srgbClr val="008000"/>
              </a:solidFill>
              <a:latin typeface="Arial" panose="020B0604020202020204" pitchFamily="34" charset="0"/>
              <a:cs typeface="Arial" panose="020B0604020202020204" pitchFamily="34" charset="0"/>
            </a:endParaRPr>
          </a:p>
        </p:txBody>
      </p:sp>
      <p:sp>
        <p:nvSpPr>
          <p:cNvPr id="5" name="سهم: لليمين 4">
            <a:extLst>
              <a:ext uri="{FF2B5EF4-FFF2-40B4-BE49-F238E27FC236}">
                <a16:creationId xmlns:a16="http://schemas.microsoft.com/office/drawing/2014/main" id="{C09B8288-E637-CB97-0323-8C259FC7516D}"/>
              </a:ext>
            </a:extLst>
          </p:cNvPr>
          <p:cNvSpPr/>
          <p:nvPr/>
        </p:nvSpPr>
        <p:spPr>
          <a:xfrm>
            <a:off x="5014812" y="5769466"/>
            <a:ext cx="2146041" cy="5536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t>تزداد الطاقة</a:t>
            </a:r>
          </a:p>
        </p:txBody>
      </p:sp>
    </p:spTree>
    <p:extLst>
      <p:ext uri="{BB962C8B-B14F-4D97-AF65-F5344CB8AC3E}">
        <p14:creationId xmlns:p14="http://schemas.microsoft.com/office/powerpoint/2010/main" val="1641826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EB6AB0C5-13BE-0440-74BD-E7152AA59F52}"/>
              </a:ext>
            </a:extLst>
          </p:cNvPr>
          <p:cNvSpPr/>
          <p:nvPr/>
        </p:nvSpPr>
        <p:spPr>
          <a:xfrm>
            <a:off x="10583186" y="93306"/>
            <a:ext cx="147196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114 </a:t>
            </a:r>
          </a:p>
        </p:txBody>
      </p:sp>
      <p:sp>
        <p:nvSpPr>
          <p:cNvPr id="5" name="مستطيل 4">
            <a:extLst>
              <a:ext uri="{FF2B5EF4-FFF2-40B4-BE49-F238E27FC236}">
                <a16:creationId xmlns:a16="http://schemas.microsoft.com/office/drawing/2014/main" id="{6210B837-4DA3-51BB-5D63-15A8D3DC23C5}"/>
              </a:ext>
            </a:extLst>
          </p:cNvPr>
          <p:cNvSpPr/>
          <p:nvPr/>
        </p:nvSpPr>
        <p:spPr>
          <a:xfrm>
            <a:off x="6023209" y="2547257"/>
            <a:ext cx="5354215" cy="1763485"/>
          </a:xfrm>
          <a:prstGeom prst="rect">
            <a:avLst/>
          </a:prstGeom>
          <a:solidFill>
            <a:schemeClr val="bg1"/>
          </a:soli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400" b="1" dirty="0">
                <a:solidFill>
                  <a:schemeClr val="tx1"/>
                </a:solidFill>
              </a:rPr>
              <a:t>كل مستوى من المستويات الثانوية له سعة </a:t>
            </a:r>
          </a:p>
          <a:p>
            <a:pPr algn="ctr"/>
            <a:r>
              <a:rPr lang="ar-SA" sz="2400" b="1" dirty="0">
                <a:solidFill>
                  <a:schemeClr val="tx1"/>
                </a:solidFill>
              </a:rPr>
              <a:t>هيا نتعرف عليها </a:t>
            </a:r>
          </a:p>
        </p:txBody>
      </p:sp>
      <p:pic>
        <p:nvPicPr>
          <p:cNvPr id="3" name="صورة 2" descr="صورة تحتوي على كرة, رسوم متحركة&#10;&#10;تم إنشاء الوصف تلقائياً">
            <a:extLst>
              <a:ext uri="{FF2B5EF4-FFF2-40B4-BE49-F238E27FC236}">
                <a16:creationId xmlns:a16="http://schemas.microsoft.com/office/drawing/2014/main" id="{88ED8BE9-EE7A-FD42-B8D4-FBA080883F0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699" y="554135"/>
            <a:ext cx="3366407" cy="5610678"/>
          </a:xfrm>
          <a:prstGeom prst="rect">
            <a:avLst/>
          </a:prstGeom>
        </p:spPr>
      </p:pic>
      <p:pic>
        <p:nvPicPr>
          <p:cNvPr id="9" name="صورة 8" descr="صورة تحتوي على لقطة شاشة&#10;&#10;تم إنشاء الوصف تلقائياً">
            <a:extLst>
              <a:ext uri="{FF2B5EF4-FFF2-40B4-BE49-F238E27FC236}">
                <a16:creationId xmlns:a16="http://schemas.microsoft.com/office/drawing/2014/main" id="{46D9BDC4-7F1F-ACE0-D6C5-BE361E885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794" y="2354540"/>
            <a:ext cx="1199043" cy="385434"/>
          </a:xfrm>
          <a:prstGeom prst="rect">
            <a:avLst/>
          </a:prstGeom>
        </p:spPr>
      </p:pic>
    </p:spTree>
    <p:extLst>
      <p:ext uri="{BB962C8B-B14F-4D97-AF65-F5344CB8AC3E}">
        <p14:creationId xmlns:p14="http://schemas.microsoft.com/office/powerpoint/2010/main" val="941400311"/>
      </p:ext>
    </p:extLst>
  </p:cSld>
  <p:clrMapOvr>
    <a:masterClrMapping/>
  </p:clrMapOvr>
  <p:transition spd="slow">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BE1AFC3B-2E60-3BF5-1EC1-AE9D611E34E5}"/>
              </a:ext>
            </a:extLst>
          </p:cNvPr>
          <p:cNvSpPr/>
          <p:nvPr/>
        </p:nvSpPr>
        <p:spPr>
          <a:xfrm>
            <a:off x="7604449" y="1101013"/>
            <a:ext cx="3442996" cy="3004457"/>
          </a:xfrm>
          <a:prstGeom prst="wedgeEllipse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3600" b="1" dirty="0"/>
              <a:t>ما هو موضوع درسنا اليوم</a:t>
            </a:r>
          </a:p>
        </p:txBody>
      </p:sp>
      <p:sp>
        <p:nvSpPr>
          <p:cNvPr id="3" name="فقاعة الكلام: بيضاوية 2">
            <a:extLst>
              <a:ext uri="{FF2B5EF4-FFF2-40B4-BE49-F238E27FC236}">
                <a16:creationId xmlns:a16="http://schemas.microsoft.com/office/drawing/2014/main" id="{327B0808-B4F4-C5D3-A47E-26D46EE08329}"/>
              </a:ext>
            </a:extLst>
          </p:cNvPr>
          <p:cNvSpPr/>
          <p:nvPr/>
        </p:nvSpPr>
        <p:spPr>
          <a:xfrm>
            <a:off x="2866054" y="1446246"/>
            <a:ext cx="3442996" cy="3004457"/>
          </a:xfrm>
          <a:prstGeom prst="wedgeEllipse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3600" b="1" dirty="0">
                <a:solidFill>
                  <a:schemeClr val="tx1">
                    <a:lumMod val="95000"/>
                    <a:lumOff val="5000"/>
                  </a:schemeClr>
                </a:solidFill>
              </a:rPr>
              <a:t>التفاعلات والمعادلات</a:t>
            </a:r>
          </a:p>
        </p:txBody>
      </p:sp>
    </p:spTree>
    <p:extLst>
      <p:ext uri="{BB962C8B-B14F-4D97-AF65-F5344CB8AC3E}">
        <p14:creationId xmlns:p14="http://schemas.microsoft.com/office/powerpoint/2010/main" val="18991458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1E82B221-C364-521B-3A96-1BC7B6C6B250}"/>
              </a:ext>
            </a:extLst>
          </p:cNvPr>
          <p:cNvSpPr/>
          <p:nvPr/>
        </p:nvSpPr>
        <p:spPr>
          <a:xfrm>
            <a:off x="3900195" y="695130"/>
            <a:ext cx="6111552" cy="115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إلكترونان (2) أقصى سعة من الإلكترونات لمستوى الطاقة الثانوي</a:t>
            </a:r>
          </a:p>
        </p:txBody>
      </p:sp>
      <p:sp>
        <p:nvSpPr>
          <p:cNvPr id="3" name="مستطيل 2">
            <a:extLst>
              <a:ext uri="{FF2B5EF4-FFF2-40B4-BE49-F238E27FC236}">
                <a16:creationId xmlns:a16="http://schemas.microsoft.com/office/drawing/2014/main" id="{5B4A0534-0F7D-66B5-BB10-A3C67BCAF0A4}"/>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114 </a:t>
            </a:r>
          </a:p>
        </p:txBody>
      </p:sp>
      <p:sp>
        <p:nvSpPr>
          <p:cNvPr id="2" name="مستطيل 1">
            <a:extLst>
              <a:ext uri="{FF2B5EF4-FFF2-40B4-BE49-F238E27FC236}">
                <a16:creationId xmlns:a16="http://schemas.microsoft.com/office/drawing/2014/main" id="{6C45CD2B-4976-39BB-4211-6D64A2DB71C5}"/>
              </a:ext>
            </a:extLst>
          </p:cNvPr>
          <p:cNvSpPr/>
          <p:nvPr/>
        </p:nvSpPr>
        <p:spPr>
          <a:xfrm>
            <a:off x="3900195" y="2087724"/>
            <a:ext cx="6111552" cy="115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(6)  إلكترونات أقصى سعة من الإلكترونات لمستوى الطاقة الثانوي</a:t>
            </a:r>
          </a:p>
        </p:txBody>
      </p:sp>
      <p:sp>
        <p:nvSpPr>
          <p:cNvPr id="6" name="مستطيل 5">
            <a:extLst>
              <a:ext uri="{FF2B5EF4-FFF2-40B4-BE49-F238E27FC236}">
                <a16:creationId xmlns:a16="http://schemas.microsoft.com/office/drawing/2014/main" id="{7F6DEEFE-1295-92F3-10AF-D05B6026AE5B}"/>
              </a:ext>
            </a:extLst>
          </p:cNvPr>
          <p:cNvSpPr/>
          <p:nvPr/>
        </p:nvSpPr>
        <p:spPr>
          <a:xfrm>
            <a:off x="3900195" y="3480317"/>
            <a:ext cx="6111552" cy="115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(10)  إلكترونات أقصى سعة من الإلكترونات لمستوى الطاقة الثانوي</a:t>
            </a:r>
          </a:p>
        </p:txBody>
      </p:sp>
      <p:sp>
        <p:nvSpPr>
          <p:cNvPr id="7" name="مستطيل 6">
            <a:extLst>
              <a:ext uri="{FF2B5EF4-FFF2-40B4-BE49-F238E27FC236}">
                <a16:creationId xmlns:a16="http://schemas.microsoft.com/office/drawing/2014/main" id="{286821FF-6F03-22E0-673A-4E380DC1A2D7}"/>
              </a:ext>
            </a:extLst>
          </p:cNvPr>
          <p:cNvSpPr/>
          <p:nvPr/>
        </p:nvSpPr>
        <p:spPr>
          <a:xfrm>
            <a:off x="3900195" y="4872910"/>
            <a:ext cx="6111552" cy="115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(14)  إلكترونات أقصى سعة من الإلكترونات لمستوى الطاقة الثانوي</a:t>
            </a:r>
          </a:p>
        </p:txBody>
      </p:sp>
      <p:sp>
        <p:nvSpPr>
          <p:cNvPr id="8" name="مستطيل 7">
            <a:extLst>
              <a:ext uri="{FF2B5EF4-FFF2-40B4-BE49-F238E27FC236}">
                <a16:creationId xmlns:a16="http://schemas.microsoft.com/office/drawing/2014/main" id="{91087DD1-BC59-35EC-8588-5F4EB3438039}"/>
              </a:ext>
            </a:extLst>
          </p:cNvPr>
          <p:cNvSpPr/>
          <p:nvPr/>
        </p:nvSpPr>
        <p:spPr>
          <a:xfrm>
            <a:off x="2093167" y="695130"/>
            <a:ext cx="1228531" cy="115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0" b="1" dirty="0">
                <a:solidFill>
                  <a:srgbClr val="008000"/>
                </a:solidFill>
                <a:latin typeface="Arial" panose="020B0604020202020204" pitchFamily="34" charset="0"/>
                <a:cs typeface="Arial" panose="020B0604020202020204" pitchFamily="34" charset="0"/>
              </a:rPr>
              <a:t>s</a:t>
            </a:r>
            <a:endParaRPr lang="ar-SA" sz="8000" b="1" dirty="0">
              <a:solidFill>
                <a:srgbClr val="008000"/>
              </a:solidFill>
              <a:latin typeface="Arial" panose="020B0604020202020204" pitchFamily="34" charset="0"/>
              <a:cs typeface="Arial" panose="020B0604020202020204" pitchFamily="34" charset="0"/>
            </a:endParaRPr>
          </a:p>
        </p:txBody>
      </p:sp>
      <p:sp>
        <p:nvSpPr>
          <p:cNvPr id="9" name="مستطيل 8">
            <a:extLst>
              <a:ext uri="{FF2B5EF4-FFF2-40B4-BE49-F238E27FC236}">
                <a16:creationId xmlns:a16="http://schemas.microsoft.com/office/drawing/2014/main" id="{C431A0D4-E26F-ACDB-06CF-C10998C44D1F}"/>
              </a:ext>
            </a:extLst>
          </p:cNvPr>
          <p:cNvSpPr/>
          <p:nvPr/>
        </p:nvSpPr>
        <p:spPr>
          <a:xfrm>
            <a:off x="2093166" y="2087723"/>
            <a:ext cx="1228531" cy="115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7200" b="1" dirty="0">
                <a:solidFill>
                  <a:srgbClr val="008000"/>
                </a:solidFill>
                <a:latin typeface="Arial" panose="020B0604020202020204" pitchFamily="34" charset="0"/>
                <a:cs typeface="Arial" panose="020B0604020202020204" pitchFamily="34" charset="0"/>
              </a:rPr>
              <a:t>p</a:t>
            </a:r>
            <a:endParaRPr lang="ar-SA" sz="7200" b="1" dirty="0">
              <a:solidFill>
                <a:srgbClr val="008000"/>
              </a:solidFill>
              <a:latin typeface="Arial" panose="020B0604020202020204" pitchFamily="34" charset="0"/>
              <a:cs typeface="Arial" panose="020B0604020202020204" pitchFamily="34" charset="0"/>
            </a:endParaRPr>
          </a:p>
        </p:txBody>
      </p:sp>
      <p:sp>
        <p:nvSpPr>
          <p:cNvPr id="10" name="مستطيل 9">
            <a:extLst>
              <a:ext uri="{FF2B5EF4-FFF2-40B4-BE49-F238E27FC236}">
                <a16:creationId xmlns:a16="http://schemas.microsoft.com/office/drawing/2014/main" id="{46226846-8CBF-5D6D-03AB-61CEFE64A1C3}"/>
              </a:ext>
            </a:extLst>
          </p:cNvPr>
          <p:cNvSpPr/>
          <p:nvPr/>
        </p:nvSpPr>
        <p:spPr>
          <a:xfrm>
            <a:off x="2093165" y="3480316"/>
            <a:ext cx="1228531" cy="115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7200" b="1" dirty="0">
                <a:solidFill>
                  <a:srgbClr val="008000"/>
                </a:solidFill>
                <a:latin typeface="Arial" panose="020B0604020202020204" pitchFamily="34" charset="0"/>
                <a:cs typeface="Arial" panose="020B0604020202020204" pitchFamily="34" charset="0"/>
              </a:rPr>
              <a:t>d</a:t>
            </a:r>
            <a:endParaRPr lang="ar-SA" sz="7200" b="1" dirty="0">
              <a:solidFill>
                <a:srgbClr val="008000"/>
              </a:solidFill>
              <a:latin typeface="Arial" panose="020B0604020202020204" pitchFamily="34" charset="0"/>
              <a:cs typeface="Arial" panose="020B0604020202020204" pitchFamily="34" charset="0"/>
            </a:endParaRPr>
          </a:p>
        </p:txBody>
      </p:sp>
      <p:sp>
        <p:nvSpPr>
          <p:cNvPr id="11" name="مستطيل 10">
            <a:extLst>
              <a:ext uri="{FF2B5EF4-FFF2-40B4-BE49-F238E27FC236}">
                <a16:creationId xmlns:a16="http://schemas.microsoft.com/office/drawing/2014/main" id="{8314F886-D32D-D174-CA33-603038F27E56}"/>
              </a:ext>
            </a:extLst>
          </p:cNvPr>
          <p:cNvSpPr/>
          <p:nvPr/>
        </p:nvSpPr>
        <p:spPr>
          <a:xfrm>
            <a:off x="2093164" y="4872909"/>
            <a:ext cx="1228531" cy="115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7200" b="1" dirty="0">
                <a:solidFill>
                  <a:srgbClr val="008000"/>
                </a:solidFill>
                <a:latin typeface="Arial" panose="020B0604020202020204" pitchFamily="34" charset="0"/>
                <a:cs typeface="Arial" panose="020B0604020202020204" pitchFamily="34" charset="0"/>
              </a:rPr>
              <a:t>f</a:t>
            </a:r>
            <a:endParaRPr lang="ar-SA" sz="7200" b="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97375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style.rotation</p:attrName>
                                        </p:attrNameLst>
                                      </p:cBhvr>
                                      <p:tavLst>
                                        <p:tav tm="0">
                                          <p:val>
                                            <p:fltVal val="90"/>
                                          </p:val>
                                        </p:tav>
                                        <p:tav tm="100000">
                                          <p:val>
                                            <p:fltVal val="0"/>
                                          </p:val>
                                        </p:tav>
                                      </p:tavLst>
                                    </p:anim>
                                    <p:animEffect transition="in" filter="fade">
                                      <p:cBhvr>
                                        <p:cTn id="52" dur="1000"/>
                                        <p:tgtEl>
                                          <p:spTgt spid="7"/>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B4A0534-0F7D-66B5-BB10-A3C67BCAF0A4}"/>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114 </a:t>
            </a:r>
          </a:p>
        </p:txBody>
      </p:sp>
      <p:pic>
        <p:nvPicPr>
          <p:cNvPr id="4" name="صورة 3" descr="صورة تحتوي على نص, لقطة شاشة, الخط, رقم&#10;&#10;تم إنشاء الوصف تلقائياً">
            <a:extLst>
              <a:ext uri="{FF2B5EF4-FFF2-40B4-BE49-F238E27FC236}">
                <a16:creationId xmlns:a16="http://schemas.microsoft.com/office/drawing/2014/main" id="{4FC95CA4-FA2D-2684-3CD2-42D87BE59B51}"/>
              </a:ext>
            </a:extLst>
          </p:cNvPr>
          <p:cNvPicPr>
            <a:picLocks noChangeAspect="1"/>
          </p:cNvPicPr>
          <p:nvPr/>
        </p:nvPicPr>
        <p:blipFill rotWithShape="1">
          <a:blip r:embed="rId2">
            <a:extLst>
              <a:ext uri="{28A0092B-C50C-407E-A947-70E740481C1C}">
                <a14:useLocalDpi xmlns:a14="http://schemas.microsoft.com/office/drawing/2010/main" val="0"/>
              </a:ext>
            </a:extLst>
          </a:blip>
          <a:srcRect l="3057" t="6438" r="6091" b="5274"/>
          <a:stretch/>
        </p:blipFill>
        <p:spPr>
          <a:xfrm>
            <a:off x="5881566" y="891073"/>
            <a:ext cx="5968311" cy="5075853"/>
          </a:xfrm>
          <a:prstGeom prst="rect">
            <a:avLst/>
          </a:prstGeom>
        </p:spPr>
      </p:pic>
      <p:sp>
        <p:nvSpPr>
          <p:cNvPr id="10" name="مستطيل 9">
            <a:extLst>
              <a:ext uri="{FF2B5EF4-FFF2-40B4-BE49-F238E27FC236}">
                <a16:creationId xmlns:a16="http://schemas.microsoft.com/office/drawing/2014/main" id="{631D0559-829D-762D-0094-A9E0024F2405}"/>
              </a:ext>
            </a:extLst>
          </p:cNvPr>
          <p:cNvSpPr/>
          <p:nvPr/>
        </p:nvSpPr>
        <p:spPr>
          <a:xfrm>
            <a:off x="491160" y="391886"/>
            <a:ext cx="4724569"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400" b="1" dirty="0">
                <a:solidFill>
                  <a:sysClr val="windowText" lastClr="000000"/>
                </a:solidFill>
              </a:rPr>
              <a:t>عدد الإلكترونات في المستوى الأول = 2</a:t>
            </a:r>
          </a:p>
          <a:p>
            <a:r>
              <a:rPr lang="ar-SA" sz="2400" b="1" dirty="0">
                <a:solidFill>
                  <a:sysClr val="windowText" lastClr="000000"/>
                </a:solidFill>
              </a:rPr>
              <a:t>عدد الإلكترونات في المستوى الثاني = 8</a:t>
            </a:r>
          </a:p>
          <a:p>
            <a:r>
              <a:rPr lang="ar-SA" sz="2400" b="1" dirty="0">
                <a:solidFill>
                  <a:sysClr val="windowText" lastClr="000000"/>
                </a:solidFill>
              </a:rPr>
              <a:t>عدد الإلكترونات في المستوى الثالث = 18</a:t>
            </a:r>
          </a:p>
          <a:p>
            <a:r>
              <a:rPr lang="ar-SA" sz="2400" b="1" dirty="0">
                <a:solidFill>
                  <a:sysClr val="windowText" lastClr="000000"/>
                </a:solidFill>
              </a:rPr>
              <a:t>عدد الإلكترونات في المستوى الرابع = 32</a:t>
            </a:r>
          </a:p>
        </p:txBody>
      </p:sp>
      <p:sp>
        <p:nvSpPr>
          <p:cNvPr id="11" name="مستطيل 10">
            <a:extLst>
              <a:ext uri="{FF2B5EF4-FFF2-40B4-BE49-F238E27FC236}">
                <a16:creationId xmlns:a16="http://schemas.microsoft.com/office/drawing/2014/main" id="{E64280E6-34A4-ABAA-FA8B-0B96D2D5CB71}"/>
              </a:ext>
            </a:extLst>
          </p:cNvPr>
          <p:cNvSpPr/>
          <p:nvPr/>
        </p:nvSpPr>
        <p:spPr>
          <a:xfrm>
            <a:off x="6096000" y="3242600"/>
            <a:ext cx="1144554" cy="499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ysClr val="windowText" lastClr="000000"/>
                </a:solidFill>
                <a:latin typeface="Arial" panose="020B0604020202020204" pitchFamily="34" charset="0"/>
                <a:cs typeface="Arial" panose="020B0604020202020204" pitchFamily="34" charset="0"/>
              </a:rPr>
              <a:t>=2</a:t>
            </a:r>
            <a:endParaRPr lang="ar-SA" sz="2800" b="1" dirty="0">
              <a:solidFill>
                <a:sysClr val="windowText" lastClr="000000"/>
              </a:solidFill>
              <a:latin typeface="Arial" panose="020B0604020202020204" pitchFamily="34" charset="0"/>
              <a:cs typeface="Arial" panose="020B0604020202020204" pitchFamily="34" charset="0"/>
            </a:endParaRPr>
          </a:p>
        </p:txBody>
      </p:sp>
      <p:sp>
        <p:nvSpPr>
          <p:cNvPr id="12" name="مستطيل 11">
            <a:extLst>
              <a:ext uri="{FF2B5EF4-FFF2-40B4-BE49-F238E27FC236}">
                <a16:creationId xmlns:a16="http://schemas.microsoft.com/office/drawing/2014/main" id="{36194817-8CEC-023D-C722-D6DCFD36AE89}"/>
              </a:ext>
            </a:extLst>
          </p:cNvPr>
          <p:cNvSpPr/>
          <p:nvPr/>
        </p:nvSpPr>
        <p:spPr>
          <a:xfrm>
            <a:off x="5463160" y="3991382"/>
            <a:ext cx="1581452" cy="499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ysClr val="windowText" lastClr="000000"/>
                </a:solidFill>
                <a:latin typeface="Arial" panose="020B0604020202020204" pitchFamily="34" charset="0"/>
                <a:cs typeface="Arial" panose="020B0604020202020204" pitchFamily="34" charset="0"/>
              </a:rPr>
              <a:t>2+6=8</a:t>
            </a:r>
            <a:endParaRPr lang="ar-SA" sz="2800" b="1" dirty="0">
              <a:solidFill>
                <a:sysClr val="windowText" lastClr="000000"/>
              </a:solidFill>
              <a:latin typeface="Arial" panose="020B0604020202020204" pitchFamily="34" charset="0"/>
              <a:cs typeface="Arial" panose="020B0604020202020204" pitchFamily="34" charset="0"/>
            </a:endParaRPr>
          </a:p>
        </p:txBody>
      </p:sp>
      <p:sp>
        <p:nvSpPr>
          <p:cNvPr id="13" name="مستطيل 12">
            <a:extLst>
              <a:ext uri="{FF2B5EF4-FFF2-40B4-BE49-F238E27FC236}">
                <a16:creationId xmlns:a16="http://schemas.microsoft.com/office/drawing/2014/main" id="{62765072-62AF-875B-3571-A2F71B3E1B1A}"/>
              </a:ext>
            </a:extLst>
          </p:cNvPr>
          <p:cNvSpPr/>
          <p:nvPr/>
        </p:nvSpPr>
        <p:spPr>
          <a:xfrm>
            <a:off x="491160" y="2052956"/>
            <a:ext cx="4724569"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400" b="1" dirty="0">
                <a:solidFill>
                  <a:sysClr val="windowText" lastClr="000000"/>
                </a:solidFill>
                <a:latin typeface="Arial" panose="020B0604020202020204" pitchFamily="34" charset="0"/>
                <a:cs typeface="Arial" panose="020B0604020202020204" pitchFamily="34" charset="0"/>
              </a:rPr>
              <a:t>سعة المستوى </a:t>
            </a:r>
            <a:r>
              <a:rPr lang="en-US" sz="2400" b="1" dirty="0">
                <a:solidFill>
                  <a:sysClr val="windowText" lastClr="000000"/>
                </a:solidFill>
                <a:latin typeface="Arial" panose="020B0604020202020204" pitchFamily="34" charset="0"/>
                <a:cs typeface="Arial" panose="020B0604020202020204" pitchFamily="34" charset="0"/>
              </a:rPr>
              <a:t>s </a:t>
            </a:r>
            <a:r>
              <a:rPr lang="ar-SA" sz="2400" b="1" dirty="0">
                <a:solidFill>
                  <a:sysClr val="windowText" lastClr="000000"/>
                </a:solidFill>
                <a:latin typeface="Arial" panose="020B0604020202020204" pitchFamily="34" charset="0"/>
                <a:cs typeface="Arial" panose="020B0604020202020204" pitchFamily="34" charset="0"/>
              </a:rPr>
              <a:t> من الالكترونات= 2</a:t>
            </a:r>
          </a:p>
          <a:p>
            <a:r>
              <a:rPr lang="ar-SA" sz="2400" b="1" dirty="0">
                <a:solidFill>
                  <a:sysClr val="windowText" lastClr="000000"/>
                </a:solidFill>
                <a:latin typeface="Arial" panose="020B0604020202020204" pitchFamily="34" charset="0"/>
                <a:cs typeface="Arial" panose="020B0604020202020204" pitchFamily="34" charset="0"/>
              </a:rPr>
              <a:t>سعة المستوى </a:t>
            </a:r>
            <a:r>
              <a:rPr lang="en-US" sz="2400" b="1" dirty="0">
                <a:solidFill>
                  <a:sysClr val="windowText" lastClr="000000"/>
                </a:solidFill>
                <a:latin typeface="Arial" panose="020B0604020202020204" pitchFamily="34" charset="0"/>
                <a:cs typeface="Arial" panose="020B0604020202020204" pitchFamily="34" charset="0"/>
              </a:rPr>
              <a:t> p </a:t>
            </a:r>
            <a:r>
              <a:rPr lang="ar-SA" sz="2400" b="1" dirty="0">
                <a:solidFill>
                  <a:sysClr val="windowText" lastClr="000000"/>
                </a:solidFill>
                <a:latin typeface="Arial" panose="020B0604020202020204" pitchFamily="34" charset="0"/>
                <a:cs typeface="Arial" panose="020B0604020202020204" pitchFamily="34" charset="0"/>
              </a:rPr>
              <a:t>من الالكترونات = 6</a:t>
            </a:r>
          </a:p>
          <a:p>
            <a:r>
              <a:rPr lang="ar-SA" sz="2400" b="1" dirty="0">
                <a:solidFill>
                  <a:sysClr val="windowText" lastClr="000000"/>
                </a:solidFill>
                <a:latin typeface="Arial" panose="020B0604020202020204" pitchFamily="34" charset="0"/>
                <a:cs typeface="Arial" panose="020B0604020202020204" pitchFamily="34" charset="0"/>
              </a:rPr>
              <a:t>سعة المستوى </a:t>
            </a:r>
            <a:r>
              <a:rPr lang="en-US" sz="2400" b="1" dirty="0">
                <a:solidFill>
                  <a:sysClr val="windowText" lastClr="000000"/>
                </a:solidFill>
                <a:latin typeface="Arial" panose="020B0604020202020204" pitchFamily="34" charset="0"/>
                <a:cs typeface="Arial" panose="020B0604020202020204" pitchFamily="34" charset="0"/>
              </a:rPr>
              <a:t> d </a:t>
            </a:r>
            <a:r>
              <a:rPr lang="ar-SA" sz="2400" b="1" dirty="0">
                <a:solidFill>
                  <a:sysClr val="windowText" lastClr="000000"/>
                </a:solidFill>
                <a:latin typeface="Arial" panose="020B0604020202020204" pitchFamily="34" charset="0"/>
                <a:cs typeface="Arial" panose="020B0604020202020204" pitchFamily="34" charset="0"/>
              </a:rPr>
              <a:t>من الالكترونات =  10</a:t>
            </a:r>
          </a:p>
          <a:p>
            <a:r>
              <a:rPr lang="ar-SA" sz="2400" b="1" dirty="0">
                <a:solidFill>
                  <a:sysClr val="windowText" lastClr="000000"/>
                </a:solidFill>
                <a:latin typeface="Arial" panose="020B0604020202020204" pitchFamily="34" charset="0"/>
                <a:cs typeface="Arial" panose="020B0604020202020204" pitchFamily="34" charset="0"/>
              </a:rPr>
              <a:t>سعة المستوى </a:t>
            </a:r>
            <a:r>
              <a:rPr lang="en-US" sz="2400" b="1" dirty="0">
                <a:solidFill>
                  <a:sysClr val="windowText" lastClr="000000"/>
                </a:solidFill>
                <a:latin typeface="Arial" panose="020B0604020202020204" pitchFamily="34" charset="0"/>
                <a:cs typeface="Arial" panose="020B0604020202020204" pitchFamily="34" charset="0"/>
              </a:rPr>
              <a:t> f </a:t>
            </a:r>
            <a:r>
              <a:rPr lang="ar-SA" sz="2400" b="1" dirty="0">
                <a:solidFill>
                  <a:sysClr val="windowText" lastClr="000000"/>
                </a:solidFill>
                <a:latin typeface="Arial" panose="020B0604020202020204" pitchFamily="34" charset="0"/>
                <a:cs typeface="Arial" panose="020B0604020202020204" pitchFamily="34" charset="0"/>
              </a:rPr>
              <a:t>من الالكترونات = 14</a:t>
            </a:r>
          </a:p>
        </p:txBody>
      </p:sp>
      <p:sp>
        <p:nvSpPr>
          <p:cNvPr id="14" name="مستطيل 13">
            <a:extLst>
              <a:ext uri="{FF2B5EF4-FFF2-40B4-BE49-F238E27FC236}">
                <a16:creationId xmlns:a16="http://schemas.microsoft.com/office/drawing/2014/main" id="{625D4B17-62B0-F5A6-33CF-40A3826A1FE5}"/>
              </a:ext>
            </a:extLst>
          </p:cNvPr>
          <p:cNvSpPr/>
          <p:nvPr/>
        </p:nvSpPr>
        <p:spPr>
          <a:xfrm>
            <a:off x="4661462" y="4604763"/>
            <a:ext cx="2224530" cy="499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ysClr val="windowText" lastClr="000000"/>
                </a:solidFill>
                <a:latin typeface="Arial" panose="020B0604020202020204" pitchFamily="34" charset="0"/>
                <a:cs typeface="Arial" panose="020B0604020202020204" pitchFamily="34" charset="0"/>
              </a:rPr>
              <a:t>2+6+10=18</a:t>
            </a:r>
            <a:endParaRPr lang="ar-SA" sz="2800" b="1" dirty="0">
              <a:solidFill>
                <a:sysClr val="windowText" lastClr="000000"/>
              </a:solidFill>
              <a:latin typeface="Arial" panose="020B0604020202020204" pitchFamily="34" charset="0"/>
              <a:cs typeface="Arial" panose="020B0604020202020204" pitchFamily="34" charset="0"/>
            </a:endParaRPr>
          </a:p>
        </p:txBody>
      </p:sp>
      <p:sp>
        <p:nvSpPr>
          <p:cNvPr id="15" name="مستطيل 14">
            <a:extLst>
              <a:ext uri="{FF2B5EF4-FFF2-40B4-BE49-F238E27FC236}">
                <a16:creationId xmlns:a16="http://schemas.microsoft.com/office/drawing/2014/main" id="{C2AD2FC5-3ACC-C52D-6C02-E6867660D1F2}"/>
              </a:ext>
            </a:extLst>
          </p:cNvPr>
          <p:cNvSpPr/>
          <p:nvPr/>
        </p:nvSpPr>
        <p:spPr>
          <a:xfrm>
            <a:off x="4030824" y="5256789"/>
            <a:ext cx="2809788" cy="499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ysClr val="windowText" lastClr="000000"/>
                </a:solidFill>
                <a:latin typeface="Arial" panose="020B0604020202020204" pitchFamily="34" charset="0"/>
                <a:cs typeface="Arial" panose="020B0604020202020204" pitchFamily="34" charset="0"/>
              </a:rPr>
              <a:t>2+6+10+14=32</a:t>
            </a:r>
            <a:endParaRPr lang="ar-SA" sz="2800" b="1"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63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B4A0534-0F7D-66B5-BB10-A3C67BCAF0A4}"/>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114 </a:t>
            </a:r>
          </a:p>
        </p:txBody>
      </p:sp>
      <p:sp>
        <p:nvSpPr>
          <p:cNvPr id="10" name="مستطيل 9">
            <a:extLst>
              <a:ext uri="{FF2B5EF4-FFF2-40B4-BE49-F238E27FC236}">
                <a16:creationId xmlns:a16="http://schemas.microsoft.com/office/drawing/2014/main" id="{631D0559-829D-762D-0094-A9E0024F2405}"/>
              </a:ext>
            </a:extLst>
          </p:cNvPr>
          <p:cNvSpPr/>
          <p:nvPr/>
        </p:nvSpPr>
        <p:spPr>
          <a:xfrm>
            <a:off x="2922120" y="93306"/>
            <a:ext cx="6006097" cy="615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ysClr val="windowText" lastClr="000000"/>
                </a:solidFill>
              </a:rPr>
              <a:t>الشكل 4-3 </a:t>
            </a:r>
          </a:p>
          <a:p>
            <a:pPr algn="ctr"/>
            <a:r>
              <a:rPr lang="ar-SA" sz="2000" b="1" dirty="0">
                <a:solidFill>
                  <a:sysClr val="windowText" lastClr="000000"/>
                </a:solidFill>
              </a:rPr>
              <a:t>يوضح طاقة كل مستوى ثانوي مقارنة بطاقة المستويات الثانوية الأخرى</a:t>
            </a:r>
          </a:p>
        </p:txBody>
      </p:sp>
      <p:pic>
        <p:nvPicPr>
          <p:cNvPr id="5" name="صورة 4" descr="صورة تحتوي على نص, لقطة شاشة, الخط, رقم&#10;&#10;تم إنشاء الوصف تلقائياً">
            <a:extLst>
              <a:ext uri="{FF2B5EF4-FFF2-40B4-BE49-F238E27FC236}">
                <a16:creationId xmlns:a16="http://schemas.microsoft.com/office/drawing/2014/main" id="{3E683C3B-D57D-ED1B-0D00-750A74794921}"/>
              </a:ext>
            </a:extLst>
          </p:cNvPr>
          <p:cNvPicPr>
            <a:picLocks noChangeAspect="1"/>
          </p:cNvPicPr>
          <p:nvPr/>
        </p:nvPicPr>
        <p:blipFill rotWithShape="1">
          <a:blip r:embed="rId2">
            <a:extLst>
              <a:ext uri="{28A0092B-C50C-407E-A947-70E740481C1C}">
                <a14:useLocalDpi xmlns:a14="http://schemas.microsoft.com/office/drawing/2010/main" val="0"/>
              </a:ext>
            </a:extLst>
          </a:blip>
          <a:srcRect l="5879" t="12616" r="14552" b="25752"/>
          <a:stretch/>
        </p:blipFill>
        <p:spPr>
          <a:xfrm>
            <a:off x="2582649" y="858415"/>
            <a:ext cx="7026702" cy="4954555"/>
          </a:xfrm>
          <a:prstGeom prst="rect">
            <a:avLst/>
          </a:prstGeom>
          <a:ln>
            <a:solidFill>
              <a:schemeClr val="tx1"/>
            </a:solidFill>
          </a:ln>
        </p:spPr>
      </p:pic>
      <p:sp>
        <p:nvSpPr>
          <p:cNvPr id="6" name="مستطيل 5">
            <a:extLst>
              <a:ext uri="{FF2B5EF4-FFF2-40B4-BE49-F238E27FC236}">
                <a16:creationId xmlns:a16="http://schemas.microsoft.com/office/drawing/2014/main" id="{148D3DF9-2659-E0B0-AB53-297CC93774F8}"/>
              </a:ext>
            </a:extLst>
          </p:cNvPr>
          <p:cNvSpPr/>
          <p:nvPr/>
        </p:nvSpPr>
        <p:spPr>
          <a:xfrm>
            <a:off x="5337110" y="4243310"/>
            <a:ext cx="4272241" cy="1569660"/>
          </a:xfrm>
          <a:custGeom>
            <a:avLst/>
            <a:gdLst>
              <a:gd name="connsiteX0" fmla="*/ 0 w 4272241"/>
              <a:gd name="connsiteY0" fmla="*/ 0 h 1569660"/>
              <a:gd name="connsiteX1" fmla="*/ 4272241 w 4272241"/>
              <a:gd name="connsiteY1" fmla="*/ 0 h 1569660"/>
              <a:gd name="connsiteX2" fmla="*/ 4272241 w 4272241"/>
              <a:gd name="connsiteY2" fmla="*/ 1569660 h 1569660"/>
              <a:gd name="connsiteX3" fmla="*/ 0 w 4272241"/>
              <a:gd name="connsiteY3" fmla="*/ 1569660 h 1569660"/>
              <a:gd name="connsiteX4" fmla="*/ 0 w 4272241"/>
              <a:gd name="connsiteY4" fmla="*/ 0 h 1569660"/>
              <a:gd name="connsiteX0" fmla="*/ 251927 w 4272241"/>
              <a:gd name="connsiteY0" fmla="*/ 233265 h 1569660"/>
              <a:gd name="connsiteX1" fmla="*/ 4272241 w 4272241"/>
              <a:gd name="connsiteY1" fmla="*/ 0 h 1569660"/>
              <a:gd name="connsiteX2" fmla="*/ 4272241 w 4272241"/>
              <a:gd name="connsiteY2" fmla="*/ 1569660 h 1569660"/>
              <a:gd name="connsiteX3" fmla="*/ 0 w 4272241"/>
              <a:gd name="connsiteY3" fmla="*/ 1569660 h 1569660"/>
              <a:gd name="connsiteX4" fmla="*/ 251927 w 4272241"/>
              <a:gd name="connsiteY4" fmla="*/ 233265 h 1569660"/>
              <a:gd name="connsiteX0" fmla="*/ 251927 w 4272241"/>
              <a:gd name="connsiteY0" fmla="*/ 233265 h 1569660"/>
              <a:gd name="connsiteX1" fmla="*/ 4272241 w 4272241"/>
              <a:gd name="connsiteY1" fmla="*/ 0 h 1569660"/>
              <a:gd name="connsiteX2" fmla="*/ 4272241 w 4272241"/>
              <a:gd name="connsiteY2" fmla="*/ 1569660 h 1569660"/>
              <a:gd name="connsiteX3" fmla="*/ 0 w 4272241"/>
              <a:gd name="connsiteY3" fmla="*/ 1569660 h 1569660"/>
              <a:gd name="connsiteX4" fmla="*/ 251927 w 4272241"/>
              <a:gd name="connsiteY4" fmla="*/ 233265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241" h="1569660">
                <a:moveTo>
                  <a:pt x="251927" y="233265"/>
                </a:moveTo>
                <a:lnTo>
                  <a:pt x="4272241" y="0"/>
                </a:lnTo>
                <a:lnTo>
                  <a:pt x="4272241" y="1569660"/>
                </a:lnTo>
                <a:lnTo>
                  <a:pt x="0" y="1569660"/>
                </a:lnTo>
                <a:cubicBezTo>
                  <a:pt x="83976" y="1124195"/>
                  <a:pt x="-130628" y="772036"/>
                  <a:pt x="251927" y="23326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dirty="0">
              <a:solidFill>
                <a:sysClr val="windowText" lastClr="000000"/>
              </a:solidFill>
            </a:endParaRPr>
          </a:p>
        </p:txBody>
      </p:sp>
      <p:sp>
        <p:nvSpPr>
          <p:cNvPr id="13" name="مستطيل 12">
            <a:extLst>
              <a:ext uri="{FF2B5EF4-FFF2-40B4-BE49-F238E27FC236}">
                <a16:creationId xmlns:a16="http://schemas.microsoft.com/office/drawing/2014/main" id="{62765072-62AF-875B-3571-A2F71B3E1B1A}"/>
              </a:ext>
            </a:extLst>
          </p:cNvPr>
          <p:cNvSpPr/>
          <p:nvPr/>
        </p:nvSpPr>
        <p:spPr>
          <a:xfrm>
            <a:off x="8014261" y="5214754"/>
            <a:ext cx="3966245" cy="1569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ysClr val="windowText" lastClr="000000"/>
                </a:solidFill>
                <a:latin typeface="Arial" panose="020B0604020202020204" pitchFamily="34" charset="0"/>
                <a:cs typeface="Arial" panose="020B0604020202020204" pitchFamily="34" charset="0"/>
              </a:rPr>
              <a:t>تتوزع الإلكترونات ضمن مستويات الطاقة الرئيسة في مستويات طاقة فرعية داخل مستويات الطاقة الثانوية بدءًا من الأقل طاقة، </a:t>
            </a:r>
          </a:p>
          <a:p>
            <a:pPr algn="ctr"/>
            <a:r>
              <a:rPr lang="ar-SA" sz="2000" b="1" dirty="0">
                <a:solidFill>
                  <a:sysClr val="windowText" lastClr="000000"/>
                </a:solidFill>
                <a:latin typeface="Arial" panose="020B0604020202020204" pitchFamily="34" charset="0"/>
                <a:cs typeface="Arial" panose="020B0604020202020204" pitchFamily="34" charset="0"/>
              </a:rPr>
              <a:t>وأقصى سعة لمستوى الطاقة الفرعي إلكترونان فقط.</a:t>
            </a:r>
          </a:p>
        </p:txBody>
      </p:sp>
    </p:spTree>
    <p:extLst>
      <p:ext uri="{BB962C8B-B14F-4D97-AF65-F5344CB8AC3E}">
        <p14:creationId xmlns:p14="http://schemas.microsoft.com/office/powerpoint/2010/main" val="2199145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B4A0534-0F7D-66B5-BB10-A3C67BCAF0A4}"/>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114 </a:t>
            </a:r>
          </a:p>
        </p:txBody>
      </p:sp>
      <p:sp>
        <p:nvSpPr>
          <p:cNvPr id="10" name="مستطيل 9">
            <a:extLst>
              <a:ext uri="{FF2B5EF4-FFF2-40B4-BE49-F238E27FC236}">
                <a16:creationId xmlns:a16="http://schemas.microsoft.com/office/drawing/2014/main" id="{631D0559-829D-762D-0094-A9E0024F2405}"/>
              </a:ext>
            </a:extLst>
          </p:cNvPr>
          <p:cNvSpPr/>
          <p:nvPr/>
        </p:nvSpPr>
        <p:spPr>
          <a:xfrm>
            <a:off x="1222539" y="836895"/>
            <a:ext cx="9199984" cy="1029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قد تتداخل مستويات طاقة ثانوية لمستويات طاقة رئيسة مختلف بعضها مع بعض. فمثلًا طاقة المستوى الثانوي  </a:t>
            </a:r>
            <a:r>
              <a:rPr lang="en-US" sz="2800" b="1" dirty="0">
                <a:solidFill>
                  <a:sysClr val="windowText" lastClr="000000"/>
                </a:solidFill>
              </a:rPr>
              <a:t>4s</a:t>
            </a:r>
            <a:r>
              <a:rPr lang="ar-SA" sz="2800" b="1" dirty="0">
                <a:solidFill>
                  <a:sysClr val="windowText" lastClr="000000"/>
                </a:solidFill>
              </a:rPr>
              <a:t> </a:t>
            </a:r>
            <a:r>
              <a:rPr lang="en-US" sz="2800" b="1" dirty="0">
                <a:solidFill>
                  <a:sysClr val="windowText" lastClr="000000"/>
                </a:solidFill>
              </a:rPr>
              <a:t> </a:t>
            </a:r>
            <a:r>
              <a:rPr lang="ar-SA" sz="2800" b="1" dirty="0">
                <a:solidFill>
                  <a:sysClr val="windowText" lastClr="000000"/>
                </a:solidFill>
              </a:rPr>
              <a:t>أقل من طاقة المستوى الثانوي </a:t>
            </a:r>
            <a:r>
              <a:rPr lang="en-US" sz="2800" b="1" dirty="0">
                <a:solidFill>
                  <a:sysClr val="windowText" lastClr="000000"/>
                </a:solidFill>
              </a:rPr>
              <a:t>3d</a:t>
            </a:r>
            <a:r>
              <a:rPr lang="ar-SA" sz="2800" b="1" dirty="0">
                <a:solidFill>
                  <a:sysClr val="windowText" lastClr="000000"/>
                </a:solidFill>
              </a:rPr>
              <a:t> </a:t>
            </a:r>
            <a:endParaRPr lang="en-US" sz="2800" b="1" dirty="0">
              <a:solidFill>
                <a:sysClr val="windowText" lastClr="000000"/>
              </a:solidFill>
            </a:endParaRPr>
          </a:p>
        </p:txBody>
      </p:sp>
      <p:sp>
        <p:nvSpPr>
          <p:cNvPr id="13" name="مستطيل 12">
            <a:extLst>
              <a:ext uri="{FF2B5EF4-FFF2-40B4-BE49-F238E27FC236}">
                <a16:creationId xmlns:a16="http://schemas.microsoft.com/office/drawing/2014/main" id="{62765072-62AF-875B-3571-A2F71B3E1B1A}"/>
              </a:ext>
            </a:extLst>
          </p:cNvPr>
          <p:cNvSpPr/>
          <p:nvPr/>
        </p:nvSpPr>
        <p:spPr>
          <a:xfrm>
            <a:off x="8041662" y="1991842"/>
            <a:ext cx="3659522" cy="3236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latin typeface="Arial" panose="020B0604020202020204" pitchFamily="34" charset="0"/>
                <a:cs typeface="Arial" panose="020B0604020202020204" pitchFamily="34" charset="0"/>
              </a:rPr>
              <a:t>النغمة الإلكترونية</a:t>
            </a:r>
          </a:p>
          <a:p>
            <a:pPr algn="ctr"/>
            <a:r>
              <a:rPr lang="en-US" sz="2800" b="1" dirty="0">
                <a:solidFill>
                  <a:srgbClr val="9900CC"/>
                </a:solidFill>
                <a:latin typeface="Arial" panose="020B0604020202020204" pitchFamily="34" charset="0"/>
                <a:cs typeface="Arial" panose="020B0604020202020204" pitchFamily="34" charset="0"/>
              </a:rPr>
              <a:t>1s 2s</a:t>
            </a:r>
          </a:p>
          <a:p>
            <a:pPr algn="ctr"/>
            <a:r>
              <a:rPr lang="en-US" sz="2800" b="1" dirty="0">
                <a:solidFill>
                  <a:srgbClr val="0000CC"/>
                </a:solidFill>
                <a:latin typeface="Arial" panose="020B0604020202020204" pitchFamily="34" charset="0"/>
                <a:cs typeface="Arial" panose="020B0604020202020204" pitchFamily="34" charset="0"/>
              </a:rPr>
              <a:t>2p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3s</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3p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4s</a:t>
            </a:r>
          </a:p>
          <a:p>
            <a:pPr algn="ctr"/>
            <a:r>
              <a:rPr lang="en-US" sz="2800" b="1" dirty="0">
                <a:solidFill>
                  <a:srgbClr val="009900"/>
                </a:solidFill>
                <a:latin typeface="Arial" panose="020B0604020202020204" pitchFamily="34" charset="0"/>
                <a:cs typeface="Arial" panose="020B0604020202020204" pitchFamily="34" charset="0"/>
              </a:rPr>
              <a:t>3d</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4p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5s</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9900"/>
                </a:solidFill>
                <a:latin typeface="Arial" panose="020B0604020202020204" pitchFamily="34" charset="0"/>
                <a:cs typeface="Arial" panose="020B0604020202020204" pitchFamily="34" charset="0"/>
              </a:rPr>
              <a:t>4d</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5p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6s</a:t>
            </a:r>
          </a:p>
          <a:p>
            <a:pPr algn="ctr"/>
            <a:r>
              <a:rPr lang="en-US" sz="2800" b="1" dirty="0">
                <a:solidFill>
                  <a:srgbClr val="FF0000"/>
                </a:solidFill>
                <a:latin typeface="Arial" panose="020B0604020202020204" pitchFamily="34" charset="0"/>
                <a:cs typeface="Arial" panose="020B0604020202020204" pitchFamily="34" charset="0"/>
              </a:rPr>
              <a:t>4f</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9900"/>
                </a:solidFill>
                <a:latin typeface="Arial" panose="020B0604020202020204" pitchFamily="34" charset="0"/>
                <a:cs typeface="Arial" panose="020B0604020202020204" pitchFamily="34" charset="0"/>
              </a:rPr>
              <a:t>5d</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6p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7s</a:t>
            </a:r>
          </a:p>
          <a:p>
            <a:pPr algn="ctr"/>
            <a:r>
              <a:rPr lang="en-US" sz="2800" b="1" dirty="0">
                <a:solidFill>
                  <a:srgbClr val="FF0000"/>
                </a:solidFill>
                <a:latin typeface="Arial" panose="020B0604020202020204" pitchFamily="34" charset="0"/>
                <a:cs typeface="Arial" panose="020B0604020202020204" pitchFamily="34" charset="0"/>
              </a:rPr>
              <a:t>5f</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9900"/>
                </a:solidFill>
                <a:latin typeface="Arial" panose="020B0604020202020204" pitchFamily="34" charset="0"/>
                <a:cs typeface="Arial" panose="020B0604020202020204" pitchFamily="34" charset="0"/>
              </a:rPr>
              <a:t>6d</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7p </a:t>
            </a:r>
          </a:p>
          <a:p>
            <a:pPr algn="ctr"/>
            <a:r>
              <a:rPr lang="en-US" sz="2800" b="1" dirty="0">
                <a:solidFill>
                  <a:srgbClr val="FF0000"/>
                </a:solidFill>
                <a:latin typeface="Arial" panose="020B0604020202020204" pitchFamily="34" charset="0"/>
                <a:cs typeface="Arial" panose="020B0604020202020204" pitchFamily="34" charset="0"/>
              </a:rPr>
              <a:t>6f </a:t>
            </a:r>
            <a:r>
              <a:rPr lang="en-US" sz="2800" b="1" dirty="0">
                <a:solidFill>
                  <a:srgbClr val="009900"/>
                </a:solidFill>
                <a:latin typeface="Arial" panose="020B0604020202020204" pitchFamily="34" charset="0"/>
                <a:cs typeface="Arial" panose="020B0604020202020204" pitchFamily="34" charset="0"/>
              </a:rPr>
              <a:t>7d</a:t>
            </a:r>
            <a:r>
              <a:rPr lang="en-US" sz="2800" b="1" dirty="0">
                <a:solidFill>
                  <a:schemeClr val="accent4">
                    <a:lumMod val="60000"/>
                    <a:lumOff val="40000"/>
                  </a:schemeClr>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7f</a:t>
            </a:r>
          </a:p>
        </p:txBody>
      </p:sp>
      <p:sp>
        <p:nvSpPr>
          <p:cNvPr id="2" name="مستطيل 1">
            <a:extLst>
              <a:ext uri="{FF2B5EF4-FFF2-40B4-BE49-F238E27FC236}">
                <a16:creationId xmlns:a16="http://schemas.microsoft.com/office/drawing/2014/main" id="{687CED3B-83F4-EDAC-3ECF-2A560C413BD0}"/>
              </a:ext>
            </a:extLst>
          </p:cNvPr>
          <p:cNvSpPr/>
          <p:nvPr/>
        </p:nvSpPr>
        <p:spPr>
          <a:xfrm>
            <a:off x="4338735" y="119372"/>
            <a:ext cx="3219062" cy="545028"/>
          </a:xfrm>
          <a:prstGeom prst="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التوزيع الإلكتروني</a:t>
            </a:r>
          </a:p>
        </p:txBody>
      </p:sp>
      <p:sp>
        <p:nvSpPr>
          <p:cNvPr id="7" name="مستطيل 6">
            <a:extLst>
              <a:ext uri="{FF2B5EF4-FFF2-40B4-BE49-F238E27FC236}">
                <a16:creationId xmlns:a16="http://schemas.microsoft.com/office/drawing/2014/main" id="{06BFCE72-BF4A-E6CB-C5D8-BEDB8799796A}"/>
              </a:ext>
            </a:extLst>
          </p:cNvPr>
          <p:cNvSpPr/>
          <p:nvPr/>
        </p:nvSpPr>
        <p:spPr>
          <a:xfrm>
            <a:off x="8041662" y="5365630"/>
            <a:ext cx="3659522" cy="1310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000" b="1" dirty="0">
                <a:solidFill>
                  <a:srgbClr val="9900CC"/>
                </a:solidFill>
                <a:latin typeface="Arial" panose="020B0604020202020204" pitchFamily="34" charset="0"/>
                <a:cs typeface="Arial" panose="020B0604020202020204" pitchFamily="34" charset="0"/>
              </a:rPr>
              <a:t>يبدأ المستوى </a:t>
            </a:r>
            <a:r>
              <a:rPr lang="en-US" sz="2000" b="1" dirty="0">
                <a:solidFill>
                  <a:srgbClr val="9900CC"/>
                </a:solidFill>
                <a:latin typeface="Arial" panose="020B0604020202020204" pitchFamily="34" charset="0"/>
                <a:cs typeface="Arial" panose="020B0604020202020204" pitchFamily="34" charset="0"/>
              </a:rPr>
              <a:t>s </a:t>
            </a:r>
            <a:r>
              <a:rPr lang="ar-SA" sz="2000" b="1" dirty="0">
                <a:solidFill>
                  <a:srgbClr val="9900CC"/>
                </a:solidFill>
                <a:latin typeface="Arial" panose="020B0604020202020204" pitchFamily="34" charset="0"/>
                <a:cs typeface="Arial" panose="020B0604020202020204" pitchFamily="34" charset="0"/>
              </a:rPr>
              <a:t> من المستوى الأول </a:t>
            </a:r>
          </a:p>
          <a:p>
            <a:pPr algn="ctr" rtl="1"/>
            <a:r>
              <a:rPr lang="ar-SA" sz="2000" b="1" dirty="0">
                <a:solidFill>
                  <a:srgbClr val="0000CC"/>
                </a:solidFill>
                <a:latin typeface="Arial" panose="020B0604020202020204" pitchFamily="34" charset="0"/>
                <a:cs typeface="Arial" panose="020B0604020202020204" pitchFamily="34" charset="0"/>
              </a:rPr>
              <a:t>يبدأ المستوى </a:t>
            </a:r>
            <a:r>
              <a:rPr lang="en-US" sz="2000" b="1" dirty="0">
                <a:solidFill>
                  <a:srgbClr val="0000CC"/>
                </a:solidFill>
                <a:latin typeface="Arial" panose="020B0604020202020204" pitchFamily="34" charset="0"/>
                <a:cs typeface="Arial" panose="020B0604020202020204" pitchFamily="34" charset="0"/>
              </a:rPr>
              <a:t>p </a:t>
            </a:r>
            <a:r>
              <a:rPr lang="ar-SA" sz="2000" b="1" dirty="0">
                <a:solidFill>
                  <a:srgbClr val="0000CC"/>
                </a:solidFill>
                <a:latin typeface="Arial" panose="020B0604020202020204" pitchFamily="34" charset="0"/>
                <a:cs typeface="Arial" panose="020B0604020202020204" pitchFamily="34" charset="0"/>
              </a:rPr>
              <a:t> من المستوى الثاني  </a:t>
            </a:r>
          </a:p>
          <a:p>
            <a:pPr algn="ctr" rtl="1"/>
            <a:r>
              <a:rPr lang="ar-SA" sz="2000" b="1" dirty="0">
                <a:solidFill>
                  <a:srgbClr val="009900"/>
                </a:solidFill>
                <a:latin typeface="Arial" panose="020B0604020202020204" pitchFamily="34" charset="0"/>
                <a:cs typeface="Arial" panose="020B0604020202020204" pitchFamily="34" charset="0"/>
              </a:rPr>
              <a:t>يبدأ المستوى </a:t>
            </a:r>
            <a:r>
              <a:rPr lang="en-US" sz="2000" b="1" dirty="0">
                <a:solidFill>
                  <a:srgbClr val="009900"/>
                </a:solidFill>
                <a:latin typeface="Arial" panose="020B0604020202020204" pitchFamily="34" charset="0"/>
                <a:cs typeface="Arial" panose="020B0604020202020204" pitchFamily="34" charset="0"/>
              </a:rPr>
              <a:t>d </a:t>
            </a:r>
            <a:r>
              <a:rPr lang="ar-SA" sz="2000" b="1" dirty="0">
                <a:solidFill>
                  <a:srgbClr val="009900"/>
                </a:solidFill>
                <a:latin typeface="Arial" panose="020B0604020202020204" pitchFamily="34" charset="0"/>
                <a:cs typeface="Arial" panose="020B0604020202020204" pitchFamily="34" charset="0"/>
              </a:rPr>
              <a:t> من المستوى الثالث </a:t>
            </a:r>
          </a:p>
          <a:p>
            <a:pPr algn="ctr" rtl="1"/>
            <a:r>
              <a:rPr lang="ar-SA" sz="2000" b="1" dirty="0">
                <a:solidFill>
                  <a:srgbClr val="FF0000"/>
                </a:solidFill>
                <a:latin typeface="Arial" panose="020B0604020202020204" pitchFamily="34" charset="0"/>
                <a:cs typeface="Arial" panose="020B0604020202020204" pitchFamily="34" charset="0"/>
              </a:rPr>
              <a:t>يبدأ المستوى </a:t>
            </a:r>
            <a:r>
              <a:rPr lang="en-US" sz="2000" b="1" dirty="0">
                <a:solidFill>
                  <a:srgbClr val="FF0000"/>
                </a:solidFill>
                <a:latin typeface="Arial" panose="020B0604020202020204" pitchFamily="34" charset="0"/>
                <a:cs typeface="Arial" panose="020B0604020202020204" pitchFamily="34" charset="0"/>
              </a:rPr>
              <a:t>f </a:t>
            </a:r>
            <a:r>
              <a:rPr lang="ar-SA" sz="2000" b="1" dirty="0">
                <a:solidFill>
                  <a:srgbClr val="FF0000"/>
                </a:solidFill>
                <a:latin typeface="Arial" panose="020B0604020202020204" pitchFamily="34" charset="0"/>
                <a:cs typeface="Arial" panose="020B0604020202020204" pitchFamily="34" charset="0"/>
              </a:rPr>
              <a:t> من المستوى الرابع </a:t>
            </a:r>
          </a:p>
        </p:txBody>
      </p:sp>
      <p:pic>
        <p:nvPicPr>
          <p:cNvPr id="9" name="صورة 8" descr="صورة تحتوي على نص, خط, لقطة شاشة, رسم بياني&#10;&#10;تم إنشاء الوصف تلقائياً">
            <a:extLst>
              <a:ext uri="{FF2B5EF4-FFF2-40B4-BE49-F238E27FC236}">
                <a16:creationId xmlns:a16="http://schemas.microsoft.com/office/drawing/2014/main" id="{8BD27A29-66D8-44FC-8D50-6DFD3EEAD735}"/>
              </a:ext>
            </a:extLst>
          </p:cNvPr>
          <p:cNvPicPr>
            <a:picLocks noChangeAspect="1"/>
          </p:cNvPicPr>
          <p:nvPr/>
        </p:nvPicPr>
        <p:blipFill rotWithShape="1">
          <a:blip r:embed="rId2">
            <a:extLst>
              <a:ext uri="{28A0092B-C50C-407E-A947-70E740481C1C}">
                <a14:useLocalDpi xmlns:a14="http://schemas.microsoft.com/office/drawing/2010/main" val="0"/>
              </a:ext>
            </a:extLst>
          </a:blip>
          <a:srcRect l="6230" t="3520" r="7789" b="9909"/>
          <a:stretch/>
        </p:blipFill>
        <p:spPr>
          <a:xfrm>
            <a:off x="1122784" y="2012289"/>
            <a:ext cx="4973216" cy="4664291"/>
          </a:xfrm>
          <a:prstGeom prst="rect">
            <a:avLst/>
          </a:prstGeom>
          <a:ln>
            <a:solidFill>
              <a:schemeClr val="tx1">
                <a:lumMod val="95000"/>
                <a:lumOff val="5000"/>
              </a:schemeClr>
            </a:solidFill>
          </a:ln>
        </p:spPr>
      </p:pic>
    </p:spTree>
    <p:extLst>
      <p:ext uri="{BB962C8B-B14F-4D97-AF65-F5344CB8AC3E}">
        <p14:creationId xmlns:p14="http://schemas.microsoft.com/office/powerpoint/2010/main" val="296372403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C3E3D4F-8B3D-F8B3-B443-A9B8734D8FB1}"/>
              </a:ext>
            </a:extLst>
          </p:cNvPr>
          <p:cNvSpPr/>
          <p:nvPr/>
        </p:nvSpPr>
        <p:spPr>
          <a:xfrm>
            <a:off x="2622725" y="192334"/>
            <a:ext cx="6946550" cy="3236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latin typeface="Arial" panose="020B0604020202020204" pitchFamily="34" charset="0"/>
                <a:cs typeface="Arial" panose="020B0604020202020204" pitchFamily="34" charset="0"/>
              </a:rPr>
              <a:t>النغمة الإلكترونية</a:t>
            </a:r>
          </a:p>
          <a:p>
            <a:pPr algn="ctr"/>
            <a:r>
              <a:rPr lang="en-US" sz="2800" b="1" dirty="0">
                <a:solidFill>
                  <a:srgbClr val="9900CC"/>
                </a:solidFill>
                <a:latin typeface="Arial" panose="020B0604020202020204" pitchFamily="34" charset="0"/>
                <a:cs typeface="Arial" panose="020B0604020202020204" pitchFamily="34" charset="0"/>
              </a:rPr>
              <a:t>1s 2s</a:t>
            </a:r>
            <a:r>
              <a:rPr lang="ar-SA" sz="2800" b="1" dirty="0">
                <a:solidFill>
                  <a:srgbClr val="9900CC"/>
                </a:solidFill>
                <a:latin typeface="Arial" panose="020B0604020202020204" pitchFamily="34" charset="0"/>
                <a:cs typeface="Arial" panose="020B0604020202020204" pitchFamily="34" charset="0"/>
              </a:rPr>
              <a:t> </a:t>
            </a:r>
            <a:r>
              <a:rPr lang="ar-SA" sz="2800" b="1" dirty="0">
                <a:solidFill>
                  <a:sysClr val="windowText" lastClr="000000"/>
                </a:solidFill>
                <a:latin typeface="Arial" panose="020B0604020202020204" pitchFamily="34" charset="0"/>
                <a:cs typeface="Arial" panose="020B0604020202020204" pitchFamily="34" charset="0"/>
              </a:rPr>
              <a:t>أس </a:t>
            </a:r>
            <a:r>
              <a:rPr lang="ar-SA" sz="2800" b="1" dirty="0" err="1">
                <a:solidFill>
                  <a:sysClr val="windowText" lastClr="000000"/>
                </a:solidFill>
                <a:latin typeface="Arial" panose="020B0604020202020204" pitchFamily="34" charset="0"/>
                <a:cs typeface="Arial" panose="020B0604020202020204" pitchFamily="34" charset="0"/>
              </a:rPr>
              <a:t>أس</a:t>
            </a:r>
            <a:endParaRPr lang="en-US" sz="2800" b="1" dirty="0">
              <a:solidFill>
                <a:sysClr val="windowText" lastClr="000000"/>
              </a:solidFill>
              <a:latin typeface="Arial" panose="020B0604020202020204" pitchFamily="34" charset="0"/>
              <a:cs typeface="Arial" panose="020B0604020202020204" pitchFamily="34" charset="0"/>
            </a:endParaRPr>
          </a:p>
          <a:p>
            <a:pPr algn="ctr"/>
            <a:r>
              <a:rPr lang="en-US" sz="2800" b="1" dirty="0">
                <a:solidFill>
                  <a:srgbClr val="0000CC"/>
                </a:solidFill>
                <a:latin typeface="Arial" panose="020B0604020202020204" pitchFamily="34" charset="0"/>
                <a:cs typeface="Arial" panose="020B0604020202020204" pitchFamily="34" charset="0"/>
              </a:rPr>
              <a:t>2p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3s</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3p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4s</a:t>
            </a:r>
            <a:r>
              <a:rPr lang="ar-SA" sz="2800" b="1" dirty="0">
                <a:solidFill>
                  <a:srgbClr val="9900CC"/>
                </a:solidFill>
                <a:latin typeface="Arial" panose="020B0604020202020204" pitchFamily="34" charset="0"/>
                <a:cs typeface="Arial" panose="020B0604020202020204" pitchFamily="34" charset="0"/>
              </a:rPr>
              <a:t> </a:t>
            </a:r>
            <a:r>
              <a:rPr lang="ar-SA" sz="2800" b="1" dirty="0">
                <a:solidFill>
                  <a:sysClr val="windowText" lastClr="000000"/>
                </a:solidFill>
                <a:latin typeface="Arial" panose="020B0604020202020204" pitchFamily="34" charset="0"/>
                <a:cs typeface="Arial" panose="020B0604020202020204" pitchFamily="34" charset="0"/>
              </a:rPr>
              <a:t>بس </a:t>
            </a:r>
            <a:r>
              <a:rPr lang="ar-SA" sz="2800" b="1" dirty="0" err="1">
                <a:solidFill>
                  <a:sysClr val="windowText" lastClr="000000"/>
                </a:solidFill>
                <a:latin typeface="Arial" panose="020B0604020202020204" pitchFamily="34" charset="0"/>
                <a:cs typeface="Arial" panose="020B0604020202020204" pitchFamily="34" charset="0"/>
              </a:rPr>
              <a:t>بس</a:t>
            </a:r>
            <a:endParaRPr lang="ar-SA" sz="2800" b="1" dirty="0">
              <a:solidFill>
                <a:sysClr val="windowText" lastClr="000000"/>
              </a:solidFill>
              <a:latin typeface="Arial" panose="020B0604020202020204" pitchFamily="34" charset="0"/>
              <a:cs typeface="Arial" panose="020B0604020202020204" pitchFamily="34" charset="0"/>
            </a:endParaRPr>
          </a:p>
          <a:p>
            <a:pPr algn="ctr"/>
            <a:r>
              <a:rPr lang="en-US" sz="2800" b="1" dirty="0">
                <a:solidFill>
                  <a:srgbClr val="009900"/>
                </a:solidFill>
                <a:latin typeface="Arial" panose="020B0604020202020204" pitchFamily="34" charset="0"/>
                <a:cs typeface="Arial" panose="020B0604020202020204" pitchFamily="34" charset="0"/>
              </a:rPr>
              <a:t>3d</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4p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5s</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9900"/>
                </a:solidFill>
                <a:latin typeface="Arial" panose="020B0604020202020204" pitchFamily="34" charset="0"/>
                <a:cs typeface="Arial" panose="020B0604020202020204" pitchFamily="34" charset="0"/>
              </a:rPr>
              <a:t>4d</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5p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6s </a:t>
            </a:r>
            <a:r>
              <a:rPr lang="ar-SA" sz="2800" b="1" dirty="0">
                <a:solidFill>
                  <a:srgbClr val="9900CC"/>
                </a:solidFill>
                <a:latin typeface="Arial" panose="020B0604020202020204" pitchFamily="34" charset="0"/>
                <a:cs typeface="Arial" panose="020B0604020202020204" pitchFamily="34" charset="0"/>
              </a:rPr>
              <a:t> </a:t>
            </a:r>
            <a:r>
              <a:rPr lang="ar-SA" sz="2800" b="1" dirty="0">
                <a:solidFill>
                  <a:sysClr val="windowText" lastClr="000000"/>
                </a:solidFill>
                <a:latin typeface="Arial" panose="020B0604020202020204" pitchFamily="34" charset="0"/>
                <a:cs typeface="Arial" panose="020B0604020202020204" pitchFamily="34" charset="0"/>
              </a:rPr>
              <a:t>دبس </a:t>
            </a:r>
            <a:r>
              <a:rPr lang="ar-SA" sz="2800" b="1" dirty="0" err="1">
                <a:solidFill>
                  <a:sysClr val="windowText" lastClr="000000"/>
                </a:solidFill>
                <a:latin typeface="Arial" panose="020B0604020202020204" pitchFamily="34" charset="0"/>
                <a:cs typeface="Arial" panose="020B0604020202020204" pitchFamily="34" charset="0"/>
              </a:rPr>
              <a:t>دبس</a:t>
            </a:r>
            <a:endParaRPr lang="ar-SA" sz="2800" b="1" dirty="0">
              <a:solidFill>
                <a:sysClr val="windowText" lastClr="000000"/>
              </a:solidFill>
              <a:latin typeface="Arial" panose="020B0604020202020204" pitchFamily="34" charset="0"/>
              <a:cs typeface="Arial" panose="020B0604020202020204" pitchFamily="34" charset="0"/>
            </a:endParaRPr>
          </a:p>
          <a:p>
            <a:pPr algn="ctr"/>
            <a:r>
              <a:rPr lang="ar-SA" sz="2800" b="1" dirty="0">
                <a:solidFill>
                  <a:srgbClr val="9900CC"/>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4f</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9900"/>
                </a:solidFill>
                <a:latin typeface="Arial" panose="020B0604020202020204" pitchFamily="34" charset="0"/>
                <a:cs typeface="Arial" panose="020B0604020202020204" pitchFamily="34" charset="0"/>
              </a:rPr>
              <a:t>5d</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6p</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7s </a:t>
            </a:r>
            <a:r>
              <a:rPr lang="ar-SA" sz="2800" b="1" dirty="0">
                <a:solidFill>
                  <a:srgbClr val="9900CC"/>
                </a:solidFill>
                <a:latin typeface="Arial" panose="020B0604020202020204" pitchFamily="34" charset="0"/>
                <a:cs typeface="Arial" panose="020B0604020202020204" pitchFamily="34" charset="0"/>
              </a:rPr>
              <a:t> </a:t>
            </a:r>
            <a:r>
              <a:rPr lang="ar-SA" sz="2800" b="1" dirty="0">
                <a:solidFill>
                  <a:sysClr val="windowText" lastClr="000000"/>
                </a:solidFill>
                <a:latin typeface="Arial" panose="020B0604020202020204" pitchFamily="34" charset="0"/>
                <a:cs typeface="Arial" panose="020B0604020202020204" pitchFamily="34" charset="0"/>
              </a:rPr>
              <a:t>فدبس</a:t>
            </a:r>
          </a:p>
          <a:p>
            <a:pPr algn="ctr"/>
            <a:r>
              <a:rPr lang="ar-SA" sz="2800" b="1" dirty="0">
                <a:solidFill>
                  <a:srgbClr val="9900CC"/>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5f</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9900"/>
                </a:solidFill>
                <a:latin typeface="Arial" panose="020B0604020202020204" pitchFamily="34" charset="0"/>
                <a:cs typeface="Arial" panose="020B0604020202020204" pitchFamily="34" charset="0"/>
              </a:rPr>
              <a:t>6d</a:t>
            </a:r>
            <a:r>
              <a:rPr lang="en-US" sz="2800" b="1" dirty="0">
                <a:solidFill>
                  <a:sysClr val="windowText" lastClr="000000"/>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7p  </a:t>
            </a:r>
            <a:r>
              <a:rPr lang="ar-SA" sz="2800" b="1" dirty="0">
                <a:solidFill>
                  <a:sysClr val="windowText" lastClr="000000"/>
                </a:solidFill>
                <a:latin typeface="Arial" panose="020B0604020202020204" pitchFamily="34" charset="0"/>
                <a:cs typeface="Arial" panose="020B0604020202020204" pitchFamily="34" charset="0"/>
              </a:rPr>
              <a:t>فدب</a:t>
            </a:r>
            <a:r>
              <a:rPr lang="ar-SA" sz="2800" b="1" dirty="0">
                <a:solidFill>
                  <a:srgbClr val="9900CC"/>
                </a:solidFill>
                <a:latin typeface="Arial" panose="020B0604020202020204" pitchFamily="34" charset="0"/>
                <a:cs typeface="Arial" panose="020B0604020202020204" pitchFamily="34" charset="0"/>
              </a:rPr>
              <a:t>     </a:t>
            </a:r>
            <a:endParaRPr lang="en-US" sz="2800" b="1" dirty="0">
              <a:solidFill>
                <a:srgbClr val="9900CC"/>
              </a:solidFill>
              <a:latin typeface="Arial" panose="020B0604020202020204" pitchFamily="34" charset="0"/>
              <a:cs typeface="Arial" panose="020B0604020202020204" pitchFamily="34" charset="0"/>
            </a:endParaRPr>
          </a:p>
          <a:p>
            <a:pPr algn="ctr"/>
            <a:r>
              <a:rPr lang="en-US" sz="2800" b="1" dirty="0">
                <a:solidFill>
                  <a:srgbClr val="00990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6f </a:t>
            </a:r>
            <a:r>
              <a:rPr lang="en-US" sz="2800" b="1" dirty="0">
                <a:solidFill>
                  <a:srgbClr val="009900"/>
                </a:solidFill>
                <a:latin typeface="Arial" panose="020B0604020202020204" pitchFamily="34" charset="0"/>
                <a:cs typeface="Arial" panose="020B0604020202020204" pitchFamily="34" charset="0"/>
              </a:rPr>
              <a:t>7d</a:t>
            </a:r>
            <a:r>
              <a:rPr lang="en-US" sz="2800" b="1" dirty="0">
                <a:solidFill>
                  <a:schemeClr val="accent4">
                    <a:lumMod val="60000"/>
                    <a:lumOff val="40000"/>
                  </a:schemeClr>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7f </a:t>
            </a:r>
            <a:r>
              <a:rPr lang="ar-SA" sz="2800" b="1" dirty="0">
                <a:solidFill>
                  <a:sysClr val="windowText" lastClr="000000"/>
                </a:solidFill>
                <a:latin typeface="Arial" panose="020B0604020202020204" pitchFamily="34" charset="0"/>
                <a:cs typeface="Arial" panose="020B0604020202020204" pitchFamily="34" charset="0"/>
              </a:rPr>
              <a:t>فدب</a:t>
            </a:r>
            <a:r>
              <a:rPr lang="ar-SA" sz="2800" b="1" dirty="0">
                <a:solidFill>
                  <a:srgbClr val="9900CC"/>
                </a:solidFill>
                <a:latin typeface="Arial" panose="020B0604020202020204" pitchFamily="34" charset="0"/>
                <a:cs typeface="Arial" panose="020B0604020202020204" pitchFamily="34" charset="0"/>
              </a:rPr>
              <a:t> </a:t>
            </a:r>
            <a:endParaRPr lang="en-US" sz="2800" b="1" dirty="0">
              <a:solidFill>
                <a:srgbClr val="9900CC"/>
              </a:solidFill>
              <a:latin typeface="Arial" panose="020B0604020202020204" pitchFamily="34" charset="0"/>
              <a:cs typeface="Arial" panose="020B0604020202020204" pitchFamily="34" charset="0"/>
            </a:endParaRPr>
          </a:p>
        </p:txBody>
      </p:sp>
      <p:sp>
        <p:nvSpPr>
          <p:cNvPr id="4" name="مستطيل 3">
            <a:extLst>
              <a:ext uri="{FF2B5EF4-FFF2-40B4-BE49-F238E27FC236}">
                <a16:creationId xmlns:a16="http://schemas.microsoft.com/office/drawing/2014/main" id="{C0FFC32D-F0F2-8042-0E77-1A2FCC70887F}"/>
              </a:ext>
            </a:extLst>
          </p:cNvPr>
          <p:cNvSpPr/>
          <p:nvPr/>
        </p:nvSpPr>
        <p:spPr>
          <a:xfrm>
            <a:off x="334153" y="3805532"/>
            <a:ext cx="11202954" cy="1414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9900CC"/>
                </a:solidFill>
                <a:latin typeface="Arial" panose="020B0604020202020204" pitchFamily="34" charset="0"/>
                <a:cs typeface="Arial" panose="020B0604020202020204" pitchFamily="34" charset="0"/>
              </a:rPr>
              <a:t>1s 2s </a:t>
            </a:r>
            <a:r>
              <a:rPr lang="en-US" sz="2800" b="1" dirty="0">
                <a:solidFill>
                  <a:srgbClr val="0000CC"/>
                </a:solidFill>
                <a:latin typeface="Arial" panose="020B0604020202020204" pitchFamily="34" charset="0"/>
                <a:cs typeface="Arial" panose="020B0604020202020204" pitchFamily="34" charset="0"/>
              </a:rPr>
              <a:t>2p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3s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3p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4s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3d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4p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5s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4d </a:t>
            </a:r>
            <a:r>
              <a:rPr lang="en-US" sz="2800" b="1" dirty="0">
                <a:solidFill>
                  <a:srgbClr val="0000CC"/>
                </a:solidFill>
                <a:latin typeface="Arial" panose="020B0604020202020204" pitchFamily="34" charset="0"/>
                <a:cs typeface="Arial" panose="020B0604020202020204" pitchFamily="34" charset="0"/>
              </a:rPr>
              <a:t>5p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6s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4f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5d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6p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7s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5f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6d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7p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6f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7d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7f</a:t>
            </a:r>
          </a:p>
          <a:p>
            <a:pPr algn="ctr"/>
            <a:r>
              <a:rPr lang="ar-SA" sz="2800" b="1" dirty="0">
                <a:solidFill>
                  <a:sysClr val="windowText" lastClr="00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مستطيل 4">
            <a:extLst>
              <a:ext uri="{FF2B5EF4-FFF2-40B4-BE49-F238E27FC236}">
                <a16:creationId xmlns:a16="http://schemas.microsoft.com/office/drawing/2014/main" id="{56BB2AFE-3F39-75A9-7260-263EAFA993D5}"/>
              </a:ext>
            </a:extLst>
          </p:cNvPr>
          <p:cNvSpPr/>
          <p:nvPr/>
        </p:nvSpPr>
        <p:spPr>
          <a:xfrm>
            <a:off x="438539" y="4394719"/>
            <a:ext cx="699796" cy="58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أس</a:t>
            </a:r>
          </a:p>
        </p:txBody>
      </p:sp>
      <p:sp>
        <p:nvSpPr>
          <p:cNvPr id="6" name="مستطيل 5">
            <a:extLst>
              <a:ext uri="{FF2B5EF4-FFF2-40B4-BE49-F238E27FC236}">
                <a16:creationId xmlns:a16="http://schemas.microsoft.com/office/drawing/2014/main" id="{EAA2F15E-AB71-E3EC-9DDE-129FA1B7E6F2}"/>
              </a:ext>
            </a:extLst>
          </p:cNvPr>
          <p:cNvSpPr/>
          <p:nvPr/>
        </p:nvSpPr>
        <p:spPr>
          <a:xfrm>
            <a:off x="892823" y="4394719"/>
            <a:ext cx="699796" cy="58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أس</a:t>
            </a:r>
          </a:p>
        </p:txBody>
      </p:sp>
      <p:sp>
        <p:nvSpPr>
          <p:cNvPr id="7" name="مستطيل 6">
            <a:extLst>
              <a:ext uri="{FF2B5EF4-FFF2-40B4-BE49-F238E27FC236}">
                <a16:creationId xmlns:a16="http://schemas.microsoft.com/office/drawing/2014/main" id="{50715718-FE8A-206F-1355-D6EA6D86707D}"/>
              </a:ext>
            </a:extLst>
          </p:cNvPr>
          <p:cNvSpPr/>
          <p:nvPr/>
        </p:nvSpPr>
        <p:spPr>
          <a:xfrm>
            <a:off x="1592618" y="4394719"/>
            <a:ext cx="905071" cy="58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بــس</a:t>
            </a:r>
          </a:p>
        </p:txBody>
      </p:sp>
      <p:sp>
        <p:nvSpPr>
          <p:cNvPr id="8" name="مستطيل 7">
            <a:extLst>
              <a:ext uri="{FF2B5EF4-FFF2-40B4-BE49-F238E27FC236}">
                <a16:creationId xmlns:a16="http://schemas.microsoft.com/office/drawing/2014/main" id="{CE889142-5263-8522-0AEC-0313EFBF20A3}"/>
              </a:ext>
            </a:extLst>
          </p:cNvPr>
          <p:cNvSpPr/>
          <p:nvPr/>
        </p:nvSpPr>
        <p:spPr>
          <a:xfrm>
            <a:off x="2541424" y="4394719"/>
            <a:ext cx="905071" cy="58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بـــس</a:t>
            </a:r>
          </a:p>
        </p:txBody>
      </p:sp>
      <p:sp>
        <p:nvSpPr>
          <p:cNvPr id="9" name="مستطيل 8">
            <a:extLst>
              <a:ext uri="{FF2B5EF4-FFF2-40B4-BE49-F238E27FC236}">
                <a16:creationId xmlns:a16="http://schemas.microsoft.com/office/drawing/2014/main" id="{70484A89-40AA-E879-4B8F-7D0849BEA0FD}"/>
              </a:ext>
            </a:extLst>
          </p:cNvPr>
          <p:cNvSpPr/>
          <p:nvPr/>
        </p:nvSpPr>
        <p:spPr>
          <a:xfrm>
            <a:off x="3695504" y="4413381"/>
            <a:ext cx="1165743" cy="58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دبــــــس</a:t>
            </a:r>
          </a:p>
        </p:txBody>
      </p:sp>
      <p:sp>
        <p:nvSpPr>
          <p:cNvPr id="10" name="مستطيل 9">
            <a:extLst>
              <a:ext uri="{FF2B5EF4-FFF2-40B4-BE49-F238E27FC236}">
                <a16:creationId xmlns:a16="http://schemas.microsoft.com/office/drawing/2014/main" id="{2659A346-CB23-FAAF-A199-5DDE1A256D6F}"/>
              </a:ext>
            </a:extLst>
          </p:cNvPr>
          <p:cNvSpPr/>
          <p:nvPr/>
        </p:nvSpPr>
        <p:spPr>
          <a:xfrm>
            <a:off x="5252747" y="4388500"/>
            <a:ext cx="1165743" cy="58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دبــــــس</a:t>
            </a:r>
          </a:p>
        </p:txBody>
      </p:sp>
      <p:sp>
        <p:nvSpPr>
          <p:cNvPr id="11" name="مستطيل 10">
            <a:extLst>
              <a:ext uri="{FF2B5EF4-FFF2-40B4-BE49-F238E27FC236}">
                <a16:creationId xmlns:a16="http://schemas.microsoft.com/office/drawing/2014/main" id="{0D1BB08B-CD1D-E424-B34F-5A8DB1A11906}"/>
              </a:ext>
            </a:extLst>
          </p:cNvPr>
          <p:cNvSpPr/>
          <p:nvPr/>
        </p:nvSpPr>
        <p:spPr>
          <a:xfrm>
            <a:off x="6667499" y="4388500"/>
            <a:ext cx="1853876" cy="58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فدبـــــــــــس</a:t>
            </a:r>
          </a:p>
        </p:txBody>
      </p:sp>
      <p:sp>
        <p:nvSpPr>
          <p:cNvPr id="12" name="مستطيل 11">
            <a:extLst>
              <a:ext uri="{FF2B5EF4-FFF2-40B4-BE49-F238E27FC236}">
                <a16:creationId xmlns:a16="http://schemas.microsoft.com/office/drawing/2014/main" id="{E4F7D941-DD14-3529-ED51-6E71FA6BFB99}"/>
              </a:ext>
            </a:extLst>
          </p:cNvPr>
          <p:cNvSpPr/>
          <p:nvPr/>
        </p:nvSpPr>
        <p:spPr>
          <a:xfrm>
            <a:off x="8770384" y="4413381"/>
            <a:ext cx="894763" cy="58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فدب</a:t>
            </a:r>
          </a:p>
        </p:txBody>
      </p:sp>
      <p:sp>
        <p:nvSpPr>
          <p:cNvPr id="13" name="مستطيل 12">
            <a:extLst>
              <a:ext uri="{FF2B5EF4-FFF2-40B4-BE49-F238E27FC236}">
                <a16:creationId xmlns:a16="http://schemas.microsoft.com/office/drawing/2014/main" id="{F1CA260C-3168-8731-FD74-331A22625E2E}"/>
              </a:ext>
            </a:extLst>
          </p:cNvPr>
          <p:cNvSpPr/>
          <p:nvPr/>
        </p:nvSpPr>
        <p:spPr>
          <a:xfrm>
            <a:off x="10216830" y="4366729"/>
            <a:ext cx="894763" cy="58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فدب</a:t>
            </a:r>
          </a:p>
        </p:txBody>
      </p:sp>
    </p:spTree>
    <p:extLst>
      <p:ext uri="{BB962C8B-B14F-4D97-AF65-F5344CB8AC3E}">
        <p14:creationId xmlns:p14="http://schemas.microsoft.com/office/powerpoint/2010/main" val="399075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نص, رسم بياني, خطة, مستطيل&#10;&#10;تم إنشاء الوصف تلقائياً">
            <a:extLst>
              <a:ext uri="{FF2B5EF4-FFF2-40B4-BE49-F238E27FC236}">
                <a16:creationId xmlns:a16="http://schemas.microsoft.com/office/drawing/2014/main" id="{642F3334-4511-7964-F3EB-1EB79EBD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943" y="0"/>
            <a:ext cx="10326114" cy="6858000"/>
          </a:xfrm>
          <a:prstGeom prst="rect">
            <a:avLst/>
          </a:prstGeom>
        </p:spPr>
      </p:pic>
    </p:spTree>
    <p:extLst>
      <p:ext uri="{BB962C8B-B14F-4D97-AF65-F5344CB8AC3E}">
        <p14:creationId xmlns:p14="http://schemas.microsoft.com/office/powerpoint/2010/main" val="729596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B4A0534-0F7D-66B5-BB10-A3C67BCAF0A4}"/>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114 </a:t>
            </a:r>
          </a:p>
        </p:txBody>
      </p:sp>
      <p:sp>
        <p:nvSpPr>
          <p:cNvPr id="10" name="مستطيل 9">
            <a:extLst>
              <a:ext uri="{FF2B5EF4-FFF2-40B4-BE49-F238E27FC236}">
                <a16:creationId xmlns:a16="http://schemas.microsoft.com/office/drawing/2014/main" id="{631D0559-829D-762D-0094-A9E0024F2405}"/>
              </a:ext>
            </a:extLst>
          </p:cNvPr>
          <p:cNvSpPr/>
          <p:nvPr/>
        </p:nvSpPr>
        <p:spPr>
          <a:xfrm>
            <a:off x="1324947" y="1023509"/>
            <a:ext cx="8593493" cy="833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latin typeface="Arial" panose="020B0604020202020204" pitchFamily="34" charset="0"/>
                <a:cs typeface="Arial" panose="020B0604020202020204" pitchFamily="34" charset="0"/>
              </a:rPr>
              <a:t>الدورة تمثل أعلى مستوى رئيس (</a:t>
            </a:r>
            <a:r>
              <a:rPr lang="en-US" sz="2800" b="1" dirty="0">
                <a:solidFill>
                  <a:sysClr val="windowText" lastClr="000000"/>
                </a:solidFill>
                <a:latin typeface="Arial" panose="020B0604020202020204" pitchFamily="34" charset="0"/>
                <a:cs typeface="Arial" panose="020B0604020202020204" pitchFamily="34" charset="0"/>
              </a:rPr>
              <a:t>n</a:t>
            </a:r>
            <a:r>
              <a:rPr lang="ar-SA" sz="2800" b="1" dirty="0">
                <a:solidFill>
                  <a:sysClr val="windowText" lastClr="000000"/>
                </a:solidFill>
                <a:latin typeface="Arial" panose="020B0604020202020204" pitchFamily="34" charset="0"/>
                <a:cs typeface="Arial" panose="020B0604020202020204" pitchFamily="34" charset="0"/>
              </a:rPr>
              <a:t>) وصلت له في التوزيع الالكتروني</a:t>
            </a:r>
          </a:p>
        </p:txBody>
      </p:sp>
      <p:sp>
        <p:nvSpPr>
          <p:cNvPr id="2" name="مستطيل 1">
            <a:extLst>
              <a:ext uri="{FF2B5EF4-FFF2-40B4-BE49-F238E27FC236}">
                <a16:creationId xmlns:a16="http://schemas.microsoft.com/office/drawing/2014/main" id="{687CED3B-83F4-EDAC-3ECF-2A560C413BD0}"/>
              </a:ext>
            </a:extLst>
          </p:cNvPr>
          <p:cNvSpPr/>
          <p:nvPr/>
        </p:nvSpPr>
        <p:spPr>
          <a:xfrm>
            <a:off x="4338735" y="119372"/>
            <a:ext cx="3219062" cy="545028"/>
          </a:xfrm>
          <a:prstGeom prst="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التوزيع الإلكتروني</a:t>
            </a:r>
          </a:p>
        </p:txBody>
      </p:sp>
      <p:sp>
        <p:nvSpPr>
          <p:cNvPr id="4" name="مستطيل 3">
            <a:extLst>
              <a:ext uri="{FF2B5EF4-FFF2-40B4-BE49-F238E27FC236}">
                <a16:creationId xmlns:a16="http://schemas.microsoft.com/office/drawing/2014/main" id="{909BCD5A-F9CB-B2E9-9B00-9B9FDFBCD962}"/>
              </a:ext>
            </a:extLst>
          </p:cNvPr>
          <p:cNvSpPr/>
          <p:nvPr/>
        </p:nvSpPr>
        <p:spPr>
          <a:xfrm>
            <a:off x="615821" y="2172603"/>
            <a:ext cx="10562252" cy="1166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latin typeface="Arial" panose="020B0604020202020204" pitchFamily="34" charset="0"/>
              </a:rPr>
              <a:t>المجموعة تمثل مجموع أعداد الالكترونات في اعلى مستوى رئيس (</a:t>
            </a:r>
            <a:r>
              <a:rPr lang="en-US" sz="2800" b="1" dirty="0">
                <a:solidFill>
                  <a:sysClr val="windowText" lastClr="000000"/>
                </a:solidFill>
                <a:latin typeface="Arial" panose="020B0604020202020204" pitchFamily="34" charset="0"/>
              </a:rPr>
              <a:t>n</a:t>
            </a:r>
            <a:r>
              <a:rPr lang="ar-SA" sz="2800" b="1" dirty="0">
                <a:solidFill>
                  <a:sysClr val="windowText" lastClr="000000"/>
                </a:solidFill>
                <a:latin typeface="Arial" panose="020B0604020202020204" pitchFamily="34" charset="0"/>
              </a:rPr>
              <a:t> ) وصلت له، ولكن عندما يصل عدد الالكترونات إلى 3 أبدأ بإضافة عشرة  وذلك حسب الجدول التالي </a:t>
            </a:r>
          </a:p>
        </p:txBody>
      </p:sp>
      <p:graphicFrame>
        <p:nvGraphicFramePr>
          <p:cNvPr id="5" name="جدول 3">
            <a:extLst>
              <a:ext uri="{FF2B5EF4-FFF2-40B4-BE49-F238E27FC236}">
                <a16:creationId xmlns:a16="http://schemas.microsoft.com/office/drawing/2014/main" id="{BDA625FB-EAA7-C3D1-773E-F8F30A607DAC}"/>
              </a:ext>
            </a:extLst>
          </p:cNvPr>
          <p:cNvGraphicFramePr>
            <a:graphicFrameLocks noGrp="1"/>
          </p:cNvGraphicFramePr>
          <p:nvPr>
            <p:extLst>
              <p:ext uri="{D42A27DB-BD31-4B8C-83A1-F6EECF244321}">
                <p14:modId xmlns:p14="http://schemas.microsoft.com/office/powerpoint/2010/main" val="3664665433"/>
              </p:ext>
            </p:extLst>
          </p:nvPr>
        </p:nvGraphicFramePr>
        <p:xfrm>
          <a:off x="2294267" y="3519323"/>
          <a:ext cx="7307998" cy="1864929"/>
        </p:xfrm>
        <a:graphic>
          <a:graphicData uri="http://schemas.openxmlformats.org/drawingml/2006/table">
            <a:tbl>
              <a:tblPr rtl="1" firstRow="1" bandRow="1">
                <a:tableStyleId>{5C22544A-7EE6-4342-B048-85BDC9FD1C3A}</a:tableStyleId>
              </a:tblPr>
              <a:tblGrid>
                <a:gridCol w="741372">
                  <a:extLst>
                    <a:ext uri="{9D8B030D-6E8A-4147-A177-3AD203B41FA5}">
                      <a16:colId xmlns:a16="http://schemas.microsoft.com/office/drawing/2014/main" val="4011789013"/>
                    </a:ext>
                  </a:extLst>
                </a:gridCol>
                <a:gridCol w="741372">
                  <a:extLst>
                    <a:ext uri="{9D8B030D-6E8A-4147-A177-3AD203B41FA5}">
                      <a16:colId xmlns:a16="http://schemas.microsoft.com/office/drawing/2014/main" val="2108266984"/>
                    </a:ext>
                  </a:extLst>
                </a:gridCol>
                <a:gridCol w="741372">
                  <a:extLst>
                    <a:ext uri="{9D8B030D-6E8A-4147-A177-3AD203B41FA5}">
                      <a16:colId xmlns:a16="http://schemas.microsoft.com/office/drawing/2014/main" val="2945740591"/>
                    </a:ext>
                  </a:extLst>
                </a:gridCol>
                <a:gridCol w="741372">
                  <a:extLst>
                    <a:ext uri="{9D8B030D-6E8A-4147-A177-3AD203B41FA5}">
                      <a16:colId xmlns:a16="http://schemas.microsoft.com/office/drawing/2014/main" val="2777483579"/>
                    </a:ext>
                  </a:extLst>
                </a:gridCol>
                <a:gridCol w="741372">
                  <a:extLst>
                    <a:ext uri="{9D8B030D-6E8A-4147-A177-3AD203B41FA5}">
                      <a16:colId xmlns:a16="http://schemas.microsoft.com/office/drawing/2014/main" val="3559624293"/>
                    </a:ext>
                  </a:extLst>
                </a:gridCol>
                <a:gridCol w="741372">
                  <a:extLst>
                    <a:ext uri="{9D8B030D-6E8A-4147-A177-3AD203B41FA5}">
                      <a16:colId xmlns:a16="http://schemas.microsoft.com/office/drawing/2014/main" val="3401236883"/>
                    </a:ext>
                  </a:extLst>
                </a:gridCol>
                <a:gridCol w="741372">
                  <a:extLst>
                    <a:ext uri="{9D8B030D-6E8A-4147-A177-3AD203B41FA5}">
                      <a16:colId xmlns:a16="http://schemas.microsoft.com/office/drawing/2014/main" val="993967669"/>
                    </a:ext>
                  </a:extLst>
                </a:gridCol>
                <a:gridCol w="741372">
                  <a:extLst>
                    <a:ext uri="{9D8B030D-6E8A-4147-A177-3AD203B41FA5}">
                      <a16:colId xmlns:a16="http://schemas.microsoft.com/office/drawing/2014/main" val="2884144239"/>
                    </a:ext>
                  </a:extLst>
                </a:gridCol>
                <a:gridCol w="1377022">
                  <a:extLst>
                    <a:ext uri="{9D8B030D-6E8A-4147-A177-3AD203B41FA5}">
                      <a16:colId xmlns:a16="http://schemas.microsoft.com/office/drawing/2014/main" val="2638856287"/>
                    </a:ext>
                  </a:extLst>
                </a:gridCol>
              </a:tblGrid>
              <a:tr h="637755">
                <a:tc>
                  <a:txBody>
                    <a:bodyPr/>
                    <a:lstStyle/>
                    <a:p>
                      <a:pPr algn="ctr" rtl="0"/>
                      <a:r>
                        <a:rPr lang="en-US" b="1" dirty="0">
                          <a:latin typeface="Arial" panose="020B0604020202020204" pitchFamily="34" charset="0"/>
                          <a:cs typeface="Arial" panose="020B0604020202020204" pitchFamily="34" charset="0"/>
                        </a:rPr>
                        <a:t>8</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rtl="0"/>
                      <a:r>
                        <a:rPr lang="en-US" b="1" dirty="0">
                          <a:latin typeface="Arial" panose="020B0604020202020204" pitchFamily="34" charset="0"/>
                          <a:cs typeface="Arial" panose="020B0604020202020204" pitchFamily="34" charset="0"/>
                        </a:rPr>
                        <a:t>7</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rtl="0"/>
                      <a:r>
                        <a:rPr lang="en-US" b="1" dirty="0">
                          <a:latin typeface="Arial" panose="020B0604020202020204" pitchFamily="34" charset="0"/>
                          <a:cs typeface="Arial" panose="020B0604020202020204" pitchFamily="34" charset="0"/>
                        </a:rPr>
                        <a:t>6</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rtl="0"/>
                      <a:r>
                        <a:rPr lang="en-US" b="1" dirty="0">
                          <a:latin typeface="Arial" panose="020B0604020202020204" pitchFamily="34" charset="0"/>
                          <a:cs typeface="Arial" panose="020B0604020202020204" pitchFamily="34" charset="0"/>
                        </a:rPr>
                        <a:t>5</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rtl="0"/>
                      <a:r>
                        <a:rPr lang="en-US" b="1" dirty="0">
                          <a:latin typeface="Arial" panose="020B0604020202020204" pitchFamily="34" charset="0"/>
                          <a:cs typeface="Arial" panose="020B0604020202020204" pitchFamily="34" charset="0"/>
                        </a:rPr>
                        <a:t>4</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rtl="0"/>
                      <a:r>
                        <a:rPr lang="en-US" b="1" dirty="0">
                          <a:latin typeface="Arial" panose="020B0604020202020204" pitchFamily="34" charset="0"/>
                          <a:cs typeface="Arial" panose="020B0604020202020204" pitchFamily="34" charset="0"/>
                        </a:rPr>
                        <a:t>3</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rtl="0"/>
                      <a:r>
                        <a:rPr lang="en-US" b="1" dirty="0">
                          <a:latin typeface="Arial" panose="020B0604020202020204" pitchFamily="34" charset="0"/>
                          <a:cs typeface="Arial" panose="020B0604020202020204" pitchFamily="34" charset="0"/>
                        </a:rPr>
                        <a:t>2</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rtl="0"/>
                      <a:r>
                        <a:rPr lang="en-US" b="1" dirty="0">
                          <a:latin typeface="Arial" panose="020B0604020202020204" pitchFamily="34" charset="0"/>
                          <a:cs typeface="Arial" panose="020B0604020202020204" pitchFamily="34" charset="0"/>
                        </a:rPr>
                        <a:t>1</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rtl="1"/>
                      <a:r>
                        <a:rPr lang="ar-SA" b="1" dirty="0">
                          <a:latin typeface="Arial" panose="020B0604020202020204" pitchFamily="34" charset="0"/>
                          <a:cs typeface="Arial" panose="020B0604020202020204" pitchFamily="34" charset="0"/>
                        </a:rPr>
                        <a:t>عدد الالكترونات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349862987"/>
                  </a:ext>
                </a:extLst>
              </a:tr>
              <a:tr h="587094">
                <a:tc>
                  <a:txBody>
                    <a:bodyPr/>
                    <a:lstStyle/>
                    <a:p>
                      <a:pPr algn="ctr" rtl="0"/>
                      <a:r>
                        <a:rPr lang="en-US" b="1" dirty="0">
                          <a:latin typeface="Arial" panose="020B0604020202020204" pitchFamily="34" charset="0"/>
                          <a:cs typeface="Arial" panose="020B0604020202020204" pitchFamily="34" charset="0"/>
                        </a:rPr>
                        <a:t>18</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17</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16</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15</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14</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13</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2</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1</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b="1" dirty="0">
                          <a:latin typeface="Arial" panose="020B0604020202020204" pitchFamily="34" charset="0"/>
                          <a:cs typeface="Arial" panose="020B0604020202020204" pitchFamily="34" charset="0"/>
                        </a:rPr>
                        <a:t>المجموعة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190341"/>
                  </a:ext>
                </a:extLst>
              </a:tr>
              <a:tr h="637755">
                <a:tc>
                  <a:txBody>
                    <a:bodyPr/>
                    <a:lstStyle/>
                    <a:p>
                      <a:pPr algn="ctr" rtl="0"/>
                      <a:r>
                        <a:rPr lang="en-US" b="1" dirty="0">
                          <a:latin typeface="Arial" panose="020B0604020202020204" pitchFamily="34" charset="0"/>
                          <a:cs typeface="Arial" panose="020B0604020202020204" pitchFamily="34" charset="0"/>
                        </a:rPr>
                        <a:t>0</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-1</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-2</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-3 </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+4</a:t>
                      </a:r>
                    </a:p>
                    <a:p>
                      <a:pPr algn="ctr" rtl="0"/>
                      <a:r>
                        <a:rPr lang="en-US" b="1" dirty="0">
                          <a:latin typeface="Arial" panose="020B0604020202020204" pitchFamily="34" charset="0"/>
                          <a:cs typeface="Arial" panose="020B0604020202020204" pitchFamily="34" charset="0"/>
                        </a:rPr>
                        <a:t>-4</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+3</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+2</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a:r>
                        <a:rPr lang="en-US" b="1" dirty="0">
                          <a:latin typeface="Arial" panose="020B0604020202020204" pitchFamily="34" charset="0"/>
                          <a:cs typeface="Arial" panose="020B0604020202020204" pitchFamily="34" charset="0"/>
                        </a:rPr>
                        <a:t>+1</a:t>
                      </a:r>
                      <a:endParaRPr lang="ar-SA" b="1"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b="1" dirty="0">
                          <a:latin typeface="Arial" panose="020B0604020202020204" pitchFamily="34" charset="0"/>
                          <a:cs typeface="Arial" panose="020B0604020202020204" pitchFamily="34" charset="0"/>
                        </a:rPr>
                        <a:t>عدد التأكسد</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076187"/>
                  </a:ext>
                </a:extLst>
              </a:tr>
            </a:tbl>
          </a:graphicData>
        </a:graphic>
      </p:graphicFrame>
      <p:sp>
        <p:nvSpPr>
          <p:cNvPr id="8" name="مستطيل 7">
            <a:extLst>
              <a:ext uri="{FF2B5EF4-FFF2-40B4-BE49-F238E27FC236}">
                <a16:creationId xmlns:a16="http://schemas.microsoft.com/office/drawing/2014/main" id="{52781AB7-3D9A-70B5-171D-765BEB69ED18}"/>
              </a:ext>
            </a:extLst>
          </p:cNvPr>
          <p:cNvSpPr/>
          <p:nvPr/>
        </p:nvSpPr>
        <p:spPr>
          <a:xfrm>
            <a:off x="1509227" y="5667535"/>
            <a:ext cx="8775439" cy="882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ysClr val="windowText" lastClr="000000"/>
                </a:solidFill>
                <a:latin typeface="Arial" panose="020B0604020202020204" pitchFamily="34" charset="0"/>
                <a:cs typeface="Arial" panose="020B0604020202020204" pitchFamily="34" charset="0"/>
              </a:rPr>
              <a:t>مجموعة العناصر الانتقالية وهي في المجموعة 3 وحتى 12 لها اعداد تأكسد مختلفة</a:t>
            </a:r>
          </a:p>
          <a:p>
            <a:pPr algn="ctr"/>
            <a:r>
              <a:rPr lang="ar-SA" sz="2400" b="1" dirty="0">
                <a:solidFill>
                  <a:sysClr val="windowText" lastClr="000000"/>
                </a:solidFill>
                <a:latin typeface="Arial" panose="020B0604020202020204" pitchFamily="34" charset="0"/>
                <a:cs typeface="Arial" panose="020B0604020202020204" pitchFamily="34" charset="0"/>
              </a:rPr>
              <a:t>مثلا الحديد </a:t>
            </a:r>
            <a:r>
              <a:rPr lang="en-US" sz="2400" b="1" dirty="0">
                <a:solidFill>
                  <a:sysClr val="windowText" lastClr="000000"/>
                </a:solidFill>
                <a:latin typeface="Arial" panose="020B0604020202020204" pitchFamily="34" charset="0"/>
                <a:cs typeface="Arial" panose="020B0604020202020204" pitchFamily="34" charset="0"/>
              </a:rPr>
              <a:t>Fe</a:t>
            </a:r>
            <a:r>
              <a:rPr lang="ar-SA" sz="2400" b="1" dirty="0">
                <a:solidFill>
                  <a:sysClr val="windowText" lastClr="000000"/>
                </a:solidFill>
                <a:latin typeface="Arial" panose="020B0604020202020204" pitchFamily="34" charset="0"/>
                <a:cs typeface="Arial" panose="020B0604020202020204" pitchFamily="34" charset="0"/>
              </a:rPr>
              <a:t> له </a:t>
            </a:r>
            <a:r>
              <a:rPr lang="en-US" sz="2400" b="1" dirty="0">
                <a:solidFill>
                  <a:sysClr val="windowText" lastClr="000000"/>
                </a:solidFill>
                <a:latin typeface="Arial" panose="020B0604020202020204" pitchFamily="34" charset="0"/>
                <a:cs typeface="Arial" panose="020B0604020202020204" pitchFamily="34" charset="0"/>
              </a:rPr>
              <a:t>+2, +3</a:t>
            </a:r>
            <a:r>
              <a:rPr lang="ar-SA" sz="2400" b="1" dirty="0">
                <a:solidFill>
                  <a:sysClr val="windowText" lastClr="000000"/>
                </a:solidFill>
                <a:latin typeface="Arial" panose="020B0604020202020204" pitchFamily="34" charset="0"/>
                <a:cs typeface="Arial" panose="020B0604020202020204" pitchFamily="34" charset="0"/>
              </a:rPr>
              <a:t> وسنتعرف عليها في الصف ثاني ثانوي</a:t>
            </a:r>
          </a:p>
        </p:txBody>
      </p:sp>
    </p:spTree>
    <p:extLst>
      <p:ext uri="{BB962C8B-B14F-4D97-AF65-F5344CB8AC3E}">
        <p14:creationId xmlns:p14="http://schemas.microsoft.com/office/powerpoint/2010/main" val="469426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0A4BA8C-8F33-8F88-C665-E0501B81B6CC}"/>
              </a:ext>
            </a:extLst>
          </p:cNvPr>
          <p:cNvSpPr/>
          <p:nvPr/>
        </p:nvSpPr>
        <p:spPr>
          <a:xfrm>
            <a:off x="10655560" y="93306"/>
            <a:ext cx="1399592"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a:t>
            </a:r>
          </a:p>
        </p:txBody>
      </p:sp>
      <p:sp>
        <p:nvSpPr>
          <p:cNvPr id="4" name="مستطيل 3">
            <a:extLst>
              <a:ext uri="{FF2B5EF4-FFF2-40B4-BE49-F238E27FC236}">
                <a16:creationId xmlns:a16="http://schemas.microsoft.com/office/drawing/2014/main" id="{B652A018-2590-E471-6BC6-338368D1007C}"/>
              </a:ext>
            </a:extLst>
          </p:cNvPr>
          <p:cNvSpPr/>
          <p:nvPr/>
        </p:nvSpPr>
        <p:spPr>
          <a:xfrm>
            <a:off x="419878" y="671808"/>
            <a:ext cx="11202954" cy="87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9900CC"/>
                </a:solidFill>
                <a:latin typeface="Arial" panose="020B0604020202020204" pitchFamily="34" charset="0"/>
                <a:cs typeface="Arial" panose="020B0604020202020204" pitchFamily="34" charset="0"/>
              </a:rPr>
              <a:t>1s 2s </a:t>
            </a:r>
            <a:r>
              <a:rPr lang="en-US" sz="2800" b="1" dirty="0">
                <a:solidFill>
                  <a:srgbClr val="0000CC"/>
                </a:solidFill>
                <a:latin typeface="Arial" panose="020B0604020202020204" pitchFamily="34" charset="0"/>
                <a:cs typeface="Arial" panose="020B0604020202020204" pitchFamily="34" charset="0"/>
              </a:rPr>
              <a:t>2p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3s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3p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4s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3d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4p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5s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4d </a:t>
            </a:r>
            <a:r>
              <a:rPr lang="en-US" sz="2800" b="1" dirty="0">
                <a:solidFill>
                  <a:srgbClr val="0000CC"/>
                </a:solidFill>
                <a:latin typeface="Arial" panose="020B0604020202020204" pitchFamily="34" charset="0"/>
                <a:cs typeface="Arial" panose="020B0604020202020204" pitchFamily="34" charset="0"/>
              </a:rPr>
              <a:t>5p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6s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4f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5d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6p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7s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5f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6d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7p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6f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7d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7f</a:t>
            </a:r>
          </a:p>
        </p:txBody>
      </p:sp>
      <p:sp>
        <p:nvSpPr>
          <p:cNvPr id="6" name="مستطيل 5">
            <a:extLst>
              <a:ext uri="{FF2B5EF4-FFF2-40B4-BE49-F238E27FC236}">
                <a16:creationId xmlns:a16="http://schemas.microsoft.com/office/drawing/2014/main" id="{8647A290-235A-7816-0675-D46BF18AD887}"/>
              </a:ext>
            </a:extLst>
          </p:cNvPr>
          <p:cNvSpPr/>
          <p:nvPr/>
        </p:nvSpPr>
        <p:spPr>
          <a:xfrm>
            <a:off x="345233" y="1828809"/>
            <a:ext cx="11277599" cy="877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اكتبي التوزيع الالكتروني لعنصر الكلور الذي عدده الذري  17، ثم حددي الدورة والمجموعة وعدد التأكسد له</a:t>
            </a:r>
          </a:p>
        </p:txBody>
      </p:sp>
      <p:sp>
        <p:nvSpPr>
          <p:cNvPr id="7" name="مستطيل 6">
            <a:extLst>
              <a:ext uri="{FF2B5EF4-FFF2-40B4-BE49-F238E27FC236}">
                <a16:creationId xmlns:a16="http://schemas.microsoft.com/office/drawing/2014/main" id="{739039D6-4830-0FA4-D83B-1E5B795591B0}"/>
              </a:ext>
            </a:extLst>
          </p:cNvPr>
          <p:cNvSpPr/>
          <p:nvPr/>
        </p:nvSpPr>
        <p:spPr>
          <a:xfrm>
            <a:off x="2021632" y="306044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 3s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3p</a:t>
            </a:r>
            <a:r>
              <a:rPr lang="en-US" sz="2800" b="1" baseline="30000" dirty="0">
                <a:solidFill>
                  <a:schemeClr val="tx1"/>
                </a:solidFill>
                <a:latin typeface="Arial" panose="020B0604020202020204" pitchFamily="34" charset="0"/>
                <a:cs typeface="Arial" panose="020B0604020202020204" pitchFamily="34" charset="0"/>
              </a:rPr>
              <a:t>5</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8" name="مستطيل 7">
            <a:extLst>
              <a:ext uri="{FF2B5EF4-FFF2-40B4-BE49-F238E27FC236}">
                <a16:creationId xmlns:a16="http://schemas.microsoft.com/office/drawing/2014/main" id="{0421B83F-E927-EBE4-70E2-855ECA5F2EAE}"/>
              </a:ext>
            </a:extLst>
          </p:cNvPr>
          <p:cNvSpPr/>
          <p:nvPr/>
        </p:nvSpPr>
        <p:spPr>
          <a:xfrm>
            <a:off x="6630954" y="3060446"/>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التوزيع الإلكتروني</a:t>
            </a:r>
          </a:p>
        </p:txBody>
      </p:sp>
      <p:pic>
        <p:nvPicPr>
          <p:cNvPr id="10" name="صورة 9" descr="صورة تحتوي على رسم, الرسومات, فن, التصميم&#10;&#10;تم إنشاء الوصف تلقائياً">
            <a:extLst>
              <a:ext uri="{FF2B5EF4-FFF2-40B4-BE49-F238E27FC236}">
                <a16:creationId xmlns:a16="http://schemas.microsoft.com/office/drawing/2014/main" id="{079D6040-1DA6-C834-849A-5CD6172E6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6913" y="3191065"/>
            <a:ext cx="2995127" cy="2995127"/>
          </a:xfrm>
          <a:prstGeom prst="rect">
            <a:avLst/>
          </a:prstGeom>
        </p:spPr>
      </p:pic>
      <p:sp>
        <p:nvSpPr>
          <p:cNvPr id="11" name="مستطيل 10">
            <a:extLst>
              <a:ext uri="{FF2B5EF4-FFF2-40B4-BE49-F238E27FC236}">
                <a16:creationId xmlns:a16="http://schemas.microsoft.com/office/drawing/2014/main" id="{F4371E3E-F087-420D-6AA8-E3C36BC2FA4E}"/>
              </a:ext>
            </a:extLst>
          </p:cNvPr>
          <p:cNvSpPr/>
          <p:nvPr/>
        </p:nvSpPr>
        <p:spPr>
          <a:xfrm>
            <a:off x="6630954" y="4002839"/>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الدورة</a:t>
            </a:r>
          </a:p>
        </p:txBody>
      </p:sp>
      <p:sp>
        <p:nvSpPr>
          <p:cNvPr id="12" name="مستطيل 11">
            <a:extLst>
              <a:ext uri="{FF2B5EF4-FFF2-40B4-BE49-F238E27FC236}">
                <a16:creationId xmlns:a16="http://schemas.microsoft.com/office/drawing/2014/main" id="{CA5CCD03-E70A-733B-74F7-B0843934C1E6}"/>
              </a:ext>
            </a:extLst>
          </p:cNvPr>
          <p:cNvSpPr/>
          <p:nvPr/>
        </p:nvSpPr>
        <p:spPr>
          <a:xfrm>
            <a:off x="6630954" y="4945232"/>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المجموعة</a:t>
            </a:r>
          </a:p>
        </p:txBody>
      </p:sp>
      <p:sp>
        <p:nvSpPr>
          <p:cNvPr id="13" name="مستطيل 12">
            <a:extLst>
              <a:ext uri="{FF2B5EF4-FFF2-40B4-BE49-F238E27FC236}">
                <a16:creationId xmlns:a16="http://schemas.microsoft.com/office/drawing/2014/main" id="{7C34DEEA-7BE5-9582-5216-44A3EA301321}"/>
              </a:ext>
            </a:extLst>
          </p:cNvPr>
          <p:cNvSpPr/>
          <p:nvPr/>
        </p:nvSpPr>
        <p:spPr>
          <a:xfrm>
            <a:off x="6630954" y="5887625"/>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عدد التأكسد</a:t>
            </a:r>
          </a:p>
        </p:txBody>
      </p:sp>
      <p:sp>
        <p:nvSpPr>
          <p:cNvPr id="14" name="مستطيل 13">
            <a:extLst>
              <a:ext uri="{FF2B5EF4-FFF2-40B4-BE49-F238E27FC236}">
                <a16:creationId xmlns:a16="http://schemas.microsoft.com/office/drawing/2014/main" id="{EA02E8E3-B971-DAC9-A243-2A6808F608B4}"/>
              </a:ext>
            </a:extLst>
          </p:cNvPr>
          <p:cNvSpPr/>
          <p:nvPr/>
        </p:nvSpPr>
        <p:spPr>
          <a:xfrm>
            <a:off x="2021631" y="3970181"/>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الثالثة</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15" name="مستطيل 14">
            <a:extLst>
              <a:ext uri="{FF2B5EF4-FFF2-40B4-BE49-F238E27FC236}">
                <a16:creationId xmlns:a16="http://schemas.microsoft.com/office/drawing/2014/main" id="{7F0DAE79-B70E-5A15-96A7-41F469B83F8A}"/>
              </a:ext>
            </a:extLst>
          </p:cNvPr>
          <p:cNvSpPr/>
          <p:nvPr/>
        </p:nvSpPr>
        <p:spPr>
          <a:xfrm>
            <a:off x="2021630" y="487059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17</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16" name="مستطيل 15">
            <a:extLst>
              <a:ext uri="{FF2B5EF4-FFF2-40B4-BE49-F238E27FC236}">
                <a16:creationId xmlns:a16="http://schemas.microsoft.com/office/drawing/2014/main" id="{CFB6C06A-A1B3-E957-BA78-2A5FA6257941}"/>
              </a:ext>
            </a:extLst>
          </p:cNvPr>
          <p:cNvSpPr/>
          <p:nvPr/>
        </p:nvSpPr>
        <p:spPr>
          <a:xfrm>
            <a:off x="2021629" y="588762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a:t>
            </a:r>
            <a:endParaRPr lang="ar-SA" sz="2800" b="1"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54052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0A4BA8C-8F33-8F88-C665-E0501B81B6CC}"/>
              </a:ext>
            </a:extLst>
          </p:cNvPr>
          <p:cNvSpPr/>
          <p:nvPr/>
        </p:nvSpPr>
        <p:spPr>
          <a:xfrm>
            <a:off x="10655560" y="93306"/>
            <a:ext cx="1399592"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a:t>
            </a:r>
          </a:p>
        </p:txBody>
      </p:sp>
      <p:sp>
        <p:nvSpPr>
          <p:cNvPr id="4" name="مستطيل 3">
            <a:extLst>
              <a:ext uri="{FF2B5EF4-FFF2-40B4-BE49-F238E27FC236}">
                <a16:creationId xmlns:a16="http://schemas.microsoft.com/office/drawing/2014/main" id="{B652A018-2590-E471-6BC6-338368D1007C}"/>
              </a:ext>
            </a:extLst>
          </p:cNvPr>
          <p:cNvSpPr/>
          <p:nvPr/>
        </p:nvSpPr>
        <p:spPr>
          <a:xfrm>
            <a:off x="419878" y="671808"/>
            <a:ext cx="11202954" cy="87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9900CC"/>
                </a:solidFill>
                <a:latin typeface="Arial" panose="020B0604020202020204" pitchFamily="34" charset="0"/>
                <a:cs typeface="Arial" panose="020B0604020202020204" pitchFamily="34" charset="0"/>
              </a:rPr>
              <a:t>1s 2s </a:t>
            </a:r>
            <a:r>
              <a:rPr lang="en-US" sz="2800" b="1" dirty="0">
                <a:solidFill>
                  <a:srgbClr val="0000CC"/>
                </a:solidFill>
                <a:latin typeface="Arial" panose="020B0604020202020204" pitchFamily="34" charset="0"/>
                <a:cs typeface="Arial" panose="020B0604020202020204" pitchFamily="34" charset="0"/>
              </a:rPr>
              <a:t>2p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3s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3p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4s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3d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4p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5s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4d </a:t>
            </a:r>
            <a:r>
              <a:rPr lang="en-US" sz="2800" b="1" dirty="0">
                <a:solidFill>
                  <a:srgbClr val="0000CC"/>
                </a:solidFill>
                <a:latin typeface="Arial" panose="020B0604020202020204" pitchFamily="34" charset="0"/>
                <a:cs typeface="Arial" panose="020B0604020202020204" pitchFamily="34" charset="0"/>
              </a:rPr>
              <a:t>5p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6s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4f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5d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6p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7s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5f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6d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7p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6f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7d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7f</a:t>
            </a:r>
          </a:p>
        </p:txBody>
      </p:sp>
      <p:sp>
        <p:nvSpPr>
          <p:cNvPr id="6" name="مستطيل 5">
            <a:extLst>
              <a:ext uri="{FF2B5EF4-FFF2-40B4-BE49-F238E27FC236}">
                <a16:creationId xmlns:a16="http://schemas.microsoft.com/office/drawing/2014/main" id="{8647A290-235A-7816-0675-D46BF18AD887}"/>
              </a:ext>
            </a:extLst>
          </p:cNvPr>
          <p:cNvSpPr/>
          <p:nvPr/>
        </p:nvSpPr>
        <p:spPr>
          <a:xfrm>
            <a:off x="345233" y="1828809"/>
            <a:ext cx="11277599" cy="877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اكتبي التوزيع الالكتروني لعنصر الصوديوم الذي عدده الذري 11، ثم حددي الدورة والمجموعة وعدد التأكسد له</a:t>
            </a:r>
          </a:p>
        </p:txBody>
      </p:sp>
      <p:sp>
        <p:nvSpPr>
          <p:cNvPr id="7" name="مستطيل 6">
            <a:extLst>
              <a:ext uri="{FF2B5EF4-FFF2-40B4-BE49-F238E27FC236}">
                <a16:creationId xmlns:a16="http://schemas.microsoft.com/office/drawing/2014/main" id="{739039D6-4830-0FA4-D83B-1E5B795591B0}"/>
              </a:ext>
            </a:extLst>
          </p:cNvPr>
          <p:cNvSpPr/>
          <p:nvPr/>
        </p:nvSpPr>
        <p:spPr>
          <a:xfrm>
            <a:off x="2021632" y="306044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 3s</a:t>
            </a:r>
            <a:r>
              <a:rPr lang="en-US" sz="2800" b="1" baseline="30000" dirty="0">
                <a:solidFill>
                  <a:schemeClr val="tx1"/>
                </a:solidFill>
                <a:latin typeface="Arial" panose="020B0604020202020204" pitchFamily="34" charset="0"/>
                <a:cs typeface="Arial" panose="020B0604020202020204" pitchFamily="34" charset="0"/>
              </a:rPr>
              <a:t>1</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8" name="مستطيل 7">
            <a:extLst>
              <a:ext uri="{FF2B5EF4-FFF2-40B4-BE49-F238E27FC236}">
                <a16:creationId xmlns:a16="http://schemas.microsoft.com/office/drawing/2014/main" id="{0421B83F-E927-EBE4-70E2-855ECA5F2EAE}"/>
              </a:ext>
            </a:extLst>
          </p:cNvPr>
          <p:cNvSpPr/>
          <p:nvPr/>
        </p:nvSpPr>
        <p:spPr>
          <a:xfrm>
            <a:off x="6630954" y="3060446"/>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التوزيع الإلكتروني</a:t>
            </a:r>
          </a:p>
        </p:txBody>
      </p:sp>
      <p:pic>
        <p:nvPicPr>
          <p:cNvPr id="10" name="صورة 9" descr="صورة تحتوي على رسم, الرسومات, فن, التصميم&#10;&#10;تم إنشاء الوصف تلقائياً">
            <a:extLst>
              <a:ext uri="{FF2B5EF4-FFF2-40B4-BE49-F238E27FC236}">
                <a16:creationId xmlns:a16="http://schemas.microsoft.com/office/drawing/2014/main" id="{079D6040-1DA6-C834-849A-5CD6172E6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6913" y="3191065"/>
            <a:ext cx="2995127" cy="2995127"/>
          </a:xfrm>
          <a:prstGeom prst="rect">
            <a:avLst/>
          </a:prstGeom>
        </p:spPr>
      </p:pic>
      <p:sp>
        <p:nvSpPr>
          <p:cNvPr id="11" name="مستطيل 10">
            <a:extLst>
              <a:ext uri="{FF2B5EF4-FFF2-40B4-BE49-F238E27FC236}">
                <a16:creationId xmlns:a16="http://schemas.microsoft.com/office/drawing/2014/main" id="{F4371E3E-F087-420D-6AA8-E3C36BC2FA4E}"/>
              </a:ext>
            </a:extLst>
          </p:cNvPr>
          <p:cNvSpPr/>
          <p:nvPr/>
        </p:nvSpPr>
        <p:spPr>
          <a:xfrm>
            <a:off x="6630954" y="4002839"/>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الدورة</a:t>
            </a:r>
          </a:p>
        </p:txBody>
      </p:sp>
      <p:sp>
        <p:nvSpPr>
          <p:cNvPr id="12" name="مستطيل 11">
            <a:extLst>
              <a:ext uri="{FF2B5EF4-FFF2-40B4-BE49-F238E27FC236}">
                <a16:creationId xmlns:a16="http://schemas.microsoft.com/office/drawing/2014/main" id="{CA5CCD03-E70A-733B-74F7-B0843934C1E6}"/>
              </a:ext>
            </a:extLst>
          </p:cNvPr>
          <p:cNvSpPr/>
          <p:nvPr/>
        </p:nvSpPr>
        <p:spPr>
          <a:xfrm>
            <a:off x="6630954" y="4945232"/>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المجموعة</a:t>
            </a:r>
          </a:p>
        </p:txBody>
      </p:sp>
      <p:sp>
        <p:nvSpPr>
          <p:cNvPr id="13" name="مستطيل 12">
            <a:extLst>
              <a:ext uri="{FF2B5EF4-FFF2-40B4-BE49-F238E27FC236}">
                <a16:creationId xmlns:a16="http://schemas.microsoft.com/office/drawing/2014/main" id="{7C34DEEA-7BE5-9582-5216-44A3EA301321}"/>
              </a:ext>
            </a:extLst>
          </p:cNvPr>
          <p:cNvSpPr/>
          <p:nvPr/>
        </p:nvSpPr>
        <p:spPr>
          <a:xfrm>
            <a:off x="6630954" y="5887625"/>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عدد التأكسد</a:t>
            </a:r>
          </a:p>
        </p:txBody>
      </p:sp>
      <p:sp>
        <p:nvSpPr>
          <p:cNvPr id="14" name="مستطيل 13">
            <a:extLst>
              <a:ext uri="{FF2B5EF4-FFF2-40B4-BE49-F238E27FC236}">
                <a16:creationId xmlns:a16="http://schemas.microsoft.com/office/drawing/2014/main" id="{EA02E8E3-B971-DAC9-A243-2A6808F608B4}"/>
              </a:ext>
            </a:extLst>
          </p:cNvPr>
          <p:cNvSpPr/>
          <p:nvPr/>
        </p:nvSpPr>
        <p:spPr>
          <a:xfrm>
            <a:off x="2021631" y="3970181"/>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الثالثة</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15" name="مستطيل 14">
            <a:extLst>
              <a:ext uri="{FF2B5EF4-FFF2-40B4-BE49-F238E27FC236}">
                <a16:creationId xmlns:a16="http://schemas.microsoft.com/office/drawing/2014/main" id="{7F0DAE79-B70E-5A15-96A7-41F469B83F8A}"/>
              </a:ext>
            </a:extLst>
          </p:cNvPr>
          <p:cNvSpPr/>
          <p:nvPr/>
        </p:nvSpPr>
        <p:spPr>
          <a:xfrm>
            <a:off x="2021630" y="487059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1</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16" name="مستطيل 15">
            <a:extLst>
              <a:ext uri="{FF2B5EF4-FFF2-40B4-BE49-F238E27FC236}">
                <a16:creationId xmlns:a16="http://schemas.microsoft.com/office/drawing/2014/main" id="{CFB6C06A-A1B3-E957-BA78-2A5FA6257941}"/>
              </a:ext>
            </a:extLst>
          </p:cNvPr>
          <p:cNvSpPr/>
          <p:nvPr/>
        </p:nvSpPr>
        <p:spPr>
          <a:xfrm>
            <a:off x="2021629" y="588762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a:t>
            </a:r>
            <a:endParaRPr lang="ar-SA" sz="2800" b="1"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389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0A4BA8C-8F33-8F88-C665-E0501B81B6CC}"/>
              </a:ext>
            </a:extLst>
          </p:cNvPr>
          <p:cNvSpPr/>
          <p:nvPr/>
        </p:nvSpPr>
        <p:spPr>
          <a:xfrm>
            <a:off x="10655560" y="93306"/>
            <a:ext cx="1399592"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a:t>
            </a:r>
          </a:p>
        </p:txBody>
      </p:sp>
      <p:sp>
        <p:nvSpPr>
          <p:cNvPr id="4" name="مستطيل 3">
            <a:extLst>
              <a:ext uri="{FF2B5EF4-FFF2-40B4-BE49-F238E27FC236}">
                <a16:creationId xmlns:a16="http://schemas.microsoft.com/office/drawing/2014/main" id="{B652A018-2590-E471-6BC6-338368D1007C}"/>
              </a:ext>
            </a:extLst>
          </p:cNvPr>
          <p:cNvSpPr/>
          <p:nvPr/>
        </p:nvSpPr>
        <p:spPr>
          <a:xfrm>
            <a:off x="419878" y="671808"/>
            <a:ext cx="11202954" cy="87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9900CC"/>
                </a:solidFill>
                <a:latin typeface="Arial" panose="020B0604020202020204" pitchFamily="34" charset="0"/>
                <a:cs typeface="Arial" panose="020B0604020202020204" pitchFamily="34" charset="0"/>
              </a:rPr>
              <a:t>1s 2s </a:t>
            </a:r>
            <a:r>
              <a:rPr lang="en-US" sz="2800" b="1" dirty="0">
                <a:solidFill>
                  <a:srgbClr val="0000CC"/>
                </a:solidFill>
                <a:latin typeface="Arial" panose="020B0604020202020204" pitchFamily="34" charset="0"/>
                <a:cs typeface="Arial" panose="020B0604020202020204" pitchFamily="34" charset="0"/>
              </a:rPr>
              <a:t>2p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3s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3p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4s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3d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4p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5s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4d </a:t>
            </a:r>
            <a:r>
              <a:rPr lang="en-US" sz="2800" b="1" dirty="0">
                <a:solidFill>
                  <a:srgbClr val="0000CC"/>
                </a:solidFill>
                <a:latin typeface="Arial" panose="020B0604020202020204" pitchFamily="34" charset="0"/>
                <a:cs typeface="Arial" panose="020B0604020202020204" pitchFamily="34" charset="0"/>
              </a:rPr>
              <a:t>5p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6s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4f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5d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6p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7s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5f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6d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7p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6f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7d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7f</a:t>
            </a:r>
          </a:p>
        </p:txBody>
      </p:sp>
      <p:sp>
        <p:nvSpPr>
          <p:cNvPr id="6" name="مستطيل 5">
            <a:extLst>
              <a:ext uri="{FF2B5EF4-FFF2-40B4-BE49-F238E27FC236}">
                <a16:creationId xmlns:a16="http://schemas.microsoft.com/office/drawing/2014/main" id="{8647A290-235A-7816-0675-D46BF18AD887}"/>
              </a:ext>
            </a:extLst>
          </p:cNvPr>
          <p:cNvSpPr/>
          <p:nvPr/>
        </p:nvSpPr>
        <p:spPr>
          <a:xfrm>
            <a:off x="345233" y="1828809"/>
            <a:ext cx="11277599" cy="877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اكتبي التوزيع الالكتروني لعنصر الكالسيوم الذي عدده الذري 20، ثم حددي الدورة والمجموعة وعدد التأكسد له</a:t>
            </a:r>
          </a:p>
        </p:txBody>
      </p:sp>
      <p:sp>
        <p:nvSpPr>
          <p:cNvPr id="7" name="مستطيل 6">
            <a:extLst>
              <a:ext uri="{FF2B5EF4-FFF2-40B4-BE49-F238E27FC236}">
                <a16:creationId xmlns:a16="http://schemas.microsoft.com/office/drawing/2014/main" id="{739039D6-4830-0FA4-D83B-1E5B795591B0}"/>
              </a:ext>
            </a:extLst>
          </p:cNvPr>
          <p:cNvSpPr/>
          <p:nvPr/>
        </p:nvSpPr>
        <p:spPr>
          <a:xfrm>
            <a:off x="2021632" y="306044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 3s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3p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4s</a:t>
            </a:r>
            <a:r>
              <a:rPr lang="en-US" sz="2800" b="1" baseline="30000" dirty="0">
                <a:solidFill>
                  <a:schemeClr val="tx1"/>
                </a:solidFill>
                <a:latin typeface="Arial" panose="020B0604020202020204" pitchFamily="34" charset="0"/>
                <a:cs typeface="Arial" panose="020B0604020202020204" pitchFamily="34" charset="0"/>
              </a:rPr>
              <a:t>2</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8" name="مستطيل 7">
            <a:extLst>
              <a:ext uri="{FF2B5EF4-FFF2-40B4-BE49-F238E27FC236}">
                <a16:creationId xmlns:a16="http://schemas.microsoft.com/office/drawing/2014/main" id="{0421B83F-E927-EBE4-70E2-855ECA5F2EAE}"/>
              </a:ext>
            </a:extLst>
          </p:cNvPr>
          <p:cNvSpPr/>
          <p:nvPr/>
        </p:nvSpPr>
        <p:spPr>
          <a:xfrm>
            <a:off x="6630954" y="3060446"/>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التوزيع الإلكتروني</a:t>
            </a:r>
          </a:p>
        </p:txBody>
      </p:sp>
      <p:pic>
        <p:nvPicPr>
          <p:cNvPr id="10" name="صورة 9" descr="صورة تحتوي على رسم, الرسومات, فن, التصميم&#10;&#10;تم إنشاء الوصف تلقائياً">
            <a:extLst>
              <a:ext uri="{FF2B5EF4-FFF2-40B4-BE49-F238E27FC236}">
                <a16:creationId xmlns:a16="http://schemas.microsoft.com/office/drawing/2014/main" id="{079D6040-1DA6-C834-849A-5CD6172E6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6913" y="3191065"/>
            <a:ext cx="2995127" cy="2995127"/>
          </a:xfrm>
          <a:prstGeom prst="rect">
            <a:avLst/>
          </a:prstGeom>
        </p:spPr>
      </p:pic>
      <p:sp>
        <p:nvSpPr>
          <p:cNvPr id="11" name="مستطيل 10">
            <a:extLst>
              <a:ext uri="{FF2B5EF4-FFF2-40B4-BE49-F238E27FC236}">
                <a16:creationId xmlns:a16="http://schemas.microsoft.com/office/drawing/2014/main" id="{F4371E3E-F087-420D-6AA8-E3C36BC2FA4E}"/>
              </a:ext>
            </a:extLst>
          </p:cNvPr>
          <p:cNvSpPr/>
          <p:nvPr/>
        </p:nvSpPr>
        <p:spPr>
          <a:xfrm>
            <a:off x="6630954" y="4002839"/>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الدورة</a:t>
            </a:r>
          </a:p>
        </p:txBody>
      </p:sp>
      <p:sp>
        <p:nvSpPr>
          <p:cNvPr id="12" name="مستطيل 11">
            <a:extLst>
              <a:ext uri="{FF2B5EF4-FFF2-40B4-BE49-F238E27FC236}">
                <a16:creationId xmlns:a16="http://schemas.microsoft.com/office/drawing/2014/main" id="{CA5CCD03-E70A-733B-74F7-B0843934C1E6}"/>
              </a:ext>
            </a:extLst>
          </p:cNvPr>
          <p:cNvSpPr/>
          <p:nvPr/>
        </p:nvSpPr>
        <p:spPr>
          <a:xfrm>
            <a:off x="6630954" y="4945232"/>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المجموعة</a:t>
            </a:r>
          </a:p>
        </p:txBody>
      </p:sp>
      <p:sp>
        <p:nvSpPr>
          <p:cNvPr id="13" name="مستطيل 12">
            <a:extLst>
              <a:ext uri="{FF2B5EF4-FFF2-40B4-BE49-F238E27FC236}">
                <a16:creationId xmlns:a16="http://schemas.microsoft.com/office/drawing/2014/main" id="{7C34DEEA-7BE5-9582-5216-44A3EA301321}"/>
              </a:ext>
            </a:extLst>
          </p:cNvPr>
          <p:cNvSpPr/>
          <p:nvPr/>
        </p:nvSpPr>
        <p:spPr>
          <a:xfrm>
            <a:off x="6630954" y="5887625"/>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عدد التأكسد</a:t>
            </a:r>
          </a:p>
        </p:txBody>
      </p:sp>
      <p:sp>
        <p:nvSpPr>
          <p:cNvPr id="14" name="مستطيل 13">
            <a:extLst>
              <a:ext uri="{FF2B5EF4-FFF2-40B4-BE49-F238E27FC236}">
                <a16:creationId xmlns:a16="http://schemas.microsoft.com/office/drawing/2014/main" id="{EA02E8E3-B971-DAC9-A243-2A6808F608B4}"/>
              </a:ext>
            </a:extLst>
          </p:cNvPr>
          <p:cNvSpPr/>
          <p:nvPr/>
        </p:nvSpPr>
        <p:spPr>
          <a:xfrm>
            <a:off x="2021631" y="3970181"/>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4</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15" name="مستطيل 14">
            <a:extLst>
              <a:ext uri="{FF2B5EF4-FFF2-40B4-BE49-F238E27FC236}">
                <a16:creationId xmlns:a16="http://schemas.microsoft.com/office/drawing/2014/main" id="{7F0DAE79-B70E-5A15-96A7-41F469B83F8A}"/>
              </a:ext>
            </a:extLst>
          </p:cNvPr>
          <p:cNvSpPr/>
          <p:nvPr/>
        </p:nvSpPr>
        <p:spPr>
          <a:xfrm>
            <a:off x="2021630" y="487059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2</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16" name="مستطيل 15">
            <a:extLst>
              <a:ext uri="{FF2B5EF4-FFF2-40B4-BE49-F238E27FC236}">
                <a16:creationId xmlns:a16="http://schemas.microsoft.com/office/drawing/2014/main" id="{CFB6C06A-A1B3-E957-BA78-2A5FA6257941}"/>
              </a:ext>
            </a:extLst>
          </p:cNvPr>
          <p:cNvSpPr/>
          <p:nvPr/>
        </p:nvSpPr>
        <p:spPr>
          <a:xfrm>
            <a:off x="2021629" y="588762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2+</a:t>
            </a:r>
            <a:endParaRPr lang="ar-SA" sz="2800" b="1"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38042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BE1AFC3B-2E60-3BF5-1EC1-AE9D611E34E5}"/>
              </a:ext>
            </a:extLst>
          </p:cNvPr>
          <p:cNvSpPr/>
          <p:nvPr/>
        </p:nvSpPr>
        <p:spPr>
          <a:xfrm>
            <a:off x="7604449" y="1101013"/>
            <a:ext cx="3442996" cy="3004457"/>
          </a:xfrm>
          <a:prstGeom prst="wedgeEllipse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3600" b="1" dirty="0"/>
              <a:t>ماذا أعرف؟</a:t>
            </a:r>
          </a:p>
        </p:txBody>
      </p:sp>
      <p:sp>
        <p:nvSpPr>
          <p:cNvPr id="3" name="فقاعة الكلام: بيضاوية 2">
            <a:extLst>
              <a:ext uri="{FF2B5EF4-FFF2-40B4-BE49-F238E27FC236}">
                <a16:creationId xmlns:a16="http://schemas.microsoft.com/office/drawing/2014/main" id="{327B0808-B4F4-C5D3-A47E-26D46EE08329}"/>
              </a:ext>
            </a:extLst>
          </p:cNvPr>
          <p:cNvSpPr/>
          <p:nvPr/>
        </p:nvSpPr>
        <p:spPr>
          <a:xfrm>
            <a:off x="2866054" y="1446246"/>
            <a:ext cx="3442996" cy="3004457"/>
          </a:xfrm>
          <a:prstGeom prst="wedgeEllipse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3600" b="1" dirty="0"/>
              <a:t>ماذا أريد ان اعرف؟ تصفح الدرس</a:t>
            </a:r>
          </a:p>
        </p:txBody>
      </p:sp>
    </p:spTree>
    <p:extLst>
      <p:ext uri="{BB962C8B-B14F-4D97-AF65-F5344CB8AC3E}">
        <p14:creationId xmlns:p14="http://schemas.microsoft.com/office/powerpoint/2010/main" val="11191292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0A4BA8C-8F33-8F88-C665-E0501B81B6CC}"/>
              </a:ext>
            </a:extLst>
          </p:cNvPr>
          <p:cNvSpPr/>
          <p:nvPr/>
        </p:nvSpPr>
        <p:spPr>
          <a:xfrm>
            <a:off x="10655560" y="93306"/>
            <a:ext cx="1399592"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a:t>
            </a:r>
          </a:p>
        </p:txBody>
      </p:sp>
      <p:sp>
        <p:nvSpPr>
          <p:cNvPr id="4" name="مستطيل 3">
            <a:extLst>
              <a:ext uri="{FF2B5EF4-FFF2-40B4-BE49-F238E27FC236}">
                <a16:creationId xmlns:a16="http://schemas.microsoft.com/office/drawing/2014/main" id="{B652A018-2590-E471-6BC6-338368D1007C}"/>
              </a:ext>
            </a:extLst>
          </p:cNvPr>
          <p:cNvSpPr/>
          <p:nvPr/>
        </p:nvSpPr>
        <p:spPr>
          <a:xfrm>
            <a:off x="419878" y="671808"/>
            <a:ext cx="11202954" cy="87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9900CC"/>
                </a:solidFill>
                <a:latin typeface="Arial" panose="020B0604020202020204" pitchFamily="34" charset="0"/>
                <a:cs typeface="Arial" panose="020B0604020202020204" pitchFamily="34" charset="0"/>
              </a:rPr>
              <a:t>1s 2s </a:t>
            </a:r>
            <a:r>
              <a:rPr lang="en-US" sz="2800" b="1" dirty="0">
                <a:solidFill>
                  <a:srgbClr val="0000CC"/>
                </a:solidFill>
                <a:latin typeface="Arial" panose="020B0604020202020204" pitchFamily="34" charset="0"/>
                <a:cs typeface="Arial" panose="020B0604020202020204" pitchFamily="34" charset="0"/>
              </a:rPr>
              <a:t>2p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3s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3p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4s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3d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4p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5s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4d </a:t>
            </a:r>
            <a:r>
              <a:rPr lang="en-US" sz="2800" b="1" dirty="0">
                <a:solidFill>
                  <a:srgbClr val="0000CC"/>
                </a:solidFill>
                <a:latin typeface="Arial" panose="020B0604020202020204" pitchFamily="34" charset="0"/>
                <a:cs typeface="Arial" panose="020B0604020202020204" pitchFamily="34" charset="0"/>
              </a:rPr>
              <a:t>5p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6s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4f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5d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6p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7s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5f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6d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7p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6f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7d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7f</a:t>
            </a:r>
          </a:p>
        </p:txBody>
      </p:sp>
      <p:sp>
        <p:nvSpPr>
          <p:cNvPr id="6" name="مستطيل 5">
            <a:extLst>
              <a:ext uri="{FF2B5EF4-FFF2-40B4-BE49-F238E27FC236}">
                <a16:creationId xmlns:a16="http://schemas.microsoft.com/office/drawing/2014/main" id="{8647A290-235A-7816-0675-D46BF18AD887}"/>
              </a:ext>
            </a:extLst>
          </p:cNvPr>
          <p:cNvSpPr/>
          <p:nvPr/>
        </p:nvSpPr>
        <p:spPr>
          <a:xfrm>
            <a:off x="345233" y="1828809"/>
            <a:ext cx="11277599" cy="877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اكتبي التوزيع الالكتروني لعنصر النيتروجين الذي عدده الذري 7، ثم حددي الدورة والمجموعة وعدد التأكسد له</a:t>
            </a:r>
          </a:p>
        </p:txBody>
      </p:sp>
      <p:sp>
        <p:nvSpPr>
          <p:cNvPr id="7" name="مستطيل 6">
            <a:extLst>
              <a:ext uri="{FF2B5EF4-FFF2-40B4-BE49-F238E27FC236}">
                <a16:creationId xmlns:a16="http://schemas.microsoft.com/office/drawing/2014/main" id="{739039D6-4830-0FA4-D83B-1E5B795591B0}"/>
              </a:ext>
            </a:extLst>
          </p:cNvPr>
          <p:cNvSpPr/>
          <p:nvPr/>
        </p:nvSpPr>
        <p:spPr>
          <a:xfrm>
            <a:off x="2021632" y="306044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3</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8" name="مستطيل 7">
            <a:extLst>
              <a:ext uri="{FF2B5EF4-FFF2-40B4-BE49-F238E27FC236}">
                <a16:creationId xmlns:a16="http://schemas.microsoft.com/office/drawing/2014/main" id="{0421B83F-E927-EBE4-70E2-855ECA5F2EAE}"/>
              </a:ext>
            </a:extLst>
          </p:cNvPr>
          <p:cNvSpPr/>
          <p:nvPr/>
        </p:nvSpPr>
        <p:spPr>
          <a:xfrm>
            <a:off x="6630954" y="3060446"/>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التوزيع الإلكتروني</a:t>
            </a:r>
          </a:p>
        </p:txBody>
      </p:sp>
      <p:pic>
        <p:nvPicPr>
          <p:cNvPr id="10" name="صورة 9" descr="صورة تحتوي على رسم, الرسومات, فن, التصميم&#10;&#10;تم إنشاء الوصف تلقائياً">
            <a:extLst>
              <a:ext uri="{FF2B5EF4-FFF2-40B4-BE49-F238E27FC236}">
                <a16:creationId xmlns:a16="http://schemas.microsoft.com/office/drawing/2014/main" id="{079D6040-1DA6-C834-849A-5CD6172E6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6913" y="3191065"/>
            <a:ext cx="2995127" cy="2995127"/>
          </a:xfrm>
          <a:prstGeom prst="rect">
            <a:avLst/>
          </a:prstGeom>
        </p:spPr>
      </p:pic>
      <p:sp>
        <p:nvSpPr>
          <p:cNvPr id="11" name="مستطيل 10">
            <a:extLst>
              <a:ext uri="{FF2B5EF4-FFF2-40B4-BE49-F238E27FC236}">
                <a16:creationId xmlns:a16="http://schemas.microsoft.com/office/drawing/2014/main" id="{F4371E3E-F087-420D-6AA8-E3C36BC2FA4E}"/>
              </a:ext>
            </a:extLst>
          </p:cNvPr>
          <p:cNvSpPr/>
          <p:nvPr/>
        </p:nvSpPr>
        <p:spPr>
          <a:xfrm>
            <a:off x="6630954" y="4002839"/>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الدورة</a:t>
            </a:r>
          </a:p>
        </p:txBody>
      </p:sp>
      <p:sp>
        <p:nvSpPr>
          <p:cNvPr id="12" name="مستطيل 11">
            <a:extLst>
              <a:ext uri="{FF2B5EF4-FFF2-40B4-BE49-F238E27FC236}">
                <a16:creationId xmlns:a16="http://schemas.microsoft.com/office/drawing/2014/main" id="{CA5CCD03-E70A-733B-74F7-B0843934C1E6}"/>
              </a:ext>
            </a:extLst>
          </p:cNvPr>
          <p:cNvSpPr/>
          <p:nvPr/>
        </p:nvSpPr>
        <p:spPr>
          <a:xfrm>
            <a:off x="6630954" y="4945232"/>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المجموعة</a:t>
            </a:r>
          </a:p>
        </p:txBody>
      </p:sp>
      <p:sp>
        <p:nvSpPr>
          <p:cNvPr id="13" name="مستطيل 12">
            <a:extLst>
              <a:ext uri="{FF2B5EF4-FFF2-40B4-BE49-F238E27FC236}">
                <a16:creationId xmlns:a16="http://schemas.microsoft.com/office/drawing/2014/main" id="{7C34DEEA-7BE5-9582-5216-44A3EA301321}"/>
              </a:ext>
            </a:extLst>
          </p:cNvPr>
          <p:cNvSpPr/>
          <p:nvPr/>
        </p:nvSpPr>
        <p:spPr>
          <a:xfrm>
            <a:off x="6630954" y="5887625"/>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عدد التأكسد</a:t>
            </a:r>
          </a:p>
        </p:txBody>
      </p:sp>
      <p:sp>
        <p:nvSpPr>
          <p:cNvPr id="14" name="مستطيل 13">
            <a:extLst>
              <a:ext uri="{FF2B5EF4-FFF2-40B4-BE49-F238E27FC236}">
                <a16:creationId xmlns:a16="http://schemas.microsoft.com/office/drawing/2014/main" id="{EA02E8E3-B971-DAC9-A243-2A6808F608B4}"/>
              </a:ext>
            </a:extLst>
          </p:cNvPr>
          <p:cNvSpPr/>
          <p:nvPr/>
        </p:nvSpPr>
        <p:spPr>
          <a:xfrm>
            <a:off x="2021631" y="3970181"/>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2</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15" name="مستطيل 14">
            <a:extLst>
              <a:ext uri="{FF2B5EF4-FFF2-40B4-BE49-F238E27FC236}">
                <a16:creationId xmlns:a16="http://schemas.microsoft.com/office/drawing/2014/main" id="{7F0DAE79-B70E-5A15-96A7-41F469B83F8A}"/>
              </a:ext>
            </a:extLst>
          </p:cNvPr>
          <p:cNvSpPr/>
          <p:nvPr/>
        </p:nvSpPr>
        <p:spPr>
          <a:xfrm>
            <a:off x="2021630" y="487059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15</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16" name="مستطيل 15">
            <a:extLst>
              <a:ext uri="{FF2B5EF4-FFF2-40B4-BE49-F238E27FC236}">
                <a16:creationId xmlns:a16="http://schemas.microsoft.com/office/drawing/2014/main" id="{CFB6C06A-A1B3-E957-BA78-2A5FA6257941}"/>
              </a:ext>
            </a:extLst>
          </p:cNvPr>
          <p:cNvSpPr/>
          <p:nvPr/>
        </p:nvSpPr>
        <p:spPr>
          <a:xfrm>
            <a:off x="2021629" y="5887625"/>
            <a:ext cx="41614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3-</a:t>
            </a:r>
            <a:endParaRPr lang="ar-SA" sz="2800" b="1"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301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0A4BA8C-8F33-8F88-C665-E0501B81B6CC}"/>
              </a:ext>
            </a:extLst>
          </p:cNvPr>
          <p:cNvSpPr/>
          <p:nvPr/>
        </p:nvSpPr>
        <p:spPr>
          <a:xfrm>
            <a:off x="10655560" y="93306"/>
            <a:ext cx="1399592"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a:t>
            </a:r>
          </a:p>
        </p:txBody>
      </p:sp>
      <p:sp>
        <p:nvSpPr>
          <p:cNvPr id="4" name="مستطيل 3">
            <a:extLst>
              <a:ext uri="{FF2B5EF4-FFF2-40B4-BE49-F238E27FC236}">
                <a16:creationId xmlns:a16="http://schemas.microsoft.com/office/drawing/2014/main" id="{B652A018-2590-E471-6BC6-338368D1007C}"/>
              </a:ext>
            </a:extLst>
          </p:cNvPr>
          <p:cNvSpPr/>
          <p:nvPr/>
        </p:nvSpPr>
        <p:spPr>
          <a:xfrm>
            <a:off x="419878" y="671808"/>
            <a:ext cx="11202954" cy="87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9900CC"/>
                </a:solidFill>
                <a:latin typeface="Arial" panose="020B0604020202020204" pitchFamily="34" charset="0"/>
                <a:cs typeface="Arial" panose="020B0604020202020204" pitchFamily="34" charset="0"/>
              </a:rPr>
              <a:t>1s 2s </a:t>
            </a:r>
            <a:r>
              <a:rPr lang="en-US" sz="2800" b="1" dirty="0">
                <a:solidFill>
                  <a:srgbClr val="0000CC"/>
                </a:solidFill>
                <a:latin typeface="Arial" panose="020B0604020202020204" pitchFamily="34" charset="0"/>
                <a:cs typeface="Arial" panose="020B0604020202020204" pitchFamily="34" charset="0"/>
              </a:rPr>
              <a:t>2p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3s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3p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4s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3d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4p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5s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4d </a:t>
            </a:r>
            <a:r>
              <a:rPr lang="en-US" sz="2800" b="1" dirty="0">
                <a:solidFill>
                  <a:srgbClr val="0000CC"/>
                </a:solidFill>
                <a:latin typeface="Arial" panose="020B0604020202020204" pitchFamily="34" charset="0"/>
                <a:cs typeface="Arial" panose="020B0604020202020204" pitchFamily="34" charset="0"/>
              </a:rPr>
              <a:t>5p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6s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4f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5d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6p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7s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5f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6d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7p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6f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7d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7f</a:t>
            </a:r>
          </a:p>
        </p:txBody>
      </p:sp>
      <p:sp>
        <p:nvSpPr>
          <p:cNvPr id="6" name="مستطيل 5">
            <a:extLst>
              <a:ext uri="{FF2B5EF4-FFF2-40B4-BE49-F238E27FC236}">
                <a16:creationId xmlns:a16="http://schemas.microsoft.com/office/drawing/2014/main" id="{8647A290-235A-7816-0675-D46BF18AD887}"/>
              </a:ext>
            </a:extLst>
          </p:cNvPr>
          <p:cNvSpPr/>
          <p:nvPr/>
        </p:nvSpPr>
        <p:spPr>
          <a:xfrm>
            <a:off x="345233" y="1828809"/>
            <a:ext cx="11277599" cy="877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اكتبي التوزيع الالكتروني لعنصر النحاس الذي عدده الذري 29</a:t>
            </a:r>
          </a:p>
        </p:txBody>
      </p:sp>
      <p:sp>
        <p:nvSpPr>
          <p:cNvPr id="7" name="مستطيل 6">
            <a:extLst>
              <a:ext uri="{FF2B5EF4-FFF2-40B4-BE49-F238E27FC236}">
                <a16:creationId xmlns:a16="http://schemas.microsoft.com/office/drawing/2014/main" id="{739039D6-4830-0FA4-D83B-1E5B795591B0}"/>
              </a:ext>
            </a:extLst>
          </p:cNvPr>
          <p:cNvSpPr/>
          <p:nvPr/>
        </p:nvSpPr>
        <p:spPr>
          <a:xfrm>
            <a:off x="3419669" y="3840299"/>
            <a:ext cx="5203371"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3 </a:t>
            </a:r>
            <a:r>
              <a:rPr lang="en-US" sz="2800" b="1" dirty="0">
                <a:solidFill>
                  <a:schemeClr val="tx1"/>
                </a:solidFill>
                <a:latin typeface="Arial" panose="020B0604020202020204" pitchFamily="34" charset="0"/>
                <a:cs typeface="Arial" panose="020B0604020202020204" pitchFamily="34" charset="0"/>
              </a:rPr>
              <a:t>3s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3p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 4s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3d</a:t>
            </a:r>
            <a:r>
              <a:rPr lang="en-US" sz="2800" b="1" baseline="30000" dirty="0">
                <a:solidFill>
                  <a:schemeClr val="tx1"/>
                </a:solidFill>
                <a:latin typeface="Arial" panose="020B0604020202020204" pitchFamily="34" charset="0"/>
                <a:cs typeface="Arial" panose="020B0604020202020204" pitchFamily="34" charset="0"/>
              </a:rPr>
              <a:t>9</a:t>
            </a:r>
            <a:r>
              <a:rPr lang="en-US" sz="2800" b="1" dirty="0">
                <a:solidFill>
                  <a:schemeClr val="tx1"/>
                </a:solidFill>
                <a:latin typeface="Arial" panose="020B0604020202020204" pitchFamily="34" charset="0"/>
                <a:cs typeface="Arial" panose="020B0604020202020204" pitchFamily="34" charset="0"/>
              </a:rPr>
              <a:t> </a:t>
            </a:r>
            <a:endParaRPr lang="ar-SA" sz="2800" b="1" dirty="0">
              <a:solidFill>
                <a:schemeClr val="tx1"/>
              </a:solidFill>
              <a:latin typeface="Arial" panose="020B0604020202020204" pitchFamily="34" charset="0"/>
              <a:cs typeface="Arial" panose="020B0604020202020204" pitchFamily="34" charset="0"/>
            </a:endParaRPr>
          </a:p>
        </p:txBody>
      </p:sp>
      <p:sp>
        <p:nvSpPr>
          <p:cNvPr id="8" name="مستطيل 7">
            <a:extLst>
              <a:ext uri="{FF2B5EF4-FFF2-40B4-BE49-F238E27FC236}">
                <a16:creationId xmlns:a16="http://schemas.microsoft.com/office/drawing/2014/main" id="{0421B83F-E927-EBE4-70E2-855ECA5F2EAE}"/>
              </a:ext>
            </a:extLst>
          </p:cNvPr>
          <p:cNvSpPr/>
          <p:nvPr/>
        </p:nvSpPr>
        <p:spPr>
          <a:xfrm>
            <a:off x="4771052" y="3058108"/>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التوزيع الإلكتروني</a:t>
            </a:r>
          </a:p>
        </p:txBody>
      </p:sp>
      <p:pic>
        <p:nvPicPr>
          <p:cNvPr id="10" name="صورة 9" descr="صورة تحتوي على رسم, الرسومات, فن, التصميم&#10;&#10;تم إنشاء الوصف تلقائياً">
            <a:extLst>
              <a:ext uri="{FF2B5EF4-FFF2-40B4-BE49-F238E27FC236}">
                <a16:creationId xmlns:a16="http://schemas.microsoft.com/office/drawing/2014/main" id="{079D6040-1DA6-C834-849A-5CD6172E6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1627" y="2888199"/>
            <a:ext cx="2995127" cy="2995127"/>
          </a:xfrm>
          <a:prstGeom prst="rect">
            <a:avLst/>
          </a:prstGeom>
        </p:spPr>
      </p:pic>
      <p:sp>
        <p:nvSpPr>
          <p:cNvPr id="18" name="مستطيل 17">
            <a:extLst>
              <a:ext uri="{FF2B5EF4-FFF2-40B4-BE49-F238E27FC236}">
                <a16:creationId xmlns:a16="http://schemas.microsoft.com/office/drawing/2014/main" id="{9EE0380A-16FF-9AD9-4484-8CA296D377B6}"/>
              </a:ext>
            </a:extLst>
          </p:cNvPr>
          <p:cNvSpPr/>
          <p:nvPr/>
        </p:nvSpPr>
        <p:spPr>
          <a:xfrm>
            <a:off x="3382345" y="4780354"/>
            <a:ext cx="5203371"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3 </a:t>
            </a:r>
            <a:r>
              <a:rPr lang="en-US" sz="2800" b="1" dirty="0">
                <a:solidFill>
                  <a:schemeClr val="tx1"/>
                </a:solidFill>
                <a:latin typeface="Arial" panose="020B0604020202020204" pitchFamily="34" charset="0"/>
                <a:cs typeface="Arial" panose="020B0604020202020204" pitchFamily="34" charset="0"/>
              </a:rPr>
              <a:t>3s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3p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 4s</a:t>
            </a:r>
            <a:r>
              <a:rPr lang="en-US" sz="2800" b="1" baseline="30000" dirty="0">
                <a:solidFill>
                  <a:schemeClr val="tx1"/>
                </a:solidFill>
                <a:latin typeface="Arial" panose="020B0604020202020204" pitchFamily="34" charset="0"/>
                <a:cs typeface="Arial" panose="020B0604020202020204" pitchFamily="34" charset="0"/>
              </a:rPr>
              <a:t>1</a:t>
            </a:r>
            <a:r>
              <a:rPr lang="en-US" sz="2800" b="1" dirty="0">
                <a:solidFill>
                  <a:schemeClr val="tx1"/>
                </a:solidFill>
                <a:latin typeface="Arial" panose="020B0604020202020204" pitchFamily="34" charset="0"/>
                <a:cs typeface="Arial" panose="020B0604020202020204" pitchFamily="34" charset="0"/>
              </a:rPr>
              <a:t> 3d</a:t>
            </a:r>
            <a:r>
              <a:rPr lang="en-US" sz="2800" b="1" baseline="30000" dirty="0">
                <a:solidFill>
                  <a:schemeClr val="tx1"/>
                </a:solidFill>
                <a:latin typeface="Arial" panose="020B0604020202020204" pitchFamily="34" charset="0"/>
                <a:cs typeface="Arial" panose="020B0604020202020204" pitchFamily="34" charset="0"/>
              </a:rPr>
              <a:t>10</a:t>
            </a:r>
            <a:r>
              <a:rPr lang="en-US" sz="2800" b="1" dirty="0">
                <a:solidFill>
                  <a:schemeClr val="tx1"/>
                </a:solidFill>
                <a:latin typeface="Arial" panose="020B0604020202020204" pitchFamily="34" charset="0"/>
                <a:cs typeface="Arial" panose="020B0604020202020204" pitchFamily="34" charset="0"/>
              </a:rPr>
              <a:t> </a:t>
            </a:r>
            <a:endParaRPr lang="ar-SA" sz="2800" b="1" dirty="0">
              <a:solidFill>
                <a:schemeClr val="tx1"/>
              </a:solidFill>
              <a:latin typeface="Arial" panose="020B0604020202020204" pitchFamily="34" charset="0"/>
              <a:cs typeface="Arial" panose="020B0604020202020204" pitchFamily="34" charset="0"/>
            </a:endParaRPr>
          </a:p>
        </p:txBody>
      </p:sp>
      <p:sp>
        <p:nvSpPr>
          <p:cNvPr id="19" name="مستطيل 18">
            <a:extLst>
              <a:ext uri="{FF2B5EF4-FFF2-40B4-BE49-F238E27FC236}">
                <a16:creationId xmlns:a16="http://schemas.microsoft.com/office/drawing/2014/main" id="{FFE2A5FA-168F-F124-6400-EEA02240F2FF}"/>
              </a:ext>
            </a:extLst>
          </p:cNvPr>
          <p:cNvSpPr/>
          <p:nvPr/>
        </p:nvSpPr>
        <p:spPr>
          <a:xfrm>
            <a:off x="766633" y="5635773"/>
            <a:ext cx="9685175" cy="1033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cs typeface="Arial" panose="020B0604020202020204" pitchFamily="34" charset="0"/>
              </a:rPr>
              <a:t>التوزيع الإلكتروني للكروم </a:t>
            </a:r>
            <a:r>
              <a:rPr lang="en-US" sz="2000" b="1" dirty="0">
                <a:solidFill>
                  <a:schemeClr val="tx1"/>
                </a:solidFill>
                <a:latin typeface="Arial" panose="020B0604020202020204" pitchFamily="34" charset="0"/>
                <a:cs typeface="Arial" panose="020B0604020202020204" pitchFamily="34" charset="0"/>
              </a:rPr>
              <a:t> Cr </a:t>
            </a:r>
            <a:r>
              <a:rPr lang="ar-SA" sz="2000" b="1" dirty="0">
                <a:solidFill>
                  <a:schemeClr val="tx1"/>
                </a:solidFill>
                <a:latin typeface="Arial" panose="020B0604020202020204" pitchFamily="34" charset="0"/>
                <a:cs typeface="Arial" panose="020B0604020202020204" pitchFamily="34" charset="0"/>
              </a:rPr>
              <a:t>والنحاس </a:t>
            </a:r>
            <a:r>
              <a:rPr lang="en-US" sz="2000" b="1" dirty="0">
                <a:solidFill>
                  <a:schemeClr val="tx1"/>
                </a:solidFill>
                <a:latin typeface="Arial" panose="020B0604020202020204" pitchFamily="34" charset="0"/>
                <a:cs typeface="Arial" panose="020B0604020202020204" pitchFamily="34" charset="0"/>
              </a:rPr>
              <a:t>Cu </a:t>
            </a:r>
            <a:r>
              <a:rPr lang="ar-SA" sz="2000" b="1" dirty="0">
                <a:solidFill>
                  <a:schemeClr val="tx1"/>
                </a:solidFill>
                <a:latin typeface="Arial" panose="020B0604020202020204" pitchFamily="34" charset="0"/>
                <a:cs typeface="Arial" panose="020B0604020202020204" pitchFamily="34" charset="0"/>
              </a:rPr>
              <a:t> مختلف عن بقية العناصر الانتقالية. ففي حالة الكروم تكون الذرة مستقرة عندما يكون الغلافان الفرعيان </a:t>
            </a:r>
            <a:r>
              <a:rPr lang="en-US" sz="2000" b="1" dirty="0">
                <a:solidFill>
                  <a:schemeClr val="tx1"/>
                </a:solidFill>
                <a:latin typeface="Arial" panose="020B0604020202020204" pitchFamily="34" charset="0"/>
                <a:cs typeface="Arial" panose="020B0604020202020204" pitchFamily="34" charset="0"/>
              </a:rPr>
              <a:t>4s, 3d</a:t>
            </a:r>
            <a:r>
              <a:rPr lang="ar-SA" sz="2000" b="1" dirty="0">
                <a:solidFill>
                  <a:schemeClr val="tx1"/>
                </a:solidFill>
                <a:latin typeface="Arial" panose="020B0604020202020204" pitchFamily="34" charset="0"/>
                <a:cs typeface="Arial" panose="020B0604020202020204" pitchFamily="34" charset="0"/>
              </a:rPr>
              <a:t> نصف ممتلئين ، أما في حالة النحاس فإن الغلاف الفرعي </a:t>
            </a:r>
            <a:r>
              <a:rPr lang="en-US" sz="2000" b="1" dirty="0">
                <a:solidFill>
                  <a:schemeClr val="tx1"/>
                </a:solidFill>
                <a:latin typeface="Arial" panose="020B0604020202020204" pitchFamily="34" charset="0"/>
                <a:cs typeface="Arial" panose="020B0604020202020204" pitchFamily="34" charset="0"/>
              </a:rPr>
              <a:t>4s</a:t>
            </a:r>
            <a:r>
              <a:rPr lang="ar-SA" sz="2000" b="1" dirty="0">
                <a:solidFill>
                  <a:schemeClr val="tx1"/>
                </a:solidFill>
                <a:latin typeface="Arial" panose="020B0604020202020204" pitchFamily="34" charset="0"/>
                <a:cs typeface="Arial" panose="020B0604020202020204" pitchFamily="34" charset="0"/>
              </a:rPr>
              <a:t> يكون نصف ممتلئ والغلاف الفرعي </a:t>
            </a:r>
            <a:r>
              <a:rPr lang="en-US" sz="2000" b="1" dirty="0">
                <a:solidFill>
                  <a:schemeClr val="tx1"/>
                </a:solidFill>
                <a:latin typeface="Arial" panose="020B0604020202020204" pitchFamily="34" charset="0"/>
                <a:cs typeface="Arial" panose="020B0604020202020204" pitchFamily="34" charset="0"/>
              </a:rPr>
              <a:t>3d</a:t>
            </a:r>
            <a:r>
              <a:rPr lang="ar-SA" sz="2000" b="1" dirty="0">
                <a:solidFill>
                  <a:schemeClr val="tx1"/>
                </a:solidFill>
                <a:latin typeface="Arial" panose="020B0604020202020204" pitchFamily="34" charset="0"/>
                <a:cs typeface="Arial" panose="020B0604020202020204" pitchFamily="34" charset="0"/>
              </a:rPr>
              <a:t> </a:t>
            </a:r>
            <a:r>
              <a:rPr lang="en-US" sz="2000" b="1" dirty="0">
                <a:solidFill>
                  <a:schemeClr val="tx1"/>
                </a:solidFill>
                <a:latin typeface="Arial" panose="020B0604020202020204" pitchFamily="34" charset="0"/>
                <a:cs typeface="Arial" panose="020B0604020202020204" pitchFamily="34" charset="0"/>
              </a:rPr>
              <a:t> </a:t>
            </a:r>
            <a:r>
              <a:rPr lang="ar-SA" sz="2000" b="1" dirty="0">
                <a:solidFill>
                  <a:schemeClr val="tx1"/>
                </a:solidFill>
                <a:latin typeface="Arial" panose="020B0604020202020204" pitchFamily="34" charset="0"/>
                <a:cs typeface="Arial" panose="020B0604020202020204" pitchFamily="34" charset="0"/>
              </a:rPr>
              <a:t>ممتلئ بالإلكترونات.</a:t>
            </a:r>
          </a:p>
        </p:txBody>
      </p:sp>
      <p:sp>
        <p:nvSpPr>
          <p:cNvPr id="20" name="مستطيل 19">
            <a:extLst>
              <a:ext uri="{FF2B5EF4-FFF2-40B4-BE49-F238E27FC236}">
                <a16:creationId xmlns:a16="http://schemas.microsoft.com/office/drawing/2014/main" id="{C70E95C7-86D4-B435-856B-DD6364E05129}"/>
              </a:ext>
            </a:extLst>
          </p:cNvPr>
          <p:cNvSpPr/>
          <p:nvPr/>
        </p:nvSpPr>
        <p:spPr>
          <a:xfrm>
            <a:off x="228792" y="3840298"/>
            <a:ext cx="315355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latin typeface="Arial" panose="020B0604020202020204" pitchFamily="34" charset="0"/>
                <a:cs typeface="Arial" panose="020B0604020202020204" pitchFamily="34" charset="0"/>
              </a:rPr>
              <a:t>هذا غير مستقر (غير صحيح)</a:t>
            </a:r>
          </a:p>
        </p:txBody>
      </p:sp>
    </p:spTree>
    <p:extLst>
      <p:ext uri="{BB962C8B-B14F-4D97-AF65-F5344CB8AC3E}">
        <p14:creationId xmlns:p14="http://schemas.microsoft.com/office/powerpoint/2010/main" val="213366187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fltVal val="0"/>
                                          </p:val>
                                        </p:tav>
                                        <p:tav tm="100000">
                                          <p:val>
                                            <p:strVal val="#ppt_w"/>
                                          </p:val>
                                        </p:tav>
                                      </p:tavLst>
                                    </p:anim>
                                    <p:anim calcmode="lin" valueType="num">
                                      <p:cBhvr>
                                        <p:cTn id="16" dur="1000" fill="hold"/>
                                        <p:tgtEl>
                                          <p:spTgt spid="20"/>
                                        </p:tgtEl>
                                        <p:attrNameLst>
                                          <p:attrName>ppt_h</p:attrName>
                                        </p:attrNameLst>
                                      </p:cBhvr>
                                      <p:tavLst>
                                        <p:tav tm="0">
                                          <p:val>
                                            <p:fltVal val="0"/>
                                          </p:val>
                                        </p:tav>
                                        <p:tav tm="100000">
                                          <p:val>
                                            <p:strVal val="#ppt_h"/>
                                          </p:val>
                                        </p:tav>
                                      </p:tavLst>
                                    </p:anim>
                                    <p:anim calcmode="lin" valueType="num">
                                      <p:cBhvr>
                                        <p:cTn id="17" dur="1000" fill="hold"/>
                                        <p:tgtEl>
                                          <p:spTgt spid="20"/>
                                        </p:tgtEl>
                                        <p:attrNameLst>
                                          <p:attrName>style.rotation</p:attrName>
                                        </p:attrNameLst>
                                      </p:cBhvr>
                                      <p:tavLst>
                                        <p:tav tm="0">
                                          <p:val>
                                            <p:fltVal val="90"/>
                                          </p:val>
                                        </p:tav>
                                        <p:tav tm="100000">
                                          <p:val>
                                            <p:fltVal val="0"/>
                                          </p:val>
                                        </p:tav>
                                      </p:tavLst>
                                    </p:anim>
                                    <p:animEffect transition="in" filter="fade">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0EDEC50-D17A-D3E9-D0AF-A75B6963F9AD}"/>
              </a:ext>
            </a:extLst>
          </p:cNvPr>
          <p:cNvSpPr/>
          <p:nvPr/>
        </p:nvSpPr>
        <p:spPr>
          <a:xfrm>
            <a:off x="10655560" y="93306"/>
            <a:ext cx="1399592"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صفحة 114</a:t>
            </a:r>
          </a:p>
        </p:txBody>
      </p:sp>
      <p:pic>
        <p:nvPicPr>
          <p:cNvPr id="4" name="صورة 3" descr="صورة تحتوي على نص, لقطة شاشة, رقم, الخط&#10;&#10;تم إنشاء الوصف تلقائياً">
            <a:extLst>
              <a:ext uri="{FF2B5EF4-FFF2-40B4-BE49-F238E27FC236}">
                <a16:creationId xmlns:a16="http://schemas.microsoft.com/office/drawing/2014/main" id="{C0C3890B-76E8-3089-0799-A1356712C51E}"/>
              </a:ext>
            </a:extLst>
          </p:cNvPr>
          <p:cNvPicPr>
            <a:picLocks noChangeAspect="1"/>
          </p:cNvPicPr>
          <p:nvPr/>
        </p:nvPicPr>
        <p:blipFill rotWithShape="1">
          <a:blip r:embed="rId2">
            <a:extLst>
              <a:ext uri="{28A0092B-C50C-407E-A947-70E740481C1C}">
                <a14:useLocalDpi xmlns:a14="http://schemas.microsoft.com/office/drawing/2010/main" val="0"/>
              </a:ext>
            </a:extLst>
          </a:blip>
          <a:srcRect l="2113" t="4106" r="4403" b="4267"/>
          <a:stretch/>
        </p:blipFill>
        <p:spPr>
          <a:xfrm>
            <a:off x="1691950" y="146192"/>
            <a:ext cx="8808099" cy="6565616"/>
          </a:xfrm>
          <a:prstGeom prst="rect">
            <a:avLst/>
          </a:prstGeom>
        </p:spPr>
      </p:pic>
    </p:spTree>
    <p:extLst>
      <p:ext uri="{BB962C8B-B14F-4D97-AF65-F5344CB8AC3E}">
        <p14:creationId xmlns:p14="http://schemas.microsoft.com/office/powerpoint/2010/main" val="2445461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0A4BA8C-8F33-8F88-C665-E0501B81B6CC}"/>
              </a:ext>
            </a:extLst>
          </p:cNvPr>
          <p:cNvSpPr/>
          <p:nvPr/>
        </p:nvSpPr>
        <p:spPr>
          <a:xfrm>
            <a:off x="10655560" y="93306"/>
            <a:ext cx="1399592"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a:t>
            </a:r>
          </a:p>
        </p:txBody>
      </p:sp>
      <p:sp>
        <p:nvSpPr>
          <p:cNvPr id="4" name="مستطيل 3">
            <a:extLst>
              <a:ext uri="{FF2B5EF4-FFF2-40B4-BE49-F238E27FC236}">
                <a16:creationId xmlns:a16="http://schemas.microsoft.com/office/drawing/2014/main" id="{B652A018-2590-E471-6BC6-338368D1007C}"/>
              </a:ext>
            </a:extLst>
          </p:cNvPr>
          <p:cNvSpPr/>
          <p:nvPr/>
        </p:nvSpPr>
        <p:spPr>
          <a:xfrm>
            <a:off x="419878" y="671808"/>
            <a:ext cx="11202954" cy="87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9900CC"/>
                </a:solidFill>
                <a:latin typeface="Arial" panose="020B0604020202020204" pitchFamily="34" charset="0"/>
                <a:cs typeface="Arial" panose="020B0604020202020204" pitchFamily="34" charset="0"/>
              </a:rPr>
              <a:t>1s 2s </a:t>
            </a:r>
            <a:r>
              <a:rPr lang="en-US" sz="2800" b="1" dirty="0">
                <a:solidFill>
                  <a:srgbClr val="0000CC"/>
                </a:solidFill>
                <a:latin typeface="Arial" panose="020B0604020202020204" pitchFamily="34" charset="0"/>
                <a:cs typeface="Arial" panose="020B0604020202020204" pitchFamily="34" charset="0"/>
              </a:rPr>
              <a:t>2p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3s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3p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4s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3d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4p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5s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4d </a:t>
            </a:r>
            <a:r>
              <a:rPr lang="en-US" sz="2800" b="1" dirty="0">
                <a:solidFill>
                  <a:srgbClr val="0000CC"/>
                </a:solidFill>
                <a:latin typeface="Arial" panose="020B0604020202020204" pitchFamily="34" charset="0"/>
                <a:cs typeface="Arial" panose="020B0604020202020204" pitchFamily="34" charset="0"/>
              </a:rPr>
              <a:t>5p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6s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4f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5d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6p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9900CC"/>
                </a:solidFill>
                <a:latin typeface="Arial" panose="020B0604020202020204" pitchFamily="34" charset="0"/>
                <a:cs typeface="Arial" panose="020B0604020202020204" pitchFamily="34" charset="0"/>
              </a:rPr>
              <a:t>7s</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5f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6d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00CC"/>
                </a:solidFill>
                <a:latin typeface="Arial" panose="020B0604020202020204" pitchFamily="34" charset="0"/>
                <a:cs typeface="Arial" panose="020B0604020202020204" pitchFamily="34" charset="0"/>
              </a:rPr>
              <a:t>7p</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6f</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008000"/>
                </a:solidFill>
                <a:latin typeface="Arial" panose="020B0604020202020204" pitchFamily="34" charset="0"/>
                <a:cs typeface="Arial" panose="020B0604020202020204" pitchFamily="34" charset="0"/>
              </a:rPr>
              <a:t>7d</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7f</a:t>
            </a:r>
          </a:p>
        </p:txBody>
      </p:sp>
      <p:sp>
        <p:nvSpPr>
          <p:cNvPr id="6" name="مستطيل 5">
            <a:extLst>
              <a:ext uri="{FF2B5EF4-FFF2-40B4-BE49-F238E27FC236}">
                <a16:creationId xmlns:a16="http://schemas.microsoft.com/office/drawing/2014/main" id="{8647A290-235A-7816-0675-D46BF18AD887}"/>
              </a:ext>
            </a:extLst>
          </p:cNvPr>
          <p:cNvSpPr/>
          <p:nvPr/>
        </p:nvSpPr>
        <p:spPr>
          <a:xfrm>
            <a:off x="345233" y="1828809"/>
            <a:ext cx="11277599" cy="877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اكتبي رمز العنصر الذي يمثل بالتوزيع الإلكتروني لكل مما يأتي</a:t>
            </a:r>
          </a:p>
        </p:txBody>
      </p:sp>
      <p:sp>
        <p:nvSpPr>
          <p:cNvPr id="7" name="مستطيل 6">
            <a:extLst>
              <a:ext uri="{FF2B5EF4-FFF2-40B4-BE49-F238E27FC236}">
                <a16:creationId xmlns:a16="http://schemas.microsoft.com/office/drawing/2014/main" id="{739039D6-4830-0FA4-D83B-1E5B795591B0}"/>
              </a:ext>
            </a:extLst>
          </p:cNvPr>
          <p:cNvSpPr/>
          <p:nvPr/>
        </p:nvSpPr>
        <p:spPr>
          <a:xfrm>
            <a:off x="5467736" y="3923514"/>
            <a:ext cx="3441442"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4</a:t>
            </a:r>
            <a:endParaRPr lang="ar-SA" sz="2800" b="1" baseline="30000" dirty="0">
              <a:solidFill>
                <a:schemeClr val="tx1"/>
              </a:solidFill>
              <a:latin typeface="Arial" panose="020B0604020202020204" pitchFamily="34" charset="0"/>
              <a:cs typeface="Arial" panose="020B0604020202020204" pitchFamily="34" charset="0"/>
            </a:endParaRPr>
          </a:p>
        </p:txBody>
      </p:sp>
      <p:pic>
        <p:nvPicPr>
          <p:cNvPr id="10" name="صورة 9" descr="صورة تحتوي على رسم, الرسومات, فن, التصميم&#10;&#10;تم إنشاء الوصف تلقائياً">
            <a:extLst>
              <a:ext uri="{FF2B5EF4-FFF2-40B4-BE49-F238E27FC236}">
                <a16:creationId xmlns:a16="http://schemas.microsoft.com/office/drawing/2014/main" id="{079D6040-1DA6-C834-849A-5CD6172E6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6913" y="3191065"/>
            <a:ext cx="2995127" cy="2995127"/>
          </a:xfrm>
          <a:prstGeom prst="rect">
            <a:avLst/>
          </a:prstGeom>
        </p:spPr>
      </p:pic>
      <p:sp>
        <p:nvSpPr>
          <p:cNvPr id="14" name="مستطيل 13">
            <a:extLst>
              <a:ext uri="{FF2B5EF4-FFF2-40B4-BE49-F238E27FC236}">
                <a16:creationId xmlns:a16="http://schemas.microsoft.com/office/drawing/2014/main" id="{EA02E8E3-B971-DAC9-A243-2A6808F608B4}"/>
              </a:ext>
            </a:extLst>
          </p:cNvPr>
          <p:cNvSpPr/>
          <p:nvPr/>
        </p:nvSpPr>
        <p:spPr>
          <a:xfrm>
            <a:off x="2202025" y="3923514"/>
            <a:ext cx="2755642"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O</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3" name="مستطيل 2">
            <a:extLst>
              <a:ext uri="{FF2B5EF4-FFF2-40B4-BE49-F238E27FC236}">
                <a16:creationId xmlns:a16="http://schemas.microsoft.com/office/drawing/2014/main" id="{A65B9E06-FB2D-A2FA-4F26-5CD9042071D4}"/>
              </a:ext>
            </a:extLst>
          </p:cNvPr>
          <p:cNvSpPr/>
          <p:nvPr/>
        </p:nvSpPr>
        <p:spPr>
          <a:xfrm>
            <a:off x="5467736" y="4775703"/>
            <a:ext cx="3441443"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6 </a:t>
            </a:r>
            <a:r>
              <a:rPr lang="en-US" sz="2800" b="1" dirty="0">
                <a:solidFill>
                  <a:schemeClr val="tx1"/>
                </a:solidFill>
                <a:latin typeface="Arial" panose="020B0604020202020204" pitchFamily="34" charset="0"/>
                <a:cs typeface="Arial" panose="020B0604020202020204" pitchFamily="34" charset="0"/>
              </a:rPr>
              <a:t>3s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3p</a:t>
            </a:r>
            <a:r>
              <a:rPr lang="en-US" sz="2800" b="1" baseline="30000" dirty="0">
                <a:solidFill>
                  <a:schemeClr val="tx1"/>
                </a:solidFill>
                <a:latin typeface="Arial" panose="020B0604020202020204" pitchFamily="34" charset="0"/>
                <a:cs typeface="Arial" panose="020B0604020202020204" pitchFamily="34" charset="0"/>
              </a:rPr>
              <a:t>3</a:t>
            </a:r>
            <a:endParaRPr lang="ar-SA" sz="2800" b="1" baseline="30000" dirty="0">
              <a:solidFill>
                <a:schemeClr val="tx1"/>
              </a:solidFill>
              <a:latin typeface="Arial" panose="020B0604020202020204" pitchFamily="34" charset="0"/>
              <a:cs typeface="Arial" panose="020B0604020202020204" pitchFamily="34" charset="0"/>
            </a:endParaRPr>
          </a:p>
        </p:txBody>
      </p:sp>
      <p:sp>
        <p:nvSpPr>
          <p:cNvPr id="5" name="مستطيل 4">
            <a:extLst>
              <a:ext uri="{FF2B5EF4-FFF2-40B4-BE49-F238E27FC236}">
                <a16:creationId xmlns:a16="http://schemas.microsoft.com/office/drawing/2014/main" id="{7CEA8B67-A380-B719-3046-480BA7E9C8D0}"/>
              </a:ext>
            </a:extLst>
          </p:cNvPr>
          <p:cNvSpPr/>
          <p:nvPr/>
        </p:nvSpPr>
        <p:spPr>
          <a:xfrm>
            <a:off x="2202025" y="4775703"/>
            <a:ext cx="2755642" cy="58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solidFill>
                <a:latin typeface="Arial" panose="020B0604020202020204" pitchFamily="34" charset="0"/>
                <a:cs typeface="Arial" panose="020B0604020202020204" pitchFamily="34" charset="0"/>
              </a:rPr>
              <a:t>P</a:t>
            </a:r>
            <a:endParaRPr lang="ar-SA" sz="2800" b="1"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306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3"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B4A0534-0F7D-66B5-BB10-A3C67BCAF0A4}"/>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115 </a:t>
            </a:r>
          </a:p>
        </p:txBody>
      </p:sp>
      <p:sp>
        <p:nvSpPr>
          <p:cNvPr id="10" name="مستطيل 9">
            <a:extLst>
              <a:ext uri="{FF2B5EF4-FFF2-40B4-BE49-F238E27FC236}">
                <a16:creationId xmlns:a16="http://schemas.microsoft.com/office/drawing/2014/main" id="{631D0559-829D-762D-0094-A9E0024F2405}"/>
              </a:ext>
            </a:extLst>
          </p:cNvPr>
          <p:cNvSpPr/>
          <p:nvPr/>
        </p:nvSpPr>
        <p:spPr>
          <a:xfrm>
            <a:off x="839753" y="1023508"/>
            <a:ext cx="10338319" cy="1393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latin typeface="Arial" panose="020B0604020202020204" pitchFamily="34" charset="0"/>
                <a:cs typeface="Arial" panose="020B0604020202020204" pitchFamily="34" charset="0"/>
              </a:rPr>
              <a:t>يمكنك كتابة التوزيع الإلكتروني للأيون الموجب بتوزيع العدد الذري لذرته المتعادلة مطروحًا منه مقدار الشحنة الموجبة، </a:t>
            </a:r>
          </a:p>
          <a:p>
            <a:pPr algn="ctr"/>
            <a:r>
              <a:rPr lang="ar-SA" sz="2800" b="1" dirty="0">
                <a:solidFill>
                  <a:sysClr val="windowText" lastClr="000000"/>
                </a:solidFill>
                <a:latin typeface="Arial" panose="020B0604020202020204" pitchFamily="34" charset="0"/>
                <a:cs typeface="Arial" panose="020B0604020202020204" pitchFamily="34" charset="0"/>
              </a:rPr>
              <a:t>وللأيون السالب بتوزيع العدد الذري لذرته المتعادلة مضافًا إليه مقدار الشحنة السالبة.</a:t>
            </a:r>
          </a:p>
        </p:txBody>
      </p:sp>
      <p:sp>
        <p:nvSpPr>
          <p:cNvPr id="2" name="مستطيل 1">
            <a:extLst>
              <a:ext uri="{FF2B5EF4-FFF2-40B4-BE49-F238E27FC236}">
                <a16:creationId xmlns:a16="http://schemas.microsoft.com/office/drawing/2014/main" id="{687CED3B-83F4-EDAC-3ECF-2A560C413BD0}"/>
              </a:ext>
            </a:extLst>
          </p:cNvPr>
          <p:cNvSpPr/>
          <p:nvPr/>
        </p:nvSpPr>
        <p:spPr>
          <a:xfrm>
            <a:off x="4338734" y="119372"/>
            <a:ext cx="3769567" cy="545028"/>
          </a:xfrm>
          <a:prstGeom prst="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استثناءات التوزيع الإلكتروني</a:t>
            </a:r>
          </a:p>
        </p:txBody>
      </p:sp>
      <p:sp>
        <p:nvSpPr>
          <p:cNvPr id="4" name="مستطيل 3">
            <a:extLst>
              <a:ext uri="{FF2B5EF4-FFF2-40B4-BE49-F238E27FC236}">
                <a16:creationId xmlns:a16="http://schemas.microsoft.com/office/drawing/2014/main" id="{909BCD5A-F9CB-B2E9-9B00-9B9FDFBCD962}"/>
              </a:ext>
            </a:extLst>
          </p:cNvPr>
          <p:cNvSpPr/>
          <p:nvPr/>
        </p:nvSpPr>
        <p:spPr>
          <a:xfrm>
            <a:off x="1708280" y="2565233"/>
            <a:ext cx="8775439" cy="78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ما هو التوزيع الإلكتروني لعنصر الصوديوم الذي عدده الذري11 ؟</a:t>
            </a:r>
          </a:p>
        </p:txBody>
      </p:sp>
      <p:sp>
        <p:nvSpPr>
          <p:cNvPr id="6" name="مستطيل 5">
            <a:extLst>
              <a:ext uri="{FF2B5EF4-FFF2-40B4-BE49-F238E27FC236}">
                <a16:creationId xmlns:a16="http://schemas.microsoft.com/office/drawing/2014/main" id="{3EFEDC27-C570-5545-6FE4-680F3B9E92F6}"/>
              </a:ext>
            </a:extLst>
          </p:cNvPr>
          <p:cNvSpPr/>
          <p:nvPr/>
        </p:nvSpPr>
        <p:spPr>
          <a:xfrm>
            <a:off x="2002971" y="3508310"/>
            <a:ext cx="4267200" cy="709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800" b="1" baseline="-25000" dirty="0">
                <a:solidFill>
                  <a:srgbClr val="0000CC"/>
                </a:solidFill>
                <a:latin typeface="Arial" panose="020B0604020202020204" pitchFamily="34" charset="0"/>
                <a:cs typeface="Arial" panose="020B0604020202020204" pitchFamily="34" charset="0"/>
              </a:rPr>
              <a:t>11</a:t>
            </a:r>
            <a:r>
              <a:rPr lang="en-US" sz="2800" b="1" dirty="0">
                <a:solidFill>
                  <a:srgbClr val="0000CC"/>
                </a:solidFill>
                <a:latin typeface="Arial" panose="020B0604020202020204" pitchFamily="34" charset="0"/>
                <a:cs typeface="Arial" panose="020B0604020202020204" pitchFamily="34" charset="0"/>
              </a:rPr>
              <a:t> Na : </a:t>
            </a: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 3s</a:t>
            </a:r>
            <a:r>
              <a:rPr lang="en-US" sz="2800" b="1" baseline="30000" dirty="0">
                <a:solidFill>
                  <a:schemeClr val="tx1"/>
                </a:solidFill>
                <a:latin typeface="Arial" panose="020B0604020202020204" pitchFamily="34" charset="0"/>
                <a:cs typeface="Arial" panose="020B0604020202020204" pitchFamily="34" charset="0"/>
              </a:rPr>
              <a:t>1</a:t>
            </a:r>
            <a:endParaRPr lang="ar-SA" sz="2800" b="1" baseline="30000" dirty="0">
              <a:solidFill>
                <a:schemeClr val="tx1"/>
              </a:solidFill>
              <a:latin typeface="Arial" panose="020B0604020202020204" pitchFamily="34" charset="0"/>
            </a:endParaRPr>
          </a:p>
        </p:txBody>
      </p:sp>
      <p:sp>
        <p:nvSpPr>
          <p:cNvPr id="7" name="مستطيل 6">
            <a:extLst>
              <a:ext uri="{FF2B5EF4-FFF2-40B4-BE49-F238E27FC236}">
                <a16:creationId xmlns:a16="http://schemas.microsoft.com/office/drawing/2014/main" id="{78CC9BF3-1296-0635-8F56-345BC1808521}"/>
              </a:ext>
            </a:extLst>
          </p:cNvPr>
          <p:cNvSpPr/>
          <p:nvPr/>
        </p:nvSpPr>
        <p:spPr>
          <a:xfrm>
            <a:off x="6612293" y="3568956"/>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التوزيع الإلكتروني</a:t>
            </a:r>
          </a:p>
        </p:txBody>
      </p:sp>
      <p:sp>
        <p:nvSpPr>
          <p:cNvPr id="9" name="مستطيل 8">
            <a:extLst>
              <a:ext uri="{FF2B5EF4-FFF2-40B4-BE49-F238E27FC236}">
                <a16:creationId xmlns:a16="http://schemas.microsoft.com/office/drawing/2014/main" id="{08B49E33-E874-5FF7-9B89-8C4C755725F4}"/>
              </a:ext>
            </a:extLst>
          </p:cNvPr>
          <p:cNvSpPr/>
          <p:nvPr/>
        </p:nvSpPr>
        <p:spPr>
          <a:xfrm>
            <a:off x="1621192" y="4407560"/>
            <a:ext cx="8775439" cy="78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ما هو التوزيع الإلكتروني للأيون الصوديوم الذي عدده الذري11 ؟</a:t>
            </a:r>
          </a:p>
        </p:txBody>
      </p:sp>
      <p:sp>
        <p:nvSpPr>
          <p:cNvPr id="11" name="مستطيل 10">
            <a:extLst>
              <a:ext uri="{FF2B5EF4-FFF2-40B4-BE49-F238E27FC236}">
                <a16:creationId xmlns:a16="http://schemas.microsoft.com/office/drawing/2014/main" id="{E6B04B51-797C-6D56-C879-5BD11ECFE4BA}"/>
              </a:ext>
            </a:extLst>
          </p:cNvPr>
          <p:cNvSpPr/>
          <p:nvPr/>
        </p:nvSpPr>
        <p:spPr>
          <a:xfrm>
            <a:off x="1918996" y="5382141"/>
            <a:ext cx="4267200" cy="709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800" b="1" baseline="-25000" dirty="0">
                <a:solidFill>
                  <a:srgbClr val="0000CC"/>
                </a:solidFill>
                <a:latin typeface="Arial" panose="020B0604020202020204" pitchFamily="34" charset="0"/>
                <a:cs typeface="Arial" panose="020B0604020202020204" pitchFamily="34" charset="0"/>
              </a:rPr>
              <a:t>11</a:t>
            </a:r>
            <a:r>
              <a:rPr lang="en-US" sz="2800" b="1" dirty="0">
                <a:solidFill>
                  <a:srgbClr val="0000CC"/>
                </a:solidFill>
                <a:latin typeface="Arial" panose="020B0604020202020204" pitchFamily="34" charset="0"/>
                <a:cs typeface="Arial" panose="020B0604020202020204" pitchFamily="34" charset="0"/>
              </a:rPr>
              <a:t> Na</a:t>
            </a:r>
            <a:r>
              <a:rPr lang="en-US" sz="2800" b="1" baseline="30000" dirty="0">
                <a:solidFill>
                  <a:srgbClr val="0000CC"/>
                </a:solidFill>
                <a:latin typeface="Arial" panose="020B0604020202020204" pitchFamily="34" charset="0"/>
                <a:cs typeface="Arial" panose="020B0604020202020204" pitchFamily="34" charset="0"/>
              </a:rPr>
              <a:t>+</a:t>
            </a:r>
            <a:r>
              <a:rPr lang="en-US" sz="2800" b="1" dirty="0">
                <a:solidFill>
                  <a:srgbClr val="0000CC"/>
                </a:solidFill>
                <a:latin typeface="Arial" panose="020B0604020202020204" pitchFamily="34" charset="0"/>
                <a:cs typeface="Arial" panose="020B0604020202020204" pitchFamily="34" charset="0"/>
              </a:rPr>
              <a:t> : </a:t>
            </a: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 </a:t>
            </a:r>
            <a:endParaRPr lang="ar-SA" sz="2800" b="1" baseline="30000" dirty="0">
              <a:solidFill>
                <a:schemeClr val="tx1"/>
              </a:solidFill>
              <a:latin typeface="Arial" panose="020B0604020202020204" pitchFamily="34" charset="0"/>
            </a:endParaRPr>
          </a:p>
        </p:txBody>
      </p:sp>
      <p:sp>
        <p:nvSpPr>
          <p:cNvPr id="12" name="مستطيل 11">
            <a:extLst>
              <a:ext uri="{FF2B5EF4-FFF2-40B4-BE49-F238E27FC236}">
                <a16:creationId xmlns:a16="http://schemas.microsoft.com/office/drawing/2014/main" id="{71A28D03-8688-1DB2-076A-61DBF8848DF5}"/>
              </a:ext>
            </a:extLst>
          </p:cNvPr>
          <p:cNvSpPr/>
          <p:nvPr/>
        </p:nvSpPr>
        <p:spPr>
          <a:xfrm>
            <a:off x="6528318" y="5442787"/>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التوزيع الإلكتروني</a:t>
            </a:r>
          </a:p>
        </p:txBody>
      </p:sp>
    </p:spTree>
    <p:extLst>
      <p:ext uri="{BB962C8B-B14F-4D97-AF65-F5344CB8AC3E}">
        <p14:creationId xmlns:p14="http://schemas.microsoft.com/office/powerpoint/2010/main" val="285620966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B4A0534-0F7D-66B5-BB10-A3C67BCAF0A4}"/>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115 </a:t>
            </a:r>
          </a:p>
        </p:txBody>
      </p:sp>
      <p:sp>
        <p:nvSpPr>
          <p:cNvPr id="10" name="مستطيل 9">
            <a:extLst>
              <a:ext uri="{FF2B5EF4-FFF2-40B4-BE49-F238E27FC236}">
                <a16:creationId xmlns:a16="http://schemas.microsoft.com/office/drawing/2014/main" id="{631D0559-829D-762D-0094-A9E0024F2405}"/>
              </a:ext>
            </a:extLst>
          </p:cNvPr>
          <p:cNvSpPr/>
          <p:nvPr/>
        </p:nvSpPr>
        <p:spPr>
          <a:xfrm>
            <a:off x="839753" y="1023508"/>
            <a:ext cx="10338319" cy="1393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latin typeface="Arial" panose="020B0604020202020204" pitchFamily="34" charset="0"/>
                <a:cs typeface="Arial" panose="020B0604020202020204" pitchFamily="34" charset="0"/>
              </a:rPr>
              <a:t>يمكنك كتابة التوزيع الإلكتروني للأيون الموجب بتوزيع العدد الذري لذرته المتعادلة مطروحًا منه مقدار الشحنة الموجبة، </a:t>
            </a:r>
          </a:p>
          <a:p>
            <a:pPr algn="ctr"/>
            <a:r>
              <a:rPr lang="ar-SA" sz="2800" b="1" dirty="0">
                <a:solidFill>
                  <a:sysClr val="windowText" lastClr="000000"/>
                </a:solidFill>
                <a:latin typeface="Arial" panose="020B0604020202020204" pitchFamily="34" charset="0"/>
                <a:cs typeface="Arial" panose="020B0604020202020204" pitchFamily="34" charset="0"/>
              </a:rPr>
              <a:t>وللأيون السالب بتوزيع العدد الذري لذرته المتعادلة مضافًا إليه مقدار الشحنة السالبة.</a:t>
            </a:r>
          </a:p>
        </p:txBody>
      </p:sp>
      <p:sp>
        <p:nvSpPr>
          <p:cNvPr id="2" name="مستطيل 1">
            <a:extLst>
              <a:ext uri="{FF2B5EF4-FFF2-40B4-BE49-F238E27FC236}">
                <a16:creationId xmlns:a16="http://schemas.microsoft.com/office/drawing/2014/main" id="{687CED3B-83F4-EDAC-3ECF-2A560C413BD0}"/>
              </a:ext>
            </a:extLst>
          </p:cNvPr>
          <p:cNvSpPr/>
          <p:nvPr/>
        </p:nvSpPr>
        <p:spPr>
          <a:xfrm>
            <a:off x="4338734" y="119372"/>
            <a:ext cx="3769567" cy="545028"/>
          </a:xfrm>
          <a:prstGeom prst="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استثناءات التوزيع الإلكتروني</a:t>
            </a:r>
          </a:p>
        </p:txBody>
      </p:sp>
      <p:sp>
        <p:nvSpPr>
          <p:cNvPr id="4" name="مستطيل 3">
            <a:extLst>
              <a:ext uri="{FF2B5EF4-FFF2-40B4-BE49-F238E27FC236}">
                <a16:creationId xmlns:a16="http://schemas.microsoft.com/office/drawing/2014/main" id="{909BCD5A-F9CB-B2E9-9B00-9B9FDFBCD962}"/>
              </a:ext>
            </a:extLst>
          </p:cNvPr>
          <p:cNvSpPr/>
          <p:nvPr/>
        </p:nvSpPr>
        <p:spPr>
          <a:xfrm>
            <a:off x="1708280" y="2565233"/>
            <a:ext cx="8775439" cy="78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ما هو التوزيع الإلكتروني لعنصر الكلور الذي عدده الذري 17؟</a:t>
            </a:r>
          </a:p>
        </p:txBody>
      </p:sp>
      <p:sp>
        <p:nvSpPr>
          <p:cNvPr id="6" name="مستطيل 5">
            <a:extLst>
              <a:ext uri="{FF2B5EF4-FFF2-40B4-BE49-F238E27FC236}">
                <a16:creationId xmlns:a16="http://schemas.microsoft.com/office/drawing/2014/main" id="{3EFEDC27-C570-5545-6FE4-680F3B9E92F6}"/>
              </a:ext>
            </a:extLst>
          </p:cNvPr>
          <p:cNvSpPr/>
          <p:nvPr/>
        </p:nvSpPr>
        <p:spPr>
          <a:xfrm>
            <a:off x="1918996" y="3508310"/>
            <a:ext cx="4609322" cy="709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800" b="1" baseline="-25000" dirty="0">
                <a:solidFill>
                  <a:srgbClr val="0000CC"/>
                </a:solidFill>
                <a:latin typeface="Arial" panose="020B0604020202020204" pitchFamily="34" charset="0"/>
                <a:cs typeface="Arial" panose="020B0604020202020204" pitchFamily="34" charset="0"/>
              </a:rPr>
              <a:t>17</a:t>
            </a:r>
            <a:r>
              <a:rPr lang="en-US" sz="2800" b="1" dirty="0">
                <a:solidFill>
                  <a:srgbClr val="0000CC"/>
                </a:solidFill>
                <a:latin typeface="Arial" panose="020B0604020202020204" pitchFamily="34" charset="0"/>
                <a:cs typeface="Arial" panose="020B0604020202020204" pitchFamily="34" charset="0"/>
              </a:rPr>
              <a:t> Cl : </a:t>
            </a: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 3s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3p</a:t>
            </a:r>
            <a:r>
              <a:rPr lang="en-US" sz="2800" b="1" baseline="30000" dirty="0">
                <a:solidFill>
                  <a:schemeClr val="tx1"/>
                </a:solidFill>
                <a:latin typeface="Arial" panose="020B0604020202020204" pitchFamily="34" charset="0"/>
                <a:cs typeface="Arial" panose="020B0604020202020204" pitchFamily="34" charset="0"/>
              </a:rPr>
              <a:t>5</a:t>
            </a:r>
            <a:endParaRPr lang="ar-SA" sz="2800" b="1" baseline="30000" dirty="0">
              <a:solidFill>
                <a:schemeClr val="tx1"/>
              </a:solidFill>
              <a:latin typeface="Arial" panose="020B0604020202020204" pitchFamily="34" charset="0"/>
            </a:endParaRPr>
          </a:p>
        </p:txBody>
      </p:sp>
      <p:sp>
        <p:nvSpPr>
          <p:cNvPr id="7" name="مستطيل 6">
            <a:extLst>
              <a:ext uri="{FF2B5EF4-FFF2-40B4-BE49-F238E27FC236}">
                <a16:creationId xmlns:a16="http://schemas.microsoft.com/office/drawing/2014/main" id="{78CC9BF3-1296-0635-8F56-345BC1808521}"/>
              </a:ext>
            </a:extLst>
          </p:cNvPr>
          <p:cNvSpPr/>
          <p:nvPr/>
        </p:nvSpPr>
        <p:spPr>
          <a:xfrm>
            <a:off x="6612293" y="3568956"/>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التوزيع الإلكتروني</a:t>
            </a:r>
          </a:p>
        </p:txBody>
      </p:sp>
      <p:sp>
        <p:nvSpPr>
          <p:cNvPr id="9" name="مستطيل 8">
            <a:extLst>
              <a:ext uri="{FF2B5EF4-FFF2-40B4-BE49-F238E27FC236}">
                <a16:creationId xmlns:a16="http://schemas.microsoft.com/office/drawing/2014/main" id="{08B49E33-E874-5FF7-9B89-8C4C755725F4}"/>
              </a:ext>
            </a:extLst>
          </p:cNvPr>
          <p:cNvSpPr/>
          <p:nvPr/>
        </p:nvSpPr>
        <p:spPr>
          <a:xfrm>
            <a:off x="1621192" y="4407560"/>
            <a:ext cx="8775439" cy="78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ما هو التوزيع الإلكتروني للأيون الكلور الذي عدده الذري17 ؟</a:t>
            </a:r>
          </a:p>
        </p:txBody>
      </p:sp>
      <p:sp>
        <p:nvSpPr>
          <p:cNvPr id="12" name="مستطيل 11">
            <a:extLst>
              <a:ext uri="{FF2B5EF4-FFF2-40B4-BE49-F238E27FC236}">
                <a16:creationId xmlns:a16="http://schemas.microsoft.com/office/drawing/2014/main" id="{71A28D03-8688-1DB2-076A-61DBF8848DF5}"/>
              </a:ext>
            </a:extLst>
          </p:cNvPr>
          <p:cNvSpPr/>
          <p:nvPr/>
        </p:nvSpPr>
        <p:spPr>
          <a:xfrm>
            <a:off x="6528318" y="5442787"/>
            <a:ext cx="2425959" cy="58783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التوزيع الإلكتروني</a:t>
            </a:r>
          </a:p>
        </p:txBody>
      </p:sp>
      <p:sp>
        <p:nvSpPr>
          <p:cNvPr id="5" name="مستطيل 4">
            <a:extLst>
              <a:ext uri="{FF2B5EF4-FFF2-40B4-BE49-F238E27FC236}">
                <a16:creationId xmlns:a16="http://schemas.microsoft.com/office/drawing/2014/main" id="{2247076E-A66F-521E-BC83-B43ADFD8A13D}"/>
              </a:ext>
            </a:extLst>
          </p:cNvPr>
          <p:cNvSpPr/>
          <p:nvPr/>
        </p:nvSpPr>
        <p:spPr>
          <a:xfrm>
            <a:off x="1764262" y="5390315"/>
            <a:ext cx="4609322" cy="709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800" b="1" baseline="-25000" dirty="0">
                <a:solidFill>
                  <a:srgbClr val="0000CC"/>
                </a:solidFill>
                <a:latin typeface="Arial" panose="020B0604020202020204" pitchFamily="34" charset="0"/>
                <a:cs typeface="Arial" panose="020B0604020202020204" pitchFamily="34" charset="0"/>
              </a:rPr>
              <a:t>17</a:t>
            </a:r>
            <a:r>
              <a:rPr lang="en-US" sz="2800" b="1" dirty="0">
                <a:solidFill>
                  <a:srgbClr val="0000CC"/>
                </a:solidFill>
                <a:latin typeface="Arial" panose="020B0604020202020204" pitchFamily="34" charset="0"/>
                <a:cs typeface="Arial" panose="020B0604020202020204" pitchFamily="34" charset="0"/>
              </a:rPr>
              <a:t> Cl</a:t>
            </a:r>
            <a:r>
              <a:rPr lang="en-US" sz="4400" b="1" baseline="30000" dirty="0">
                <a:solidFill>
                  <a:srgbClr val="0000CC"/>
                </a:solidFill>
                <a:latin typeface="Arial" panose="020B0604020202020204" pitchFamily="34" charset="0"/>
                <a:cs typeface="Arial" panose="020B0604020202020204" pitchFamily="34" charset="0"/>
              </a:rPr>
              <a:t>-</a:t>
            </a:r>
            <a:r>
              <a:rPr lang="en-US" sz="2800" b="1" dirty="0">
                <a:solidFill>
                  <a:srgbClr val="0000CC"/>
                </a:solidFill>
                <a:latin typeface="Arial" panose="020B0604020202020204" pitchFamily="34" charset="0"/>
                <a:cs typeface="Arial" panose="020B0604020202020204" pitchFamily="34" charset="0"/>
              </a:rPr>
              <a:t> : </a:t>
            </a:r>
            <a:r>
              <a:rPr lang="en-US" sz="2800" b="1" dirty="0">
                <a:solidFill>
                  <a:schemeClr val="tx1"/>
                </a:solidFill>
                <a:latin typeface="Arial" panose="020B0604020202020204" pitchFamily="34" charset="0"/>
                <a:cs typeface="Arial" panose="020B0604020202020204" pitchFamily="34" charset="0"/>
              </a:rPr>
              <a:t>1s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2p</a:t>
            </a:r>
            <a:r>
              <a:rPr lang="en-US" sz="2800" b="1" baseline="30000" dirty="0">
                <a:solidFill>
                  <a:schemeClr val="tx1"/>
                </a:solidFill>
                <a:latin typeface="Arial" panose="020B0604020202020204" pitchFamily="34" charset="0"/>
                <a:cs typeface="Arial" panose="020B0604020202020204" pitchFamily="34" charset="0"/>
              </a:rPr>
              <a:t>6</a:t>
            </a:r>
            <a:r>
              <a:rPr lang="en-US" sz="2800" b="1" dirty="0">
                <a:solidFill>
                  <a:schemeClr val="tx1"/>
                </a:solidFill>
                <a:latin typeface="Arial" panose="020B0604020202020204" pitchFamily="34" charset="0"/>
                <a:cs typeface="Arial" panose="020B0604020202020204" pitchFamily="34" charset="0"/>
              </a:rPr>
              <a:t> 3s</a:t>
            </a:r>
            <a:r>
              <a:rPr lang="en-US" sz="2800" b="1" baseline="30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 3p</a:t>
            </a:r>
            <a:r>
              <a:rPr lang="en-US" sz="2800" b="1" baseline="30000" dirty="0">
                <a:solidFill>
                  <a:schemeClr val="tx1"/>
                </a:solidFill>
                <a:latin typeface="Arial" panose="020B0604020202020204" pitchFamily="34" charset="0"/>
                <a:cs typeface="Arial" panose="020B0604020202020204" pitchFamily="34" charset="0"/>
              </a:rPr>
              <a:t>6</a:t>
            </a:r>
            <a:endParaRPr lang="ar-SA" sz="2800" b="1" baseline="30000" dirty="0">
              <a:solidFill>
                <a:schemeClr val="tx1"/>
              </a:solidFill>
              <a:latin typeface="Arial" panose="020B0604020202020204" pitchFamily="34" charset="0"/>
            </a:endParaRPr>
          </a:p>
        </p:txBody>
      </p:sp>
    </p:spTree>
    <p:extLst>
      <p:ext uri="{BB962C8B-B14F-4D97-AF65-F5344CB8AC3E}">
        <p14:creationId xmlns:p14="http://schemas.microsoft.com/office/powerpoint/2010/main" val="125332834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BEC5B6D-2C3E-98AD-29D4-1EFB2C15F940}"/>
              </a:ext>
            </a:extLst>
          </p:cNvPr>
          <p:cNvSpPr/>
          <p:nvPr/>
        </p:nvSpPr>
        <p:spPr>
          <a:xfrm>
            <a:off x="4987815" y="811736"/>
            <a:ext cx="1963491" cy="530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ar-SA" sz="36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الخلاصة</a:t>
            </a:r>
          </a:p>
        </p:txBody>
      </p:sp>
      <p:sp>
        <p:nvSpPr>
          <p:cNvPr id="3" name="مستطيل 2">
            <a:extLst>
              <a:ext uri="{FF2B5EF4-FFF2-40B4-BE49-F238E27FC236}">
                <a16:creationId xmlns:a16="http://schemas.microsoft.com/office/drawing/2014/main" id="{10C9DC1C-C550-BEE3-8F47-45248662A6FC}"/>
              </a:ext>
            </a:extLst>
          </p:cNvPr>
          <p:cNvSpPr/>
          <p:nvPr/>
        </p:nvSpPr>
        <p:spPr>
          <a:xfrm>
            <a:off x="2976466" y="2680967"/>
            <a:ext cx="6382140" cy="2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kumimoji="0" lang="ar-SA"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يحسب أقصى عدد من الإلكترونات يمكن أن يستوعبه مستوى الطاقة الرئيس من المعادلة </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e=2n</a:t>
            </a:r>
            <a:r>
              <a:rPr kumimoji="0" lang="en-US" sz="2800" b="1" i="0" u="none" strike="noStrike" kern="1200" cap="none" spc="0" normalizeH="0" baseline="3000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2</a:t>
            </a:r>
            <a:r>
              <a:rPr kumimoji="0" lang="ar-SA"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p>
          <a:p>
            <a:pPr marL="457200" indent="-457200">
              <a:buFont typeface="Wingdings" panose="05000000000000000000" pitchFamily="2" charset="2"/>
              <a:buChar char="Ø"/>
            </a:pPr>
            <a:r>
              <a:rPr lang="ar-SA" sz="2800" b="1" dirty="0">
                <a:solidFill>
                  <a:schemeClr val="tx1">
                    <a:lumMod val="95000"/>
                    <a:lumOff val="5000"/>
                  </a:schemeClr>
                </a:solidFill>
                <a:latin typeface="Arial" panose="020B0604020202020204" pitchFamily="34" charset="0"/>
                <a:cs typeface="Arial" panose="020B0604020202020204" pitchFamily="34" charset="0"/>
              </a:rPr>
              <a:t>كتابة التوزيع الإلكتروني لبعض ذرات العناصر </a:t>
            </a:r>
            <a:endParaRPr kumimoji="0" lang="ar-SA"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endParaRPr>
          </a:p>
        </p:txBody>
      </p:sp>
      <p:sp>
        <p:nvSpPr>
          <p:cNvPr id="4" name="فقاعة الكلام: بيضاوية 3">
            <a:extLst>
              <a:ext uri="{FF2B5EF4-FFF2-40B4-BE49-F238E27FC236}">
                <a16:creationId xmlns:a16="http://schemas.microsoft.com/office/drawing/2014/main" id="{46E5DFF4-3DBB-72E6-BCD7-0DC673756DD3}"/>
              </a:ext>
            </a:extLst>
          </p:cNvPr>
          <p:cNvSpPr/>
          <p:nvPr/>
        </p:nvSpPr>
        <p:spPr>
          <a:xfrm>
            <a:off x="9623925" y="249503"/>
            <a:ext cx="2319260" cy="1654655"/>
          </a:xfrm>
          <a:prstGeom prst="wedgeEllipseCallout">
            <a:avLst/>
          </a:prstGeom>
          <a:solidFill>
            <a:srgbClr val="DAD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ar-SA" sz="28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ماذا تعلمنا</a:t>
            </a:r>
          </a:p>
        </p:txBody>
      </p:sp>
    </p:spTree>
    <p:extLst>
      <p:ext uri="{BB962C8B-B14F-4D97-AF65-F5344CB8AC3E}">
        <p14:creationId xmlns:p14="http://schemas.microsoft.com/office/powerpoint/2010/main" val="144281898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46C51FF-59AB-8721-8A85-012EAACC8C22}"/>
              </a:ext>
            </a:extLst>
          </p:cNvPr>
          <p:cNvSpPr/>
          <p:nvPr/>
        </p:nvSpPr>
        <p:spPr>
          <a:xfrm>
            <a:off x="10907486" y="93305"/>
            <a:ext cx="1147665" cy="531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 </a:t>
            </a:r>
          </a:p>
          <a:p>
            <a:pPr algn="ctr"/>
            <a:r>
              <a:rPr lang="ar-SA" dirty="0">
                <a:solidFill>
                  <a:sysClr val="windowText" lastClr="000000"/>
                </a:solidFill>
              </a:rPr>
              <a:t>تحصيلي</a:t>
            </a:r>
          </a:p>
        </p:txBody>
      </p:sp>
      <p:sp>
        <p:nvSpPr>
          <p:cNvPr id="4" name="مستطيل 3">
            <a:extLst>
              <a:ext uri="{FF2B5EF4-FFF2-40B4-BE49-F238E27FC236}">
                <a16:creationId xmlns:a16="http://schemas.microsoft.com/office/drawing/2014/main" id="{AE1F583E-904A-3B53-16E5-2C5B96D5466B}"/>
              </a:ext>
            </a:extLst>
          </p:cNvPr>
          <p:cNvSpPr/>
          <p:nvPr/>
        </p:nvSpPr>
        <p:spPr>
          <a:xfrm>
            <a:off x="1940251" y="203792"/>
            <a:ext cx="7427684"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ما أقصى عدد من الإلكترونات التي يستوعبها مجال الطاقة الأول </a:t>
            </a:r>
          </a:p>
        </p:txBody>
      </p:sp>
      <p:graphicFrame>
        <p:nvGraphicFramePr>
          <p:cNvPr id="6" name="جدول 6">
            <a:extLst>
              <a:ext uri="{FF2B5EF4-FFF2-40B4-BE49-F238E27FC236}">
                <a16:creationId xmlns:a16="http://schemas.microsoft.com/office/drawing/2014/main" id="{C94B17B8-9ED6-E4BA-6EA0-0BCB59BFCA6A}"/>
              </a:ext>
            </a:extLst>
          </p:cNvPr>
          <p:cNvGraphicFramePr>
            <a:graphicFrameLocks noGrp="1"/>
          </p:cNvGraphicFramePr>
          <p:nvPr>
            <p:extLst>
              <p:ext uri="{D42A27DB-BD31-4B8C-83A1-F6EECF244321}">
                <p14:modId xmlns:p14="http://schemas.microsoft.com/office/powerpoint/2010/main" val="2400805030"/>
              </p:ext>
            </p:extLst>
          </p:nvPr>
        </p:nvGraphicFramePr>
        <p:xfrm>
          <a:off x="1998046" y="1018246"/>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a:t>
                      </a:r>
                      <a:r>
                        <a:rPr lang="en-US" sz="2800" b="1" dirty="0">
                          <a:solidFill>
                            <a:schemeClr val="tx1"/>
                          </a:solidFill>
                          <a:latin typeface="Arial" panose="020B0604020202020204" pitchFamily="34" charset="0"/>
                          <a:cs typeface="Arial" panose="020B0604020202020204" pitchFamily="34" charset="0"/>
                        </a:rPr>
                        <a:t>1</a:t>
                      </a:r>
                      <a:endParaRPr lang="ar-SA" sz="2800" b="1"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en-US" sz="2800" b="1" dirty="0">
                          <a:solidFill>
                            <a:schemeClr val="tx1"/>
                          </a:solidFill>
                          <a:latin typeface="Arial" panose="020B0604020202020204" pitchFamily="34" charset="0"/>
                          <a:cs typeface="Arial" panose="020B0604020202020204" pitchFamily="34" charset="0"/>
                        </a:rPr>
                        <a:t>5</a:t>
                      </a:r>
                      <a:endParaRPr lang="ar-SA" sz="2800" b="1" baseline="0"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a:t>
                      </a:r>
                      <a:r>
                        <a:rPr lang="en-US" sz="2800" b="1" dirty="0">
                          <a:solidFill>
                            <a:schemeClr val="tx1"/>
                          </a:solidFill>
                          <a:latin typeface="Arial" panose="020B0604020202020204" pitchFamily="34" charset="0"/>
                          <a:cs typeface="Arial" panose="020B0604020202020204" pitchFamily="34" charset="0"/>
                        </a:rPr>
                        <a:t>4</a:t>
                      </a:r>
                      <a:r>
                        <a:rPr lang="ar-SA" sz="2800" b="1" dirty="0">
                          <a:solidFill>
                            <a:schemeClr val="tx1"/>
                          </a:solidFill>
                        </a:rPr>
                        <a:t>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en-US" sz="2800" b="1" dirty="0">
                          <a:solidFill>
                            <a:schemeClr val="tx1"/>
                          </a:solidFill>
                          <a:latin typeface="Arial" panose="020B0604020202020204" pitchFamily="34" charset="0"/>
                          <a:cs typeface="Arial" panose="020B0604020202020204" pitchFamily="34" charset="0"/>
                        </a:rPr>
                        <a:t>2</a:t>
                      </a:r>
                      <a:r>
                        <a:rPr lang="ar-SA" sz="2800" b="1" dirty="0">
                          <a:solidFill>
                            <a:schemeClr val="tx1"/>
                          </a:solidFill>
                        </a:rPr>
                        <a:t>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7" name="مستطيل 6">
            <a:extLst>
              <a:ext uri="{FF2B5EF4-FFF2-40B4-BE49-F238E27FC236}">
                <a16:creationId xmlns:a16="http://schemas.microsoft.com/office/drawing/2014/main" id="{D44306CA-D12A-A5E6-3011-F7DBBD803110}"/>
              </a:ext>
            </a:extLst>
          </p:cNvPr>
          <p:cNvSpPr/>
          <p:nvPr/>
        </p:nvSpPr>
        <p:spPr>
          <a:xfrm>
            <a:off x="1870659" y="2248315"/>
            <a:ext cx="7970416"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المجال الأقل طاقة </a:t>
            </a:r>
          </a:p>
        </p:txBody>
      </p:sp>
      <p:sp>
        <p:nvSpPr>
          <p:cNvPr id="8" name="مستطيل 7">
            <a:extLst>
              <a:ext uri="{FF2B5EF4-FFF2-40B4-BE49-F238E27FC236}">
                <a16:creationId xmlns:a16="http://schemas.microsoft.com/office/drawing/2014/main" id="{58E575EB-6B45-60F5-7141-AE6E1DE3F763}"/>
              </a:ext>
            </a:extLst>
          </p:cNvPr>
          <p:cNvSpPr/>
          <p:nvPr/>
        </p:nvSpPr>
        <p:spPr>
          <a:xfrm>
            <a:off x="7581125" y="1082299"/>
            <a:ext cx="2329541"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9" name="مستطيل 8">
            <a:extLst>
              <a:ext uri="{FF2B5EF4-FFF2-40B4-BE49-F238E27FC236}">
                <a16:creationId xmlns:a16="http://schemas.microsoft.com/office/drawing/2014/main" id="{04F21B6A-086F-481F-8FD0-B60A905AADEF}"/>
              </a:ext>
            </a:extLst>
          </p:cNvPr>
          <p:cNvSpPr/>
          <p:nvPr/>
        </p:nvSpPr>
        <p:spPr>
          <a:xfrm>
            <a:off x="7551187" y="1620764"/>
            <a:ext cx="232954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0" name="مستطيل 9">
            <a:extLst>
              <a:ext uri="{FF2B5EF4-FFF2-40B4-BE49-F238E27FC236}">
                <a16:creationId xmlns:a16="http://schemas.microsoft.com/office/drawing/2014/main" id="{150756D0-0AD6-FB93-5A95-AFDC233DAA32}"/>
              </a:ext>
            </a:extLst>
          </p:cNvPr>
          <p:cNvSpPr/>
          <p:nvPr/>
        </p:nvSpPr>
        <p:spPr>
          <a:xfrm>
            <a:off x="3624815" y="1082299"/>
            <a:ext cx="232954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graphicFrame>
        <p:nvGraphicFramePr>
          <p:cNvPr id="12" name="جدول 6">
            <a:extLst>
              <a:ext uri="{FF2B5EF4-FFF2-40B4-BE49-F238E27FC236}">
                <a16:creationId xmlns:a16="http://schemas.microsoft.com/office/drawing/2014/main" id="{92FA3E19-50A6-7C1C-DA50-752743DCEA38}"/>
              </a:ext>
            </a:extLst>
          </p:cNvPr>
          <p:cNvGraphicFramePr>
            <a:graphicFrameLocks noGrp="1"/>
          </p:cNvGraphicFramePr>
          <p:nvPr>
            <p:extLst>
              <p:ext uri="{D42A27DB-BD31-4B8C-83A1-F6EECF244321}">
                <p14:modId xmlns:p14="http://schemas.microsoft.com/office/powerpoint/2010/main" val="2196352538"/>
              </p:ext>
            </p:extLst>
          </p:nvPr>
        </p:nvGraphicFramePr>
        <p:xfrm>
          <a:off x="1940250" y="3210940"/>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a:t>
                      </a:r>
                      <a:r>
                        <a:rPr lang="en-US" sz="2800" b="1" kern="1200" dirty="0">
                          <a:solidFill>
                            <a:schemeClr val="tx1"/>
                          </a:solidFill>
                          <a:effectLst/>
                          <a:latin typeface="Arial" panose="020B0604020202020204" pitchFamily="34" charset="0"/>
                          <a:ea typeface="+mn-ea"/>
                          <a:cs typeface="Arial" panose="020B0604020202020204" pitchFamily="34" charset="0"/>
                        </a:rPr>
                        <a:t>3d</a:t>
                      </a:r>
                      <a:endParaRPr lang="ar-SA" sz="2800" b="1" dirty="0">
                        <a:solidFill>
                          <a:schemeClr val="tx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en-US" sz="2800" b="1" kern="1200" dirty="0">
                          <a:solidFill>
                            <a:schemeClr val="tx1"/>
                          </a:solidFill>
                          <a:effectLst/>
                          <a:latin typeface="Arial" panose="020B0604020202020204" pitchFamily="34" charset="0"/>
                          <a:ea typeface="+mn-ea"/>
                          <a:cs typeface="Arial" panose="020B0604020202020204" pitchFamily="34" charset="0"/>
                        </a:rPr>
                        <a:t>4d</a:t>
                      </a:r>
                      <a:endParaRPr lang="ar-SA" sz="2800" b="1" kern="1200" dirty="0">
                        <a:solidFill>
                          <a:schemeClr val="tx1"/>
                        </a:solidFill>
                        <a:effectLst/>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a:t>
                      </a:r>
                      <a:r>
                        <a:rPr lang="en-US" sz="2800" b="1" kern="1200" dirty="0">
                          <a:solidFill>
                            <a:schemeClr val="tx1"/>
                          </a:solidFill>
                          <a:effectLst/>
                          <a:latin typeface="Arial" panose="020B0604020202020204" pitchFamily="34" charset="0"/>
                          <a:ea typeface="+mn-ea"/>
                          <a:cs typeface="Arial" panose="020B0604020202020204" pitchFamily="34" charset="0"/>
                        </a:rPr>
                        <a:t>4s</a:t>
                      </a:r>
                      <a:endParaRPr lang="ar-SA" sz="2800" b="1" kern="1200" dirty="0">
                        <a:solidFill>
                          <a:schemeClr val="tx1"/>
                        </a:solidFill>
                        <a:effectLst/>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en-US" sz="2800" b="1" kern="1200" dirty="0">
                          <a:solidFill>
                            <a:schemeClr val="tx1"/>
                          </a:solidFill>
                          <a:effectLst/>
                          <a:latin typeface="Arial" panose="020B0604020202020204" pitchFamily="34" charset="0"/>
                          <a:ea typeface="+mn-ea"/>
                          <a:cs typeface="Arial" panose="020B0604020202020204" pitchFamily="34" charset="0"/>
                        </a:rPr>
                        <a:t>4f</a:t>
                      </a:r>
                      <a:endParaRPr lang="ar-SA" sz="2800" b="1" kern="1200" dirty="0">
                        <a:solidFill>
                          <a:schemeClr val="tx1"/>
                        </a:solidFill>
                        <a:effectLst/>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13" name="مستطيل 12">
            <a:extLst>
              <a:ext uri="{FF2B5EF4-FFF2-40B4-BE49-F238E27FC236}">
                <a16:creationId xmlns:a16="http://schemas.microsoft.com/office/drawing/2014/main" id="{9A060EEF-35A8-32A5-C013-79E537FD2BFA}"/>
              </a:ext>
            </a:extLst>
          </p:cNvPr>
          <p:cNvSpPr/>
          <p:nvPr/>
        </p:nvSpPr>
        <p:spPr>
          <a:xfrm>
            <a:off x="7571404" y="3233057"/>
            <a:ext cx="2269671"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4" name="مستطيل 13">
            <a:extLst>
              <a:ext uri="{FF2B5EF4-FFF2-40B4-BE49-F238E27FC236}">
                <a16:creationId xmlns:a16="http://schemas.microsoft.com/office/drawing/2014/main" id="{946CC14F-E48B-2887-90D5-8BBD5547A627}"/>
              </a:ext>
            </a:extLst>
          </p:cNvPr>
          <p:cNvSpPr/>
          <p:nvPr/>
        </p:nvSpPr>
        <p:spPr>
          <a:xfrm>
            <a:off x="3692363" y="3234267"/>
            <a:ext cx="2194445"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5" name="مستطيل 14">
            <a:extLst>
              <a:ext uri="{FF2B5EF4-FFF2-40B4-BE49-F238E27FC236}">
                <a16:creationId xmlns:a16="http://schemas.microsoft.com/office/drawing/2014/main" id="{641F1BD0-3C75-102C-98F1-B66B3DFBA4B0}"/>
              </a:ext>
            </a:extLst>
          </p:cNvPr>
          <p:cNvSpPr/>
          <p:nvPr/>
        </p:nvSpPr>
        <p:spPr>
          <a:xfrm>
            <a:off x="3731013" y="3829504"/>
            <a:ext cx="2194445"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graphicFrame>
        <p:nvGraphicFramePr>
          <p:cNvPr id="19" name="جدول 6">
            <a:extLst>
              <a:ext uri="{FF2B5EF4-FFF2-40B4-BE49-F238E27FC236}">
                <a16:creationId xmlns:a16="http://schemas.microsoft.com/office/drawing/2014/main" id="{6711540D-D2D0-7E04-2803-7A6C650F0F92}"/>
              </a:ext>
            </a:extLst>
          </p:cNvPr>
          <p:cNvGraphicFramePr>
            <a:graphicFrameLocks noGrp="1"/>
          </p:cNvGraphicFramePr>
          <p:nvPr>
            <p:extLst>
              <p:ext uri="{D42A27DB-BD31-4B8C-83A1-F6EECF244321}">
                <p14:modId xmlns:p14="http://schemas.microsoft.com/office/powerpoint/2010/main" val="3525622874"/>
              </p:ext>
            </p:extLst>
          </p:nvPr>
        </p:nvGraphicFramePr>
        <p:xfrm>
          <a:off x="1772299" y="5210430"/>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أقل طاقة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متساويان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أعلى طاقة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ليس له طاقة</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22" name="مستطيل 21">
            <a:extLst>
              <a:ext uri="{FF2B5EF4-FFF2-40B4-BE49-F238E27FC236}">
                <a16:creationId xmlns:a16="http://schemas.microsoft.com/office/drawing/2014/main" id="{5FD514C7-26B1-DE72-EE6A-2DD520227367}"/>
              </a:ext>
            </a:extLst>
          </p:cNvPr>
          <p:cNvSpPr/>
          <p:nvPr/>
        </p:nvSpPr>
        <p:spPr>
          <a:xfrm>
            <a:off x="1834634" y="4443396"/>
            <a:ext cx="8168172"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تختلف طاقة مجال </a:t>
            </a:r>
            <a:r>
              <a:rPr lang="en-US" sz="2800" b="1" dirty="0">
                <a:solidFill>
                  <a:srgbClr val="FF0000"/>
                </a:solidFill>
              </a:rPr>
              <a:t>4s</a:t>
            </a:r>
            <a:r>
              <a:rPr lang="ar-SA" sz="2800" b="1" dirty="0">
                <a:solidFill>
                  <a:srgbClr val="FF0000"/>
                </a:solidFill>
              </a:rPr>
              <a:t> عن طاقة المجال </a:t>
            </a:r>
            <a:r>
              <a:rPr lang="en-US" sz="2800" b="1" dirty="0">
                <a:solidFill>
                  <a:srgbClr val="FF0000"/>
                </a:solidFill>
              </a:rPr>
              <a:t>3d</a:t>
            </a:r>
            <a:r>
              <a:rPr lang="ar-SA" sz="2800" b="1" dirty="0">
                <a:solidFill>
                  <a:srgbClr val="FF0000"/>
                </a:solidFill>
              </a:rPr>
              <a:t> بأن المجال </a:t>
            </a:r>
            <a:r>
              <a:rPr lang="en-US" sz="2800" b="1" dirty="0">
                <a:solidFill>
                  <a:srgbClr val="FF0000"/>
                </a:solidFill>
              </a:rPr>
              <a:t>4s</a:t>
            </a:r>
            <a:r>
              <a:rPr lang="ar-SA" sz="2800" b="1" dirty="0">
                <a:solidFill>
                  <a:srgbClr val="FF0000"/>
                </a:solidFill>
              </a:rPr>
              <a:t> </a:t>
            </a:r>
          </a:p>
        </p:txBody>
      </p:sp>
      <p:sp>
        <p:nvSpPr>
          <p:cNvPr id="23" name="مستطيل 22">
            <a:extLst>
              <a:ext uri="{FF2B5EF4-FFF2-40B4-BE49-F238E27FC236}">
                <a16:creationId xmlns:a16="http://schemas.microsoft.com/office/drawing/2014/main" id="{CF1E43DB-898E-87A4-DA87-DE0C932D7886}"/>
              </a:ext>
            </a:extLst>
          </p:cNvPr>
          <p:cNvSpPr/>
          <p:nvPr/>
        </p:nvSpPr>
        <p:spPr>
          <a:xfrm>
            <a:off x="3959809" y="5275800"/>
            <a:ext cx="1797698"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24" name="مستطيل 23">
            <a:extLst>
              <a:ext uri="{FF2B5EF4-FFF2-40B4-BE49-F238E27FC236}">
                <a16:creationId xmlns:a16="http://schemas.microsoft.com/office/drawing/2014/main" id="{434140FC-610C-4B6A-CCBE-DB2E976A448A}"/>
              </a:ext>
            </a:extLst>
          </p:cNvPr>
          <p:cNvSpPr/>
          <p:nvPr/>
        </p:nvSpPr>
        <p:spPr>
          <a:xfrm>
            <a:off x="7430182" y="5817830"/>
            <a:ext cx="219619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25" name="مستطيل 24">
            <a:extLst>
              <a:ext uri="{FF2B5EF4-FFF2-40B4-BE49-F238E27FC236}">
                <a16:creationId xmlns:a16="http://schemas.microsoft.com/office/drawing/2014/main" id="{40543984-393B-12D8-5532-FCD1404DEF1D}"/>
              </a:ext>
            </a:extLst>
          </p:cNvPr>
          <p:cNvSpPr/>
          <p:nvPr/>
        </p:nvSpPr>
        <p:spPr>
          <a:xfrm>
            <a:off x="3959809" y="5761275"/>
            <a:ext cx="1797698"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Tree>
    <p:extLst>
      <p:ext uri="{BB962C8B-B14F-4D97-AF65-F5344CB8AC3E}">
        <p14:creationId xmlns:p14="http://schemas.microsoft.com/office/powerpoint/2010/main" val="38959975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ppt_w</p:attrName>
                                        </p:attrNameLst>
                                      </p:cBhvr>
                                      <p:tavLst>
                                        <p:tav tm="0">
                                          <p:val>
                                            <p:fltVal val="0"/>
                                          </p:val>
                                        </p:tav>
                                        <p:tav tm="100000">
                                          <p:val>
                                            <p:strVal val="#ppt_w"/>
                                          </p:val>
                                        </p:tav>
                                      </p:tavLst>
                                    </p:anim>
                                    <p:anim calcmode="lin" valueType="num">
                                      <p:cBhvr>
                                        <p:cTn id="48" dur="1000" fill="hold"/>
                                        <p:tgtEl>
                                          <p:spTgt spid="23"/>
                                        </p:tgtEl>
                                        <p:attrNameLst>
                                          <p:attrName>ppt_h</p:attrName>
                                        </p:attrNameLst>
                                      </p:cBhvr>
                                      <p:tavLst>
                                        <p:tav tm="0">
                                          <p:val>
                                            <p:fltVal val="0"/>
                                          </p:val>
                                        </p:tav>
                                        <p:tav tm="100000">
                                          <p:val>
                                            <p:strVal val="#ppt_h"/>
                                          </p:val>
                                        </p:tav>
                                      </p:tavLst>
                                    </p:anim>
                                    <p:anim calcmode="lin" valueType="num">
                                      <p:cBhvr>
                                        <p:cTn id="49" dur="1000" fill="hold"/>
                                        <p:tgtEl>
                                          <p:spTgt spid="23"/>
                                        </p:tgtEl>
                                        <p:attrNameLst>
                                          <p:attrName>style.rotation</p:attrName>
                                        </p:attrNameLst>
                                      </p:cBhvr>
                                      <p:tavLst>
                                        <p:tav tm="0">
                                          <p:val>
                                            <p:fltVal val="90"/>
                                          </p:val>
                                        </p:tav>
                                        <p:tav tm="100000">
                                          <p:val>
                                            <p:fltVal val="0"/>
                                          </p:val>
                                        </p:tav>
                                      </p:tavLst>
                                    </p:anim>
                                    <p:animEffect transition="in" filter="fade">
                                      <p:cBhvr>
                                        <p:cTn id="50" dur="1000"/>
                                        <p:tgtEl>
                                          <p:spTgt spid="23"/>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style.rotation</p:attrName>
                                        </p:attrNameLst>
                                      </p:cBhvr>
                                      <p:tavLst>
                                        <p:tav tm="0">
                                          <p:val>
                                            <p:fltVal val="90"/>
                                          </p:val>
                                        </p:tav>
                                        <p:tav tm="100000">
                                          <p:val>
                                            <p:fltVal val="0"/>
                                          </p:val>
                                        </p:tav>
                                      </p:tavLst>
                                    </p:anim>
                                    <p:animEffect transition="in" filter="fade">
                                      <p:cBhvr>
                                        <p:cTn id="56" dur="1000"/>
                                        <p:tgtEl>
                                          <p:spTgt spid="24"/>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1000" fill="hold"/>
                                        <p:tgtEl>
                                          <p:spTgt spid="25"/>
                                        </p:tgtEl>
                                        <p:attrNameLst>
                                          <p:attrName>ppt_w</p:attrName>
                                        </p:attrNameLst>
                                      </p:cBhvr>
                                      <p:tavLst>
                                        <p:tav tm="0">
                                          <p:val>
                                            <p:fltVal val="0"/>
                                          </p:val>
                                        </p:tav>
                                        <p:tav tm="100000">
                                          <p:val>
                                            <p:strVal val="#ppt_w"/>
                                          </p:val>
                                        </p:tav>
                                      </p:tavLst>
                                    </p:anim>
                                    <p:anim calcmode="lin" valueType="num">
                                      <p:cBhvr>
                                        <p:cTn id="60" dur="1000" fill="hold"/>
                                        <p:tgtEl>
                                          <p:spTgt spid="25"/>
                                        </p:tgtEl>
                                        <p:attrNameLst>
                                          <p:attrName>ppt_h</p:attrName>
                                        </p:attrNameLst>
                                      </p:cBhvr>
                                      <p:tavLst>
                                        <p:tav tm="0">
                                          <p:val>
                                            <p:fltVal val="0"/>
                                          </p:val>
                                        </p:tav>
                                        <p:tav tm="100000">
                                          <p:val>
                                            <p:strVal val="#ppt_h"/>
                                          </p:val>
                                        </p:tav>
                                      </p:tavLst>
                                    </p:anim>
                                    <p:anim calcmode="lin" valueType="num">
                                      <p:cBhvr>
                                        <p:cTn id="61" dur="1000" fill="hold"/>
                                        <p:tgtEl>
                                          <p:spTgt spid="25"/>
                                        </p:tgtEl>
                                        <p:attrNameLst>
                                          <p:attrName>style.rotation</p:attrName>
                                        </p:attrNameLst>
                                      </p:cBhvr>
                                      <p:tavLst>
                                        <p:tav tm="0">
                                          <p:val>
                                            <p:fltVal val="90"/>
                                          </p:val>
                                        </p:tav>
                                        <p:tav tm="100000">
                                          <p:val>
                                            <p:fltVal val="0"/>
                                          </p:val>
                                        </p:tav>
                                      </p:tavLst>
                                    </p:anim>
                                    <p:animEffect transition="in" filter="fade">
                                      <p:cBhvr>
                                        <p:cTn id="6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5" grpId="0" animBg="1"/>
      <p:bldP spid="23" grpId="0" animBg="1"/>
      <p:bldP spid="24"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46C51FF-59AB-8721-8A85-012EAACC8C22}"/>
              </a:ext>
            </a:extLst>
          </p:cNvPr>
          <p:cNvSpPr/>
          <p:nvPr/>
        </p:nvSpPr>
        <p:spPr>
          <a:xfrm>
            <a:off x="10907486" y="93305"/>
            <a:ext cx="1147665" cy="531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 </a:t>
            </a:r>
          </a:p>
          <a:p>
            <a:pPr algn="ctr"/>
            <a:r>
              <a:rPr lang="ar-SA" dirty="0">
                <a:solidFill>
                  <a:sysClr val="windowText" lastClr="000000"/>
                </a:solidFill>
              </a:rPr>
              <a:t>تحصيلي</a:t>
            </a:r>
          </a:p>
        </p:txBody>
      </p:sp>
      <p:sp>
        <p:nvSpPr>
          <p:cNvPr id="4" name="مستطيل 3">
            <a:extLst>
              <a:ext uri="{FF2B5EF4-FFF2-40B4-BE49-F238E27FC236}">
                <a16:creationId xmlns:a16="http://schemas.microsoft.com/office/drawing/2014/main" id="{AE1F583E-904A-3B53-16E5-2C5B96D5466B}"/>
              </a:ext>
            </a:extLst>
          </p:cNvPr>
          <p:cNvSpPr/>
          <p:nvPr/>
        </p:nvSpPr>
        <p:spPr>
          <a:xfrm>
            <a:off x="2523930" y="211602"/>
            <a:ext cx="676935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عدد المجالات الفرعية عندما </a:t>
            </a:r>
            <a:r>
              <a:rPr lang="en-US" sz="2800" b="1" dirty="0">
                <a:solidFill>
                  <a:srgbClr val="FF0000"/>
                </a:solidFill>
              </a:rPr>
              <a:t>n=4</a:t>
            </a:r>
            <a:endParaRPr lang="ar-SA" sz="2800" b="1" dirty="0">
              <a:solidFill>
                <a:srgbClr val="FF0000"/>
              </a:solidFill>
            </a:endParaRPr>
          </a:p>
        </p:txBody>
      </p:sp>
      <p:graphicFrame>
        <p:nvGraphicFramePr>
          <p:cNvPr id="6" name="جدول 6">
            <a:extLst>
              <a:ext uri="{FF2B5EF4-FFF2-40B4-BE49-F238E27FC236}">
                <a16:creationId xmlns:a16="http://schemas.microsoft.com/office/drawing/2014/main" id="{C94B17B8-9ED6-E4BA-6EA0-0BCB59BFCA6A}"/>
              </a:ext>
            </a:extLst>
          </p:cNvPr>
          <p:cNvGraphicFramePr>
            <a:graphicFrameLocks noGrp="1"/>
          </p:cNvGraphicFramePr>
          <p:nvPr>
            <p:extLst>
              <p:ext uri="{D42A27DB-BD31-4B8C-83A1-F6EECF244321}">
                <p14:modId xmlns:p14="http://schemas.microsoft.com/office/powerpoint/2010/main" val="1281949742"/>
              </p:ext>
            </p:extLst>
          </p:nvPr>
        </p:nvGraphicFramePr>
        <p:xfrm>
          <a:off x="1923401" y="1026056"/>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a:t>
                      </a:r>
                      <a:r>
                        <a:rPr lang="ar-SA" sz="2800" b="1" dirty="0">
                          <a:solidFill>
                            <a:schemeClr val="tx1"/>
                          </a:solidFill>
                          <a:latin typeface="Arial" panose="020B0604020202020204" pitchFamily="34" charset="0"/>
                          <a:cs typeface="Arial" panose="020B0604020202020204" pitchFamily="34" charset="0"/>
                        </a:rPr>
                        <a:t>1</a:t>
                      </a:r>
                      <a:r>
                        <a:rPr lang="ar-SA" sz="2800" b="1" dirty="0">
                          <a:solidFill>
                            <a:schemeClr val="tx1"/>
                          </a:solidFill>
                        </a:rPr>
                        <a:t>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ar-SA" sz="2800" b="1" dirty="0">
                          <a:solidFill>
                            <a:schemeClr val="tx1"/>
                          </a:solidFill>
                          <a:latin typeface="Arial" panose="020B0604020202020204" pitchFamily="34" charset="0"/>
                          <a:cs typeface="Arial" panose="020B0604020202020204" pitchFamily="34" charset="0"/>
                        </a:rPr>
                        <a:t>16</a:t>
                      </a:r>
                      <a:endParaRPr lang="ar-SA" sz="2800" b="1" baseline="0"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a:t>
                      </a:r>
                      <a:r>
                        <a:rPr lang="ar-SA" sz="2800" b="1" dirty="0">
                          <a:solidFill>
                            <a:schemeClr val="tx1"/>
                          </a:solidFill>
                          <a:latin typeface="Arial" panose="020B0604020202020204" pitchFamily="34" charset="0"/>
                          <a:cs typeface="Arial" panose="020B0604020202020204" pitchFamily="34" charset="0"/>
                        </a:rPr>
                        <a:t>4</a:t>
                      </a:r>
                      <a:endParaRPr lang="ar-SA" sz="2800" b="1"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ar-SA" sz="2800" b="1" dirty="0">
                          <a:solidFill>
                            <a:schemeClr val="tx1"/>
                          </a:solidFill>
                          <a:latin typeface="Arial" panose="020B0604020202020204" pitchFamily="34" charset="0"/>
                          <a:cs typeface="Arial" panose="020B0604020202020204" pitchFamily="34" charset="0"/>
                        </a:rPr>
                        <a:t>9</a:t>
                      </a:r>
                      <a:endParaRPr lang="ar-SA" sz="2800" b="1"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8" name="مستطيل 7">
            <a:extLst>
              <a:ext uri="{FF2B5EF4-FFF2-40B4-BE49-F238E27FC236}">
                <a16:creationId xmlns:a16="http://schemas.microsoft.com/office/drawing/2014/main" id="{58E575EB-6B45-60F5-7141-AE6E1DE3F763}"/>
              </a:ext>
            </a:extLst>
          </p:cNvPr>
          <p:cNvSpPr/>
          <p:nvPr/>
        </p:nvSpPr>
        <p:spPr>
          <a:xfrm>
            <a:off x="7476541" y="1094055"/>
            <a:ext cx="2329541"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9" name="مستطيل 8">
            <a:extLst>
              <a:ext uri="{FF2B5EF4-FFF2-40B4-BE49-F238E27FC236}">
                <a16:creationId xmlns:a16="http://schemas.microsoft.com/office/drawing/2014/main" id="{04F21B6A-086F-481F-8FD0-B60A905AADEF}"/>
              </a:ext>
            </a:extLst>
          </p:cNvPr>
          <p:cNvSpPr/>
          <p:nvPr/>
        </p:nvSpPr>
        <p:spPr>
          <a:xfrm>
            <a:off x="3579067" y="1589489"/>
            <a:ext cx="232954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0" name="مستطيل 9">
            <a:extLst>
              <a:ext uri="{FF2B5EF4-FFF2-40B4-BE49-F238E27FC236}">
                <a16:creationId xmlns:a16="http://schemas.microsoft.com/office/drawing/2014/main" id="{150756D0-0AD6-FB93-5A95-AFDC233DAA32}"/>
              </a:ext>
            </a:extLst>
          </p:cNvPr>
          <p:cNvSpPr/>
          <p:nvPr/>
        </p:nvSpPr>
        <p:spPr>
          <a:xfrm>
            <a:off x="3163853" y="1107058"/>
            <a:ext cx="2744756"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3" name="مستطيل 2">
            <a:extLst>
              <a:ext uri="{FF2B5EF4-FFF2-40B4-BE49-F238E27FC236}">
                <a16:creationId xmlns:a16="http://schemas.microsoft.com/office/drawing/2014/main" id="{18D2283C-06B3-4775-9039-564090DCE6B6}"/>
              </a:ext>
            </a:extLst>
          </p:cNvPr>
          <p:cNvSpPr/>
          <p:nvPr/>
        </p:nvSpPr>
        <p:spPr>
          <a:xfrm>
            <a:off x="2299995" y="2331802"/>
            <a:ext cx="676935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أي مما يلي يمكن أن يكون أعداد كم رئيسة </a:t>
            </a:r>
          </a:p>
        </p:txBody>
      </p:sp>
      <p:graphicFrame>
        <p:nvGraphicFramePr>
          <p:cNvPr id="5" name="جدول 6">
            <a:extLst>
              <a:ext uri="{FF2B5EF4-FFF2-40B4-BE49-F238E27FC236}">
                <a16:creationId xmlns:a16="http://schemas.microsoft.com/office/drawing/2014/main" id="{09523FEC-6CE5-3809-FE6E-6D21AC8E9B37}"/>
              </a:ext>
            </a:extLst>
          </p:cNvPr>
          <p:cNvGraphicFramePr>
            <a:graphicFrameLocks noGrp="1"/>
          </p:cNvGraphicFramePr>
          <p:nvPr>
            <p:extLst>
              <p:ext uri="{D42A27DB-BD31-4B8C-83A1-F6EECF244321}">
                <p14:modId xmlns:p14="http://schemas.microsoft.com/office/powerpoint/2010/main" val="587754142"/>
              </p:ext>
            </p:extLst>
          </p:nvPr>
        </p:nvGraphicFramePr>
        <p:xfrm>
          <a:off x="1699466" y="3146256"/>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a:t>
                      </a:r>
                      <a:r>
                        <a:rPr lang="ar-SA" sz="2800" b="1" dirty="0">
                          <a:solidFill>
                            <a:schemeClr val="tx1"/>
                          </a:solidFill>
                          <a:latin typeface="Arial" panose="020B0604020202020204" pitchFamily="34" charset="0"/>
                          <a:cs typeface="+mn-cs"/>
                        </a:rPr>
                        <a:t>0,1,2,3</a:t>
                      </a:r>
                      <a:r>
                        <a:rPr lang="ar-SA" sz="2800" b="1" dirty="0">
                          <a:solidFill>
                            <a:schemeClr val="tx1"/>
                          </a:solidFill>
                        </a:rPr>
                        <a:t>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en-US" sz="2800" b="1" dirty="0">
                          <a:solidFill>
                            <a:schemeClr val="tx1"/>
                          </a:solidFill>
                          <a:latin typeface="Arial" panose="020B0604020202020204" pitchFamily="34" charset="0"/>
                          <a:cs typeface="+mn-cs"/>
                        </a:rPr>
                        <a:t>1.2, 2.2, 3.2 </a:t>
                      </a:r>
                      <a:endParaRPr lang="ar-SA" sz="2800" b="1" baseline="0"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a:t>
                      </a:r>
                      <a:r>
                        <a:rPr lang="ar-SA" sz="2800" b="1" dirty="0">
                          <a:solidFill>
                            <a:schemeClr val="tx1"/>
                          </a:solidFill>
                          <a:latin typeface="Arial" panose="020B0604020202020204" pitchFamily="34" charset="0"/>
                          <a:cs typeface="+mn-cs"/>
                        </a:rPr>
                        <a:t>1,2,3 </a:t>
                      </a:r>
                      <a:endParaRPr lang="ar-SA" sz="2800" b="1"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en-US" sz="2800" b="1" dirty="0">
                          <a:solidFill>
                            <a:schemeClr val="tx1"/>
                          </a:solidFill>
                          <a:latin typeface="Arial" panose="020B0604020202020204" pitchFamily="34" charset="0"/>
                          <a:cs typeface="Arial" panose="020B0604020202020204" pitchFamily="34" charset="0"/>
                        </a:rPr>
                        <a:t>1,2.4,3.5</a:t>
                      </a:r>
                      <a:endParaRPr lang="ar-SA" sz="2800" b="1"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7" name="مستطيل 6">
            <a:extLst>
              <a:ext uri="{FF2B5EF4-FFF2-40B4-BE49-F238E27FC236}">
                <a16:creationId xmlns:a16="http://schemas.microsoft.com/office/drawing/2014/main" id="{08CB7B4C-AE2B-48A1-3641-4F126D1C8109}"/>
              </a:ext>
            </a:extLst>
          </p:cNvPr>
          <p:cNvSpPr/>
          <p:nvPr/>
        </p:nvSpPr>
        <p:spPr>
          <a:xfrm>
            <a:off x="7275024" y="3202242"/>
            <a:ext cx="2329541"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1" name="مستطيل 10">
            <a:extLst>
              <a:ext uri="{FF2B5EF4-FFF2-40B4-BE49-F238E27FC236}">
                <a16:creationId xmlns:a16="http://schemas.microsoft.com/office/drawing/2014/main" id="{B3415AF7-A677-D307-A23E-918CA600E0BA}"/>
              </a:ext>
            </a:extLst>
          </p:cNvPr>
          <p:cNvSpPr/>
          <p:nvPr/>
        </p:nvSpPr>
        <p:spPr>
          <a:xfrm>
            <a:off x="3355132" y="3764767"/>
            <a:ext cx="232954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2" name="مستطيل 11">
            <a:extLst>
              <a:ext uri="{FF2B5EF4-FFF2-40B4-BE49-F238E27FC236}">
                <a16:creationId xmlns:a16="http://schemas.microsoft.com/office/drawing/2014/main" id="{E9DFB20E-9315-A420-32F6-4859EB27BCDC}"/>
              </a:ext>
            </a:extLst>
          </p:cNvPr>
          <p:cNvSpPr/>
          <p:nvPr/>
        </p:nvSpPr>
        <p:spPr>
          <a:xfrm>
            <a:off x="2939918" y="3202242"/>
            <a:ext cx="2744756"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3" name="مستطيل 12">
            <a:extLst>
              <a:ext uri="{FF2B5EF4-FFF2-40B4-BE49-F238E27FC236}">
                <a16:creationId xmlns:a16="http://schemas.microsoft.com/office/drawing/2014/main" id="{BBA3098D-0C8C-4DC1-F88C-5E3908C6080D}"/>
              </a:ext>
            </a:extLst>
          </p:cNvPr>
          <p:cNvSpPr/>
          <p:nvPr/>
        </p:nvSpPr>
        <p:spPr>
          <a:xfrm>
            <a:off x="1740156" y="4452002"/>
            <a:ext cx="7889036"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المجالات الثانوية التي لا توجد في المجال الرئيسي الثالث </a:t>
            </a:r>
            <a:r>
              <a:rPr lang="en-US" sz="2800" b="1" dirty="0">
                <a:solidFill>
                  <a:srgbClr val="FF0000"/>
                </a:solidFill>
              </a:rPr>
              <a:t>n=3 </a:t>
            </a:r>
            <a:r>
              <a:rPr lang="ar-SA" sz="2800" b="1" dirty="0">
                <a:solidFill>
                  <a:srgbClr val="FF0000"/>
                </a:solidFill>
              </a:rPr>
              <a:t>هي </a:t>
            </a:r>
          </a:p>
        </p:txBody>
      </p:sp>
      <p:graphicFrame>
        <p:nvGraphicFramePr>
          <p:cNvPr id="14" name="جدول 6">
            <a:extLst>
              <a:ext uri="{FF2B5EF4-FFF2-40B4-BE49-F238E27FC236}">
                <a16:creationId xmlns:a16="http://schemas.microsoft.com/office/drawing/2014/main" id="{516468B2-11E6-78F0-7AE3-722EBE9F534D}"/>
              </a:ext>
            </a:extLst>
          </p:cNvPr>
          <p:cNvGraphicFramePr>
            <a:graphicFrameLocks noGrp="1"/>
          </p:cNvGraphicFramePr>
          <p:nvPr>
            <p:extLst>
              <p:ext uri="{D42A27DB-BD31-4B8C-83A1-F6EECF244321}">
                <p14:modId xmlns:p14="http://schemas.microsoft.com/office/powerpoint/2010/main" val="1563144832"/>
              </p:ext>
            </p:extLst>
          </p:nvPr>
        </p:nvGraphicFramePr>
        <p:xfrm>
          <a:off x="1634149" y="5266456"/>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a:t>
                      </a:r>
                      <a:r>
                        <a:rPr lang="en-US" sz="2800" b="1" dirty="0">
                          <a:solidFill>
                            <a:schemeClr val="tx1"/>
                          </a:solidFill>
                          <a:latin typeface="Arial" panose="020B0604020202020204" pitchFamily="34" charset="0"/>
                          <a:cs typeface="+mn-cs"/>
                        </a:rPr>
                        <a:t>3d</a:t>
                      </a:r>
                      <a:endParaRPr lang="ar-SA" sz="2800" b="1"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en-US" sz="2800" b="1" dirty="0">
                          <a:solidFill>
                            <a:schemeClr val="tx1"/>
                          </a:solidFill>
                          <a:latin typeface="Arial" panose="020B0604020202020204" pitchFamily="34" charset="0"/>
                          <a:cs typeface="+mn-cs"/>
                        </a:rPr>
                        <a:t>3p</a:t>
                      </a:r>
                      <a:endParaRPr lang="ar-SA" sz="2800" b="1" baseline="0"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a:t>
                      </a:r>
                      <a:r>
                        <a:rPr lang="en-US" sz="2800" b="1" dirty="0">
                          <a:solidFill>
                            <a:schemeClr val="tx1"/>
                          </a:solidFill>
                          <a:latin typeface="Arial" panose="020B0604020202020204" pitchFamily="34" charset="0"/>
                          <a:cs typeface="+mn-cs"/>
                        </a:rPr>
                        <a:t>3s</a:t>
                      </a:r>
                      <a:endParaRPr lang="ar-SA" sz="2800" b="1"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en-US" sz="2800" b="1" dirty="0">
                          <a:solidFill>
                            <a:schemeClr val="tx1"/>
                          </a:solidFill>
                          <a:latin typeface="Arial" panose="020B0604020202020204" pitchFamily="34" charset="0"/>
                          <a:cs typeface="Arial" panose="020B0604020202020204" pitchFamily="34" charset="0"/>
                        </a:rPr>
                        <a:t>3f</a:t>
                      </a:r>
                      <a:endParaRPr lang="ar-SA" sz="2800" b="1"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15" name="مستطيل 14">
            <a:extLst>
              <a:ext uri="{FF2B5EF4-FFF2-40B4-BE49-F238E27FC236}">
                <a16:creationId xmlns:a16="http://schemas.microsoft.com/office/drawing/2014/main" id="{4BDC539E-10D4-8DE4-E4FE-4D525421E143}"/>
              </a:ext>
            </a:extLst>
          </p:cNvPr>
          <p:cNvSpPr/>
          <p:nvPr/>
        </p:nvSpPr>
        <p:spPr>
          <a:xfrm>
            <a:off x="7166685" y="5367881"/>
            <a:ext cx="2329541"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6" name="مستطيل 15">
            <a:extLst>
              <a:ext uri="{FF2B5EF4-FFF2-40B4-BE49-F238E27FC236}">
                <a16:creationId xmlns:a16="http://schemas.microsoft.com/office/drawing/2014/main" id="{CD77E52A-7B70-AE54-9C99-F433BCEFEC70}"/>
              </a:ext>
            </a:extLst>
          </p:cNvPr>
          <p:cNvSpPr/>
          <p:nvPr/>
        </p:nvSpPr>
        <p:spPr>
          <a:xfrm>
            <a:off x="3289815" y="5354338"/>
            <a:ext cx="232954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7" name="مستطيل 16">
            <a:extLst>
              <a:ext uri="{FF2B5EF4-FFF2-40B4-BE49-F238E27FC236}">
                <a16:creationId xmlns:a16="http://schemas.microsoft.com/office/drawing/2014/main" id="{D233C61C-E290-836D-8E24-FB5B442E51D0}"/>
              </a:ext>
            </a:extLst>
          </p:cNvPr>
          <p:cNvSpPr/>
          <p:nvPr/>
        </p:nvSpPr>
        <p:spPr>
          <a:xfrm>
            <a:off x="6836479" y="5884967"/>
            <a:ext cx="2744756"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Tree>
    <p:extLst>
      <p:ext uri="{BB962C8B-B14F-4D97-AF65-F5344CB8AC3E}">
        <p14:creationId xmlns:p14="http://schemas.microsoft.com/office/powerpoint/2010/main" val="903051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fltVal val="0"/>
                                          </p:val>
                                        </p:tav>
                                        <p:tav tm="100000">
                                          <p:val>
                                            <p:strVal val="#ppt_w"/>
                                          </p:val>
                                        </p:tav>
                                      </p:tavLst>
                                    </p:anim>
                                    <p:anim calcmode="lin" valueType="num">
                                      <p:cBhvr>
                                        <p:cTn id="54" dur="1000" fill="hold"/>
                                        <p:tgtEl>
                                          <p:spTgt spid="16"/>
                                        </p:tgtEl>
                                        <p:attrNameLst>
                                          <p:attrName>ppt_h</p:attrName>
                                        </p:attrNameLst>
                                      </p:cBhvr>
                                      <p:tavLst>
                                        <p:tav tm="0">
                                          <p:val>
                                            <p:fltVal val="0"/>
                                          </p:val>
                                        </p:tav>
                                        <p:tav tm="100000">
                                          <p:val>
                                            <p:strVal val="#ppt_h"/>
                                          </p:val>
                                        </p:tav>
                                      </p:tavLst>
                                    </p:anim>
                                    <p:anim calcmode="lin" valueType="num">
                                      <p:cBhvr>
                                        <p:cTn id="55" dur="1000" fill="hold"/>
                                        <p:tgtEl>
                                          <p:spTgt spid="16"/>
                                        </p:tgtEl>
                                        <p:attrNameLst>
                                          <p:attrName>style.rotation</p:attrName>
                                        </p:attrNameLst>
                                      </p:cBhvr>
                                      <p:tavLst>
                                        <p:tav tm="0">
                                          <p:val>
                                            <p:fltVal val="90"/>
                                          </p:val>
                                        </p:tav>
                                        <p:tav tm="100000">
                                          <p:val>
                                            <p:fltVal val="0"/>
                                          </p:val>
                                        </p:tav>
                                      </p:tavLst>
                                    </p:anim>
                                    <p:animEffect transition="in" filter="fade">
                                      <p:cBhvr>
                                        <p:cTn id="56" dur="1000"/>
                                        <p:tgtEl>
                                          <p:spTgt spid="1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1000" fill="hold"/>
                                        <p:tgtEl>
                                          <p:spTgt spid="17"/>
                                        </p:tgtEl>
                                        <p:attrNameLst>
                                          <p:attrName>ppt_w</p:attrName>
                                        </p:attrNameLst>
                                      </p:cBhvr>
                                      <p:tavLst>
                                        <p:tav tm="0">
                                          <p:val>
                                            <p:fltVal val="0"/>
                                          </p:val>
                                        </p:tav>
                                        <p:tav tm="100000">
                                          <p:val>
                                            <p:strVal val="#ppt_w"/>
                                          </p:val>
                                        </p:tav>
                                      </p:tavLst>
                                    </p:anim>
                                    <p:anim calcmode="lin" valueType="num">
                                      <p:cBhvr>
                                        <p:cTn id="60" dur="1000" fill="hold"/>
                                        <p:tgtEl>
                                          <p:spTgt spid="17"/>
                                        </p:tgtEl>
                                        <p:attrNameLst>
                                          <p:attrName>ppt_h</p:attrName>
                                        </p:attrNameLst>
                                      </p:cBhvr>
                                      <p:tavLst>
                                        <p:tav tm="0">
                                          <p:val>
                                            <p:fltVal val="0"/>
                                          </p:val>
                                        </p:tav>
                                        <p:tav tm="100000">
                                          <p:val>
                                            <p:strVal val="#ppt_h"/>
                                          </p:val>
                                        </p:tav>
                                      </p:tavLst>
                                    </p:anim>
                                    <p:anim calcmode="lin" valueType="num">
                                      <p:cBhvr>
                                        <p:cTn id="61" dur="1000" fill="hold"/>
                                        <p:tgtEl>
                                          <p:spTgt spid="17"/>
                                        </p:tgtEl>
                                        <p:attrNameLst>
                                          <p:attrName>style.rotation</p:attrName>
                                        </p:attrNameLst>
                                      </p:cBhvr>
                                      <p:tavLst>
                                        <p:tav tm="0">
                                          <p:val>
                                            <p:fltVal val="90"/>
                                          </p:val>
                                        </p:tav>
                                        <p:tav tm="100000">
                                          <p:val>
                                            <p:fltVal val="0"/>
                                          </p:val>
                                        </p:tav>
                                      </p:tavLst>
                                    </p:anim>
                                    <p:animEffect transition="in" filter="fade">
                                      <p:cBhvr>
                                        <p:cTn id="6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P spid="11" grpId="0" animBg="1"/>
      <p:bldP spid="12" grpId="0" animBg="1"/>
      <p:bldP spid="15" grpId="0" animBg="1"/>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D4DC8EF-C8A6-14E4-1157-9943FE5EB3AF}"/>
              </a:ext>
            </a:extLst>
          </p:cNvPr>
          <p:cNvSpPr/>
          <p:nvPr/>
        </p:nvSpPr>
        <p:spPr>
          <a:xfrm>
            <a:off x="4820038" y="390405"/>
            <a:ext cx="2551922"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الواجب</a:t>
            </a:r>
          </a:p>
        </p:txBody>
      </p:sp>
      <p:sp>
        <p:nvSpPr>
          <p:cNvPr id="3" name="مستطيل 2">
            <a:extLst>
              <a:ext uri="{FF2B5EF4-FFF2-40B4-BE49-F238E27FC236}">
                <a16:creationId xmlns:a16="http://schemas.microsoft.com/office/drawing/2014/main" id="{B2ABA5E4-0902-A2CC-CBB5-AB7637B0E57A}"/>
              </a:ext>
            </a:extLst>
          </p:cNvPr>
          <p:cNvSpPr/>
          <p:nvPr/>
        </p:nvSpPr>
        <p:spPr>
          <a:xfrm>
            <a:off x="4138125" y="1299399"/>
            <a:ext cx="3915747" cy="154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صفحة 122 </a:t>
            </a:r>
          </a:p>
          <a:p>
            <a:pPr algn="ctr"/>
            <a:r>
              <a:rPr lang="ar-SA" sz="2800" b="1" dirty="0">
                <a:solidFill>
                  <a:srgbClr val="FF0000"/>
                </a:solidFill>
              </a:rPr>
              <a:t>سؤال 11 </a:t>
            </a:r>
          </a:p>
        </p:txBody>
      </p:sp>
      <p:sp>
        <p:nvSpPr>
          <p:cNvPr id="4" name="مستطيل 3">
            <a:extLst>
              <a:ext uri="{FF2B5EF4-FFF2-40B4-BE49-F238E27FC236}">
                <a16:creationId xmlns:a16="http://schemas.microsoft.com/office/drawing/2014/main" id="{27518DBA-992A-92D9-ECA7-9B46BE5B69D9}"/>
              </a:ext>
            </a:extLst>
          </p:cNvPr>
          <p:cNvSpPr/>
          <p:nvPr/>
        </p:nvSpPr>
        <p:spPr>
          <a:xfrm>
            <a:off x="4138125" y="2996014"/>
            <a:ext cx="3915747" cy="167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صفحة 146 </a:t>
            </a:r>
          </a:p>
          <a:p>
            <a:pPr algn="ctr"/>
            <a:r>
              <a:rPr lang="ar-SA" sz="2800" b="1" dirty="0">
                <a:solidFill>
                  <a:srgbClr val="FF0000"/>
                </a:solidFill>
              </a:rPr>
              <a:t>سؤال 64</a:t>
            </a:r>
          </a:p>
          <a:p>
            <a:pPr algn="ctr"/>
            <a:r>
              <a:rPr lang="ar-SA" sz="2800" b="1" dirty="0">
                <a:solidFill>
                  <a:srgbClr val="FF0000"/>
                </a:solidFill>
              </a:rPr>
              <a:t>سؤال 65</a:t>
            </a:r>
          </a:p>
        </p:txBody>
      </p:sp>
      <p:sp>
        <p:nvSpPr>
          <p:cNvPr id="5" name="مستطيل 4">
            <a:extLst>
              <a:ext uri="{FF2B5EF4-FFF2-40B4-BE49-F238E27FC236}">
                <a16:creationId xmlns:a16="http://schemas.microsoft.com/office/drawing/2014/main" id="{E0CFCEB8-B8F9-9B84-C619-C57A0D8F0437}"/>
              </a:ext>
            </a:extLst>
          </p:cNvPr>
          <p:cNvSpPr/>
          <p:nvPr/>
        </p:nvSpPr>
        <p:spPr>
          <a:xfrm>
            <a:off x="4138125" y="4719289"/>
            <a:ext cx="3915747" cy="167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صفحة 151 </a:t>
            </a:r>
          </a:p>
          <a:p>
            <a:pPr algn="ctr"/>
            <a:r>
              <a:rPr lang="ar-SA" sz="2800" b="1" dirty="0">
                <a:solidFill>
                  <a:srgbClr val="FF0000"/>
                </a:solidFill>
              </a:rPr>
              <a:t>سؤال 9</a:t>
            </a:r>
          </a:p>
        </p:txBody>
      </p:sp>
      <p:sp>
        <p:nvSpPr>
          <p:cNvPr id="6" name="مستطيل 5">
            <a:hlinkClick r:id="" action="ppaction://hlinkshowjump?jump=lastslide"/>
            <a:extLst>
              <a:ext uri="{FF2B5EF4-FFF2-40B4-BE49-F238E27FC236}">
                <a16:creationId xmlns:a16="http://schemas.microsoft.com/office/drawing/2014/main" id="{D2838162-F97A-AD8F-B8EF-516FCF1A4EB1}"/>
              </a:ext>
            </a:extLst>
          </p:cNvPr>
          <p:cNvSpPr/>
          <p:nvPr/>
        </p:nvSpPr>
        <p:spPr>
          <a:xfrm>
            <a:off x="147105" y="6308254"/>
            <a:ext cx="1102372" cy="363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نهاية الحصة</a:t>
            </a:r>
          </a:p>
        </p:txBody>
      </p:sp>
    </p:spTree>
    <p:extLst>
      <p:ext uri="{BB962C8B-B14F-4D97-AF65-F5344CB8AC3E}">
        <p14:creationId xmlns:p14="http://schemas.microsoft.com/office/powerpoint/2010/main" val="1465195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نص, لقطة شاشة, ملصق, نار&#10;&#10;تم إنشاء الوصف تلقائياً">
            <a:extLst>
              <a:ext uri="{FF2B5EF4-FFF2-40B4-BE49-F238E27FC236}">
                <a16:creationId xmlns:a16="http://schemas.microsoft.com/office/drawing/2014/main" id="{74BFD122-299D-5BA0-4EB8-95A5D67462EA}"/>
              </a:ext>
            </a:extLst>
          </p:cNvPr>
          <p:cNvPicPr>
            <a:picLocks noChangeAspect="1"/>
          </p:cNvPicPr>
          <p:nvPr/>
        </p:nvPicPr>
        <p:blipFill rotWithShape="1">
          <a:blip r:embed="rId2">
            <a:extLst>
              <a:ext uri="{28A0092B-C50C-407E-A947-70E740481C1C}">
                <a14:useLocalDpi xmlns:a14="http://schemas.microsoft.com/office/drawing/2010/main" val="0"/>
              </a:ext>
            </a:extLst>
          </a:blip>
          <a:srcRect l="2061" r="1268"/>
          <a:stretch/>
        </p:blipFill>
        <p:spPr>
          <a:xfrm>
            <a:off x="587828" y="0"/>
            <a:ext cx="4935893" cy="6538527"/>
          </a:xfrm>
          <a:prstGeom prst="rect">
            <a:avLst/>
          </a:prstGeom>
        </p:spPr>
      </p:pic>
      <p:sp>
        <p:nvSpPr>
          <p:cNvPr id="4" name="مستطيل: زوايا مستديرة 3">
            <a:extLst>
              <a:ext uri="{FF2B5EF4-FFF2-40B4-BE49-F238E27FC236}">
                <a16:creationId xmlns:a16="http://schemas.microsoft.com/office/drawing/2014/main" id="{84F0C659-B9D8-BCA8-0D67-C759FE556100}"/>
              </a:ext>
            </a:extLst>
          </p:cNvPr>
          <p:cNvSpPr/>
          <p:nvPr/>
        </p:nvSpPr>
        <p:spPr>
          <a:xfrm>
            <a:off x="7170576" y="223938"/>
            <a:ext cx="3442996" cy="709126"/>
          </a:xfrm>
          <a:prstGeom prst="roundRect">
            <a:avLst>
              <a:gd name="adj" fmla="val 50000"/>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600" b="1" dirty="0"/>
              <a:t>الفصل الرابع</a:t>
            </a:r>
          </a:p>
        </p:txBody>
      </p:sp>
      <p:sp>
        <p:nvSpPr>
          <p:cNvPr id="5" name="مستطيل: زوايا مستديرة 4">
            <a:extLst>
              <a:ext uri="{FF2B5EF4-FFF2-40B4-BE49-F238E27FC236}">
                <a16:creationId xmlns:a16="http://schemas.microsoft.com/office/drawing/2014/main" id="{32E5335D-AFD9-CB0D-2327-D496EE73EE49}"/>
              </a:ext>
            </a:extLst>
          </p:cNvPr>
          <p:cNvSpPr/>
          <p:nvPr/>
        </p:nvSpPr>
        <p:spPr>
          <a:xfrm>
            <a:off x="5766319" y="1141448"/>
            <a:ext cx="6251510" cy="188167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400" b="1" dirty="0">
                <a:solidFill>
                  <a:srgbClr val="0000CC"/>
                </a:solidFill>
              </a:rPr>
              <a:t>الفكرة العامة</a:t>
            </a:r>
          </a:p>
          <a:p>
            <a:pPr algn="ctr"/>
            <a:r>
              <a:rPr lang="ar-SA" sz="2400" b="1" dirty="0">
                <a:solidFill>
                  <a:sysClr val="windowText" lastClr="000000"/>
                </a:solidFill>
              </a:rPr>
              <a:t>تحول ملايين التفاعلات الكيميائية الموجودة داخل جسمك ومن</a:t>
            </a:r>
          </a:p>
          <a:p>
            <a:pPr algn="ctr"/>
            <a:r>
              <a:rPr lang="ar-SA" sz="2400" b="1" dirty="0">
                <a:solidFill>
                  <a:sysClr val="windowText" lastClr="000000"/>
                </a:solidFill>
              </a:rPr>
              <a:t>حولك المتفاعلات إلى نواتج، ممّا يؤدي إلى إطلاق طاقة أو امتصاصها.</a:t>
            </a:r>
          </a:p>
        </p:txBody>
      </p:sp>
      <p:sp>
        <p:nvSpPr>
          <p:cNvPr id="6" name="مستطيل: زوايا مستديرة 5">
            <a:extLst>
              <a:ext uri="{FF2B5EF4-FFF2-40B4-BE49-F238E27FC236}">
                <a16:creationId xmlns:a16="http://schemas.microsoft.com/office/drawing/2014/main" id="{0D0F6B4F-8233-B72A-190C-563546FD7D04}"/>
              </a:ext>
            </a:extLst>
          </p:cNvPr>
          <p:cNvSpPr/>
          <p:nvPr/>
        </p:nvSpPr>
        <p:spPr>
          <a:xfrm>
            <a:off x="6668281" y="3255267"/>
            <a:ext cx="4287416" cy="709126"/>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t>1- التفاعلات والمعادلات</a:t>
            </a:r>
          </a:p>
        </p:txBody>
      </p:sp>
      <p:sp>
        <p:nvSpPr>
          <p:cNvPr id="7" name="مستطيل: زوايا مستديرة 6">
            <a:extLst>
              <a:ext uri="{FF2B5EF4-FFF2-40B4-BE49-F238E27FC236}">
                <a16:creationId xmlns:a16="http://schemas.microsoft.com/office/drawing/2014/main" id="{EDA6A587-262E-B67F-19A2-71A052AF95FC}"/>
              </a:ext>
            </a:extLst>
          </p:cNvPr>
          <p:cNvSpPr/>
          <p:nvPr/>
        </p:nvSpPr>
        <p:spPr>
          <a:xfrm>
            <a:off x="6668281" y="4112564"/>
            <a:ext cx="4287416" cy="709126"/>
          </a:xfrm>
          <a:prstGeom prst="roundRect">
            <a:avLst>
              <a:gd name="adj" fmla="val 50000"/>
            </a:avLst>
          </a:prstGeom>
          <a:solidFill>
            <a:srgbClr val="567153"/>
          </a:solidFill>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t>2- تصنيف التفاعلات الكيميائية</a:t>
            </a:r>
          </a:p>
        </p:txBody>
      </p:sp>
      <p:sp>
        <p:nvSpPr>
          <p:cNvPr id="8" name="مستطيل: زوايا مستديرة 7">
            <a:extLst>
              <a:ext uri="{FF2B5EF4-FFF2-40B4-BE49-F238E27FC236}">
                <a16:creationId xmlns:a16="http://schemas.microsoft.com/office/drawing/2014/main" id="{13689B66-91D1-2A1E-8B45-61B9B85B3D36}"/>
              </a:ext>
            </a:extLst>
          </p:cNvPr>
          <p:cNvSpPr/>
          <p:nvPr/>
        </p:nvSpPr>
        <p:spPr>
          <a:xfrm>
            <a:off x="6668281" y="4969861"/>
            <a:ext cx="4287416" cy="709126"/>
          </a:xfrm>
          <a:prstGeom prst="roundRect">
            <a:avLst>
              <a:gd name="adj" fmla="val 50000"/>
            </a:avLst>
          </a:prstGeom>
          <a:solidFill>
            <a:srgbClr val="686D56"/>
          </a:solidFill>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t>3- التفاعلات في المحاليل المائية</a:t>
            </a:r>
          </a:p>
        </p:txBody>
      </p:sp>
      <p:sp>
        <p:nvSpPr>
          <p:cNvPr id="9" name="مستطيل: زوايا مستديرة 8">
            <a:extLst>
              <a:ext uri="{FF2B5EF4-FFF2-40B4-BE49-F238E27FC236}">
                <a16:creationId xmlns:a16="http://schemas.microsoft.com/office/drawing/2014/main" id="{3B4CC5E3-55F9-D742-99B4-C5880EBD6B3A}"/>
              </a:ext>
            </a:extLst>
          </p:cNvPr>
          <p:cNvSpPr/>
          <p:nvPr/>
        </p:nvSpPr>
        <p:spPr>
          <a:xfrm>
            <a:off x="6040019" y="3429000"/>
            <a:ext cx="5607696" cy="3035556"/>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400" b="1" dirty="0">
                <a:solidFill>
                  <a:srgbClr val="FF0000"/>
                </a:solidFill>
              </a:rPr>
              <a:t>حقائق كيميائية</a:t>
            </a:r>
          </a:p>
          <a:p>
            <a:pPr marL="342900" indent="-342900">
              <a:buFont typeface="Wingdings" panose="05000000000000000000" pitchFamily="2" charset="2"/>
              <a:buChar char="§"/>
            </a:pPr>
            <a:r>
              <a:rPr lang="ar-SA" sz="2400" b="1" dirty="0">
                <a:solidFill>
                  <a:sysClr val="windowText" lastClr="000000"/>
                </a:solidFill>
              </a:rPr>
              <a:t>لكي يشتعل الخشب يجب أن يسخن إلى  </a:t>
            </a:r>
            <a:r>
              <a:rPr lang="en-US" sz="2400" b="1" dirty="0">
                <a:solidFill>
                  <a:sysClr val="windowText" lastClr="000000"/>
                </a:solidFill>
                <a:latin typeface="Arial" panose="020B0604020202020204" pitchFamily="34" charset="0"/>
                <a:cs typeface="Arial" panose="020B0604020202020204" pitchFamily="34" charset="0"/>
              </a:rPr>
              <a:t>260 °C</a:t>
            </a:r>
            <a:endParaRPr lang="ar-SA" sz="2400" b="1" dirty="0">
              <a:solidFill>
                <a:sysClr val="windowText" lastClr="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ar-SA" sz="2400" b="1" dirty="0">
                <a:solidFill>
                  <a:sysClr val="windowText" lastClr="000000"/>
                </a:solidFill>
              </a:rPr>
              <a:t>يخرج الماء الموجود في الخشب قبل أن يحترق الخشب ويرافق هذه العملية صوت أزيز.</a:t>
            </a:r>
          </a:p>
          <a:p>
            <a:pPr marL="342900" indent="-342900">
              <a:buFont typeface="Wingdings" panose="05000000000000000000" pitchFamily="2" charset="2"/>
              <a:buChar char="§"/>
            </a:pPr>
            <a:r>
              <a:rPr lang="ar-SA" sz="2400" b="1" dirty="0">
                <a:solidFill>
                  <a:sysClr val="windowText" lastClr="000000"/>
                </a:solidFill>
              </a:rPr>
              <a:t>يحتوي الدخان الناتج عن احتراق الخشب على أكثر من 100 مادة كيميائية.</a:t>
            </a:r>
          </a:p>
        </p:txBody>
      </p:sp>
    </p:spTree>
    <p:extLst>
      <p:ext uri="{BB962C8B-B14F-4D97-AF65-F5344CB8AC3E}">
        <p14:creationId xmlns:p14="http://schemas.microsoft.com/office/powerpoint/2010/main" val="160795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1;p24">
            <a:extLst>
              <a:ext uri="{FF2B5EF4-FFF2-40B4-BE49-F238E27FC236}">
                <a16:creationId xmlns:a16="http://schemas.microsoft.com/office/drawing/2014/main" id="{E23699A9-8E9A-2F83-1F92-20CA39DFD840}"/>
              </a:ext>
            </a:extLst>
          </p:cNvPr>
          <p:cNvSpPr/>
          <p:nvPr/>
        </p:nvSpPr>
        <p:spPr>
          <a:xfrm rot="-5400000" flipH="1">
            <a:off x="4369952" y="-827733"/>
            <a:ext cx="3452096" cy="8513465"/>
          </a:xfrm>
          <a:prstGeom prst="round2SameRect">
            <a:avLst>
              <a:gd name="adj1" fmla="val 50000"/>
              <a:gd name="adj2" fmla="val 50000"/>
            </a:avLst>
          </a:prstGeom>
          <a:solidFill>
            <a:schemeClr val="accent5">
              <a:lumMod val="50000"/>
            </a:scheme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1825CFC5-D816-2238-4C9A-23531D0EA873}"/>
              </a:ext>
            </a:extLst>
          </p:cNvPr>
          <p:cNvSpPr/>
          <p:nvPr/>
        </p:nvSpPr>
        <p:spPr>
          <a:xfrm>
            <a:off x="3344441" y="2043791"/>
            <a:ext cx="5503117" cy="2770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800" b="1" dirty="0">
                <a:solidFill>
                  <a:schemeClr val="bg1"/>
                </a:solidFill>
              </a:rPr>
              <a:t>كتابة الصيغ الكيميائية </a:t>
            </a:r>
          </a:p>
        </p:txBody>
      </p:sp>
    </p:spTree>
    <p:extLst>
      <p:ext uri="{BB962C8B-B14F-4D97-AF65-F5344CB8AC3E}">
        <p14:creationId xmlns:p14="http://schemas.microsoft.com/office/powerpoint/2010/main" val="276846430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7435040-39F1-31EC-1DE2-C0512D985392}"/>
              </a:ext>
            </a:extLst>
          </p:cNvPr>
          <p:cNvSpPr/>
          <p:nvPr/>
        </p:nvSpPr>
        <p:spPr>
          <a:xfrm>
            <a:off x="4138125" y="1299398"/>
            <a:ext cx="3915747" cy="2199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lumMod val="95000"/>
                    <a:lumOff val="5000"/>
                  </a:schemeClr>
                </a:solidFill>
              </a:rPr>
              <a:t>ما الفائدة من استعمال الرموز والصيغ الكيميائية؟</a:t>
            </a:r>
          </a:p>
        </p:txBody>
      </p:sp>
    </p:spTree>
    <p:extLst>
      <p:ext uri="{BB962C8B-B14F-4D97-AF65-F5344CB8AC3E}">
        <p14:creationId xmlns:p14="http://schemas.microsoft.com/office/powerpoint/2010/main" val="2684299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94F47D2-1904-D66C-D057-40B5B77A1869}"/>
              </a:ext>
            </a:extLst>
          </p:cNvPr>
          <p:cNvSpPr/>
          <p:nvPr/>
        </p:nvSpPr>
        <p:spPr>
          <a:xfrm>
            <a:off x="4764541" y="500550"/>
            <a:ext cx="2662917" cy="992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bg1"/>
                </a:solidFill>
                <a:latin typeface="Arial" panose="020B0604020202020204" pitchFamily="34" charset="0"/>
              </a:rPr>
              <a:t>سنتعلم اليوم </a:t>
            </a:r>
          </a:p>
        </p:txBody>
      </p:sp>
      <p:sp>
        <p:nvSpPr>
          <p:cNvPr id="3" name="مستطيل 2">
            <a:extLst>
              <a:ext uri="{FF2B5EF4-FFF2-40B4-BE49-F238E27FC236}">
                <a16:creationId xmlns:a16="http://schemas.microsoft.com/office/drawing/2014/main" id="{227E0C00-357F-E341-06F5-DB1FF6C07999}"/>
              </a:ext>
            </a:extLst>
          </p:cNvPr>
          <p:cNvSpPr/>
          <p:nvPr/>
        </p:nvSpPr>
        <p:spPr>
          <a:xfrm>
            <a:off x="3221588" y="2254706"/>
            <a:ext cx="5748824" cy="1981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طريقة كتابة الصيغ الكيميائية </a:t>
            </a:r>
          </a:p>
          <a:p>
            <a:pPr algn="ctr"/>
            <a:r>
              <a:rPr lang="ar-SA" sz="2800" b="1" dirty="0">
                <a:solidFill>
                  <a:schemeClr val="tx1"/>
                </a:solidFill>
                <a:latin typeface="Arial" panose="020B0604020202020204" pitchFamily="34" charset="0"/>
              </a:rPr>
              <a:t>وتسمية المركبات الأيونية </a:t>
            </a:r>
          </a:p>
          <a:p>
            <a:pPr algn="ctr"/>
            <a:r>
              <a:rPr lang="ar-SA" sz="2800" b="1" dirty="0">
                <a:solidFill>
                  <a:schemeClr val="tx1"/>
                </a:solidFill>
                <a:latin typeface="Arial" panose="020B0604020202020204" pitchFamily="34" charset="0"/>
              </a:rPr>
              <a:t>أيونات أحادية الذرة</a:t>
            </a:r>
          </a:p>
        </p:txBody>
      </p:sp>
      <p:pic>
        <p:nvPicPr>
          <p:cNvPr id="4" name="صورة 3" descr="صورة تحتوي على لقطة شاشة&#10;&#10;تم إنشاء الوصف تلقائياً">
            <a:extLst>
              <a:ext uri="{FF2B5EF4-FFF2-40B4-BE49-F238E27FC236}">
                <a16:creationId xmlns:a16="http://schemas.microsoft.com/office/drawing/2014/main" id="{63C13085-68CD-184C-B18F-A1509821C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313" y="2061989"/>
            <a:ext cx="1199043" cy="385434"/>
          </a:xfrm>
          <a:prstGeom prst="rect">
            <a:avLst/>
          </a:prstGeom>
        </p:spPr>
      </p:pic>
    </p:spTree>
    <p:extLst>
      <p:ext uri="{BB962C8B-B14F-4D97-AF65-F5344CB8AC3E}">
        <p14:creationId xmlns:p14="http://schemas.microsoft.com/office/powerpoint/2010/main" val="34981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CB4C8D5-2379-38BD-2307-F10423F148B2}"/>
              </a:ext>
            </a:extLst>
          </p:cNvPr>
          <p:cNvSpPr/>
          <p:nvPr/>
        </p:nvSpPr>
        <p:spPr>
          <a:xfrm>
            <a:off x="3221588" y="1629844"/>
            <a:ext cx="5748824" cy="1514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لكتابة الصيغة الكيميائية لابد من:  </a:t>
            </a:r>
          </a:p>
          <a:p>
            <a:pPr algn="ctr"/>
            <a:r>
              <a:rPr lang="ar-SA" sz="2800" b="1" dirty="0">
                <a:solidFill>
                  <a:schemeClr val="tx1"/>
                </a:solidFill>
                <a:latin typeface="Arial" panose="020B0604020202020204" pitchFamily="34" charset="0"/>
              </a:rPr>
              <a:t>معرفة عدد التأكسد ( التكافؤ).</a:t>
            </a:r>
          </a:p>
        </p:txBody>
      </p:sp>
      <p:sp>
        <p:nvSpPr>
          <p:cNvPr id="3" name="مستطيل 2">
            <a:extLst>
              <a:ext uri="{FF2B5EF4-FFF2-40B4-BE49-F238E27FC236}">
                <a16:creationId xmlns:a16="http://schemas.microsoft.com/office/drawing/2014/main" id="{7224ABE9-0123-7A3E-1662-52E563B8D6F1}"/>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115 </a:t>
            </a:r>
          </a:p>
        </p:txBody>
      </p:sp>
      <p:pic>
        <p:nvPicPr>
          <p:cNvPr id="4" name="صورة 3" descr="صورة تحتوي على لقطة شاشة&#10;&#10;تم إنشاء الوصف تلقائياً">
            <a:extLst>
              <a:ext uri="{FF2B5EF4-FFF2-40B4-BE49-F238E27FC236}">
                <a16:creationId xmlns:a16="http://schemas.microsoft.com/office/drawing/2014/main" id="{41699D72-A74E-82BB-0C89-9F49665B0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313" y="1437127"/>
            <a:ext cx="1199043" cy="385434"/>
          </a:xfrm>
          <a:prstGeom prst="rect">
            <a:avLst/>
          </a:prstGeom>
        </p:spPr>
      </p:pic>
      <p:sp>
        <p:nvSpPr>
          <p:cNvPr id="5" name="مستطيل 4">
            <a:extLst>
              <a:ext uri="{FF2B5EF4-FFF2-40B4-BE49-F238E27FC236}">
                <a16:creationId xmlns:a16="http://schemas.microsoft.com/office/drawing/2014/main" id="{6D5DA9C7-5708-4405-ADD1-E3507A20F31C}"/>
              </a:ext>
            </a:extLst>
          </p:cNvPr>
          <p:cNvSpPr/>
          <p:nvPr/>
        </p:nvSpPr>
        <p:spPr>
          <a:xfrm>
            <a:off x="4416878" y="379107"/>
            <a:ext cx="3358243" cy="545028"/>
          </a:xfrm>
          <a:prstGeom prst="rect">
            <a:avLst/>
          </a:prstGeom>
          <a:solidFill>
            <a:srgbClr val="800080"/>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كتابة الصيغ الكيميائية </a:t>
            </a:r>
          </a:p>
        </p:txBody>
      </p:sp>
      <p:sp>
        <p:nvSpPr>
          <p:cNvPr id="8" name="مستطيل 7">
            <a:extLst>
              <a:ext uri="{FF2B5EF4-FFF2-40B4-BE49-F238E27FC236}">
                <a16:creationId xmlns:a16="http://schemas.microsoft.com/office/drawing/2014/main" id="{160E1577-51E9-B10B-573D-CBA3438EF8BD}"/>
              </a:ext>
            </a:extLst>
          </p:cNvPr>
          <p:cNvSpPr/>
          <p:nvPr/>
        </p:nvSpPr>
        <p:spPr>
          <a:xfrm>
            <a:off x="978159" y="3713488"/>
            <a:ext cx="10235681" cy="1959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chemeClr val="tx1"/>
              </a:solidFill>
              <a:latin typeface="Arial" panose="020B0604020202020204" pitchFamily="34" charset="0"/>
            </a:endParaRPr>
          </a:p>
        </p:txBody>
      </p:sp>
      <p:pic>
        <p:nvPicPr>
          <p:cNvPr id="9" name="صورة 8" descr="صورة تحتوي على لقطة شاشة&#10;&#10;تم إنشاء الوصف تلقائياً">
            <a:extLst>
              <a:ext uri="{FF2B5EF4-FFF2-40B4-BE49-F238E27FC236}">
                <a16:creationId xmlns:a16="http://schemas.microsoft.com/office/drawing/2014/main" id="{801210BE-AE29-27FA-77CA-59D04BCE1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77" y="3617163"/>
            <a:ext cx="1199043" cy="385434"/>
          </a:xfrm>
          <a:prstGeom prst="rect">
            <a:avLst/>
          </a:prstGeom>
        </p:spPr>
      </p:pic>
      <p:sp>
        <p:nvSpPr>
          <p:cNvPr id="10" name="مستطيل 9">
            <a:extLst>
              <a:ext uri="{FF2B5EF4-FFF2-40B4-BE49-F238E27FC236}">
                <a16:creationId xmlns:a16="http://schemas.microsoft.com/office/drawing/2014/main" id="{EEB04272-FE98-DD3A-7F34-FAE5056B1E71}"/>
              </a:ext>
            </a:extLst>
          </p:cNvPr>
          <p:cNvSpPr/>
          <p:nvPr/>
        </p:nvSpPr>
        <p:spPr>
          <a:xfrm>
            <a:off x="4716331" y="4005402"/>
            <a:ext cx="2759333" cy="558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ما هو عدد التأكسد؟</a:t>
            </a:r>
          </a:p>
        </p:txBody>
      </p:sp>
      <p:sp>
        <p:nvSpPr>
          <p:cNvPr id="11" name="مستطيل 10">
            <a:extLst>
              <a:ext uri="{FF2B5EF4-FFF2-40B4-BE49-F238E27FC236}">
                <a16:creationId xmlns:a16="http://schemas.microsoft.com/office/drawing/2014/main" id="{FAF2E960-828C-0DA3-C221-24735467FC56}"/>
              </a:ext>
            </a:extLst>
          </p:cNvPr>
          <p:cNvSpPr/>
          <p:nvPr/>
        </p:nvSpPr>
        <p:spPr>
          <a:xfrm>
            <a:off x="1146107" y="4629849"/>
            <a:ext cx="9899779" cy="558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latin typeface="Arial" panose="020B0604020202020204" pitchFamily="34" charset="0"/>
              </a:rPr>
              <a:t>عدد الالكترونات التي تفقدها أو تكتسبها أو تشارك بها ذرة العنصر في أثناء التفاعل</a:t>
            </a:r>
          </a:p>
        </p:txBody>
      </p:sp>
    </p:spTree>
    <p:extLst>
      <p:ext uri="{BB962C8B-B14F-4D97-AF65-F5344CB8AC3E}">
        <p14:creationId xmlns:p14="http://schemas.microsoft.com/office/powerpoint/2010/main" val="263098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A0DD308-7565-C7A7-87D5-F03C994C504A}"/>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115 </a:t>
            </a:r>
          </a:p>
        </p:txBody>
      </p:sp>
      <p:pic>
        <p:nvPicPr>
          <p:cNvPr id="4" name="صورة 3" descr="صورة تحتوي على نص, لقطة شاشة, رقم, الخط&#10;&#10;تم إنشاء الوصف تلقائياً">
            <a:extLst>
              <a:ext uri="{FF2B5EF4-FFF2-40B4-BE49-F238E27FC236}">
                <a16:creationId xmlns:a16="http://schemas.microsoft.com/office/drawing/2014/main" id="{44C16BF7-D6F8-C718-8B14-8ED4452E917A}"/>
              </a:ext>
            </a:extLst>
          </p:cNvPr>
          <p:cNvPicPr>
            <a:picLocks noChangeAspect="1"/>
          </p:cNvPicPr>
          <p:nvPr/>
        </p:nvPicPr>
        <p:blipFill rotWithShape="1">
          <a:blip r:embed="rId2">
            <a:extLst>
              <a:ext uri="{28A0092B-C50C-407E-A947-70E740481C1C}">
                <a14:useLocalDpi xmlns:a14="http://schemas.microsoft.com/office/drawing/2010/main" val="0"/>
              </a:ext>
            </a:extLst>
          </a:blip>
          <a:srcRect l="2166" t="6951" r="2244" b="5976"/>
          <a:stretch/>
        </p:blipFill>
        <p:spPr>
          <a:xfrm>
            <a:off x="1044299" y="391886"/>
            <a:ext cx="10103401" cy="4366726"/>
          </a:xfrm>
          <a:prstGeom prst="rect">
            <a:avLst/>
          </a:prstGeom>
        </p:spPr>
      </p:pic>
      <p:sp>
        <p:nvSpPr>
          <p:cNvPr id="5" name="مستطيل 4">
            <a:extLst>
              <a:ext uri="{FF2B5EF4-FFF2-40B4-BE49-F238E27FC236}">
                <a16:creationId xmlns:a16="http://schemas.microsoft.com/office/drawing/2014/main" id="{DFF03CCE-524A-A7B7-9F6B-82932FBDF2A8}"/>
              </a:ext>
            </a:extLst>
          </p:cNvPr>
          <p:cNvSpPr/>
          <p:nvPr/>
        </p:nvSpPr>
        <p:spPr>
          <a:xfrm>
            <a:off x="1477345" y="4863723"/>
            <a:ext cx="9237307" cy="558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لماذا لا يتضمن الجدول 4-3 الفلزات الانتقالية وفلزات المجموعتين 13 و14 ؟ </a:t>
            </a:r>
          </a:p>
        </p:txBody>
      </p:sp>
      <p:sp>
        <p:nvSpPr>
          <p:cNvPr id="6" name="مستطيل 5">
            <a:extLst>
              <a:ext uri="{FF2B5EF4-FFF2-40B4-BE49-F238E27FC236}">
                <a16:creationId xmlns:a16="http://schemas.microsoft.com/office/drawing/2014/main" id="{579CBF2E-8B6D-87BC-5B02-E9B490150F65}"/>
              </a:ext>
            </a:extLst>
          </p:cNvPr>
          <p:cNvSpPr/>
          <p:nvPr/>
        </p:nvSpPr>
        <p:spPr>
          <a:xfrm>
            <a:off x="1477345" y="5527258"/>
            <a:ext cx="9237307" cy="1116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وذلك لأن لمعظم الفلزات الانتقالية وفلزات المجموعتين 13 و14 لها أكثر من عدد تأكسد محتمل  </a:t>
            </a:r>
          </a:p>
        </p:txBody>
      </p:sp>
    </p:spTree>
    <p:extLst>
      <p:ext uri="{BB962C8B-B14F-4D97-AF65-F5344CB8AC3E}">
        <p14:creationId xmlns:p14="http://schemas.microsoft.com/office/powerpoint/2010/main" val="176670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A0DD308-7565-C7A7-87D5-F03C994C504A}"/>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115 </a:t>
            </a:r>
          </a:p>
        </p:txBody>
      </p:sp>
      <p:pic>
        <p:nvPicPr>
          <p:cNvPr id="7" name="صورة 6" descr="صورة تحتوي على نص, لقطة شاشة, رقم, الخط&#10;&#10;تم إنشاء الوصف تلقائياً">
            <a:extLst>
              <a:ext uri="{FF2B5EF4-FFF2-40B4-BE49-F238E27FC236}">
                <a16:creationId xmlns:a16="http://schemas.microsoft.com/office/drawing/2014/main" id="{6E3501D3-0EB9-EBC1-24EF-3A51ABC061CE}"/>
              </a:ext>
            </a:extLst>
          </p:cNvPr>
          <p:cNvPicPr>
            <a:picLocks noChangeAspect="1"/>
          </p:cNvPicPr>
          <p:nvPr/>
        </p:nvPicPr>
        <p:blipFill rotWithShape="1">
          <a:blip r:embed="rId2">
            <a:extLst>
              <a:ext uri="{28A0092B-C50C-407E-A947-70E740481C1C}">
                <a14:useLocalDpi xmlns:a14="http://schemas.microsoft.com/office/drawing/2010/main" val="0"/>
              </a:ext>
            </a:extLst>
          </a:blip>
          <a:srcRect l="1501" t="1769" r="2076" b="5207"/>
          <a:stretch/>
        </p:blipFill>
        <p:spPr>
          <a:xfrm>
            <a:off x="136849" y="298579"/>
            <a:ext cx="10053341" cy="6260841"/>
          </a:xfrm>
          <a:prstGeom prst="rect">
            <a:avLst/>
          </a:prstGeom>
        </p:spPr>
      </p:pic>
      <p:sp>
        <p:nvSpPr>
          <p:cNvPr id="6" name="مستطيل 5">
            <a:extLst>
              <a:ext uri="{FF2B5EF4-FFF2-40B4-BE49-F238E27FC236}">
                <a16:creationId xmlns:a16="http://schemas.microsoft.com/office/drawing/2014/main" id="{579CBF2E-8B6D-87BC-5B02-E9B490150F65}"/>
              </a:ext>
            </a:extLst>
          </p:cNvPr>
          <p:cNvSpPr/>
          <p:nvPr/>
        </p:nvSpPr>
        <p:spPr>
          <a:xfrm>
            <a:off x="9955763" y="2706630"/>
            <a:ext cx="1847461" cy="1258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تعرّف أعداد التأكسد بالشحنة الظاهرة على الأيون</a:t>
            </a:r>
          </a:p>
        </p:txBody>
      </p:sp>
    </p:spTree>
    <p:extLst>
      <p:ext uri="{BB962C8B-B14F-4D97-AF65-F5344CB8AC3E}">
        <p14:creationId xmlns:p14="http://schemas.microsoft.com/office/powerpoint/2010/main" val="132941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CB4C8D5-2379-38BD-2307-F10423F148B2}"/>
              </a:ext>
            </a:extLst>
          </p:cNvPr>
          <p:cNvSpPr/>
          <p:nvPr/>
        </p:nvSpPr>
        <p:spPr>
          <a:xfrm>
            <a:off x="4058520" y="1225016"/>
            <a:ext cx="4074951" cy="88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خطوات كتابة الصيغ الكيميائية:</a:t>
            </a:r>
          </a:p>
        </p:txBody>
      </p:sp>
      <p:sp>
        <p:nvSpPr>
          <p:cNvPr id="3" name="مستطيل 2">
            <a:extLst>
              <a:ext uri="{FF2B5EF4-FFF2-40B4-BE49-F238E27FC236}">
                <a16:creationId xmlns:a16="http://schemas.microsoft.com/office/drawing/2014/main" id="{7224ABE9-0123-7A3E-1662-52E563B8D6F1}"/>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116 </a:t>
            </a:r>
          </a:p>
        </p:txBody>
      </p:sp>
      <p:pic>
        <p:nvPicPr>
          <p:cNvPr id="4" name="صورة 3" descr="صورة تحتوي على لقطة شاشة&#10;&#10;تم إنشاء الوصف تلقائياً">
            <a:extLst>
              <a:ext uri="{FF2B5EF4-FFF2-40B4-BE49-F238E27FC236}">
                <a16:creationId xmlns:a16="http://schemas.microsoft.com/office/drawing/2014/main" id="{41699D72-A74E-82BB-0C89-9F49665B0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75" y="1032299"/>
            <a:ext cx="1199043" cy="385434"/>
          </a:xfrm>
          <a:prstGeom prst="rect">
            <a:avLst/>
          </a:prstGeom>
        </p:spPr>
      </p:pic>
      <p:sp>
        <p:nvSpPr>
          <p:cNvPr id="5" name="مستطيل 4">
            <a:extLst>
              <a:ext uri="{FF2B5EF4-FFF2-40B4-BE49-F238E27FC236}">
                <a16:creationId xmlns:a16="http://schemas.microsoft.com/office/drawing/2014/main" id="{6D5DA9C7-5708-4405-ADD1-E3507A20F31C}"/>
              </a:ext>
            </a:extLst>
          </p:cNvPr>
          <p:cNvSpPr/>
          <p:nvPr/>
        </p:nvSpPr>
        <p:spPr>
          <a:xfrm>
            <a:off x="4416878" y="379107"/>
            <a:ext cx="3358243" cy="545028"/>
          </a:xfrm>
          <a:prstGeom prst="rect">
            <a:avLst/>
          </a:prstGeom>
          <a:solidFill>
            <a:srgbClr val="800080"/>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كتابة الصيغ الكيميائية </a:t>
            </a:r>
          </a:p>
        </p:txBody>
      </p:sp>
      <p:sp>
        <p:nvSpPr>
          <p:cNvPr id="8" name="مستطيل 7">
            <a:extLst>
              <a:ext uri="{FF2B5EF4-FFF2-40B4-BE49-F238E27FC236}">
                <a16:creationId xmlns:a16="http://schemas.microsoft.com/office/drawing/2014/main" id="{160E1577-51E9-B10B-573D-CBA3438EF8BD}"/>
              </a:ext>
            </a:extLst>
          </p:cNvPr>
          <p:cNvSpPr/>
          <p:nvPr/>
        </p:nvSpPr>
        <p:spPr>
          <a:xfrm>
            <a:off x="978159" y="2830070"/>
            <a:ext cx="10235681" cy="299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chemeClr val="tx1"/>
              </a:solidFill>
              <a:latin typeface="Arial" panose="020B0604020202020204" pitchFamily="34" charset="0"/>
            </a:endParaRPr>
          </a:p>
        </p:txBody>
      </p:sp>
      <p:pic>
        <p:nvPicPr>
          <p:cNvPr id="9" name="صورة 8" descr="صورة تحتوي على لقطة شاشة&#10;&#10;تم إنشاء الوصف تلقائياً">
            <a:extLst>
              <a:ext uri="{FF2B5EF4-FFF2-40B4-BE49-F238E27FC236}">
                <a16:creationId xmlns:a16="http://schemas.microsoft.com/office/drawing/2014/main" id="{801210BE-AE29-27FA-77CA-59D04BCE1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75" y="2637353"/>
            <a:ext cx="1199043" cy="385434"/>
          </a:xfrm>
          <a:prstGeom prst="rect">
            <a:avLst/>
          </a:prstGeom>
        </p:spPr>
      </p:pic>
      <p:sp>
        <p:nvSpPr>
          <p:cNvPr id="11" name="مستطيل 10">
            <a:extLst>
              <a:ext uri="{FF2B5EF4-FFF2-40B4-BE49-F238E27FC236}">
                <a16:creationId xmlns:a16="http://schemas.microsoft.com/office/drawing/2014/main" id="{FAF2E960-828C-0DA3-C221-24735467FC56}"/>
              </a:ext>
            </a:extLst>
          </p:cNvPr>
          <p:cNvSpPr/>
          <p:nvPr/>
        </p:nvSpPr>
        <p:spPr>
          <a:xfrm>
            <a:off x="1146105" y="3104870"/>
            <a:ext cx="9899779" cy="2222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كتابة رمز العنصر الذي يمثل الأيون الموجب عن اليسار ثم الأيون السالب عن اليمين.</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كتابة عدد التأكسد للعنصر أو الأيون أسفل الرمز او العنصر.</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التبديل بين أعداد التأكسد لشقي المركب، وإذا كان هناك عامل مشترك بين الاعداد يقسم على هذا العامل للوصول لأبسط نسبة عددية</a:t>
            </a:r>
          </a:p>
        </p:txBody>
      </p:sp>
    </p:spTree>
    <p:extLst>
      <p:ext uri="{BB962C8B-B14F-4D97-AF65-F5344CB8AC3E}">
        <p14:creationId xmlns:p14="http://schemas.microsoft.com/office/powerpoint/2010/main" val="896251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CB4C8D5-2379-38BD-2307-F10423F148B2}"/>
              </a:ext>
            </a:extLst>
          </p:cNvPr>
          <p:cNvSpPr/>
          <p:nvPr/>
        </p:nvSpPr>
        <p:spPr>
          <a:xfrm>
            <a:off x="3823842" y="1206863"/>
            <a:ext cx="4544304" cy="88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خطوات تسمية  المركبات الأيونية:</a:t>
            </a:r>
          </a:p>
        </p:txBody>
      </p:sp>
      <p:sp>
        <p:nvSpPr>
          <p:cNvPr id="3" name="مستطيل 2">
            <a:extLst>
              <a:ext uri="{FF2B5EF4-FFF2-40B4-BE49-F238E27FC236}">
                <a16:creationId xmlns:a16="http://schemas.microsoft.com/office/drawing/2014/main" id="{7224ABE9-0123-7A3E-1662-52E563B8D6F1}"/>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116 </a:t>
            </a:r>
          </a:p>
        </p:txBody>
      </p:sp>
      <p:pic>
        <p:nvPicPr>
          <p:cNvPr id="4" name="صورة 3" descr="صورة تحتوي على لقطة شاشة&#10;&#10;تم إنشاء الوصف تلقائياً">
            <a:extLst>
              <a:ext uri="{FF2B5EF4-FFF2-40B4-BE49-F238E27FC236}">
                <a16:creationId xmlns:a16="http://schemas.microsoft.com/office/drawing/2014/main" id="{41699D72-A74E-82BB-0C89-9F49665B0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75" y="1032299"/>
            <a:ext cx="1199043" cy="385434"/>
          </a:xfrm>
          <a:prstGeom prst="rect">
            <a:avLst/>
          </a:prstGeom>
        </p:spPr>
      </p:pic>
      <p:sp>
        <p:nvSpPr>
          <p:cNvPr id="5" name="مستطيل 4">
            <a:extLst>
              <a:ext uri="{FF2B5EF4-FFF2-40B4-BE49-F238E27FC236}">
                <a16:creationId xmlns:a16="http://schemas.microsoft.com/office/drawing/2014/main" id="{6D5DA9C7-5708-4405-ADD1-E3507A20F31C}"/>
              </a:ext>
            </a:extLst>
          </p:cNvPr>
          <p:cNvSpPr/>
          <p:nvPr/>
        </p:nvSpPr>
        <p:spPr>
          <a:xfrm>
            <a:off x="4416878" y="379107"/>
            <a:ext cx="3358243" cy="545028"/>
          </a:xfrm>
          <a:prstGeom prst="rect">
            <a:avLst/>
          </a:prstGeom>
          <a:solidFill>
            <a:srgbClr val="800080"/>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كتابة الصيغ الكيميائية </a:t>
            </a:r>
          </a:p>
        </p:txBody>
      </p:sp>
      <p:sp>
        <p:nvSpPr>
          <p:cNvPr id="8" name="مستطيل 7">
            <a:extLst>
              <a:ext uri="{FF2B5EF4-FFF2-40B4-BE49-F238E27FC236}">
                <a16:creationId xmlns:a16="http://schemas.microsoft.com/office/drawing/2014/main" id="{160E1577-51E9-B10B-573D-CBA3438EF8BD}"/>
              </a:ext>
            </a:extLst>
          </p:cNvPr>
          <p:cNvSpPr/>
          <p:nvPr/>
        </p:nvSpPr>
        <p:spPr>
          <a:xfrm>
            <a:off x="978159" y="2830070"/>
            <a:ext cx="10235681" cy="3648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chemeClr val="tx1"/>
              </a:solidFill>
              <a:latin typeface="Arial" panose="020B0604020202020204" pitchFamily="34" charset="0"/>
            </a:endParaRPr>
          </a:p>
        </p:txBody>
      </p:sp>
      <p:pic>
        <p:nvPicPr>
          <p:cNvPr id="9" name="صورة 8" descr="صورة تحتوي على لقطة شاشة&#10;&#10;تم إنشاء الوصف تلقائياً">
            <a:extLst>
              <a:ext uri="{FF2B5EF4-FFF2-40B4-BE49-F238E27FC236}">
                <a16:creationId xmlns:a16="http://schemas.microsoft.com/office/drawing/2014/main" id="{801210BE-AE29-27FA-77CA-59D04BCE1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75" y="2637353"/>
            <a:ext cx="1199043" cy="385434"/>
          </a:xfrm>
          <a:prstGeom prst="rect">
            <a:avLst/>
          </a:prstGeom>
        </p:spPr>
      </p:pic>
      <p:sp>
        <p:nvSpPr>
          <p:cNvPr id="11" name="مستطيل 10">
            <a:extLst>
              <a:ext uri="{FF2B5EF4-FFF2-40B4-BE49-F238E27FC236}">
                <a16:creationId xmlns:a16="http://schemas.microsoft.com/office/drawing/2014/main" id="{FAF2E960-828C-0DA3-C221-24735467FC56}"/>
              </a:ext>
            </a:extLst>
          </p:cNvPr>
          <p:cNvSpPr/>
          <p:nvPr/>
        </p:nvSpPr>
        <p:spPr>
          <a:xfrm>
            <a:off x="1146105" y="3104870"/>
            <a:ext cx="9899779" cy="3155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يسمى الأيون السالب أولًا متبوعًا باسم الأيون الموجب.</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في حالة الأيون السالب الأحادي الذرة يشتق الاسم من اسم العنصر مضافًا إليه المقطع (يد).</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عند وجود أكثر من عدد تأكسد يجب أن تشير إلى عدد التأكسد بالأرقام اللاتينية بعد اسم الأيون الموجب.</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عندما يحتوي المركب على أيون عديد الذرات نقوم بتسميته أولًا ، ثم نسمي الأيون الموجب.</a:t>
            </a:r>
          </a:p>
        </p:txBody>
      </p:sp>
    </p:spTree>
    <p:extLst>
      <p:ext uri="{BB962C8B-B14F-4D97-AF65-F5344CB8AC3E}">
        <p14:creationId xmlns:p14="http://schemas.microsoft.com/office/powerpoint/2010/main" val="2927304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الكالسيوم </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الكلور</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r>
              <a:rPr lang="en-US" sz="2800" b="1" baseline="30000" dirty="0">
                <a:solidFill>
                  <a:srgbClr val="800080"/>
                </a:solidFill>
                <a:latin typeface="Arial" panose="020B0604020202020204" pitchFamily="34" charset="0"/>
              </a:rPr>
              <a:t>2+</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Cl</a:t>
            </a:r>
            <a:r>
              <a:rPr lang="en-US" sz="2800" b="1" baseline="30000" dirty="0">
                <a:solidFill>
                  <a:srgbClr val="009900"/>
                </a:solidFill>
                <a:latin typeface="Arial" panose="020B0604020202020204" pitchFamily="34" charset="0"/>
              </a:rPr>
              <a:t>1-</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p>
          <a:p>
            <a:pPr algn="ctr"/>
            <a:r>
              <a:rPr lang="en-US" sz="2800" b="1" dirty="0">
                <a:solidFill>
                  <a:srgbClr val="800080"/>
                </a:solidFill>
                <a:latin typeface="Arial" panose="020B0604020202020204" pitchFamily="34" charset="0"/>
              </a:rPr>
              <a:t>2</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Cl</a:t>
            </a:r>
          </a:p>
          <a:p>
            <a:pPr algn="ctr"/>
            <a:r>
              <a:rPr lang="en-US" sz="2800" b="1" dirty="0">
                <a:solidFill>
                  <a:srgbClr val="009900"/>
                </a:solidFill>
                <a:latin typeface="Arial" panose="020B0604020202020204" pitchFamily="34" charset="0"/>
              </a:rPr>
              <a:t>1</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770803"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r>
              <a:rPr lang="en-US" sz="2800" b="1" dirty="0">
                <a:solidFill>
                  <a:srgbClr val="009900"/>
                </a:solidFill>
                <a:latin typeface="Arial" panose="020B0604020202020204" pitchFamily="34" charset="0"/>
              </a:rPr>
              <a:t>Cl</a:t>
            </a:r>
            <a:r>
              <a:rPr lang="en-US" sz="2800" b="1" baseline="-25000" dirty="0">
                <a:solidFill>
                  <a:srgbClr val="009900"/>
                </a:solidFill>
                <a:latin typeface="Arial" panose="020B0604020202020204" pitchFamily="34" charset="0"/>
              </a:rPr>
              <a:t>2</a:t>
            </a:r>
            <a:endParaRPr lang="ar-SA" sz="2800" b="1" baseline="-25000" dirty="0">
              <a:solidFill>
                <a:srgbClr val="009900"/>
              </a:solidFill>
              <a:latin typeface="Arial" panose="020B0604020202020204" pitchFamily="34" charset="0"/>
            </a:endParaRPr>
          </a:p>
        </p:txBody>
      </p:sp>
      <p:sp>
        <p:nvSpPr>
          <p:cNvPr id="27" name="مستطيل 26">
            <a:extLst>
              <a:ext uri="{FF2B5EF4-FFF2-40B4-BE49-F238E27FC236}">
                <a16:creationId xmlns:a16="http://schemas.microsoft.com/office/drawing/2014/main" id="{70E135FB-0467-41A7-D679-BCFEEA6B197C}"/>
              </a:ext>
            </a:extLst>
          </p:cNvPr>
          <p:cNvSpPr/>
          <p:nvPr/>
        </p:nvSpPr>
        <p:spPr>
          <a:xfrm>
            <a:off x="7929415" y="3346740"/>
            <a:ext cx="2163436" cy="75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latin typeface="Arial" panose="020B0604020202020204" pitchFamily="34" charset="0"/>
              </a:rPr>
              <a:t>الواحد لا يتكتب أسفل العنصر</a:t>
            </a: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 + (يد)</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كلور +يد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الكالسيوم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560850" y="5758337"/>
            <a:ext cx="2163436"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كلوريد</a:t>
            </a:r>
            <a:r>
              <a:rPr lang="ar-SA" sz="2800" b="1" dirty="0">
                <a:solidFill>
                  <a:srgbClr val="9900CC"/>
                </a:solidFill>
                <a:latin typeface="Arial" panose="020B0604020202020204" pitchFamily="34" charset="0"/>
              </a:rPr>
              <a:t> الكالسيوم</a:t>
            </a:r>
          </a:p>
        </p:txBody>
      </p:sp>
    </p:spTree>
    <p:extLst>
      <p:ext uri="{BB962C8B-B14F-4D97-AF65-F5344CB8AC3E}">
        <p14:creationId xmlns:p14="http://schemas.microsoft.com/office/powerpoint/2010/main" val="242726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 calcmode="lin" valueType="num">
                                      <p:cBhvr>
                                        <p:cTn id="71" dur="1000" fill="hold"/>
                                        <p:tgtEl>
                                          <p:spTgt spid="27"/>
                                        </p:tgtEl>
                                        <p:attrNameLst>
                                          <p:attrName>style.rotation</p:attrName>
                                        </p:attrNameLst>
                                      </p:cBhvr>
                                      <p:tavLst>
                                        <p:tav tm="0">
                                          <p:val>
                                            <p:fltVal val="90"/>
                                          </p:val>
                                        </p:tav>
                                        <p:tav tm="100000">
                                          <p:val>
                                            <p:fltVal val="0"/>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 calcmode="lin" valueType="num">
                                      <p:cBhvr>
                                        <p:cTn id="87" dur="1000" fill="hold"/>
                                        <p:tgtEl>
                                          <p:spTgt spid="31"/>
                                        </p:tgtEl>
                                        <p:attrNameLst>
                                          <p:attrName>style.rotation</p:attrName>
                                        </p:attrNameLst>
                                      </p:cBhvr>
                                      <p:tavLst>
                                        <p:tav tm="0">
                                          <p:val>
                                            <p:fltVal val="90"/>
                                          </p:val>
                                        </p:tav>
                                        <p:tav tm="100000">
                                          <p:val>
                                            <p:fltVal val="0"/>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1000" fill="hold"/>
                                        <p:tgtEl>
                                          <p:spTgt spid="32"/>
                                        </p:tgtEl>
                                        <p:attrNameLst>
                                          <p:attrName>ppt_w</p:attrName>
                                        </p:attrNameLst>
                                      </p:cBhvr>
                                      <p:tavLst>
                                        <p:tav tm="0">
                                          <p:val>
                                            <p:fltVal val="0"/>
                                          </p:val>
                                        </p:tav>
                                        <p:tav tm="100000">
                                          <p:val>
                                            <p:strVal val="#ppt_w"/>
                                          </p:val>
                                        </p:tav>
                                      </p:tavLst>
                                    </p:anim>
                                    <p:anim calcmode="lin" valueType="num">
                                      <p:cBhvr>
                                        <p:cTn id="94" dur="1000" fill="hold"/>
                                        <p:tgtEl>
                                          <p:spTgt spid="32"/>
                                        </p:tgtEl>
                                        <p:attrNameLst>
                                          <p:attrName>ppt_h</p:attrName>
                                        </p:attrNameLst>
                                      </p:cBhvr>
                                      <p:tavLst>
                                        <p:tav tm="0">
                                          <p:val>
                                            <p:fltVal val="0"/>
                                          </p:val>
                                        </p:tav>
                                        <p:tav tm="100000">
                                          <p:val>
                                            <p:strVal val="#ppt_h"/>
                                          </p:val>
                                        </p:tav>
                                      </p:tavLst>
                                    </p:anim>
                                    <p:anim calcmode="lin" valueType="num">
                                      <p:cBhvr>
                                        <p:cTn id="95" dur="1000" fill="hold"/>
                                        <p:tgtEl>
                                          <p:spTgt spid="32"/>
                                        </p:tgtEl>
                                        <p:attrNameLst>
                                          <p:attrName>style.rotation</p:attrName>
                                        </p:attrNameLst>
                                      </p:cBhvr>
                                      <p:tavLst>
                                        <p:tav tm="0">
                                          <p:val>
                                            <p:fltVal val="90"/>
                                          </p:val>
                                        </p:tav>
                                        <p:tav tm="100000">
                                          <p:val>
                                            <p:fltVal val="0"/>
                                          </p:val>
                                        </p:tav>
                                      </p:tavLst>
                                    </p:anim>
                                    <p:animEffect transition="in" filter="fade">
                                      <p:cBhvr>
                                        <p:cTn id="96" dur="10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27" grpId="0" animBg="1"/>
      <p:bldP spid="30" grpId="0" animBg="1"/>
      <p:bldP spid="31" grpId="0" animBg="1"/>
      <p:bldP spid="32" grpId="0" animBg="1"/>
      <p:bldP spid="33" grpId="0" animBg="1"/>
      <p:bldP spid="3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الكالسيوم </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الأكسجين</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r>
              <a:rPr lang="en-US" sz="2800" b="1" baseline="30000" dirty="0">
                <a:solidFill>
                  <a:srgbClr val="800080"/>
                </a:solidFill>
                <a:latin typeface="Arial" panose="020B0604020202020204" pitchFamily="34" charset="0"/>
              </a:rPr>
              <a:t>2+</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a:t>
            </a:r>
            <a:r>
              <a:rPr lang="en-US" sz="2800" b="1" baseline="30000" dirty="0">
                <a:solidFill>
                  <a:srgbClr val="009900"/>
                </a:solidFill>
                <a:latin typeface="Arial" panose="020B0604020202020204" pitchFamily="34" charset="0"/>
              </a:rPr>
              <a:t>2-</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p>
          <a:p>
            <a:pPr algn="ctr"/>
            <a:r>
              <a:rPr lang="en-US" sz="2800" b="1" dirty="0">
                <a:solidFill>
                  <a:srgbClr val="800080"/>
                </a:solidFill>
                <a:latin typeface="Arial" panose="020B0604020202020204" pitchFamily="34" charset="0"/>
              </a:rPr>
              <a:t>2</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a:t>
            </a:r>
          </a:p>
          <a:p>
            <a:pPr algn="ctr"/>
            <a:r>
              <a:rPr lang="en-US" sz="2800" b="1" dirty="0">
                <a:solidFill>
                  <a:srgbClr val="009900"/>
                </a:solidFill>
                <a:latin typeface="Arial" panose="020B0604020202020204" pitchFamily="34" charset="0"/>
              </a:rPr>
              <a:t>2</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770803"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err="1">
                <a:solidFill>
                  <a:srgbClr val="800080"/>
                </a:solidFill>
                <a:latin typeface="Arial" panose="020B0604020202020204" pitchFamily="34" charset="0"/>
              </a:rPr>
              <a:t>Ca</a:t>
            </a:r>
            <a:r>
              <a:rPr lang="en-US" sz="2800" b="1" dirty="0" err="1">
                <a:solidFill>
                  <a:srgbClr val="009900"/>
                </a:solidFill>
                <a:latin typeface="Arial" panose="020B0604020202020204" pitchFamily="34" charset="0"/>
              </a:rPr>
              <a:t>O</a:t>
            </a:r>
            <a:endParaRPr lang="ar-SA" sz="2800" b="1" baseline="-25000" dirty="0">
              <a:solidFill>
                <a:srgbClr val="009900"/>
              </a:solidFill>
              <a:latin typeface="Arial" panose="020B0604020202020204" pitchFamily="34" charset="0"/>
            </a:endParaRPr>
          </a:p>
        </p:txBody>
      </p:sp>
      <p:sp>
        <p:nvSpPr>
          <p:cNvPr id="27" name="مستطيل 26">
            <a:extLst>
              <a:ext uri="{FF2B5EF4-FFF2-40B4-BE49-F238E27FC236}">
                <a16:creationId xmlns:a16="http://schemas.microsoft.com/office/drawing/2014/main" id="{70E135FB-0467-41A7-D679-BCFEEA6B197C}"/>
              </a:ext>
            </a:extLst>
          </p:cNvPr>
          <p:cNvSpPr/>
          <p:nvPr/>
        </p:nvSpPr>
        <p:spPr>
          <a:xfrm>
            <a:off x="7929415" y="3346740"/>
            <a:ext cx="2163436" cy="75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latin typeface="Arial" panose="020B0604020202020204" pitchFamily="34" charset="0"/>
              </a:rPr>
              <a:t>إذا متساوية أعداد التأكسد لا تكتب</a:t>
            </a: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 + (يد)</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أكس +يد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الكالسيوم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560850" y="5758337"/>
            <a:ext cx="2163436"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أكسيد</a:t>
            </a:r>
            <a:r>
              <a:rPr lang="ar-SA" sz="2800" b="1" dirty="0">
                <a:solidFill>
                  <a:srgbClr val="9900CC"/>
                </a:solidFill>
                <a:latin typeface="Arial" panose="020B0604020202020204" pitchFamily="34" charset="0"/>
              </a:rPr>
              <a:t> الكالسيوم</a:t>
            </a:r>
          </a:p>
        </p:txBody>
      </p:sp>
    </p:spTree>
    <p:extLst>
      <p:ext uri="{BB962C8B-B14F-4D97-AF65-F5344CB8AC3E}">
        <p14:creationId xmlns:p14="http://schemas.microsoft.com/office/powerpoint/2010/main" val="377161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 calcmode="lin" valueType="num">
                                      <p:cBhvr>
                                        <p:cTn id="71" dur="1000" fill="hold"/>
                                        <p:tgtEl>
                                          <p:spTgt spid="27"/>
                                        </p:tgtEl>
                                        <p:attrNameLst>
                                          <p:attrName>style.rotation</p:attrName>
                                        </p:attrNameLst>
                                      </p:cBhvr>
                                      <p:tavLst>
                                        <p:tav tm="0">
                                          <p:val>
                                            <p:fltVal val="90"/>
                                          </p:val>
                                        </p:tav>
                                        <p:tav tm="100000">
                                          <p:val>
                                            <p:fltVal val="0"/>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 calcmode="lin" valueType="num">
                                      <p:cBhvr>
                                        <p:cTn id="87" dur="1000" fill="hold"/>
                                        <p:tgtEl>
                                          <p:spTgt spid="31"/>
                                        </p:tgtEl>
                                        <p:attrNameLst>
                                          <p:attrName>style.rotation</p:attrName>
                                        </p:attrNameLst>
                                      </p:cBhvr>
                                      <p:tavLst>
                                        <p:tav tm="0">
                                          <p:val>
                                            <p:fltVal val="90"/>
                                          </p:val>
                                        </p:tav>
                                        <p:tav tm="100000">
                                          <p:val>
                                            <p:fltVal val="0"/>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1000" fill="hold"/>
                                        <p:tgtEl>
                                          <p:spTgt spid="32"/>
                                        </p:tgtEl>
                                        <p:attrNameLst>
                                          <p:attrName>ppt_w</p:attrName>
                                        </p:attrNameLst>
                                      </p:cBhvr>
                                      <p:tavLst>
                                        <p:tav tm="0">
                                          <p:val>
                                            <p:fltVal val="0"/>
                                          </p:val>
                                        </p:tav>
                                        <p:tav tm="100000">
                                          <p:val>
                                            <p:strVal val="#ppt_w"/>
                                          </p:val>
                                        </p:tav>
                                      </p:tavLst>
                                    </p:anim>
                                    <p:anim calcmode="lin" valueType="num">
                                      <p:cBhvr>
                                        <p:cTn id="94" dur="1000" fill="hold"/>
                                        <p:tgtEl>
                                          <p:spTgt spid="32"/>
                                        </p:tgtEl>
                                        <p:attrNameLst>
                                          <p:attrName>ppt_h</p:attrName>
                                        </p:attrNameLst>
                                      </p:cBhvr>
                                      <p:tavLst>
                                        <p:tav tm="0">
                                          <p:val>
                                            <p:fltVal val="0"/>
                                          </p:val>
                                        </p:tav>
                                        <p:tav tm="100000">
                                          <p:val>
                                            <p:strVal val="#ppt_h"/>
                                          </p:val>
                                        </p:tav>
                                      </p:tavLst>
                                    </p:anim>
                                    <p:anim calcmode="lin" valueType="num">
                                      <p:cBhvr>
                                        <p:cTn id="95" dur="1000" fill="hold"/>
                                        <p:tgtEl>
                                          <p:spTgt spid="32"/>
                                        </p:tgtEl>
                                        <p:attrNameLst>
                                          <p:attrName>style.rotation</p:attrName>
                                        </p:attrNameLst>
                                      </p:cBhvr>
                                      <p:tavLst>
                                        <p:tav tm="0">
                                          <p:val>
                                            <p:fltVal val="90"/>
                                          </p:val>
                                        </p:tav>
                                        <p:tav tm="100000">
                                          <p:val>
                                            <p:fltVal val="0"/>
                                          </p:val>
                                        </p:tav>
                                      </p:tavLst>
                                    </p:anim>
                                    <p:animEffect transition="in" filter="fade">
                                      <p:cBhvr>
                                        <p:cTn id="96" dur="10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27" grpId="0" animBg="1"/>
      <p:bldP spid="30" grpId="0" animBg="1"/>
      <p:bldP spid="31"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نص, لقطة شاشة, صفحة ويب, موقع إلكتروني&#10;&#10;تم إنشاء الوصف تلقائياً">
            <a:extLst>
              <a:ext uri="{FF2B5EF4-FFF2-40B4-BE49-F238E27FC236}">
                <a16:creationId xmlns:a16="http://schemas.microsoft.com/office/drawing/2014/main" id="{14D6B7AE-6B2E-B8C5-CFFD-963456689551}"/>
              </a:ext>
            </a:extLst>
          </p:cNvPr>
          <p:cNvPicPr>
            <a:picLocks noChangeAspect="1"/>
          </p:cNvPicPr>
          <p:nvPr/>
        </p:nvPicPr>
        <p:blipFill rotWithShape="1">
          <a:blip r:embed="rId2">
            <a:extLst>
              <a:ext uri="{28A0092B-C50C-407E-A947-70E740481C1C}">
                <a14:useLocalDpi xmlns:a14="http://schemas.microsoft.com/office/drawing/2010/main" val="0"/>
              </a:ext>
            </a:extLst>
          </a:blip>
          <a:srcRect l="1000" r="2405"/>
          <a:stretch/>
        </p:blipFill>
        <p:spPr>
          <a:xfrm>
            <a:off x="233265" y="163547"/>
            <a:ext cx="4917234" cy="6530906"/>
          </a:xfrm>
          <a:prstGeom prst="rect">
            <a:avLst/>
          </a:prstGeom>
        </p:spPr>
      </p:pic>
      <p:sp>
        <p:nvSpPr>
          <p:cNvPr id="6" name="مستطيل: زوايا مستديرة 5">
            <a:extLst>
              <a:ext uri="{FF2B5EF4-FFF2-40B4-BE49-F238E27FC236}">
                <a16:creationId xmlns:a16="http://schemas.microsoft.com/office/drawing/2014/main" id="{62553003-770A-37F8-692C-F441EED7F685}"/>
              </a:ext>
            </a:extLst>
          </p:cNvPr>
          <p:cNvSpPr/>
          <p:nvPr/>
        </p:nvSpPr>
        <p:spPr>
          <a:xfrm>
            <a:off x="5402425" y="1085464"/>
            <a:ext cx="6251510" cy="1303172"/>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400" b="1" dirty="0">
                <a:solidFill>
                  <a:srgbClr val="0000CC"/>
                </a:solidFill>
              </a:rPr>
              <a:t>الهدف منها </a:t>
            </a:r>
          </a:p>
          <a:p>
            <a:pPr algn="ctr"/>
            <a:r>
              <a:rPr lang="ar-SA" sz="2400" b="1" dirty="0">
                <a:solidFill>
                  <a:sysClr val="windowText" lastClr="000000"/>
                </a:solidFill>
              </a:rPr>
              <a:t>تصنيف التغيرات إلى فيزيائية أو كيميائية، وتحديد أدلة على حدوث التغير الكيميائي.</a:t>
            </a:r>
          </a:p>
        </p:txBody>
      </p:sp>
      <p:sp>
        <p:nvSpPr>
          <p:cNvPr id="7" name="مستطيل: زوايا مستديرة 6">
            <a:extLst>
              <a:ext uri="{FF2B5EF4-FFF2-40B4-BE49-F238E27FC236}">
                <a16:creationId xmlns:a16="http://schemas.microsoft.com/office/drawing/2014/main" id="{5B5D31CA-266D-62D6-09B8-4CEF124D29DB}"/>
              </a:ext>
            </a:extLst>
          </p:cNvPr>
          <p:cNvSpPr/>
          <p:nvPr/>
        </p:nvSpPr>
        <p:spPr>
          <a:xfrm>
            <a:off x="6806682" y="163547"/>
            <a:ext cx="3442996" cy="709126"/>
          </a:xfrm>
          <a:prstGeom prst="roundRect">
            <a:avLst>
              <a:gd name="adj" fmla="val 50000"/>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200" b="1" dirty="0"/>
              <a:t>تجربة استهلالية</a:t>
            </a:r>
          </a:p>
        </p:txBody>
      </p:sp>
      <p:sp>
        <p:nvSpPr>
          <p:cNvPr id="8" name="مستطيل: زوايا مستديرة 7">
            <a:extLst>
              <a:ext uri="{FF2B5EF4-FFF2-40B4-BE49-F238E27FC236}">
                <a16:creationId xmlns:a16="http://schemas.microsoft.com/office/drawing/2014/main" id="{46F8DF2F-DAF1-D5C1-715A-1D48983D0C9A}"/>
              </a:ext>
            </a:extLst>
          </p:cNvPr>
          <p:cNvSpPr/>
          <p:nvPr/>
        </p:nvSpPr>
        <p:spPr>
          <a:xfrm>
            <a:off x="5402425" y="3303036"/>
            <a:ext cx="6251510" cy="754223"/>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000" b="1" dirty="0">
                <a:solidFill>
                  <a:schemeClr val="tx1"/>
                </a:solidFill>
              </a:rPr>
              <a:t>1- تحول لون المحلول من الأزرق إلى الأحمر، ثم إلى البرتقالي فالأصفر وأخي ً را إلى الأخضر. وانخفاض درجة حرارة المحلول</a:t>
            </a:r>
          </a:p>
        </p:txBody>
      </p:sp>
      <p:sp>
        <p:nvSpPr>
          <p:cNvPr id="9" name="مستطيل: زوايا مستديرة 8">
            <a:extLst>
              <a:ext uri="{FF2B5EF4-FFF2-40B4-BE49-F238E27FC236}">
                <a16:creationId xmlns:a16="http://schemas.microsoft.com/office/drawing/2014/main" id="{7E522DEA-957F-A63D-1C95-0E73D16E7AA4}"/>
              </a:ext>
            </a:extLst>
          </p:cNvPr>
          <p:cNvSpPr/>
          <p:nvPr/>
        </p:nvSpPr>
        <p:spPr>
          <a:xfrm>
            <a:off x="7413172" y="2491273"/>
            <a:ext cx="2066730" cy="709126"/>
          </a:xfrm>
          <a:prstGeom prst="roundRect">
            <a:avLst>
              <a:gd name="adj" fmla="val 10526"/>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2800" b="1" dirty="0"/>
              <a:t>التحليل</a:t>
            </a:r>
          </a:p>
        </p:txBody>
      </p:sp>
      <p:sp>
        <p:nvSpPr>
          <p:cNvPr id="10" name="مستطيل: زوايا مستديرة 9">
            <a:extLst>
              <a:ext uri="{FF2B5EF4-FFF2-40B4-BE49-F238E27FC236}">
                <a16:creationId xmlns:a16="http://schemas.microsoft.com/office/drawing/2014/main" id="{F59B201E-7D21-B0F5-1307-407BEF1278E2}"/>
              </a:ext>
            </a:extLst>
          </p:cNvPr>
          <p:cNvSpPr/>
          <p:nvPr/>
        </p:nvSpPr>
        <p:spPr>
          <a:xfrm>
            <a:off x="5402425" y="4195661"/>
            <a:ext cx="6251510" cy="754223"/>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000" b="1" dirty="0">
                <a:solidFill>
                  <a:schemeClr val="tx1"/>
                </a:solidFill>
              </a:rPr>
              <a:t>2- نعم، نتج غاز، ودليل ذلك تكون الرغوة.</a:t>
            </a:r>
          </a:p>
        </p:txBody>
      </p:sp>
      <p:sp>
        <p:nvSpPr>
          <p:cNvPr id="11" name="مستطيل: زوايا مستديرة 10">
            <a:extLst>
              <a:ext uri="{FF2B5EF4-FFF2-40B4-BE49-F238E27FC236}">
                <a16:creationId xmlns:a16="http://schemas.microsoft.com/office/drawing/2014/main" id="{F37A2FEC-2018-3AA2-6D01-8613DBDE7929}"/>
              </a:ext>
            </a:extLst>
          </p:cNvPr>
          <p:cNvSpPr/>
          <p:nvPr/>
        </p:nvSpPr>
        <p:spPr>
          <a:xfrm>
            <a:off x="5402425" y="5088286"/>
            <a:ext cx="6251510" cy="754223"/>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000" b="1" dirty="0">
                <a:solidFill>
                  <a:schemeClr val="tx1"/>
                </a:solidFill>
              </a:rPr>
              <a:t>3- كل خاصية من خواص التفاعل يعد دليلا على حدوث تغير كيميائي؛ ولهذا فإن تغيرا كيميائيا قد حدث.</a:t>
            </a:r>
          </a:p>
        </p:txBody>
      </p:sp>
    </p:spTree>
    <p:extLst>
      <p:ext uri="{BB962C8B-B14F-4D97-AF65-F5344CB8AC3E}">
        <p14:creationId xmlns:p14="http://schemas.microsoft.com/office/powerpoint/2010/main" val="110584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الألمنيوم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الأكسجين</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Al</a:t>
            </a:r>
            <a:r>
              <a:rPr lang="en-US" sz="2800" b="1" baseline="30000" dirty="0">
                <a:solidFill>
                  <a:srgbClr val="800080"/>
                </a:solidFill>
                <a:latin typeface="Arial" panose="020B0604020202020204" pitchFamily="34" charset="0"/>
              </a:rPr>
              <a:t>3+</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a:t>
            </a:r>
            <a:r>
              <a:rPr lang="en-US" sz="2800" b="1" baseline="30000" dirty="0">
                <a:solidFill>
                  <a:srgbClr val="009900"/>
                </a:solidFill>
                <a:latin typeface="Arial" panose="020B0604020202020204" pitchFamily="34" charset="0"/>
              </a:rPr>
              <a:t>2-</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Al</a:t>
            </a:r>
          </a:p>
          <a:p>
            <a:pPr algn="ctr"/>
            <a:r>
              <a:rPr lang="en-US" sz="2800" b="1" dirty="0">
                <a:solidFill>
                  <a:srgbClr val="800080"/>
                </a:solidFill>
                <a:latin typeface="Arial" panose="020B0604020202020204" pitchFamily="34" charset="0"/>
              </a:rPr>
              <a:t>3</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a:t>
            </a:r>
          </a:p>
          <a:p>
            <a:pPr algn="ctr"/>
            <a:r>
              <a:rPr lang="en-US" sz="2800" b="1" dirty="0">
                <a:solidFill>
                  <a:srgbClr val="009900"/>
                </a:solidFill>
                <a:latin typeface="Arial" panose="020B0604020202020204" pitchFamily="34" charset="0"/>
              </a:rPr>
              <a:t>2</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770803"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Al</a:t>
            </a:r>
            <a:r>
              <a:rPr lang="en-US" sz="2800" b="1" baseline="-25000" dirty="0">
                <a:solidFill>
                  <a:srgbClr val="800080"/>
                </a:solidFill>
                <a:latin typeface="Arial" panose="020B0604020202020204" pitchFamily="34" charset="0"/>
              </a:rPr>
              <a:t>2</a:t>
            </a:r>
            <a:r>
              <a:rPr lang="en-US" sz="2800" b="1" dirty="0">
                <a:solidFill>
                  <a:srgbClr val="009900"/>
                </a:solidFill>
                <a:latin typeface="Arial" panose="020B0604020202020204" pitchFamily="34" charset="0"/>
              </a:rPr>
              <a:t>O</a:t>
            </a:r>
            <a:r>
              <a:rPr lang="en-US" sz="2800" b="1" baseline="-25000" dirty="0">
                <a:solidFill>
                  <a:srgbClr val="009900"/>
                </a:solidFill>
                <a:latin typeface="Arial" panose="020B0604020202020204" pitchFamily="34" charset="0"/>
              </a:rPr>
              <a:t>3</a:t>
            </a:r>
            <a:endParaRPr lang="ar-SA" sz="2800" b="1" baseline="-25000" dirty="0">
              <a:solidFill>
                <a:srgbClr val="009900"/>
              </a:solidFill>
              <a:latin typeface="Arial" panose="020B0604020202020204" pitchFamily="34" charset="0"/>
            </a:endParaRP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 + (يد)</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أكس +يد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الألمنيوم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560850" y="5758337"/>
            <a:ext cx="2163436"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أكسيد</a:t>
            </a:r>
            <a:r>
              <a:rPr lang="ar-SA" sz="2800" b="1" dirty="0">
                <a:solidFill>
                  <a:srgbClr val="9900CC"/>
                </a:solidFill>
                <a:latin typeface="Arial" panose="020B0604020202020204" pitchFamily="34" charset="0"/>
              </a:rPr>
              <a:t> الألمنيوم</a:t>
            </a:r>
          </a:p>
        </p:txBody>
      </p:sp>
    </p:spTree>
    <p:extLst>
      <p:ext uri="{BB962C8B-B14F-4D97-AF65-F5344CB8AC3E}">
        <p14:creationId xmlns:p14="http://schemas.microsoft.com/office/powerpoint/2010/main" val="298918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1000" fill="hold"/>
                                        <p:tgtEl>
                                          <p:spTgt spid="30"/>
                                        </p:tgtEl>
                                        <p:attrNameLst>
                                          <p:attrName>ppt_w</p:attrName>
                                        </p:attrNameLst>
                                      </p:cBhvr>
                                      <p:tavLst>
                                        <p:tav tm="0">
                                          <p:val>
                                            <p:fltVal val="0"/>
                                          </p:val>
                                        </p:tav>
                                        <p:tav tm="100000">
                                          <p:val>
                                            <p:strVal val="#ppt_w"/>
                                          </p:val>
                                        </p:tav>
                                      </p:tavLst>
                                    </p:anim>
                                    <p:anim calcmode="lin" valueType="num">
                                      <p:cBhvr>
                                        <p:cTn id="72" dur="1000" fill="hold"/>
                                        <p:tgtEl>
                                          <p:spTgt spid="30"/>
                                        </p:tgtEl>
                                        <p:attrNameLst>
                                          <p:attrName>ppt_h</p:attrName>
                                        </p:attrNameLst>
                                      </p:cBhvr>
                                      <p:tavLst>
                                        <p:tav tm="0">
                                          <p:val>
                                            <p:fltVal val="0"/>
                                          </p:val>
                                        </p:tav>
                                        <p:tav tm="100000">
                                          <p:val>
                                            <p:strVal val="#ppt_h"/>
                                          </p:val>
                                        </p:tav>
                                      </p:tavLst>
                                    </p:anim>
                                    <p:anim calcmode="lin" valueType="num">
                                      <p:cBhvr>
                                        <p:cTn id="73" dur="1000" fill="hold"/>
                                        <p:tgtEl>
                                          <p:spTgt spid="30"/>
                                        </p:tgtEl>
                                        <p:attrNameLst>
                                          <p:attrName>style.rotation</p:attrName>
                                        </p:attrNameLst>
                                      </p:cBhvr>
                                      <p:tavLst>
                                        <p:tav tm="0">
                                          <p:val>
                                            <p:fltVal val="90"/>
                                          </p:val>
                                        </p:tav>
                                        <p:tav tm="100000">
                                          <p:val>
                                            <p:fltVal val="0"/>
                                          </p:val>
                                        </p:tav>
                                      </p:tavLst>
                                    </p:anim>
                                    <p:animEffect transition="in" filter="fade">
                                      <p:cBhvr>
                                        <p:cTn id="74" dur="10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1000" fill="hold"/>
                                        <p:tgtEl>
                                          <p:spTgt spid="31"/>
                                        </p:tgtEl>
                                        <p:attrNameLst>
                                          <p:attrName>ppt_w</p:attrName>
                                        </p:attrNameLst>
                                      </p:cBhvr>
                                      <p:tavLst>
                                        <p:tav tm="0">
                                          <p:val>
                                            <p:fltVal val="0"/>
                                          </p:val>
                                        </p:tav>
                                        <p:tav tm="100000">
                                          <p:val>
                                            <p:strVal val="#ppt_w"/>
                                          </p:val>
                                        </p:tav>
                                      </p:tavLst>
                                    </p:anim>
                                    <p:anim calcmode="lin" valueType="num">
                                      <p:cBhvr>
                                        <p:cTn id="80" dur="1000" fill="hold"/>
                                        <p:tgtEl>
                                          <p:spTgt spid="31"/>
                                        </p:tgtEl>
                                        <p:attrNameLst>
                                          <p:attrName>ppt_h</p:attrName>
                                        </p:attrNameLst>
                                      </p:cBhvr>
                                      <p:tavLst>
                                        <p:tav tm="0">
                                          <p:val>
                                            <p:fltVal val="0"/>
                                          </p:val>
                                        </p:tav>
                                        <p:tav tm="100000">
                                          <p:val>
                                            <p:strVal val="#ppt_h"/>
                                          </p:val>
                                        </p:tav>
                                      </p:tavLst>
                                    </p:anim>
                                    <p:anim calcmode="lin" valueType="num">
                                      <p:cBhvr>
                                        <p:cTn id="81" dur="1000" fill="hold"/>
                                        <p:tgtEl>
                                          <p:spTgt spid="31"/>
                                        </p:tgtEl>
                                        <p:attrNameLst>
                                          <p:attrName>style.rotation</p:attrName>
                                        </p:attrNameLst>
                                      </p:cBhvr>
                                      <p:tavLst>
                                        <p:tav tm="0">
                                          <p:val>
                                            <p:fltVal val="90"/>
                                          </p:val>
                                        </p:tav>
                                        <p:tav tm="100000">
                                          <p:val>
                                            <p:fltVal val="0"/>
                                          </p:val>
                                        </p:tav>
                                      </p:tavLst>
                                    </p:anim>
                                    <p:animEffect transition="in" filter="fade">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1000" fill="hold"/>
                                        <p:tgtEl>
                                          <p:spTgt spid="32"/>
                                        </p:tgtEl>
                                        <p:attrNameLst>
                                          <p:attrName>ppt_w</p:attrName>
                                        </p:attrNameLst>
                                      </p:cBhvr>
                                      <p:tavLst>
                                        <p:tav tm="0">
                                          <p:val>
                                            <p:fltVal val="0"/>
                                          </p:val>
                                        </p:tav>
                                        <p:tav tm="100000">
                                          <p:val>
                                            <p:strVal val="#ppt_w"/>
                                          </p:val>
                                        </p:tav>
                                      </p:tavLst>
                                    </p:anim>
                                    <p:anim calcmode="lin" valueType="num">
                                      <p:cBhvr>
                                        <p:cTn id="88" dur="1000" fill="hold"/>
                                        <p:tgtEl>
                                          <p:spTgt spid="32"/>
                                        </p:tgtEl>
                                        <p:attrNameLst>
                                          <p:attrName>ppt_h</p:attrName>
                                        </p:attrNameLst>
                                      </p:cBhvr>
                                      <p:tavLst>
                                        <p:tav tm="0">
                                          <p:val>
                                            <p:fltVal val="0"/>
                                          </p:val>
                                        </p:tav>
                                        <p:tav tm="100000">
                                          <p:val>
                                            <p:strVal val="#ppt_h"/>
                                          </p:val>
                                        </p:tav>
                                      </p:tavLst>
                                    </p:anim>
                                    <p:anim calcmode="lin" valueType="num">
                                      <p:cBhvr>
                                        <p:cTn id="89" dur="1000" fill="hold"/>
                                        <p:tgtEl>
                                          <p:spTgt spid="32"/>
                                        </p:tgtEl>
                                        <p:attrNameLst>
                                          <p:attrName>style.rotation</p:attrName>
                                        </p:attrNameLst>
                                      </p:cBhvr>
                                      <p:tavLst>
                                        <p:tav tm="0">
                                          <p:val>
                                            <p:fltVal val="90"/>
                                          </p:val>
                                        </p:tav>
                                        <p:tav tm="100000">
                                          <p:val>
                                            <p:fltVal val="0"/>
                                          </p:val>
                                        </p:tav>
                                      </p:tavLst>
                                    </p:anim>
                                    <p:animEffect transition="in" filter="fade">
                                      <p:cBhvr>
                                        <p:cTn id="90" dur="10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fltVal val="0"/>
                                          </p:val>
                                        </p:tav>
                                        <p:tav tm="100000">
                                          <p:val>
                                            <p:strVal val="#ppt_w"/>
                                          </p:val>
                                        </p:tav>
                                      </p:tavLst>
                                    </p:anim>
                                    <p:anim calcmode="lin" valueType="num">
                                      <p:cBhvr>
                                        <p:cTn id="96" dur="1000" fill="hold"/>
                                        <p:tgtEl>
                                          <p:spTgt spid="33"/>
                                        </p:tgtEl>
                                        <p:attrNameLst>
                                          <p:attrName>ppt_h</p:attrName>
                                        </p:attrNameLst>
                                      </p:cBhvr>
                                      <p:tavLst>
                                        <p:tav tm="0">
                                          <p:val>
                                            <p:fltVal val="0"/>
                                          </p:val>
                                        </p:tav>
                                        <p:tav tm="100000">
                                          <p:val>
                                            <p:strVal val="#ppt_h"/>
                                          </p:val>
                                        </p:tav>
                                      </p:tavLst>
                                    </p:anim>
                                    <p:anim calcmode="lin" valueType="num">
                                      <p:cBhvr>
                                        <p:cTn id="97" dur="1000" fill="hold"/>
                                        <p:tgtEl>
                                          <p:spTgt spid="33"/>
                                        </p:tgtEl>
                                        <p:attrNameLst>
                                          <p:attrName>style.rotation</p:attrName>
                                        </p:attrNameLst>
                                      </p:cBhvr>
                                      <p:tavLst>
                                        <p:tav tm="0">
                                          <p:val>
                                            <p:fltVal val="90"/>
                                          </p:val>
                                        </p:tav>
                                        <p:tav tm="100000">
                                          <p:val>
                                            <p:fltVal val="0"/>
                                          </p:val>
                                        </p:tav>
                                      </p:tavLst>
                                    </p:anim>
                                    <p:animEffect transition="in" filter="fade">
                                      <p:cBhvr>
                                        <p:cTn id="98" dur="1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1000" fill="hold"/>
                                        <p:tgtEl>
                                          <p:spTgt spid="34"/>
                                        </p:tgtEl>
                                        <p:attrNameLst>
                                          <p:attrName>ppt_w</p:attrName>
                                        </p:attrNameLst>
                                      </p:cBhvr>
                                      <p:tavLst>
                                        <p:tav tm="0">
                                          <p:val>
                                            <p:fltVal val="0"/>
                                          </p:val>
                                        </p:tav>
                                        <p:tav tm="100000">
                                          <p:val>
                                            <p:strVal val="#ppt_w"/>
                                          </p:val>
                                        </p:tav>
                                      </p:tavLst>
                                    </p:anim>
                                    <p:anim calcmode="lin" valueType="num">
                                      <p:cBhvr>
                                        <p:cTn id="104" dur="1000" fill="hold"/>
                                        <p:tgtEl>
                                          <p:spTgt spid="34"/>
                                        </p:tgtEl>
                                        <p:attrNameLst>
                                          <p:attrName>ppt_h</p:attrName>
                                        </p:attrNameLst>
                                      </p:cBhvr>
                                      <p:tavLst>
                                        <p:tav tm="0">
                                          <p:val>
                                            <p:fltVal val="0"/>
                                          </p:val>
                                        </p:tav>
                                        <p:tav tm="100000">
                                          <p:val>
                                            <p:strVal val="#ppt_h"/>
                                          </p:val>
                                        </p:tav>
                                      </p:tavLst>
                                    </p:anim>
                                    <p:anim calcmode="lin" valueType="num">
                                      <p:cBhvr>
                                        <p:cTn id="105" dur="1000" fill="hold"/>
                                        <p:tgtEl>
                                          <p:spTgt spid="34"/>
                                        </p:tgtEl>
                                        <p:attrNameLst>
                                          <p:attrName>style.rotation</p:attrName>
                                        </p:attrNameLst>
                                      </p:cBhvr>
                                      <p:tavLst>
                                        <p:tav tm="0">
                                          <p:val>
                                            <p:fltVal val="90"/>
                                          </p:val>
                                        </p:tav>
                                        <p:tav tm="100000">
                                          <p:val>
                                            <p:fltVal val="0"/>
                                          </p:val>
                                        </p:tav>
                                      </p:tavLst>
                                    </p:anim>
                                    <p:animEffect transition="in" filter="fade">
                                      <p:cBhvr>
                                        <p:cTn id="10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30" grpId="0" animBg="1"/>
      <p:bldP spid="31" grpId="0" animBg="1"/>
      <p:bldP spid="32" grpId="0" animBg="1"/>
      <p:bldP spid="33" grpId="0" animBg="1"/>
      <p:bldP spid="3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صوديوم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الأكسجين</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r>
              <a:rPr lang="en-US" sz="2800" b="1" baseline="30000" dirty="0">
                <a:solidFill>
                  <a:srgbClr val="800080"/>
                </a:solidFill>
                <a:latin typeface="Arial" panose="020B0604020202020204" pitchFamily="34" charset="0"/>
              </a:rPr>
              <a:t>1+</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a:t>
            </a:r>
            <a:r>
              <a:rPr lang="en-US" sz="2800" b="1" baseline="30000" dirty="0">
                <a:solidFill>
                  <a:srgbClr val="009900"/>
                </a:solidFill>
                <a:latin typeface="Arial" panose="020B0604020202020204" pitchFamily="34" charset="0"/>
              </a:rPr>
              <a:t>2-</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p>
          <a:p>
            <a:pPr algn="ctr"/>
            <a:r>
              <a:rPr lang="en-US" sz="2800" b="1" dirty="0">
                <a:solidFill>
                  <a:srgbClr val="800080"/>
                </a:solidFill>
                <a:latin typeface="Arial" panose="020B0604020202020204" pitchFamily="34" charset="0"/>
              </a:rPr>
              <a:t>1</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a:t>
            </a:r>
          </a:p>
          <a:p>
            <a:pPr algn="ctr"/>
            <a:r>
              <a:rPr lang="en-US" sz="2800" b="1" dirty="0">
                <a:solidFill>
                  <a:srgbClr val="009900"/>
                </a:solidFill>
                <a:latin typeface="Arial" panose="020B0604020202020204" pitchFamily="34" charset="0"/>
              </a:rPr>
              <a:t>2</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770803"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r>
              <a:rPr lang="en-US" sz="2800" b="1" baseline="-25000" dirty="0">
                <a:solidFill>
                  <a:srgbClr val="800080"/>
                </a:solidFill>
                <a:latin typeface="Arial" panose="020B0604020202020204" pitchFamily="34" charset="0"/>
              </a:rPr>
              <a:t>2</a:t>
            </a:r>
            <a:r>
              <a:rPr lang="en-US" sz="2800" b="1" dirty="0">
                <a:solidFill>
                  <a:srgbClr val="009900"/>
                </a:solidFill>
                <a:latin typeface="Arial" panose="020B0604020202020204" pitchFamily="34" charset="0"/>
              </a:rPr>
              <a:t>O</a:t>
            </a:r>
            <a:endParaRPr lang="ar-SA" sz="2800" b="1" baseline="-25000" dirty="0">
              <a:solidFill>
                <a:srgbClr val="009900"/>
              </a:solidFill>
              <a:latin typeface="Arial" panose="020B0604020202020204" pitchFamily="34" charset="0"/>
            </a:endParaRP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 + (يد)</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أكس +يد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الصوديوم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458408" y="5758337"/>
            <a:ext cx="2265878"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أكسيد</a:t>
            </a:r>
            <a:r>
              <a:rPr lang="ar-SA" sz="2800" b="1" dirty="0">
                <a:solidFill>
                  <a:srgbClr val="9900CC"/>
                </a:solidFill>
                <a:latin typeface="Arial" panose="020B0604020202020204" pitchFamily="34" charset="0"/>
              </a:rPr>
              <a:t> </a:t>
            </a:r>
            <a:r>
              <a:rPr lang="ar-SA" sz="2800" b="1" dirty="0" err="1">
                <a:solidFill>
                  <a:srgbClr val="9900CC"/>
                </a:solidFill>
                <a:latin typeface="Arial" panose="020B0604020202020204" pitchFamily="34" charset="0"/>
              </a:rPr>
              <a:t>الصدوديوم</a:t>
            </a:r>
            <a:endParaRPr lang="ar-SA" sz="2800" b="1" dirty="0">
              <a:solidFill>
                <a:srgbClr val="9900CC"/>
              </a:solidFill>
              <a:latin typeface="Arial" panose="020B0604020202020204" pitchFamily="34" charset="0"/>
            </a:endParaRPr>
          </a:p>
        </p:txBody>
      </p:sp>
    </p:spTree>
    <p:extLst>
      <p:ext uri="{BB962C8B-B14F-4D97-AF65-F5344CB8AC3E}">
        <p14:creationId xmlns:p14="http://schemas.microsoft.com/office/powerpoint/2010/main" val="333416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1000" fill="hold"/>
                                        <p:tgtEl>
                                          <p:spTgt spid="30"/>
                                        </p:tgtEl>
                                        <p:attrNameLst>
                                          <p:attrName>ppt_w</p:attrName>
                                        </p:attrNameLst>
                                      </p:cBhvr>
                                      <p:tavLst>
                                        <p:tav tm="0">
                                          <p:val>
                                            <p:fltVal val="0"/>
                                          </p:val>
                                        </p:tav>
                                        <p:tav tm="100000">
                                          <p:val>
                                            <p:strVal val="#ppt_w"/>
                                          </p:val>
                                        </p:tav>
                                      </p:tavLst>
                                    </p:anim>
                                    <p:anim calcmode="lin" valueType="num">
                                      <p:cBhvr>
                                        <p:cTn id="72" dur="1000" fill="hold"/>
                                        <p:tgtEl>
                                          <p:spTgt spid="30"/>
                                        </p:tgtEl>
                                        <p:attrNameLst>
                                          <p:attrName>ppt_h</p:attrName>
                                        </p:attrNameLst>
                                      </p:cBhvr>
                                      <p:tavLst>
                                        <p:tav tm="0">
                                          <p:val>
                                            <p:fltVal val="0"/>
                                          </p:val>
                                        </p:tav>
                                        <p:tav tm="100000">
                                          <p:val>
                                            <p:strVal val="#ppt_h"/>
                                          </p:val>
                                        </p:tav>
                                      </p:tavLst>
                                    </p:anim>
                                    <p:anim calcmode="lin" valueType="num">
                                      <p:cBhvr>
                                        <p:cTn id="73" dur="1000" fill="hold"/>
                                        <p:tgtEl>
                                          <p:spTgt spid="30"/>
                                        </p:tgtEl>
                                        <p:attrNameLst>
                                          <p:attrName>style.rotation</p:attrName>
                                        </p:attrNameLst>
                                      </p:cBhvr>
                                      <p:tavLst>
                                        <p:tav tm="0">
                                          <p:val>
                                            <p:fltVal val="90"/>
                                          </p:val>
                                        </p:tav>
                                        <p:tav tm="100000">
                                          <p:val>
                                            <p:fltVal val="0"/>
                                          </p:val>
                                        </p:tav>
                                      </p:tavLst>
                                    </p:anim>
                                    <p:animEffect transition="in" filter="fade">
                                      <p:cBhvr>
                                        <p:cTn id="74" dur="10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1000" fill="hold"/>
                                        <p:tgtEl>
                                          <p:spTgt spid="31"/>
                                        </p:tgtEl>
                                        <p:attrNameLst>
                                          <p:attrName>ppt_w</p:attrName>
                                        </p:attrNameLst>
                                      </p:cBhvr>
                                      <p:tavLst>
                                        <p:tav tm="0">
                                          <p:val>
                                            <p:fltVal val="0"/>
                                          </p:val>
                                        </p:tav>
                                        <p:tav tm="100000">
                                          <p:val>
                                            <p:strVal val="#ppt_w"/>
                                          </p:val>
                                        </p:tav>
                                      </p:tavLst>
                                    </p:anim>
                                    <p:anim calcmode="lin" valueType="num">
                                      <p:cBhvr>
                                        <p:cTn id="80" dur="1000" fill="hold"/>
                                        <p:tgtEl>
                                          <p:spTgt spid="31"/>
                                        </p:tgtEl>
                                        <p:attrNameLst>
                                          <p:attrName>ppt_h</p:attrName>
                                        </p:attrNameLst>
                                      </p:cBhvr>
                                      <p:tavLst>
                                        <p:tav tm="0">
                                          <p:val>
                                            <p:fltVal val="0"/>
                                          </p:val>
                                        </p:tav>
                                        <p:tav tm="100000">
                                          <p:val>
                                            <p:strVal val="#ppt_h"/>
                                          </p:val>
                                        </p:tav>
                                      </p:tavLst>
                                    </p:anim>
                                    <p:anim calcmode="lin" valueType="num">
                                      <p:cBhvr>
                                        <p:cTn id="81" dur="1000" fill="hold"/>
                                        <p:tgtEl>
                                          <p:spTgt spid="31"/>
                                        </p:tgtEl>
                                        <p:attrNameLst>
                                          <p:attrName>style.rotation</p:attrName>
                                        </p:attrNameLst>
                                      </p:cBhvr>
                                      <p:tavLst>
                                        <p:tav tm="0">
                                          <p:val>
                                            <p:fltVal val="90"/>
                                          </p:val>
                                        </p:tav>
                                        <p:tav tm="100000">
                                          <p:val>
                                            <p:fltVal val="0"/>
                                          </p:val>
                                        </p:tav>
                                      </p:tavLst>
                                    </p:anim>
                                    <p:animEffect transition="in" filter="fade">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1000" fill="hold"/>
                                        <p:tgtEl>
                                          <p:spTgt spid="32"/>
                                        </p:tgtEl>
                                        <p:attrNameLst>
                                          <p:attrName>ppt_w</p:attrName>
                                        </p:attrNameLst>
                                      </p:cBhvr>
                                      <p:tavLst>
                                        <p:tav tm="0">
                                          <p:val>
                                            <p:fltVal val="0"/>
                                          </p:val>
                                        </p:tav>
                                        <p:tav tm="100000">
                                          <p:val>
                                            <p:strVal val="#ppt_w"/>
                                          </p:val>
                                        </p:tav>
                                      </p:tavLst>
                                    </p:anim>
                                    <p:anim calcmode="lin" valueType="num">
                                      <p:cBhvr>
                                        <p:cTn id="88" dur="1000" fill="hold"/>
                                        <p:tgtEl>
                                          <p:spTgt spid="32"/>
                                        </p:tgtEl>
                                        <p:attrNameLst>
                                          <p:attrName>ppt_h</p:attrName>
                                        </p:attrNameLst>
                                      </p:cBhvr>
                                      <p:tavLst>
                                        <p:tav tm="0">
                                          <p:val>
                                            <p:fltVal val="0"/>
                                          </p:val>
                                        </p:tav>
                                        <p:tav tm="100000">
                                          <p:val>
                                            <p:strVal val="#ppt_h"/>
                                          </p:val>
                                        </p:tav>
                                      </p:tavLst>
                                    </p:anim>
                                    <p:anim calcmode="lin" valueType="num">
                                      <p:cBhvr>
                                        <p:cTn id="89" dur="1000" fill="hold"/>
                                        <p:tgtEl>
                                          <p:spTgt spid="32"/>
                                        </p:tgtEl>
                                        <p:attrNameLst>
                                          <p:attrName>style.rotation</p:attrName>
                                        </p:attrNameLst>
                                      </p:cBhvr>
                                      <p:tavLst>
                                        <p:tav tm="0">
                                          <p:val>
                                            <p:fltVal val="90"/>
                                          </p:val>
                                        </p:tav>
                                        <p:tav tm="100000">
                                          <p:val>
                                            <p:fltVal val="0"/>
                                          </p:val>
                                        </p:tav>
                                      </p:tavLst>
                                    </p:anim>
                                    <p:animEffect transition="in" filter="fade">
                                      <p:cBhvr>
                                        <p:cTn id="90" dur="10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fltVal val="0"/>
                                          </p:val>
                                        </p:tav>
                                        <p:tav tm="100000">
                                          <p:val>
                                            <p:strVal val="#ppt_w"/>
                                          </p:val>
                                        </p:tav>
                                      </p:tavLst>
                                    </p:anim>
                                    <p:anim calcmode="lin" valueType="num">
                                      <p:cBhvr>
                                        <p:cTn id="96" dur="1000" fill="hold"/>
                                        <p:tgtEl>
                                          <p:spTgt spid="33"/>
                                        </p:tgtEl>
                                        <p:attrNameLst>
                                          <p:attrName>ppt_h</p:attrName>
                                        </p:attrNameLst>
                                      </p:cBhvr>
                                      <p:tavLst>
                                        <p:tav tm="0">
                                          <p:val>
                                            <p:fltVal val="0"/>
                                          </p:val>
                                        </p:tav>
                                        <p:tav tm="100000">
                                          <p:val>
                                            <p:strVal val="#ppt_h"/>
                                          </p:val>
                                        </p:tav>
                                      </p:tavLst>
                                    </p:anim>
                                    <p:anim calcmode="lin" valueType="num">
                                      <p:cBhvr>
                                        <p:cTn id="97" dur="1000" fill="hold"/>
                                        <p:tgtEl>
                                          <p:spTgt spid="33"/>
                                        </p:tgtEl>
                                        <p:attrNameLst>
                                          <p:attrName>style.rotation</p:attrName>
                                        </p:attrNameLst>
                                      </p:cBhvr>
                                      <p:tavLst>
                                        <p:tav tm="0">
                                          <p:val>
                                            <p:fltVal val="90"/>
                                          </p:val>
                                        </p:tav>
                                        <p:tav tm="100000">
                                          <p:val>
                                            <p:fltVal val="0"/>
                                          </p:val>
                                        </p:tav>
                                      </p:tavLst>
                                    </p:anim>
                                    <p:animEffect transition="in" filter="fade">
                                      <p:cBhvr>
                                        <p:cTn id="98" dur="1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1000" fill="hold"/>
                                        <p:tgtEl>
                                          <p:spTgt spid="34"/>
                                        </p:tgtEl>
                                        <p:attrNameLst>
                                          <p:attrName>ppt_w</p:attrName>
                                        </p:attrNameLst>
                                      </p:cBhvr>
                                      <p:tavLst>
                                        <p:tav tm="0">
                                          <p:val>
                                            <p:fltVal val="0"/>
                                          </p:val>
                                        </p:tav>
                                        <p:tav tm="100000">
                                          <p:val>
                                            <p:strVal val="#ppt_w"/>
                                          </p:val>
                                        </p:tav>
                                      </p:tavLst>
                                    </p:anim>
                                    <p:anim calcmode="lin" valueType="num">
                                      <p:cBhvr>
                                        <p:cTn id="104" dur="1000" fill="hold"/>
                                        <p:tgtEl>
                                          <p:spTgt spid="34"/>
                                        </p:tgtEl>
                                        <p:attrNameLst>
                                          <p:attrName>ppt_h</p:attrName>
                                        </p:attrNameLst>
                                      </p:cBhvr>
                                      <p:tavLst>
                                        <p:tav tm="0">
                                          <p:val>
                                            <p:fltVal val="0"/>
                                          </p:val>
                                        </p:tav>
                                        <p:tav tm="100000">
                                          <p:val>
                                            <p:strVal val="#ppt_h"/>
                                          </p:val>
                                        </p:tav>
                                      </p:tavLst>
                                    </p:anim>
                                    <p:anim calcmode="lin" valueType="num">
                                      <p:cBhvr>
                                        <p:cTn id="105" dur="1000" fill="hold"/>
                                        <p:tgtEl>
                                          <p:spTgt spid="34"/>
                                        </p:tgtEl>
                                        <p:attrNameLst>
                                          <p:attrName>style.rotation</p:attrName>
                                        </p:attrNameLst>
                                      </p:cBhvr>
                                      <p:tavLst>
                                        <p:tav tm="0">
                                          <p:val>
                                            <p:fltVal val="90"/>
                                          </p:val>
                                        </p:tav>
                                        <p:tav tm="100000">
                                          <p:val>
                                            <p:fltVal val="0"/>
                                          </p:val>
                                        </p:tav>
                                      </p:tavLst>
                                    </p:anim>
                                    <p:animEffect transition="in" filter="fade">
                                      <p:cBhvr>
                                        <p:cTn id="10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30" grpId="0" animBg="1"/>
      <p:bldP spid="31" grpId="0" animBg="1"/>
      <p:bldP spid="32" grpId="0" animBg="1"/>
      <p:bldP spid="33" grpId="0" animBg="1"/>
      <p:bldP spid="3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الصوديوم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الكلور</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r>
              <a:rPr lang="en-US" sz="2800" b="1" baseline="30000" dirty="0">
                <a:solidFill>
                  <a:srgbClr val="800080"/>
                </a:solidFill>
                <a:latin typeface="Arial" panose="020B0604020202020204" pitchFamily="34" charset="0"/>
              </a:rPr>
              <a:t>1+</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Cl</a:t>
            </a:r>
            <a:r>
              <a:rPr lang="en-US" sz="2800" b="1" baseline="30000" dirty="0">
                <a:solidFill>
                  <a:srgbClr val="009900"/>
                </a:solidFill>
                <a:latin typeface="Arial" panose="020B0604020202020204" pitchFamily="34" charset="0"/>
              </a:rPr>
              <a:t>1-</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p>
          <a:p>
            <a:pPr algn="ctr"/>
            <a:r>
              <a:rPr lang="en-US" sz="2800" b="1" dirty="0">
                <a:solidFill>
                  <a:srgbClr val="800080"/>
                </a:solidFill>
                <a:latin typeface="Arial" panose="020B0604020202020204" pitchFamily="34" charset="0"/>
              </a:rPr>
              <a:t>1</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Cl</a:t>
            </a:r>
          </a:p>
          <a:p>
            <a:pPr algn="ctr"/>
            <a:r>
              <a:rPr lang="en-US" sz="2800" b="1" dirty="0">
                <a:solidFill>
                  <a:srgbClr val="009900"/>
                </a:solidFill>
                <a:latin typeface="Arial" panose="020B0604020202020204" pitchFamily="34" charset="0"/>
              </a:rPr>
              <a:t>1</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770803"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r>
              <a:rPr lang="en-US" sz="2800" b="1" dirty="0">
                <a:solidFill>
                  <a:srgbClr val="009900"/>
                </a:solidFill>
                <a:latin typeface="Arial" panose="020B0604020202020204" pitchFamily="34" charset="0"/>
              </a:rPr>
              <a:t>Cl</a:t>
            </a:r>
            <a:endParaRPr lang="ar-SA" sz="2800" b="1" baseline="-25000" dirty="0">
              <a:solidFill>
                <a:srgbClr val="009900"/>
              </a:solidFill>
              <a:latin typeface="Arial" panose="020B0604020202020204" pitchFamily="34" charset="0"/>
            </a:endParaRPr>
          </a:p>
        </p:txBody>
      </p:sp>
      <p:sp>
        <p:nvSpPr>
          <p:cNvPr id="27" name="مستطيل 26">
            <a:extLst>
              <a:ext uri="{FF2B5EF4-FFF2-40B4-BE49-F238E27FC236}">
                <a16:creationId xmlns:a16="http://schemas.microsoft.com/office/drawing/2014/main" id="{70E135FB-0467-41A7-D679-BCFEEA6B197C}"/>
              </a:ext>
            </a:extLst>
          </p:cNvPr>
          <p:cNvSpPr/>
          <p:nvPr/>
        </p:nvSpPr>
        <p:spPr>
          <a:xfrm>
            <a:off x="7929415" y="3346740"/>
            <a:ext cx="2163436" cy="75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latin typeface="Arial" panose="020B0604020202020204" pitchFamily="34" charset="0"/>
              </a:rPr>
              <a:t>الواحد لا يتكتب أسفل العنصر</a:t>
            </a: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 + (يد)</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كلور +يد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الصوديوم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560850" y="5758337"/>
            <a:ext cx="2163436"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كلوريد</a:t>
            </a:r>
            <a:r>
              <a:rPr lang="ar-SA" sz="2800" b="1" dirty="0">
                <a:solidFill>
                  <a:srgbClr val="9900CC"/>
                </a:solidFill>
                <a:latin typeface="Arial" panose="020B0604020202020204" pitchFamily="34" charset="0"/>
              </a:rPr>
              <a:t> الصوديوم</a:t>
            </a:r>
          </a:p>
        </p:txBody>
      </p:sp>
    </p:spTree>
    <p:extLst>
      <p:ext uri="{BB962C8B-B14F-4D97-AF65-F5344CB8AC3E}">
        <p14:creationId xmlns:p14="http://schemas.microsoft.com/office/powerpoint/2010/main" val="123764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 calcmode="lin" valueType="num">
                                      <p:cBhvr>
                                        <p:cTn id="71" dur="1000" fill="hold"/>
                                        <p:tgtEl>
                                          <p:spTgt spid="27"/>
                                        </p:tgtEl>
                                        <p:attrNameLst>
                                          <p:attrName>style.rotation</p:attrName>
                                        </p:attrNameLst>
                                      </p:cBhvr>
                                      <p:tavLst>
                                        <p:tav tm="0">
                                          <p:val>
                                            <p:fltVal val="90"/>
                                          </p:val>
                                        </p:tav>
                                        <p:tav tm="100000">
                                          <p:val>
                                            <p:fltVal val="0"/>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 calcmode="lin" valueType="num">
                                      <p:cBhvr>
                                        <p:cTn id="87" dur="1000" fill="hold"/>
                                        <p:tgtEl>
                                          <p:spTgt spid="31"/>
                                        </p:tgtEl>
                                        <p:attrNameLst>
                                          <p:attrName>style.rotation</p:attrName>
                                        </p:attrNameLst>
                                      </p:cBhvr>
                                      <p:tavLst>
                                        <p:tav tm="0">
                                          <p:val>
                                            <p:fltVal val="90"/>
                                          </p:val>
                                        </p:tav>
                                        <p:tav tm="100000">
                                          <p:val>
                                            <p:fltVal val="0"/>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1000" fill="hold"/>
                                        <p:tgtEl>
                                          <p:spTgt spid="32"/>
                                        </p:tgtEl>
                                        <p:attrNameLst>
                                          <p:attrName>ppt_w</p:attrName>
                                        </p:attrNameLst>
                                      </p:cBhvr>
                                      <p:tavLst>
                                        <p:tav tm="0">
                                          <p:val>
                                            <p:fltVal val="0"/>
                                          </p:val>
                                        </p:tav>
                                        <p:tav tm="100000">
                                          <p:val>
                                            <p:strVal val="#ppt_w"/>
                                          </p:val>
                                        </p:tav>
                                      </p:tavLst>
                                    </p:anim>
                                    <p:anim calcmode="lin" valueType="num">
                                      <p:cBhvr>
                                        <p:cTn id="94" dur="1000" fill="hold"/>
                                        <p:tgtEl>
                                          <p:spTgt spid="32"/>
                                        </p:tgtEl>
                                        <p:attrNameLst>
                                          <p:attrName>ppt_h</p:attrName>
                                        </p:attrNameLst>
                                      </p:cBhvr>
                                      <p:tavLst>
                                        <p:tav tm="0">
                                          <p:val>
                                            <p:fltVal val="0"/>
                                          </p:val>
                                        </p:tav>
                                        <p:tav tm="100000">
                                          <p:val>
                                            <p:strVal val="#ppt_h"/>
                                          </p:val>
                                        </p:tav>
                                      </p:tavLst>
                                    </p:anim>
                                    <p:anim calcmode="lin" valueType="num">
                                      <p:cBhvr>
                                        <p:cTn id="95" dur="1000" fill="hold"/>
                                        <p:tgtEl>
                                          <p:spTgt spid="32"/>
                                        </p:tgtEl>
                                        <p:attrNameLst>
                                          <p:attrName>style.rotation</p:attrName>
                                        </p:attrNameLst>
                                      </p:cBhvr>
                                      <p:tavLst>
                                        <p:tav tm="0">
                                          <p:val>
                                            <p:fltVal val="90"/>
                                          </p:val>
                                        </p:tav>
                                        <p:tav tm="100000">
                                          <p:val>
                                            <p:fltVal val="0"/>
                                          </p:val>
                                        </p:tav>
                                      </p:tavLst>
                                    </p:anim>
                                    <p:animEffect transition="in" filter="fade">
                                      <p:cBhvr>
                                        <p:cTn id="96" dur="10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27" grpId="0" animBg="1"/>
      <p:bldP spid="30" grpId="0" animBg="1"/>
      <p:bldP spid="31" grpId="0" animBg="1"/>
      <p:bldP spid="32" grpId="0" animBg="1"/>
      <p:bldP spid="33" grpId="0" animBg="1"/>
      <p:bldP spid="3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الماغنسيوم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الفلور</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Mg</a:t>
            </a:r>
            <a:r>
              <a:rPr lang="en-US" sz="2800" b="1" baseline="30000" dirty="0">
                <a:solidFill>
                  <a:srgbClr val="800080"/>
                </a:solidFill>
                <a:latin typeface="Arial" panose="020B0604020202020204" pitchFamily="34" charset="0"/>
              </a:rPr>
              <a:t>2+</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F</a:t>
            </a:r>
            <a:r>
              <a:rPr lang="en-US" sz="2800" b="1" baseline="30000" dirty="0">
                <a:solidFill>
                  <a:srgbClr val="009900"/>
                </a:solidFill>
                <a:latin typeface="Arial" panose="020B0604020202020204" pitchFamily="34" charset="0"/>
              </a:rPr>
              <a:t>1-</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Mg</a:t>
            </a:r>
          </a:p>
          <a:p>
            <a:pPr algn="ctr"/>
            <a:r>
              <a:rPr lang="en-US" sz="2800" b="1" dirty="0">
                <a:solidFill>
                  <a:srgbClr val="800080"/>
                </a:solidFill>
                <a:latin typeface="Arial" panose="020B0604020202020204" pitchFamily="34" charset="0"/>
              </a:rPr>
              <a:t>2</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F</a:t>
            </a:r>
          </a:p>
          <a:p>
            <a:pPr algn="ctr"/>
            <a:r>
              <a:rPr lang="en-US" sz="2800" b="1" dirty="0">
                <a:solidFill>
                  <a:srgbClr val="009900"/>
                </a:solidFill>
                <a:latin typeface="Arial" panose="020B0604020202020204" pitchFamily="34" charset="0"/>
              </a:rPr>
              <a:t>1</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770803"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Mg</a:t>
            </a:r>
            <a:r>
              <a:rPr lang="en-US" sz="2800" b="1" dirty="0">
                <a:solidFill>
                  <a:srgbClr val="009900"/>
                </a:solidFill>
                <a:latin typeface="Arial" panose="020B0604020202020204" pitchFamily="34" charset="0"/>
              </a:rPr>
              <a:t>F</a:t>
            </a:r>
            <a:r>
              <a:rPr lang="en-US" sz="2800" b="1" baseline="-25000" dirty="0">
                <a:solidFill>
                  <a:srgbClr val="009900"/>
                </a:solidFill>
                <a:latin typeface="Arial" panose="020B0604020202020204" pitchFamily="34" charset="0"/>
              </a:rPr>
              <a:t>2</a:t>
            </a:r>
            <a:endParaRPr lang="ar-SA" sz="2800" b="1" baseline="-25000" dirty="0">
              <a:solidFill>
                <a:srgbClr val="009900"/>
              </a:solidFill>
              <a:latin typeface="Arial" panose="020B0604020202020204" pitchFamily="34" charset="0"/>
            </a:endParaRPr>
          </a:p>
        </p:txBody>
      </p:sp>
      <p:sp>
        <p:nvSpPr>
          <p:cNvPr id="27" name="مستطيل 26">
            <a:extLst>
              <a:ext uri="{FF2B5EF4-FFF2-40B4-BE49-F238E27FC236}">
                <a16:creationId xmlns:a16="http://schemas.microsoft.com/office/drawing/2014/main" id="{70E135FB-0467-41A7-D679-BCFEEA6B197C}"/>
              </a:ext>
            </a:extLst>
          </p:cNvPr>
          <p:cNvSpPr/>
          <p:nvPr/>
        </p:nvSpPr>
        <p:spPr>
          <a:xfrm>
            <a:off x="7929415" y="3346740"/>
            <a:ext cx="2163436" cy="75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latin typeface="Arial" panose="020B0604020202020204" pitchFamily="34" charset="0"/>
              </a:rPr>
              <a:t>الواحد لا يتكتب أسفل العنصر</a:t>
            </a: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 + (يد)</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فلور +يد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الماغنسيوم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476925" y="5774090"/>
            <a:ext cx="2452490"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فلوريد</a:t>
            </a:r>
            <a:r>
              <a:rPr lang="ar-SA" sz="2800" b="1" dirty="0">
                <a:solidFill>
                  <a:srgbClr val="9900CC"/>
                </a:solidFill>
                <a:latin typeface="Arial" panose="020B0604020202020204" pitchFamily="34" charset="0"/>
              </a:rPr>
              <a:t> الماغنسيوم</a:t>
            </a:r>
          </a:p>
        </p:txBody>
      </p:sp>
    </p:spTree>
    <p:extLst>
      <p:ext uri="{BB962C8B-B14F-4D97-AF65-F5344CB8AC3E}">
        <p14:creationId xmlns:p14="http://schemas.microsoft.com/office/powerpoint/2010/main" val="12696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 calcmode="lin" valueType="num">
                                      <p:cBhvr>
                                        <p:cTn id="71" dur="1000" fill="hold"/>
                                        <p:tgtEl>
                                          <p:spTgt spid="27"/>
                                        </p:tgtEl>
                                        <p:attrNameLst>
                                          <p:attrName>style.rotation</p:attrName>
                                        </p:attrNameLst>
                                      </p:cBhvr>
                                      <p:tavLst>
                                        <p:tav tm="0">
                                          <p:val>
                                            <p:fltVal val="90"/>
                                          </p:val>
                                        </p:tav>
                                        <p:tav tm="100000">
                                          <p:val>
                                            <p:fltVal val="0"/>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 calcmode="lin" valueType="num">
                                      <p:cBhvr>
                                        <p:cTn id="87" dur="1000" fill="hold"/>
                                        <p:tgtEl>
                                          <p:spTgt spid="31"/>
                                        </p:tgtEl>
                                        <p:attrNameLst>
                                          <p:attrName>style.rotation</p:attrName>
                                        </p:attrNameLst>
                                      </p:cBhvr>
                                      <p:tavLst>
                                        <p:tav tm="0">
                                          <p:val>
                                            <p:fltVal val="90"/>
                                          </p:val>
                                        </p:tav>
                                        <p:tav tm="100000">
                                          <p:val>
                                            <p:fltVal val="0"/>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1000" fill="hold"/>
                                        <p:tgtEl>
                                          <p:spTgt spid="32"/>
                                        </p:tgtEl>
                                        <p:attrNameLst>
                                          <p:attrName>ppt_w</p:attrName>
                                        </p:attrNameLst>
                                      </p:cBhvr>
                                      <p:tavLst>
                                        <p:tav tm="0">
                                          <p:val>
                                            <p:fltVal val="0"/>
                                          </p:val>
                                        </p:tav>
                                        <p:tav tm="100000">
                                          <p:val>
                                            <p:strVal val="#ppt_w"/>
                                          </p:val>
                                        </p:tav>
                                      </p:tavLst>
                                    </p:anim>
                                    <p:anim calcmode="lin" valueType="num">
                                      <p:cBhvr>
                                        <p:cTn id="94" dur="1000" fill="hold"/>
                                        <p:tgtEl>
                                          <p:spTgt spid="32"/>
                                        </p:tgtEl>
                                        <p:attrNameLst>
                                          <p:attrName>ppt_h</p:attrName>
                                        </p:attrNameLst>
                                      </p:cBhvr>
                                      <p:tavLst>
                                        <p:tav tm="0">
                                          <p:val>
                                            <p:fltVal val="0"/>
                                          </p:val>
                                        </p:tav>
                                        <p:tav tm="100000">
                                          <p:val>
                                            <p:strVal val="#ppt_h"/>
                                          </p:val>
                                        </p:tav>
                                      </p:tavLst>
                                    </p:anim>
                                    <p:anim calcmode="lin" valueType="num">
                                      <p:cBhvr>
                                        <p:cTn id="95" dur="1000" fill="hold"/>
                                        <p:tgtEl>
                                          <p:spTgt spid="32"/>
                                        </p:tgtEl>
                                        <p:attrNameLst>
                                          <p:attrName>style.rotation</p:attrName>
                                        </p:attrNameLst>
                                      </p:cBhvr>
                                      <p:tavLst>
                                        <p:tav tm="0">
                                          <p:val>
                                            <p:fltVal val="90"/>
                                          </p:val>
                                        </p:tav>
                                        <p:tav tm="100000">
                                          <p:val>
                                            <p:fltVal val="0"/>
                                          </p:val>
                                        </p:tav>
                                      </p:tavLst>
                                    </p:anim>
                                    <p:animEffect transition="in" filter="fade">
                                      <p:cBhvr>
                                        <p:cTn id="96" dur="10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27" grpId="0" animBg="1"/>
      <p:bldP spid="30" grpId="0" animBg="1"/>
      <p:bldP spid="31" grpId="0" animBg="1"/>
      <p:bldP spid="32" grpId="0" animBg="1"/>
      <p:bldP spid="33" grpId="0" animBg="1"/>
      <p:bldP spid="3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الماغنسيوم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النيتروجين</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Mg</a:t>
            </a:r>
            <a:r>
              <a:rPr lang="en-US" sz="2800" b="1" baseline="30000" dirty="0">
                <a:solidFill>
                  <a:srgbClr val="800080"/>
                </a:solidFill>
                <a:latin typeface="Arial" panose="020B0604020202020204" pitchFamily="34" charset="0"/>
              </a:rPr>
              <a:t>2+</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N</a:t>
            </a:r>
            <a:r>
              <a:rPr lang="en-US" sz="2800" b="1" baseline="30000" dirty="0">
                <a:solidFill>
                  <a:srgbClr val="009900"/>
                </a:solidFill>
                <a:latin typeface="Arial" panose="020B0604020202020204" pitchFamily="34" charset="0"/>
              </a:rPr>
              <a:t>3-</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Mg</a:t>
            </a:r>
          </a:p>
          <a:p>
            <a:pPr algn="ctr"/>
            <a:r>
              <a:rPr lang="en-US" sz="2800" b="1" dirty="0">
                <a:solidFill>
                  <a:srgbClr val="800080"/>
                </a:solidFill>
                <a:latin typeface="Arial" panose="020B0604020202020204" pitchFamily="34" charset="0"/>
              </a:rPr>
              <a:t>2</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N</a:t>
            </a:r>
          </a:p>
          <a:p>
            <a:pPr algn="ctr"/>
            <a:r>
              <a:rPr lang="en-US" sz="2800" b="1" dirty="0">
                <a:solidFill>
                  <a:srgbClr val="009900"/>
                </a:solidFill>
                <a:latin typeface="Arial" panose="020B0604020202020204" pitchFamily="34" charset="0"/>
              </a:rPr>
              <a:t>3</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770803"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Mg</a:t>
            </a:r>
            <a:r>
              <a:rPr lang="en-US" sz="2800" b="1" baseline="-25000" dirty="0">
                <a:solidFill>
                  <a:srgbClr val="800080"/>
                </a:solidFill>
                <a:latin typeface="Arial" panose="020B0604020202020204" pitchFamily="34" charset="0"/>
              </a:rPr>
              <a:t>3</a:t>
            </a:r>
            <a:r>
              <a:rPr lang="en-US" sz="2800" b="1" dirty="0">
                <a:solidFill>
                  <a:srgbClr val="009900"/>
                </a:solidFill>
                <a:latin typeface="Arial" panose="020B0604020202020204" pitchFamily="34" charset="0"/>
              </a:rPr>
              <a:t>N</a:t>
            </a:r>
            <a:r>
              <a:rPr lang="en-US" sz="2800" b="1" baseline="-25000" dirty="0">
                <a:solidFill>
                  <a:srgbClr val="009900"/>
                </a:solidFill>
                <a:latin typeface="Arial" panose="020B0604020202020204" pitchFamily="34" charset="0"/>
              </a:rPr>
              <a:t>2</a:t>
            </a:r>
            <a:endParaRPr lang="ar-SA" sz="2800" b="1" baseline="-25000" dirty="0">
              <a:solidFill>
                <a:srgbClr val="009900"/>
              </a:solidFill>
              <a:latin typeface="Arial" panose="020B0604020202020204" pitchFamily="34" charset="0"/>
            </a:endParaRP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 + (يد)</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نتر +يد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الماغنسيوم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476925" y="5774090"/>
            <a:ext cx="2452490"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نتريد</a:t>
            </a:r>
            <a:r>
              <a:rPr lang="ar-SA" sz="2800" b="1" dirty="0">
                <a:solidFill>
                  <a:srgbClr val="9900CC"/>
                </a:solidFill>
                <a:latin typeface="Arial" panose="020B0604020202020204" pitchFamily="34" charset="0"/>
              </a:rPr>
              <a:t> الماغنسيوم</a:t>
            </a:r>
          </a:p>
        </p:txBody>
      </p:sp>
    </p:spTree>
    <p:extLst>
      <p:ext uri="{BB962C8B-B14F-4D97-AF65-F5344CB8AC3E}">
        <p14:creationId xmlns:p14="http://schemas.microsoft.com/office/powerpoint/2010/main" val="40843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1000" fill="hold"/>
                                        <p:tgtEl>
                                          <p:spTgt spid="30"/>
                                        </p:tgtEl>
                                        <p:attrNameLst>
                                          <p:attrName>ppt_w</p:attrName>
                                        </p:attrNameLst>
                                      </p:cBhvr>
                                      <p:tavLst>
                                        <p:tav tm="0">
                                          <p:val>
                                            <p:fltVal val="0"/>
                                          </p:val>
                                        </p:tav>
                                        <p:tav tm="100000">
                                          <p:val>
                                            <p:strVal val="#ppt_w"/>
                                          </p:val>
                                        </p:tav>
                                      </p:tavLst>
                                    </p:anim>
                                    <p:anim calcmode="lin" valueType="num">
                                      <p:cBhvr>
                                        <p:cTn id="72" dur="1000" fill="hold"/>
                                        <p:tgtEl>
                                          <p:spTgt spid="30"/>
                                        </p:tgtEl>
                                        <p:attrNameLst>
                                          <p:attrName>ppt_h</p:attrName>
                                        </p:attrNameLst>
                                      </p:cBhvr>
                                      <p:tavLst>
                                        <p:tav tm="0">
                                          <p:val>
                                            <p:fltVal val="0"/>
                                          </p:val>
                                        </p:tav>
                                        <p:tav tm="100000">
                                          <p:val>
                                            <p:strVal val="#ppt_h"/>
                                          </p:val>
                                        </p:tav>
                                      </p:tavLst>
                                    </p:anim>
                                    <p:anim calcmode="lin" valueType="num">
                                      <p:cBhvr>
                                        <p:cTn id="73" dur="1000" fill="hold"/>
                                        <p:tgtEl>
                                          <p:spTgt spid="30"/>
                                        </p:tgtEl>
                                        <p:attrNameLst>
                                          <p:attrName>style.rotation</p:attrName>
                                        </p:attrNameLst>
                                      </p:cBhvr>
                                      <p:tavLst>
                                        <p:tav tm="0">
                                          <p:val>
                                            <p:fltVal val="90"/>
                                          </p:val>
                                        </p:tav>
                                        <p:tav tm="100000">
                                          <p:val>
                                            <p:fltVal val="0"/>
                                          </p:val>
                                        </p:tav>
                                      </p:tavLst>
                                    </p:anim>
                                    <p:animEffect transition="in" filter="fade">
                                      <p:cBhvr>
                                        <p:cTn id="74" dur="10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1000" fill="hold"/>
                                        <p:tgtEl>
                                          <p:spTgt spid="31"/>
                                        </p:tgtEl>
                                        <p:attrNameLst>
                                          <p:attrName>ppt_w</p:attrName>
                                        </p:attrNameLst>
                                      </p:cBhvr>
                                      <p:tavLst>
                                        <p:tav tm="0">
                                          <p:val>
                                            <p:fltVal val="0"/>
                                          </p:val>
                                        </p:tav>
                                        <p:tav tm="100000">
                                          <p:val>
                                            <p:strVal val="#ppt_w"/>
                                          </p:val>
                                        </p:tav>
                                      </p:tavLst>
                                    </p:anim>
                                    <p:anim calcmode="lin" valueType="num">
                                      <p:cBhvr>
                                        <p:cTn id="80" dur="1000" fill="hold"/>
                                        <p:tgtEl>
                                          <p:spTgt spid="31"/>
                                        </p:tgtEl>
                                        <p:attrNameLst>
                                          <p:attrName>ppt_h</p:attrName>
                                        </p:attrNameLst>
                                      </p:cBhvr>
                                      <p:tavLst>
                                        <p:tav tm="0">
                                          <p:val>
                                            <p:fltVal val="0"/>
                                          </p:val>
                                        </p:tav>
                                        <p:tav tm="100000">
                                          <p:val>
                                            <p:strVal val="#ppt_h"/>
                                          </p:val>
                                        </p:tav>
                                      </p:tavLst>
                                    </p:anim>
                                    <p:anim calcmode="lin" valueType="num">
                                      <p:cBhvr>
                                        <p:cTn id="81" dur="1000" fill="hold"/>
                                        <p:tgtEl>
                                          <p:spTgt spid="31"/>
                                        </p:tgtEl>
                                        <p:attrNameLst>
                                          <p:attrName>style.rotation</p:attrName>
                                        </p:attrNameLst>
                                      </p:cBhvr>
                                      <p:tavLst>
                                        <p:tav tm="0">
                                          <p:val>
                                            <p:fltVal val="90"/>
                                          </p:val>
                                        </p:tav>
                                        <p:tav tm="100000">
                                          <p:val>
                                            <p:fltVal val="0"/>
                                          </p:val>
                                        </p:tav>
                                      </p:tavLst>
                                    </p:anim>
                                    <p:animEffect transition="in" filter="fade">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1000" fill="hold"/>
                                        <p:tgtEl>
                                          <p:spTgt spid="32"/>
                                        </p:tgtEl>
                                        <p:attrNameLst>
                                          <p:attrName>ppt_w</p:attrName>
                                        </p:attrNameLst>
                                      </p:cBhvr>
                                      <p:tavLst>
                                        <p:tav tm="0">
                                          <p:val>
                                            <p:fltVal val="0"/>
                                          </p:val>
                                        </p:tav>
                                        <p:tav tm="100000">
                                          <p:val>
                                            <p:strVal val="#ppt_w"/>
                                          </p:val>
                                        </p:tav>
                                      </p:tavLst>
                                    </p:anim>
                                    <p:anim calcmode="lin" valueType="num">
                                      <p:cBhvr>
                                        <p:cTn id="88" dur="1000" fill="hold"/>
                                        <p:tgtEl>
                                          <p:spTgt spid="32"/>
                                        </p:tgtEl>
                                        <p:attrNameLst>
                                          <p:attrName>ppt_h</p:attrName>
                                        </p:attrNameLst>
                                      </p:cBhvr>
                                      <p:tavLst>
                                        <p:tav tm="0">
                                          <p:val>
                                            <p:fltVal val="0"/>
                                          </p:val>
                                        </p:tav>
                                        <p:tav tm="100000">
                                          <p:val>
                                            <p:strVal val="#ppt_h"/>
                                          </p:val>
                                        </p:tav>
                                      </p:tavLst>
                                    </p:anim>
                                    <p:anim calcmode="lin" valueType="num">
                                      <p:cBhvr>
                                        <p:cTn id="89" dur="1000" fill="hold"/>
                                        <p:tgtEl>
                                          <p:spTgt spid="32"/>
                                        </p:tgtEl>
                                        <p:attrNameLst>
                                          <p:attrName>style.rotation</p:attrName>
                                        </p:attrNameLst>
                                      </p:cBhvr>
                                      <p:tavLst>
                                        <p:tav tm="0">
                                          <p:val>
                                            <p:fltVal val="90"/>
                                          </p:val>
                                        </p:tav>
                                        <p:tav tm="100000">
                                          <p:val>
                                            <p:fltVal val="0"/>
                                          </p:val>
                                        </p:tav>
                                      </p:tavLst>
                                    </p:anim>
                                    <p:animEffect transition="in" filter="fade">
                                      <p:cBhvr>
                                        <p:cTn id="90" dur="10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fltVal val="0"/>
                                          </p:val>
                                        </p:tav>
                                        <p:tav tm="100000">
                                          <p:val>
                                            <p:strVal val="#ppt_w"/>
                                          </p:val>
                                        </p:tav>
                                      </p:tavLst>
                                    </p:anim>
                                    <p:anim calcmode="lin" valueType="num">
                                      <p:cBhvr>
                                        <p:cTn id="96" dur="1000" fill="hold"/>
                                        <p:tgtEl>
                                          <p:spTgt spid="33"/>
                                        </p:tgtEl>
                                        <p:attrNameLst>
                                          <p:attrName>ppt_h</p:attrName>
                                        </p:attrNameLst>
                                      </p:cBhvr>
                                      <p:tavLst>
                                        <p:tav tm="0">
                                          <p:val>
                                            <p:fltVal val="0"/>
                                          </p:val>
                                        </p:tav>
                                        <p:tav tm="100000">
                                          <p:val>
                                            <p:strVal val="#ppt_h"/>
                                          </p:val>
                                        </p:tav>
                                      </p:tavLst>
                                    </p:anim>
                                    <p:anim calcmode="lin" valueType="num">
                                      <p:cBhvr>
                                        <p:cTn id="97" dur="1000" fill="hold"/>
                                        <p:tgtEl>
                                          <p:spTgt spid="33"/>
                                        </p:tgtEl>
                                        <p:attrNameLst>
                                          <p:attrName>style.rotation</p:attrName>
                                        </p:attrNameLst>
                                      </p:cBhvr>
                                      <p:tavLst>
                                        <p:tav tm="0">
                                          <p:val>
                                            <p:fltVal val="90"/>
                                          </p:val>
                                        </p:tav>
                                        <p:tav tm="100000">
                                          <p:val>
                                            <p:fltVal val="0"/>
                                          </p:val>
                                        </p:tav>
                                      </p:tavLst>
                                    </p:anim>
                                    <p:animEffect transition="in" filter="fade">
                                      <p:cBhvr>
                                        <p:cTn id="98" dur="1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1000" fill="hold"/>
                                        <p:tgtEl>
                                          <p:spTgt spid="34"/>
                                        </p:tgtEl>
                                        <p:attrNameLst>
                                          <p:attrName>ppt_w</p:attrName>
                                        </p:attrNameLst>
                                      </p:cBhvr>
                                      <p:tavLst>
                                        <p:tav tm="0">
                                          <p:val>
                                            <p:fltVal val="0"/>
                                          </p:val>
                                        </p:tav>
                                        <p:tav tm="100000">
                                          <p:val>
                                            <p:strVal val="#ppt_w"/>
                                          </p:val>
                                        </p:tav>
                                      </p:tavLst>
                                    </p:anim>
                                    <p:anim calcmode="lin" valueType="num">
                                      <p:cBhvr>
                                        <p:cTn id="104" dur="1000" fill="hold"/>
                                        <p:tgtEl>
                                          <p:spTgt spid="34"/>
                                        </p:tgtEl>
                                        <p:attrNameLst>
                                          <p:attrName>ppt_h</p:attrName>
                                        </p:attrNameLst>
                                      </p:cBhvr>
                                      <p:tavLst>
                                        <p:tav tm="0">
                                          <p:val>
                                            <p:fltVal val="0"/>
                                          </p:val>
                                        </p:tav>
                                        <p:tav tm="100000">
                                          <p:val>
                                            <p:strVal val="#ppt_h"/>
                                          </p:val>
                                        </p:tav>
                                      </p:tavLst>
                                    </p:anim>
                                    <p:anim calcmode="lin" valueType="num">
                                      <p:cBhvr>
                                        <p:cTn id="105" dur="1000" fill="hold"/>
                                        <p:tgtEl>
                                          <p:spTgt spid="34"/>
                                        </p:tgtEl>
                                        <p:attrNameLst>
                                          <p:attrName>style.rotation</p:attrName>
                                        </p:attrNameLst>
                                      </p:cBhvr>
                                      <p:tavLst>
                                        <p:tav tm="0">
                                          <p:val>
                                            <p:fltVal val="90"/>
                                          </p:val>
                                        </p:tav>
                                        <p:tav tm="100000">
                                          <p:val>
                                            <p:fltVal val="0"/>
                                          </p:val>
                                        </p:tav>
                                      </p:tavLst>
                                    </p:anim>
                                    <p:animEffect transition="in" filter="fade">
                                      <p:cBhvr>
                                        <p:cTn id="10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30" grpId="0" animBg="1"/>
      <p:bldP spid="31" grpId="0" animBg="1"/>
      <p:bldP spid="32" grpId="0" animBg="1"/>
      <p:bldP spid="33" grpId="0" animBg="1"/>
      <p:bldP spid="3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البوتاسيوم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الكبريت</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K</a:t>
            </a:r>
            <a:r>
              <a:rPr lang="en-US" sz="2800" b="1" baseline="30000" dirty="0">
                <a:solidFill>
                  <a:srgbClr val="800080"/>
                </a:solidFill>
                <a:latin typeface="Arial" panose="020B0604020202020204" pitchFamily="34" charset="0"/>
              </a:rPr>
              <a:t>1+</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S</a:t>
            </a:r>
            <a:r>
              <a:rPr lang="en-US" sz="2800" b="1" baseline="30000" dirty="0">
                <a:solidFill>
                  <a:srgbClr val="009900"/>
                </a:solidFill>
                <a:latin typeface="Arial" panose="020B0604020202020204" pitchFamily="34" charset="0"/>
              </a:rPr>
              <a:t>2-</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K</a:t>
            </a:r>
          </a:p>
          <a:p>
            <a:pPr algn="ctr"/>
            <a:r>
              <a:rPr lang="en-US" sz="2800" b="1" dirty="0">
                <a:solidFill>
                  <a:srgbClr val="800080"/>
                </a:solidFill>
                <a:latin typeface="Arial" panose="020B0604020202020204" pitchFamily="34" charset="0"/>
              </a:rPr>
              <a:t>1</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S</a:t>
            </a:r>
          </a:p>
          <a:p>
            <a:pPr algn="ctr"/>
            <a:r>
              <a:rPr lang="en-US" sz="2800" b="1" dirty="0">
                <a:solidFill>
                  <a:srgbClr val="009900"/>
                </a:solidFill>
                <a:latin typeface="Arial" panose="020B0604020202020204" pitchFamily="34" charset="0"/>
              </a:rPr>
              <a:t>2</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770803"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K</a:t>
            </a:r>
            <a:r>
              <a:rPr lang="en-US" sz="2800" b="1" baseline="-25000" dirty="0">
                <a:solidFill>
                  <a:srgbClr val="800080"/>
                </a:solidFill>
                <a:latin typeface="Arial" panose="020B0604020202020204" pitchFamily="34" charset="0"/>
              </a:rPr>
              <a:t>2</a:t>
            </a:r>
            <a:r>
              <a:rPr lang="en-US" sz="2800" b="1" dirty="0">
                <a:solidFill>
                  <a:srgbClr val="009900"/>
                </a:solidFill>
                <a:latin typeface="Arial" panose="020B0604020202020204" pitchFamily="34" charset="0"/>
              </a:rPr>
              <a:t>S</a:t>
            </a:r>
            <a:endParaRPr lang="ar-SA" sz="2800" b="1" baseline="-25000" dirty="0">
              <a:solidFill>
                <a:srgbClr val="009900"/>
              </a:solidFill>
              <a:latin typeface="Arial" panose="020B0604020202020204" pitchFamily="34" charset="0"/>
            </a:endParaRP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 + (يد)</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كبريت +يد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البوتاسيوم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476925" y="5774090"/>
            <a:ext cx="2452490"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كبريتيد</a:t>
            </a:r>
            <a:r>
              <a:rPr lang="ar-SA" sz="2800" b="1" dirty="0">
                <a:solidFill>
                  <a:srgbClr val="9900CC"/>
                </a:solidFill>
                <a:latin typeface="Arial" panose="020B0604020202020204" pitchFamily="34" charset="0"/>
              </a:rPr>
              <a:t> البوتاسيوم</a:t>
            </a:r>
          </a:p>
        </p:txBody>
      </p:sp>
    </p:spTree>
    <p:extLst>
      <p:ext uri="{BB962C8B-B14F-4D97-AF65-F5344CB8AC3E}">
        <p14:creationId xmlns:p14="http://schemas.microsoft.com/office/powerpoint/2010/main" val="420183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1000" fill="hold"/>
                                        <p:tgtEl>
                                          <p:spTgt spid="30"/>
                                        </p:tgtEl>
                                        <p:attrNameLst>
                                          <p:attrName>ppt_w</p:attrName>
                                        </p:attrNameLst>
                                      </p:cBhvr>
                                      <p:tavLst>
                                        <p:tav tm="0">
                                          <p:val>
                                            <p:fltVal val="0"/>
                                          </p:val>
                                        </p:tav>
                                        <p:tav tm="100000">
                                          <p:val>
                                            <p:strVal val="#ppt_w"/>
                                          </p:val>
                                        </p:tav>
                                      </p:tavLst>
                                    </p:anim>
                                    <p:anim calcmode="lin" valueType="num">
                                      <p:cBhvr>
                                        <p:cTn id="72" dur="1000" fill="hold"/>
                                        <p:tgtEl>
                                          <p:spTgt spid="30"/>
                                        </p:tgtEl>
                                        <p:attrNameLst>
                                          <p:attrName>ppt_h</p:attrName>
                                        </p:attrNameLst>
                                      </p:cBhvr>
                                      <p:tavLst>
                                        <p:tav tm="0">
                                          <p:val>
                                            <p:fltVal val="0"/>
                                          </p:val>
                                        </p:tav>
                                        <p:tav tm="100000">
                                          <p:val>
                                            <p:strVal val="#ppt_h"/>
                                          </p:val>
                                        </p:tav>
                                      </p:tavLst>
                                    </p:anim>
                                    <p:anim calcmode="lin" valueType="num">
                                      <p:cBhvr>
                                        <p:cTn id="73" dur="1000" fill="hold"/>
                                        <p:tgtEl>
                                          <p:spTgt spid="30"/>
                                        </p:tgtEl>
                                        <p:attrNameLst>
                                          <p:attrName>style.rotation</p:attrName>
                                        </p:attrNameLst>
                                      </p:cBhvr>
                                      <p:tavLst>
                                        <p:tav tm="0">
                                          <p:val>
                                            <p:fltVal val="90"/>
                                          </p:val>
                                        </p:tav>
                                        <p:tav tm="100000">
                                          <p:val>
                                            <p:fltVal val="0"/>
                                          </p:val>
                                        </p:tav>
                                      </p:tavLst>
                                    </p:anim>
                                    <p:animEffect transition="in" filter="fade">
                                      <p:cBhvr>
                                        <p:cTn id="74" dur="10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1000" fill="hold"/>
                                        <p:tgtEl>
                                          <p:spTgt spid="31"/>
                                        </p:tgtEl>
                                        <p:attrNameLst>
                                          <p:attrName>ppt_w</p:attrName>
                                        </p:attrNameLst>
                                      </p:cBhvr>
                                      <p:tavLst>
                                        <p:tav tm="0">
                                          <p:val>
                                            <p:fltVal val="0"/>
                                          </p:val>
                                        </p:tav>
                                        <p:tav tm="100000">
                                          <p:val>
                                            <p:strVal val="#ppt_w"/>
                                          </p:val>
                                        </p:tav>
                                      </p:tavLst>
                                    </p:anim>
                                    <p:anim calcmode="lin" valueType="num">
                                      <p:cBhvr>
                                        <p:cTn id="80" dur="1000" fill="hold"/>
                                        <p:tgtEl>
                                          <p:spTgt spid="31"/>
                                        </p:tgtEl>
                                        <p:attrNameLst>
                                          <p:attrName>ppt_h</p:attrName>
                                        </p:attrNameLst>
                                      </p:cBhvr>
                                      <p:tavLst>
                                        <p:tav tm="0">
                                          <p:val>
                                            <p:fltVal val="0"/>
                                          </p:val>
                                        </p:tav>
                                        <p:tav tm="100000">
                                          <p:val>
                                            <p:strVal val="#ppt_h"/>
                                          </p:val>
                                        </p:tav>
                                      </p:tavLst>
                                    </p:anim>
                                    <p:anim calcmode="lin" valueType="num">
                                      <p:cBhvr>
                                        <p:cTn id="81" dur="1000" fill="hold"/>
                                        <p:tgtEl>
                                          <p:spTgt spid="31"/>
                                        </p:tgtEl>
                                        <p:attrNameLst>
                                          <p:attrName>style.rotation</p:attrName>
                                        </p:attrNameLst>
                                      </p:cBhvr>
                                      <p:tavLst>
                                        <p:tav tm="0">
                                          <p:val>
                                            <p:fltVal val="90"/>
                                          </p:val>
                                        </p:tav>
                                        <p:tav tm="100000">
                                          <p:val>
                                            <p:fltVal val="0"/>
                                          </p:val>
                                        </p:tav>
                                      </p:tavLst>
                                    </p:anim>
                                    <p:animEffect transition="in" filter="fade">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1000" fill="hold"/>
                                        <p:tgtEl>
                                          <p:spTgt spid="32"/>
                                        </p:tgtEl>
                                        <p:attrNameLst>
                                          <p:attrName>ppt_w</p:attrName>
                                        </p:attrNameLst>
                                      </p:cBhvr>
                                      <p:tavLst>
                                        <p:tav tm="0">
                                          <p:val>
                                            <p:fltVal val="0"/>
                                          </p:val>
                                        </p:tav>
                                        <p:tav tm="100000">
                                          <p:val>
                                            <p:strVal val="#ppt_w"/>
                                          </p:val>
                                        </p:tav>
                                      </p:tavLst>
                                    </p:anim>
                                    <p:anim calcmode="lin" valueType="num">
                                      <p:cBhvr>
                                        <p:cTn id="88" dur="1000" fill="hold"/>
                                        <p:tgtEl>
                                          <p:spTgt spid="32"/>
                                        </p:tgtEl>
                                        <p:attrNameLst>
                                          <p:attrName>ppt_h</p:attrName>
                                        </p:attrNameLst>
                                      </p:cBhvr>
                                      <p:tavLst>
                                        <p:tav tm="0">
                                          <p:val>
                                            <p:fltVal val="0"/>
                                          </p:val>
                                        </p:tav>
                                        <p:tav tm="100000">
                                          <p:val>
                                            <p:strVal val="#ppt_h"/>
                                          </p:val>
                                        </p:tav>
                                      </p:tavLst>
                                    </p:anim>
                                    <p:anim calcmode="lin" valueType="num">
                                      <p:cBhvr>
                                        <p:cTn id="89" dur="1000" fill="hold"/>
                                        <p:tgtEl>
                                          <p:spTgt spid="32"/>
                                        </p:tgtEl>
                                        <p:attrNameLst>
                                          <p:attrName>style.rotation</p:attrName>
                                        </p:attrNameLst>
                                      </p:cBhvr>
                                      <p:tavLst>
                                        <p:tav tm="0">
                                          <p:val>
                                            <p:fltVal val="90"/>
                                          </p:val>
                                        </p:tav>
                                        <p:tav tm="100000">
                                          <p:val>
                                            <p:fltVal val="0"/>
                                          </p:val>
                                        </p:tav>
                                      </p:tavLst>
                                    </p:anim>
                                    <p:animEffect transition="in" filter="fade">
                                      <p:cBhvr>
                                        <p:cTn id="90" dur="10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fltVal val="0"/>
                                          </p:val>
                                        </p:tav>
                                        <p:tav tm="100000">
                                          <p:val>
                                            <p:strVal val="#ppt_w"/>
                                          </p:val>
                                        </p:tav>
                                      </p:tavLst>
                                    </p:anim>
                                    <p:anim calcmode="lin" valueType="num">
                                      <p:cBhvr>
                                        <p:cTn id="96" dur="1000" fill="hold"/>
                                        <p:tgtEl>
                                          <p:spTgt spid="33"/>
                                        </p:tgtEl>
                                        <p:attrNameLst>
                                          <p:attrName>ppt_h</p:attrName>
                                        </p:attrNameLst>
                                      </p:cBhvr>
                                      <p:tavLst>
                                        <p:tav tm="0">
                                          <p:val>
                                            <p:fltVal val="0"/>
                                          </p:val>
                                        </p:tav>
                                        <p:tav tm="100000">
                                          <p:val>
                                            <p:strVal val="#ppt_h"/>
                                          </p:val>
                                        </p:tav>
                                      </p:tavLst>
                                    </p:anim>
                                    <p:anim calcmode="lin" valueType="num">
                                      <p:cBhvr>
                                        <p:cTn id="97" dur="1000" fill="hold"/>
                                        <p:tgtEl>
                                          <p:spTgt spid="33"/>
                                        </p:tgtEl>
                                        <p:attrNameLst>
                                          <p:attrName>style.rotation</p:attrName>
                                        </p:attrNameLst>
                                      </p:cBhvr>
                                      <p:tavLst>
                                        <p:tav tm="0">
                                          <p:val>
                                            <p:fltVal val="90"/>
                                          </p:val>
                                        </p:tav>
                                        <p:tav tm="100000">
                                          <p:val>
                                            <p:fltVal val="0"/>
                                          </p:val>
                                        </p:tav>
                                      </p:tavLst>
                                    </p:anim>
                                    <p:animEffect transition="in" filter="fade">
                                      <p:cBhvr>
                                        <p:cTn id="98" dur="1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1000" fill="hold"/>
                                        <p:tgtEl>
                                          <p:spTgt spid="34"/>
                                        </p:tgtEl>
                                        <p:attrNameLst>
                                          <p:attrName>ppt_w</p:attrName>
                                        </p:attrNameLst>
                                      </p:cBhvr>
                                      <p:tavLst>
                                        <p:tav tm="0">
                                          <p:val>
                                            <p:fltVal val="0"/>
                                          </p:val>
                                        </p:tav>
                                        <p:tav tm="100000">
                                          <p:val>
                                            <p:strVal val="#ppt_w"/>
                                          </p:val>
                                        </p:tav>
                                      </p:tavLst>
                                    </p:anim>
                                    <p:anim calcmode="lin" valueType="num">
                                      <p:cBhvr>
                                        <p:cTn id="104" dur="1000" fill="hold"/>
                                        <p:tgtEl>
                                          <p:spTgt spid="34"/>
                                        </p:tgtEl>
                                        <p:attrNameLst>
                                          <p:attrName>ppt_h</p:attrName>
                                        </p:attrNameLst>
                                      </p:cBhvr>
                                      <p:tavLst>
                                        <p:tav tm="0">
                                          <p:val>
                                            <p:fltVal val="0"/>
                                          </p:val>
                                        </p:tav>
                                        <p:tav tm="100000">
                                          <p:val>
                                            <p:strVal val="#ppt_h"/>
                                          </p:val>
                                        </p:tav>
                                      </p:tavLst>
                                    </p:anim>
                                    <p:anim calcmode="lin" valueType="num">
                                      <p:cBhvr>
                                        <p:cTn id="105" dur="1000" fill="hold"/>
                                        <p:tgtEl>
                                          <p:spTgt spid="34"/>
                                        </p:tgtEl>
                                        <p:attrNameLst>
                                          <p:attrName>style.rotation</p:attrName>
                                        </p:attrNameLst>
                                      </p:cBhvr>
                                      <p:tavLst>
                                        <p:tav tm="0">
                                          <p:val>
                                            <p:fltVal val="90"/>
                                          </p:val>
                                        </p:tav>
                                        <p:tav tm="100000">
                                          <p:val>
                                            <p:fltVal val="0"/>
                                          </p:val>
                                        </p:tav>
                                      </p:tavLst>
                                    </p:anim>
                                    <p:animEffect transition="in" filter="fade">
                                      <p:cBhvr>
                                        <p:cTn id="10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30" grpId="0" animBg="1"/>
      <p:bldP spid="31" grpId="0" animBg="1"/>
      <p:bldP spid="32" grpId="0" animBg="1"/>
      <p:bldP spid="33" grpId="0" animBg="1"/>
      <p:bldP spid="3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القصدير </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الأكسجين</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Sn</a:t>
            </a:r>
            <a:r>
              <a:rPr lang="en-US" sz="2800" b="1" baseline="30000" dirty="0">
                <a:solidFill>
                  <a:srgbClr val="800080"/>
                </a:solidFill>
                <a:latin typeface="Arial" panose="020B0604020202020204" pitchFamily="34" charset="0"/>
              </a:rPr>
              <a:t>4+</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a:t>
            </a:r>
            <a:r>
              <a:rPr lang="en-US" sz="2800" b="1" baseline="30000" dirty="0">
                <a:solidFill>
                  <a:srgbClr val="009900"/>
                </a:solidFill>
                <a:latin typeface="Arial" panose="020B0604020202020204" pitchFamily="34" charset="0"/>
              </a:rPr>
              <a:t>2-</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Sn</a:t>
            </a:r>
          </a:p>
          <a:p>
            <a:pPr algn="ctr"/>
            <a:r>
              <a:rPr lang="en-US" sz="2800" b="1" dirty="0">
                <a:solidFill>
                  <a:srgbClr val="800080"/>
                </a:solidFill>
                <a:latin typeface="Arial" panose="020B0604020202020204" pitchFamily="34" charset="0"/>
              </a:rPr>
              <a:t>4</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a:t>
            </a:r>
          </a:p>
          <a:p>
            <a:pPr algn="ctr"/>
            <a:r>
              <a:rPr lang="en-US" sz="2800" b="1" dirty="0">
                <a:solidFill>
                  <a:srgbClr val="009900"/>
                </a:solidFill>
                <a:latin typeface="Arial" panose="020B0604020202020204" pitchFamily="34" charset="0"/>
              </a:rPr>
              <a:t>2</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770803"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Sn</a:t>
            </a:r>
            <a:r>
              <a:rPr lang="en-US" sz="2800" b="1" dirty="0">
                <a:solidFill>
                  <a:srgbClr val="009900"/>
                </a:solidFill>
                <a:latin typeface="Arial" panose="020B0604020202020204" pitchFamily="34" charset="0"/>
              </a:rPr>
              <a:t>O</a:t>
            </a:r>
            <a:r>
              <a:rPr lang="en-US" sz="2800" b="1" baseline="-25000" dirty="0">
                <a:solidFill>
                  <a:srgbClr val="009900"/>
                </a:solidFill>
                <a:latin typeface="Arial" panose="020B0604020202020204" pitchFamily="34" charset="0"/>
              </a:rPr>
              <a:t>2</a:t>
            </a:r>
            <a:endParaRPr lang="ar-SA" sz="2800" b="1" baseline="-25000" dirty="0">
              <a:solidFill>
                <a:srgbClr val="009900"/>
              </a:solidFill>
              <a:latin typeface="Arial" panose="020B0604020202020204" pitchFamily="34" charset="0"/>
            </a:endParaRP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 + (يد)</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أكسيد +يد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القصدير </a:t>
            </a:r>
          </a:p>
        </p:txBody>
      </p:sp>
      <p:sp>
        <p:nvSpPr>
          <p:cNvPr id="34" name="مستطيل 33">
            <a:extLst>
              <a:ext uri="{FF2B5EF4-FFF2-40B4-BE49-F238E27FC236}">
                <a16:creationId xmlns:a16="http://schemas.microsoft.com/office/drawing/2014/main" id="{A597420D-65B1-4B87-1850-D2E86A643721}"/>
              </a:ext>
            </a:extLst>
          </p:cNvPr>
          <p:cNvSpPr/>
          <p:nvPr/>
        </p:nvSpPr>
        <p:spPr>
          <a:xfrm>
            <a:off x="5299788" y="5774090"/>
            <a:ext cx="2629627"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أكسيد</a:t>
            </a:r>
            <a:r>
              <a:rPr lang="ar-SA" sz="2800" b="1" dirty="0">
                <a:solidFill>
                  <a:srgbClr val="9900CC"/>
                </a:solidFill>
                <a:latin typeface="Arial" panose="020B0604020202020204" pitchFamily="34" charset="0"/>
              </a:rPr>
              <a:t> القصدير </a:t>
            </a:r>
            <a:r>
              <a:rPr lang="en-US" sz="2800" b="1" dirty="0">
                <a:solidFill>
                  <a:srgbClr val="9900CC"/>
                </a:solidFill>
                <a:latin typeface="Arial" panose="020B0604020202020204" pitchFamily="34" charset="0"/>
              </a:rPr>
              <a:t>IV</a:t>
            </a:r>
            <a:endParaRPr lang="ar-SA" sz="2800" b="1" dirty="0">
              <a:solidFill>
                <a:srgbClr val="9900CC"/>
              </a:solidFill>
              <a:latin typeface="Arial" panose="020B0604020202020204" pitchFamily="34" charset="0"/>
            </a:endParaRPr>
          </a:p>
        </p:txBody>
      </p:sp>
    </p:spTree>
    <p:extLst>
      <p:ext uri="{BB962C8B-B14F-4D97-AF65-F5344CB8AC3E}">
        <p14:creationId xmlns:p14="http://schemas.microsoft.com/office/powerpoint/2010/main" val="115186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1000" fill="hold"/>
                                        <p:tgtEl>
                                          <p:spTgt spid="30"/>
                                        </p:tgtEl>
                                        <p:attrNameLst>
                                          <p:attrName>ppt_w</p:attrName>
                                        </p:attrNameLst>
                                      </p:cBhvr>
                                      <p:tavLst>
                                        <p:tav tm="0">
                                          <p:val>
                                            <p:fltVal val="0"/>
                                          </p:val>
                                        </p:tav>
                                        <p:tav tm="100000">
                                          <p:val>
                                            <p:strVal val="#ppt_w"/>
                                          </p:val>
                                        </p:tav>
                                      </p:tavLst>
                                    </p:anim>
                                    <p:anim calcmode="lin" valueType="num">
                                      <p:cBhvr>
                                        <p:cTn id="72" dur="1000" fill="hold"/>
                                        <p:tgtEl>
                                          <p:spTgt spid="30"/>
                                        </p:tgtEl>
                                        <p:attrNameLst>
                                          <p:attrName>ppt_h</p:attrName>
                                        </p:attrNameLst>
                                      </p:cBhvr>
                                      <p:tavLst>
                                        <p:tav tm="0">
                                          <p:val>
                                            <p:fltVal val="0"/>
                                          </p:val>
                                        </p:tav>
                                        <p:tav tm="100000">
                                          <p:val>
                                            <p:strVal val="#ppt_h"/>
                                          </p:val>
                                        </p:tav>
                                      </p:tavLst>
                                    </p:anim>
                                    <p:anim calcmode="lin" valueType="num">
                                      <p:cBhvr>
                                        <p:cTn id="73" dur="1000" fill="hold"/>
                                        <p:tgtEl>
                                          <p:spTgt spid="30"/>
                                        </p:tgtEl>
                                        <p:attrNameLst>
                                          <p:attrName>style.rotation</p:attrName>
                                        </p:attrNameLst>
                                      </p:cBhvr>
                                      <p:tavLst>
                                        <p:tav tm="0">
                                          <p:val>
                                            <p:fltVal val="90"/>
                                          </p:val>
                                        </p:tav>
                                        <p:tav tm="100000">
                                          <p:val>
                                            <p:fltVal val="0"/>
                                          </p:val>
                                        </p:tav>
                                      </p:tavLst>
                                    </p:anim>
                                    <p:animEffect transition="in" filter="fade">
                                      <p:cBhvr>
                                        <p:cTn id="74" dur="10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1000" fill="hold"/>
                                        <p:tgtEl>
                                          <p:spTgt spid="31"/>
                                        </p:tgtEl>
                                        <p:attrNameLst>
                                          <p:attrName>ppt_w</p:attrName>
                                        </p:attrNameLst>
                                      </p:cBhvr>
                                      <p:tavLst>
                                        <p:tav tm="0">
                                          <p:val>
                                            <p:fltVal val="0"/>
                                          </p:val>
                                        </p:tav>
                                        <p:tav tm="100000">
                                          <p:val>
                                            <p:strVal val="#ppt_w"/>
                                          </p:val>
                                        </p:tav>
                                      </p:tavLst>
                                    </p:anim>
                                    <p:anim calcmode="lin" valueType="num">
                                      <p:cBhvr>
                                        <p:cTn id="80" dur="1000" fill="hold"/>
                                        <p:tgtEl>
                                          <p:spTgt spid="31"/>
                                        </p:tgtEl>
                                        <p:attrNameLst>
                                          <p:attrName>ppt_h</p:attrName>
                                        </p:attrNameLst>
                                      </p:cBhvr>
                                      <p:tavLst>
                                        <p:tav tm="0">
                                          <p:val>
                                            <p:fltVal val="0"/>
                                          </p:val>
                                        </p:tav>
                                        <p:tav tm="100000">
                                          <p:val>
                                            <p:strVal val="#ppt_h"/>
                                          </p:val>
                                        </p:tav>
                                      </p:tavLst>
                                    </p:anim>
                                    <p:anim calcmode="lin" valueType="num">
                                      <p:cBhvr>
                                        <p:cTn id="81" dur="1000" fill="hold"/>
                                        <p:tgtEl>
                                          <p:spTgt spid="31"/>
                                        </p:tgtEl>
                                        <p:attrNameLst>
                                          <p:attrName>style.rotation</p:attrName>
                                        </p:attrNameLst>
                                      </p:cBhvr>
                                      <p:tavLst>
                                        <p:tav tm="0">
                                          <p:val>
                                            <p:fltVal val="90"/>
                                          </p:val>
                                        </p:tav>
                                        <p:tav tm="100000">
                                          <p:val>
                                            <p:fltVal val="0"/>
                                          </p:val>
                                        </p:tav>
                                      </p:tavLst>
                                    </p:anim>
                                    <p:animEffect transition="in" filter="fade">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1000" fill="hold"/>
                                        <p:tgtEl>
                                          <p:spTgt spid="32"/>
                                        </p:tgtEl>
                                        <p:attrNameLst>
                                          <p:attrName>ppt_w</p:attrName>
                                        </p:attrNameLst>
                                      </p:cBhvr>
                                      <p:tavLst>
                                        <p:tav tm="0">
                                          <p:val>
                                            <p:fltVal val="0"/>
                                          </p:val>
                                        </p:tav>
                                        <p:tav tm="100000">
                                          <p:val>
                                            <p:strVal val="#ppt_w"/>
                                          </p:val>
                                        </p:tav>
                                      </p:tavLst>
                                    </p:anim>
                                    <p:anim calcmode="lin" valueType="num">
                                      <p:cBhvr>
                                        <p:cTn id="88" dur="1000" fill="hold"/>
                                        <p:tgtEl>
                                          <p:spTgt spid="32"/>
                                        </p:tgtEl>
                                        <p:attrNameLst>
                                          <p:attrName>ppt_h</p:attrName>
                                        </p:attrNameLst>
                                      </p:cBhvr>
                                      <p:tavLst>
                                        <p:tav tm="0">
                                          <p:val>
                                            <p:fltVal val="0"/>
                                          </p:val>
                                        </p:tav>
                                        <p:tav tm="100000">
                                          <p:val>
                                            <p:strVal val="#ppt_h"/>
                                          </p:val>
                                        </p:tav>
                                      </p:tavLst>
                                    </p:anim>
                                    <p:anim calcmode="lin" valueType="num">
                                      <p:cBhvr>
                                        <p:cTn id="89" dur="1000" fill="hold"/>
                                        <p:tgtEl>
                                          <p:spTgt spid="32"/>
                                        </p:tgtEl>
                                        <p:attrNameLst>
                                          <p:attrName>style.rotation</p:attrName>
                                        </p:attrNameLst>
                                      </p:cBhvr>
                                      <p:tavLst>
                                        <p:tav tm="0">
                                          <p:val>
                                            <p:fltVal val="90"/>
                                          </p:val>
                                        </p:tav>
                                        <p:tav tm="100000">
                                          <p:val>
                                            <p:fltVal val="0"/>
                                          </p:val>
                                        </p:tav>
                                      </p:tavLst>
                                    </p:anim>
                                    <p:animEffect transition="in" filter="fade">
                                      <p:cBhvr>
                                        <p:cTn id="90" dur="10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fltVal val="0"/>
                                          </p:val>
                                        </p:tav>
                                        <p:tav tm="100000">
                                          <p:val>
                                            <p:strVal val="#ppt_w"/>
                                          </p:val>
                                        </p:tav>
                                      </p:tavLst>
                                    </p:anim>
                                    <p:anim calcmode="lin" valueType="num">
                                      <p:cBhvr>
                                        <p:cTn id="96" dur="1000" fill="hold"/>
                                        <p:tgtEl>
                                          <p:spTgt spid="33"/>
                                        </p:tgtEl>
                                        <p:attrNameLst>
                                          <p:attrName>ppt_h</p:attrName>
                                        </p:attrNameLst>
                                      </p:cBhvr>
                                      <p:tavLst>
                                        <p:tav tm="0">
                                          <p:val>
                                            <p:fltVal val="0"/>
                                          </p:val>
                                        </p:tav>
                                        <p:tav tm="100000">
                                          <p:val>
                                            <p:strVal val="#ppt_h"/>
                                          </p:val>
                                        </p:tav>
                                      </p:tavLst>
                                    </p:anim>
                                    <p:anim calcmode="lin" valueType="num">
                                      <p:cBhvr>
                                        <p:cTn id="97" dur="1000" fill="hold"/>
                                        <p:tgtEl>
                                          <p:spTgt spid="33"/>
                                        </p:tgtEl>
                                        <p:attrNameLst>
                                          <p:attrName>style.rotation</p:attrName>
                                        </p:attrNameLst>
                                      </p:cBhvr>
                                      <p:tavLst>
                                        <p:tav tm="0">
                                          <p:val>
                                            <p:fltVal val="90"/>
                                          </p:val>
                                        </p:tav>
                                        <p:tav tm="100000">
                                          <p:val>
                                            <p:fltVal val="0"/>
                                          </p:val>
                                        </p:tav>
                                      </p:tavLst>
                                    </p:anim>
                                    <p:animEffect transition="in" filter="fade">
                                      <p:cBhvr>
                                        <p:cTn id="98" dur="1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1000" fill="hold"/>
                                        <p:tgtEl>
                                          <p:spTgt spid="34"/>
                                        </p:tgtEl>
                                        <p:attrNameLst>
                                          <p:attrName>ppt_w</p:attrName>
                                        </p:attrNameLst>
                                      </p:cBhvr>
                                      <p:tavLst>
                                        <p:tav tm="0">
                                          <p:val>
                                            <p:fltVal val="0"/>
                                          </p:val>
                                        </p:tav>
                                        <p:tav tm="100000">
                                          <p:val>
                                            <p:strVal val="#ppt_w"/>
                                          </p:val>
                                        </p:tav>
                                      </p:tavLst>
                                    </p:anim>
                                    <p:anim calcmode="lin" valueType="num">
                                      <p:cBhvr>
                                        <p:cTn id="104" dur="1000" fill="hold"/>
                                        <p:tgtEl>
                                          <p:spTgt spid="34"/>
                                        </p:tgtEl>
                                        <p:attrNameLst>
                                          <p:attrName>ppt_h</p:attrName>
                                        </p:attrNameLst>
                                      </p:cBhvr>
                                      <p:tavLst>
                                        <p:tav tm="0">
                                          <p:val>
                                            <p:fltVal val="0"/>
                                          </p:val>
                                        </p:tav>
                                        <p:tav tm="100000">
                                          <p:val>
                                            <p:strVal val="#ppt_h"/>
                                          </p:val>
                                        </p:tav>
                                      </p:tavLst>
                                    </p:anim>
                                    <p:anim calcmode="lin" valueType="num">
                                      <p:cBhvr>
                                        <p:cTn id="105" dur="1000" fill="hold"/>
                                        <p:tgtEl>
                                          <p:spTgt spid="34"/>
                                        </p:tgtEl>
                                        <p:attrNameLst>
                                          <p:attrName>style.rotation</p:attrName>
                                        </p:attrNameLst>
                                      </p:cBhvr>
                                      <p:tavLst>
                                        <p:tav tm="0">
                                          <p:val>
                                            <p:fltVal val="90"/>
                                          </p:val>
                                        </p:tav>
                                        <p:tav tm="100000">
                                          <p:val>
                                            <p:fltVal val="0"/>
                                          </p:val>
                                        </p:tav>
                                      </p:tavLst>
                                    </p:anim>
                                    <p:animEffect transition="in" filter="fade">
                                      <p:cBhvr>
                                        <p:cTn id="10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30" grpId="0" animBg="1"/>
      <p:bldP spid="31" grpId="0" animBg="1"/>
      <p:bldP spid="32" grpId="0" animBg="1"/>
      <p:bldP spid="33" grpId="0" animBg="1"/>
      <p:bldP spid="3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AD4588B-ECD0-E04E-C6DC-FEC9CEF80FDF}"/>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3" name="مستطيل 2">
            <a:extLst>
              <a:ext uri="{FF2B5EF4-FFF2-40B4-BE49-F238E27FC236}">
                <a16:creationId xmlns:a16="http://schemas.microsoft.com/office/drawing/2014/main" id="{BF0D43A2-DFC6-F4D8-831C-591163FF0E35}"/>
              </a:ext>
            </a:extLst>
          </p:cNvPr>
          <p:cNvSpPr/>
          <p:nvPr/>
        </p:nvSpPr>
        <p:spPr>
          <a:xfrm>
            <a:off x="4775718" y="410548"/>
            <a:ext cx="2640564" cy="606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صفحة 122</a:t>
            </a:r>
          </a:p>
        </p:txBody>
      </p:sp>
      <p:sp>
        <p:nvSpPr>
          <p:cNvPr id="4" name="مستطيل 3">
            <a:extLst>
              <a:ext uri="{FF2B5EF4-FFF2-40B4-BE49-F238E27FC236}">
                <a16:creationId xmlns:a16="http://schemas.microsoft.com/office/drawing/2014/main" id="{596FBAAE-3341-1252-DFDF-5AC314475732}"/>
              </a:ext>
            </a:extLst>
          </p:cNvPr>
          <p:cNvSpPr/>
          <p:nvPr/>
        </p:nvSpPr>
        <p:spPr>
          <a:xfrm>
            <a:off x="1343608" y="1505339"/>
            <a:ext cx="9507894" cy="2012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cs typeface="Arial" panose="020B0604020202020204" pitchFamily="34" charset="0"/>
              </a:rPr>
              <a:t>سؤال 12 </a:t>
            </a:r>
          </a:p>
          <a:p>
            <a:pPr algn="ctr"/>
            <a:r>
              <a:rPr lang="ar-SA" sz="2800" b="1" dirty="0">
                <a:solidFill>
                  <a:schemeClr val="tx1"/>
                </a:solidFill>
                <a:latin typeface="Arial" panose="020B0604020202020204" pitchFamily="34" charset="0"/>
                <a:cs typeface="Arial" panose="020B0604020202020204" pitchFamily="34" charset="0"/>
              </a:rPr>
              <a:t>اكتب الصيغة الكيميائية للمركب الناتج عن اتحاد أيون الحديد </a:t>
            </a:r>
            <a:r>
              <a:rPr lang="en-US" sz="2800" b="1" dirty="0">
                <a:solidFill>
                  <a:schemeClr val="tx1"/>
                </a:solidFill>
                <a:latin typeface="Arial" panose="020B0604020202020204" pitchFamily="34" charset="0"/>
                <a:cs typeface="Arial" panose="020B0604020202020204" pitchFamily="34" charset="0"/>
              </a:rPr>
              <a:t>III</a:t>
            </a:r>
            <a:r>
              <a:rPr lang="ar-SA" sz="2800" b="1"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Fe</a:t>
            </a:r>
            <a:r>
              <a:rPr lang="en-US" sz="2800" b="1" baseline="30000" dirty="0">
                <a:solidFill>
                  <a:schemeClr val="tx1"/>
                </a:solidFill>
                <a:latin typeface="Arial" panose="020B0604020202020204" pitchFamily="34" charset="0"/>
                <a:cs typeface="Arial" panose="020B0604020202020204" pitchFamily="34" charset="0"/>
              </a:rPr>
              <a:t>3+</a:t>
            </a:r>
            <a:r>
              <a:rPr lang="ar-SA" sz="2800" b="1" dirty="0">
                <a:solidFill>
                  <a:schemeClr val="tx1"/>
                </a:solidFill>
                <a:latin typeface="Arial" panose="020B0604020202020204" pitchFamily="34" charset="0"/>
                <a:cs typeface="Arial" panose="020B0604020202020204" pitchFamily="34" charset="0"/>
              </a:rPr>
              <a:t> مع أيون الأكسجين </a:t>
            </a:r>
            <a:r>
              <a:rPr lang="en-US" sz="2800" b="1" dirty="0">
                <a:solidFill>
                  <a:schemeClr val="tx1"/>
                </a:solidFill>
                <a:latin typeface="Arial" panose="020B0604020202020204" pitchFamily="34" charset="0"/>
                <a:cs typeface="Arial" panose="020B0604020202020204" pitchFamily="34" charset="0"/>
              </a:rPr>
              <a:t>O</a:t>
            </a:r>
            <a:r>
              <a:rPr lang="en-US" sz="2800" b="1" baseline="30000" dirty="0">
                <a:solidFill>
                  <a:schemeClr val="tx1"/>
                </a:solidFill>
                <a:latin typeface="Arial" panose="020B0604020202020204" pitchFamily="34" charset="0"/>
                <a:cs typeface="Arial" panose="020B0604020202020204" pitchFamily="34" charset="0"/>
              </a:rPr>
              <a:t>2-</a:t>
            </a:r>
            <a:r>
              <a:rPr lang="ar-SA" sz="2800" b="1" dirty="0">
                <a:solidFill>
                  <a:schemeClr val="tx1"/>
                </a:solidFill>
                <a:latin typeface="Arial" panose="020B0604020202020204" pitchFamily="34" charset="0"/>
                <a:cs typeface="Arial" panose="020B0604020202020204" pitchFamily="34" charset="0"/>
              </a:rPr>
              <a:t> مع كتابة الاسم </a:t>
            </a:r>
          </a:p>
        </p:txBody>
      </p:sp>
    </p:spTree>
    <p:extLst>
      <p:ext uri="{BB962C8B-B14F-4D97-AF65-F5344CB8AC3E}">
        <p14:creationId xmlns:p14="http://schemas.microsoft.com/office/powerpoint/2010/main" val="15456886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BEC5B6D-2C3E-98AD-29D4-1EFB2C15F940}"/>
              </a:ext>
            </a:extLst>
          </p:cNvPr>
          <p:cNvSpPr/>
          <p:nvPr/>
        </p:nvSpPr>
        <p:spPr>
          <a:xfrm>
            <a:off x="4987815" y="811736"/>
            <a:ext cx="1963491" cy="530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ar-SA" sz="36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الخلاصة</a:t>
            </a:r>
          </a:p>
        </p:txBody>
      </p:sp>
      <p:sp>
        <p:nvSpPr>
          <p:cNvPr id="3" name="مستطيل 2">
            <a:extLst>
              <a:ext uri="{FF2B5EF4-FFF2-40B4-BE49-F238E27FC236}">
                <a16:creationId xmlns:a16="http://schemas.microsoft.com/office/drawing/2014/main" id="{10C9DC1C-C550-BEE3-8F47-45248662A6FC}"/>
              </a:ext>
            </a:extLst>
          </p:cNvPr>
          <p:cNvSpPr/>
          <p:nvPr/>
        </p:nvSpPr>
        <p:spPr>
          <a:xfrm>
            <a:off x="2976466" y="2680967"/>
            <a:ext cx="6382140" cy="2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kumimoji="0" lang="ar-SA"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كتابة الصيغ الكيميائية وتسمية المركبات الأيونية </a:t>
            </a:r>
          </a:p>
          <a:p>
            <a:r>
              <a:rPr kumimoji="0" lang="ar-SA"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p>
        </p:txBody>
      </p:sp>
      <p:sp>
        <p:nvSpPr>
          <p:cNvPr id="4" name="فقاعة الكلام: بيضاوية 3">
            <a:extLst>
              <a:ext uri="{FF2B5EF4-FFF2-40B4-BE49-F238E27FC236}">
                <a16:creationId xmlns:a16="http://schemas.microsoft.com/office/drawing/2014/main" id="{46E5DFF4-3DBB-72E6-BCD7-0DC673756DD3}"/>
              </a:ext>
            </a:extLst>
          </p:cNvPr>
          <p:cNvSpPr/>
          <p:nvPr/>
        </p:nvSpPr>
        <p:spPr>
          <a:xfrm>
            <a:off x="9623925" y="249503"/>
            <a:ext cx="2319260" cy="1654655"/>
          </a:xfrm>
          <a:prstGeom prst="wedgeEllipseCallout">
            <a:avLst/>
          </a:prstGeom>
          <a:solidFill>
            <a:srgbClr val="DAD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ar-SA" sz="28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ماذا تعلمنا</a:t>
            </a:r>
          </a:p>
        </p:txBody>
      </p:sp>
    </p:spTree>
    <p:extLst>
      <p:ext uri="{BB962C8B-B14F-4D97-AF65-F5344CB8AC3E}">
        <p14:creationId xmlns:p14="http://schemas.microsoft.com/office/powerpoint/2010/main" val="38810270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46C51FF-59AB-8721-8A85-012EAACC8C22}"/>
              </a:ext>
            </a:extLst>
          </p:cNvPr>
          <p:cNvSpPr/>
          <p:nvPr/>
        </p:nvSpPr>
        <p:spPr>
          <a:xfrm>
            <a:off x="10907486" y="93305"/>
            <a:ext cx="1147665" cy="531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 </a:t>
            </a:r>
          </a:p>
          <a:p>
            <a:pPr algn="ctr"/>
            <a:r>
              <a:rPr lang="ar-SA" dirty="0">
                <a:solidFill>
                  <a:sysClr val="windowText" lastClr="000000"/>
                </a:solidFill>
              </a:rPr>
              <a:t>تحصيلي</a:t>
            </a:r>
          </a:p>
        </p:txBody>
      </p:sp>
      <p:sp>
        <p:nvSpPr>
          <p:cNvPr id="4" name="مستطيل 3">
            <a:extLst>
              <a:ext uri="{FF2B5EF4-FFF2-40B4-BE49-F238E27FC236}">
                <a16:creationId xmlns:a16="http://schemas.microsoft.com/office/drawing/2014/main" id="{AE1F583E-904A-3B53-16E5-2C5B96D5466B}"/>
              </a:ext>
            </a:extLst>
          </p:cNvPr>
          <p:cNvSpPr/>
          <p:nvPr/>
        </p:nvSpPr>
        <p:spPr>
          <a:xfrm>
            <a:off x="1940251" y="203792"/>
            <a:ext cx="7427684"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الصيغة الكيميائية لكلوريد الألومنيوم </a:t>
            </a:r>
          </a:p>
        </p:txBody>
      </p:sp>
      <p:graphicFrame>
        <p:nvGraphicFramePr>
          <p:cNvPr id="6" name="جدول 6">
            <a:extLst>
              <a:ext uri="{FF2B5EF4-FFF2-40B4-BE49-F238E27FC236}">
                <a16:creationId xmlns:a16="http://schemas.microsoft.com/office/drawing/2014/main" id="{C94B17B8-9ED6-E4BA-6EA0-0BCB59BFCA6A}"/>
              </a:ext>
            </a:extLst>
          </p:cNvPr>
          <p:cNvGraphicFramePr>
            <a:graphicFrameLocks noGrp="1"/>
          </p:cNvGraphicFramePr>
          <p:nvPr>
            <p:extLst>
              <p:ext uri="{D42A27DB-BD31-4B8C-83A1-F6EECF244321}">
                <p14:modId xmlns:p14="http://schemas.microsoft.com/office/powerpoint/2010/main" val="1443945199"/>
              </p:ext>
            </p:extLst>
          </p:nvPr>
        </p:nvGraphicFramePr>
        <p:xfrm>
          <a:off x="1998046" y="1018246"/>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a:t>
                      </a:r>
                      <a:r>
                        <a:rPr lang="en-US" sz="2800" b="1" dirty="0">
                          <a:solidFill>
                            <a:schemeClr val="tx1"/>
                          </a:solidFill>
                          <a:latin typeface="Arial" panose="020B0604020202020204" pitchFamily="34" charset="0"/>
                          <a:cs typeface="Arial" panose="020B0604020202020204" pitchFamily="34" charset="0"/>
                        </a:rPr>
                        <a:t>AlCl</a:t>
                      </a:r>
                      <a:r>
                        <a:rPr lang="en-US" sz="2800" b="1" baseline="-25000" dirty="0">
                          <a:solidFill>
                            <a:schemeClr val="tx1"/>
                          </a:solidFill>
                          <a:latin typeface="Arial" panose="020B0604020202020204" pitchFamily="34" charset="0"/>
                          <a:cs typeface="Arial" panose="020B0604020202020204" pitchFamily="34" charset="0"/>
                        </a:rPr>
                        <a:t>3</a:t>
                      </a:r>
                      <a:endParaRPr lang="ar-SA" sz="2800" b="1" baseline="-25000"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en-US" sz="2800" b="1" dirty="0" err="1">
                          <a:solidFill>
                            <a:schemeClr val="tx1"/>
                          </a:solidFill>
                          <a:latin typeface="Arial" panose="020B0604020202020204" pitchFamily="34" charset="0"/>
                          <a:cs typeface="Arial" panose="020B0604020202020204" pitchFamily="34" charset="0"/>
                        </a:rPr>
                        <a:t>AlF</a:t>
                      </a:r>
                      <a:endParaRPr lang="ar-SA" sz="2800" b="1" baseline="0"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a:t>
                      </a:r>
                      <a:r>
                        <a:rPr lang="en-US" sz="2800" b="1" dirty="0" err="1">
                          <a:solidFill>
                            <a:schemeClr val="tx1"/>
                          </a:solidFill>
                          <a:latin typeface="Arial" panose="020B0604020202020204" pitchFamily="34" charset="0"/>
                          <a:cs typeface="Arial" panose="020B0604020202020204" pitchFamily="34" charset="0"/>
                        </a:rPr>
                        <a:t>AlI</a:t>
                      </a:r>
                      <a:r>
                        <a:rPr lang="ar-SA" sz="2800" b="1" dirty="0">
                          <a:solidFill>
                            <a:schemeClr val="tx1"/>
                          </a:solidFill>
                        </a:rPr>
                        <a:t>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en-US" sz="2800" b="1" dirty="0">
                          <a:solidFill>
                            <a:schemeClr val="tx1"/>
                          </a:solidFill>
                          <a:latin typeface="Arial" panose="020B0604020202020204" pitchFamily="34" charset="0"/>
                          <a:cs typeface="Arial" panose="020B0604020202020204" pitchFamily="34" charset="0"/>
                        </a:rPr>
                        <a:t>NAOH</a:t>
                      </a:r>
                      <a:r>
                        <a:rPr lang="ar-SA" sz="2800" b="1" dirty="0">
                          <a:solidFill>
                            <a:schemeClr val="tx1"/>
                          </a:solidFill>
                        </a:rPr>
                        <a:t>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7" name="مستطيل 6">
            <a:extLst>
              <a:ext uri="{FF2B5EF4-FFF2-40B4-BE49-F238E27FC236}">
                <a16:creationId xmlns:a16="http://schemas.microsoft.com/office/drawing/2014/main" id="{D44306CA-D12A-A5E6-3011-F7DBBD803110}"/>
              </a:ext>
            </a:extLst>
          </p:cNvPr>
          <p:cNvSpPr/>
          <p:nvPr/>
        </p:nvSpPr>
        <p:spPr>
          <a:xfrm>
            <a:off x="1870659" y="2248315"/>
            <a:ext cx="7970416"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الاسم العلمي للمركب </a:t>
            </a:r>
            <a:r>
              <a:rPr lang="en-US" sz="2800" b="1" dirty="0">
                <a:solidFill>
                  <a:srgbClr val="FF0000"/>
                </a:solidFill>
                <a:latin typeface="Arial" panose="020B0604020202020204" pitchFamily="34" charset="0"/>
                <a:cs typeface="Arial" panose="020B0604020202020204" pitchFamily="34" charset="0"/>
              </a:rPr>
              <a:t>CaI</a:t>
            </a:r>
            <a:r>
              <a:rPr lang="en-US" sz="2800" b="1" baseline="-25000" dirty="0">
                <a:solidFill>
                  <a:srgbClr val="FF0000"/>
                </a:solidFill>
                <a:latin typeface="Arial" panose="020B0604020202020204" pitchFamily="34" charset="0"/>
                <a:cs typeface="Arial" panose="020B0604020202020204" pitchFamily="34" charset="0"/>
              </a:rPr>
              <a:t>2</a:t>
            </a:r>
            <a:endParaRPr lang="ar-SA" sz="2800" b="1" baseline="-25000" dirty="0">
              <a:solidFill>
                <a:srgbClr val="FF0000"/>
              </a:solidFill>
              <a:latin typeface="Arial" panose="020B0604020202020204" pitchFamily="34" charset="0"/>
              <a:cs typeface="Arial" panose="020B0604020202020204" pitchFamily="34" charset="0"/>
            </a:endParaRPr>
          </a:p>
        </p:txBody>
      </p:sp>
      <p:sp>
        <p:nvSpPr>
          <p:cNvPr id="8" name="مستطيل 7">
            <a:extLst>
              <a:ext uri="{FF2B5EF4-FFF2-40B4-BE49-F238E27FC236}">
                <a16:creationId xmlns:a16="http://schemas.microsoft.com/office/drawing/2014/main" id="{58E575EB-6B45-60F5-7141-AE6E1DE3F763}"/>
              </a:ext>
            </a:extLst>
          </p:cNvPr>
          <p:cNvSpPr/>
          <p:nvPr/>
        </p:nvSpPr>
        <p:spPr>
          <a:xfrm>
            <a:off x="3692363" y="1103019"/>
            <a:ext cx="2329541"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9" name="مستطيل 8">
            <a:extLst>
              <a:ext uri="{FF2B5EF4-FFF2-40B4-BE49-F238E27FC236}">
                <a16:creationId xmlns:a16="http://schemas.microsoft.com/office/drawing/2014/main" id="{04F21B6A-086F-481F-8FD0-B60A905AADEF}"/>
              </a:ext>
            </a:extLst>
          </p:cNvPr>
          <p:cNvSpPr/>
          <p:nvPr/>
        </p:nvSpPr>
        <p:spPr>
          <a:xfrm>
            <a:off x="7571404" y="1608152"/>
            <a:ext cx="232954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0" name="مستطيل 9">
            <a:extLst>
              <a:ext uri="{FF2B5EF4-FFF2-40B4-BE49-F238E27FC236}">
                <a16:creationId xmlns:a16="http://schemas.microsoft.com/office/drawing/2014/main" id="{150756D0-0AD6-FB93-5A95-AFDC233DAA32}"/>
              </a:ext>
            </a:extLst>
          </p:cNvPr>
          <p:cNvSpPr/>
          <p:nvPr/>
        </p:nvSpPr>
        <p:spPr>
          <a:xfrm>
            <a:off x="3653712" y="1608152"/>
            <a:ext cx="232954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graphicFrame>
        <p:nvGraphicFramePr>
          <p:cNvPr id="12" name="جدول 6">
            <a:extLst>
              <a:ext uri="{FF2B5EF4-FFF2-40B4-BE49-F238E27FC236}">
                <a16:creationId xmlns:a16="http://schemas.microsoft.com/office/drawing/2014/main" id="{92FA3E19-50A6-7C1C-DA50-752743DCEA38}"/>
              </a:ext>
            </a:extLst>
          </p:cNvPr>
          <p:cNvGraphicFramePr>
            <a:graphicFrameLocks noGrp="1"/>
          </p:cNvGraphicFramePr>
          <p:nvPr>
            <p:extLst>
              <p:ext uri="{D42A27DB-BD31-4B8C-83A1-F6EECF244321}">
                <p14:modId xmlns:p14="http://schemas.microsoft.com/office/powerpoint/2010/main" val="2121036610"/>
              </p:ext>
            </p:extLst>
          </p:nvPr>
        </p:nvGraphicFramePr>
        <p:xfrm>
          <a:off x="1940250" y="3210940"/>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a:t>
                      </a:r>
                      <a:r>
                        <a:rPr lang="ar-SA" sz="2800" b="1" kern="1200" dirty="0">
                          <a:solidFill>
                            <a:schemeClr val="tx1"/>
                          </a:solidFill>
                          <a:effectLst/>
                          <a:latin typeface="Arial" panose="020B0604020202020204" pitchFamily="34" charset="0"/>
                          <a:ea typeface="+mn-ea"/>
                          <a:cs typeface="+mn-cs"/>
                        </a:rPr>
                        <a:t>أكسيد الكالسيوم</a:t>
                      </a:r>
                      <a:endParaRPr lang="ar-SA" sz="2800" b="1" dirty="0">
                        <a:solidFill>
                          <a:schemeClr val="tx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ar-SA" sz="2800" b="1" kern="1200" dirty="0">
                          <a:solidFill>
                            <a:schemeClr val="tx1"/>
                          </a:solidFill>
                          <a:effectLst/>
                          <a:latin typeface="Arial" panose="020B0604020202020204" pitchFamily="34" charset="0"/>
                          <a:ea typeface="+mn-ea"/>
                          <a:cs typeface="+mn-cs"/>
                        </a:rPr>
                        <a:t>يوديد البوتاسيوم </a:t>
                      </a:r>
                      <a:endParaRPr lang="ar-SA" sz="2800" b="1" kern="1200" dirty="0">
                        <a:solidFill>
                          <a:schemeClr val="tx1"/>
                        </a:solidFill>
                        <a:effectLst/>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a:t>
                      </a:r>
                      <a:r>
                        <a:rPr lang="ar-SA" sz="2800" b="1" kern="1200" dirty="0">
                          <a:solidFill>
                            <a:schemeClr val="tx1"/>
                          </a:solidFill>
                          <a:effectLst/>
                          <a:latin typeface="Arial" panose="020B0604020202020204" pitchFamily="34" charset="0"/>
                          <a:ea typeface="+mn-ea"/>
                          <a:cs typeface="+mn-cs"/>
                        </a:rPr>
                        <a:t>يوديد الكالسيوم </a:t>
                      </a:r>
                      <a:endParaRPr lang="ar-SA" sz="2800" b="1" kern="1200" dirty="0">
                        <a:solidFill>
                          <a:schemeClr val="tx1"/>
                        </a:solidFill>
                        <a:effectLst/>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ar-SA" sz="2800" b="1" kern="1200" dirty="0">
                          <a:solidFill>
                            <a:schemeClr val="tx1"/>
                          </a:solidFill>
                          <a:effectLst/>
                          <a:latin typeface="Arial" panose="020B0604020202020204" pitchFamily="34" charset="0"/>
                          <a:ea typeface="+mn-ea"/>
                          <a:cs typeface="+mn-cs"/>
                        </a:rPr>
                        <a:t>كلوريد البوتاسيوم </a:t>
                      </a:r>
                      <a:endParaRPr lang="ar-SA" sz="2800" b="1" kern="1200" dirty="0">
                        <a:solidFill>
                          <a:schemeClr val="tx1"/>
                        </a:solidFill>
                        <a:effectLst/>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13" name="مستطيل 12">
            <a:extLst>
              <a:ext uri="{FF2B5EF4-FFF2-40B4-BE49-F238E27FC236}">
                <a16:creationId xmlns:a16="http://schemas.microsoft.com/office/drawing/2014/main" id="{9A060EEF-35A8-32A5-C013-79E537FD2BFA}"/>
              </a:ext>
            </a:extLst>
          </p:cNvPr>
          <p:cNvSpPr/>
          <p:nvPr/>
        </p:nvSpPr>
        <p:spPr>
          <a:xfrm>
            <a:off x="7601339" y="3260147"/>
            <a:ext cx="2269671"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4" name="مستطيل 13">
            <a:extLst>
              <a:ext uri="{FF2B5EF4-FFF2-40B4-BE49-F238E27FC236}">
                <a16:creationId xmlns:a16="http://schemas.microsoft.com/office/drawing/2014/main" id="{946CC14F-E48B-2887-90D5-8BBD5547A627}"/>
              </a:ext>
            </a:extLst>
          </p:cNvPr>
          <p:cNvSpPr/>
          <p:nvPr/>
        </p:nvSpPr>
        <p:spPr>
          <a:xfrm>
            <a:off x="3275045" y="3258205"/>
            <a:ext cx="2650413"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5" name="مستطيل 14">
            <a:extLst>
              <a:ext uri="{FF2B5EF4-FFF2-40B4-BE49-F238E27FC236}">
                <a16:creationId xmlns:a16="http://schemas.microsoft.com/office/drawing/2014/main" id="{641F1BD0-3C75-102C-98F1-B66B3DFBA4B0}"/>
              </a:ext>
            </a:extLst>
          </p:cNvPr>
          <p:cNvSpPr/>
          <p:nvPr/>
        </p:nvSpPr>
        <p:spPr>
          <a:xfrm>
            <a:off x="3377683" y="3770434"/>
            <a:ext cx="2547776"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graphicFrame>
        <p:nvGraphicFramePr>
          <p:cNvPr id="19" name="جدول 6">
            <a:extLst>
              <a:ext uri="{FF2B5EF4-FFF2-40B4-BE49-F238E27FC236}">
                <a16:creationId xmlns:a16="http://schemas.microsoft.com/office/drawing/2014/main" id="{6711540D-D2D0-7E04-2803-7A6C650F0F92}"/>
              </a:ext>
            </a:extLst>
          </p:cNvPr>
          <p:cNvGraphicFramePr>
            <a:graphicFrameLocks noGrp="1"/>
          </p:cNvGraphicFramePr>
          <p:nvPr>
            <p:extLst>
              <p:ext uri="{D42A27DB-BD31-4B8C-83A1-F6EECF244321}">
                <p14:modId xmlns:p14="http://schemas.microsoft.com/office/powerpoint/2010/main" val="593071698"/>
              </p:ext>
            </p:extLst>
          </p:nvPr>
        </p:nvGraphicFramePr>
        <p:xfrm>
          <a:off x="1772299" y="5210430"/>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أكسيد القصدير </a:t>
                      </a:r>
                      <a:r>
                        <a:rPr lang="en-US" sz="2800" b="1" dirty="0">
                          <a:solidFill>
                            <a:schemeClr val="tx1"/>
                          </a:solidFill>
                        </a:rPr>
                        <a:t>II</a:t>
                      </a:r>
                      <a:r>
                        <a:rPr lang="ar-SA" sz="2800" b="1" dirty="0">
                          <a:solidFill>
                            <a:schemeClr val="tx1"/>
                          </a:solidFill>
                        </a:rPr>
                        <a:t>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ar-SA" sz="2800" b="1" dirty="0">
                          <a:solidFill>
                            <a:schemeClr val="tx1"/>
                          </a:solidFill>
                          <a:latin typeface="Arial" panose="020B0604020202020204" pitchFamily="34" charset="0"/>
                          <a:cs typeface="Arial" panose="020B0604020202020204" pitchFamily="34" charset="0"/>
                        </a:rPr>
                        <a:t>أكسيد القصدير </a:t>
                      </a:r>
                      <a:r>
                        <a:rPr lang="en-US" sz="2800" b="1" dirty="0">
                          <a:solidFill>
                            <a:schemeClr val="tx1"/>
                          </a:solidFill>
                          <a:latin typeface="Arial" panose="020B0604020202020204" pitchFamily="34" charset="0"/>
                          <a:cs typeface="Arial" panose="020B0604020202020204" pitchFamily="34" charset="0"/>
                        </a:rPr>
                        <a:t>IV</a:t>
                      </a:r>
                      <a:endParaRPr lang="ar-SA" sz="2800" b="1" dirty="0">
                        <a:solidFill>
                          <a:schemeClr val="tx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ثنائي أكسيد القصدير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أكسيد القصدير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22" name="مستطيل 21">
            <a:extLst>
              <a:ext uri="{FF2B5EF4-FFF2-40B4-BE49-F238E27FC236}">
                <a16:creationId xmlns:a16="http://schemas.microsoft.com/office/drawing/2014/main" id="{5FD514C7-26B1-DE72-EE6A-2DD520227367}"/>
              </a:ext>
            </a:extLst>
          </p:cNvPr>
          <p:cNvSpPr/>
          <p:nvPr/>
        </p:nvSpPr>
        <p:spPr>
          <a:xfrm>
            <a:off x="1834634" y="4443396"/>
            <a:ext cx="8168172"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اسم المركب </a:t>
            </a:r>
            <a:r>
              <a:rPr lang="en-US" sz="2800" b="1" dirty="0">
                <a:solidFill>
                  <a:srgbClr val="FF0000"/>
                </a:solidFill>
                <a:latin typeface="Arial" panose="020B0604020202020204" pitchFamily="34" charset="0"/>
                <a:cs typeface="Arial" panose="020B0604020202020204" pitchFamily="34" charset="0"/>
              </a:rPr>
              <a:t>SnO</a:t>
            </a:r>
            <a:r>
              <a:rPr lang="en-US" sz="2800" b="1" baseline="-25000" dirty="0">
                <a:solidFill>
                  <a:srgbClr val="FF0000"/>
                </a:solidFill>
                <a:latin typeface="Arial" panose="020B0604020202020204" pitchFamily="34" charset="0"/>
                <a:cs typeface="Arial" panose="020B0604020202020204" pitchFamily="34" charset="0"/>
              </a:rPr>
              <a:t>2</a:t>
            </a:r>
            <a:endParaRPr lang="ar-SA" sz="2800" b="1" baseline="-25000" dirty="0">
              <a:solidFill>
                <a:srgbClr val="FF0000"/>
              </a:solidFill>
              <a:latin typeface="Arial" panose="020B0604020202020204" pitchFamily="34" charset="0"/>
              <a:cs typeface="Arial" panose="020B0604020202020204" pitchFamily="34" charset="0"/>
            </a:endParaRPr>
          </a:p>
        </p:txBody>
      </p:sp>
      <p:sp>
        <p:nvSpPr>
          <p:cNvPr id="23" name="مستطيل 22">
            <a:extLst>
              <a:ext uri="{FF2B5EF4-FFF2-40B4-BE49-F238E27FC236}">
                <a16:creationId xmlns:a16="http://schemas.microsoft.com/office/drawing/2014/main" id="{CF1E43DB-898E-87A4-DA87-DE0C932D7886}"/>
              </a:ext>
            </a:extLst>
          </p:cNvPr>
          <p:cNvSpPr/>
          <p:nvPr/>
        </p:nvSpPr>
        <p:spPr>
          <a:xfrm>
            <a:off x="6811347" y="5789633"/>
            <a:ext cx="2842338"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24" name="مستطيل 23">
            <a:extLst>
              <a:ext uri="{FF2B5EF4-FFF2-40B4-BE49-F238E27FC236}">
                <a16:creationId xmlns:a16="http://schemas.microsoft.com/office/drawing/2014/main" id="{434140FC-610C-4B6A-CCBE-DB2E976A448A}"/>
              </a:ext>
            </a:extLst>
          </p:cNvPr>
          <p:cNvSpPr/>
          <p:nvPr/>
        </p:nvSpPr>
        <p:spPr>
          <a:xfrm>
            <a:off x="7277878" y="5250215"/>
            <a:ext cx="2391357"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25" name="مستطيل 24">
            <a:extLst>
              <a:ext uri="{FF2B5EF4-FFF2-40B4-BE49-F238E27FC236}">
                <a16:creationId xmlns:a16="http://schemas.microsoft.com/office/drawing/2014/main" id="{40543984-393B-12D8-5532-FCD1404DEF1D}"/>
              </a:ext>
            </a:extLst>
          </p:cNvPr>
          <p:cNvSpPr/>
          <p:nvPr/>
        </p:nvSpPr>
        <p:spPr>
          <a:xfrm>
            <a:off x="3692363" y="5789633"/>
            <a:ext cx="2063619"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Tree>
    <p:extLst>
      <p:ext uri="{BB962C8B-B14F-4D97-AF65-F5344CB8AC3E}">
        <p14:creationId xmlns:p14="http://schemas.microsoft.com/office/powerpoint/2010/main" val="28700733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ppt_w</p:attrName>
                                        </p:attrNameLst>
                                      </p:cBhvr>
                                      <p:tavLst>
                                        <p:tav tm="0">
                                          <p:val>
                                            <p:fltVal val="0"/>
                                          </p:val>
                                        </p:tav>
                                        <p:tav tm="100000">
                                          <p:val>
                                            <p:strVal val="#ppt_w"/>
                                          </p:val>
                                        </p:tav>
                                      </p:tavLst>
                                    </p:anim>
                                    <p:anim calcmode="lin" valueType="num">
                                      <p:cBhvr>
                                        <p:cTn id="48" dur="1000" fill="hold"/>
                                        <p:tgtEl>
                                          <p:spTgt spid="23"/>
                                        </p:tgtEl>
                                        <p:attrNameLst>
                                          <p:attrName>ppt_h</p:attrName>
                                        </p:attrNameLst>
                                      </p:cBhvr>
                                      <p:tavLst>
                                        <p:tav tm="0">
                                          <p:val>
                                            <p:fltVal val="0"/>
                                          </p:val>
                                        </p:tav>
                                        <p:tav tm="100000">
                                          <p:val>
                                            <p:strVal val="#ppt_h"/>
                                          </p:val>
                                        </p:tav>
                                      </p:tavLst>
                                    </p:anim>
                                    <p:anim calcmode="lin" valueType="num">
                                      <p:cBhvr>
                                        <p:cTn id="49" dur="1000" fill="hold"/>
                                        <p:tgtEl>
                                          <p:spTgt spid="23"/>
                                        </p:tgtEl>
                                        <p:attrNameLst>
                                          <p:attrName>style.rotation</p:attrName>
                                        </p:attrNameLst>
                                      </p:cBhvr>
                                      <p:tavLst>
                                        <p:tav tm="0">
                                          <p:val>
                                            <p:fltVal val="90"/>
                                          </p:val>
                                        </p:tav>
                                        <p:tav tm="100000">
                                          <p:val>
                                            <p:fltVal val="0"/>
                                          </p:val>
                                        </p:tav>
                                      </p:tavLst>
                                    </p:anim>
                                    <p:animEffect transition="in" filter="fade">
                                      <p:cBhvr>
                                        <p:cTn id="50" dur="1000"/>
                                        <p:tgtEl>
                                          <p:spTgt spid="23"/>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style.rotation</p:attrName>
                                        </p:attrNameLst>
                                      </p:cBhvr>
                                      <p:tavLst>
                                        <p:tav tm="0">
                                          <p:val>
                                            <p:fltVal val="90"/>
                                          </p:val>
                                        </p:tav>
                                        <p:tav tm="100000">
                                          <p:val>
                                            <p:fltVal val="0"/>
                                          </p:val>
                                        </p:tav>
                                      </p:tavLst>
                                    </p:anim>
                                    <p:animEffect transition="in" filter="fade">
                                      <p:cBhvr>
                                        <p:cTn id="56" dur="1000"/>
                                        <p:tgtEl>
                                          <p:spTgt spid="24"/>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1000" fill="hold"/>
                                        <p:tgtEl>
                                          <p:spTgt spid="25"/>
                                        </p:tgtEl>
                                        <p:attrNameLst>
                                          <p:attrName>ppt_w</p:attrName>
                                        </p:attrNameLst>
                                      </p:cBhvr>
                                      <p:tavLst>
                                        <p:tav tm="0">
                                          <p:val>
                                            <p:fltVal val="0"/>
                                          </p:val>
                                        </p:tav>
                                        <p:tav tm="100000">
                                          <p:val>
                                            <p:strVal val="#ppt_w"/>
                                          </p:val>
                                        </p:tav>
                                      </p:tavLst>
                                    </p:anim>
                                    <p:anim calcmode="lin" valueType="num">
                                      <p:cBhvr>
                                        <p:cTn id="60" dur="1000" fill="hold"/>
                                        <p:tgtEl>
                                          <p:spTgt spid="25"/>
                                        </p:tgtEl>
                                        <p:attrNameLst>
                                          <p:attrName>ppt_h</p:attrName>
                                        </p:attrNameLst>
                                      </p:cBhvr>
                                      <p:tavLst>
                                        <p:tav tm="0">
                                          <p:val>
                                            <p:fltVal val="0"/>
                                          </p:val>
                                        </p:tav>
                                        <p:tav tm="100000">
                                          <p:val>
                                            <p:strVal val="#ppt_h"/>
                                          </p:val>
                                        </p:tav>
                                      </p:tavLst>
                                    </p:anim>
                                    <p:anim calcmode="lin" valueType="num">
                                      <p:cBhvr>
                                        <p:cTn id="61" dur="1000" fill="hold"/>
                                        <p:tgtEl>
                                          <p:spTgt spid="25"/>
                                        </p:tgtEl>
                                        <p:attrNameLst>
                                          <p:attrName>style.rotation</p:attrName>
                                        </p:attrNameLst>
                                      </p:cBhvr>
                                      <p:tavLst>
                                        <p:tav tm="0">
                                          <p:val>
                                            <p:fltVal val="90"/>
                                          </p:val>
                                        </p:tav>
                                        <p:tav tm="100000">
                                          <p:val>
                                            <p:fltVal val="0"/>
                                          </p:val>
                                        </p:tav>
                                      </p:tavLst>
                                    </p:anim>
                                    <p:animEffect transition="in" filter="fade">
                                      <p:cBhvr>
                                        <p:cTn id="6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5"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مجموعة 10">
            <a:extLst>
              <a:ext uri="{FF2B5EF4-FFF2-40B4-BE49-F238E27FC236}">
                <a16:creationId xmlns:a16="http://schemas.microsoft.com/office/drawing/2014/main" id="{8992EB17-AA81-DDAC-19F0-B9F705224378}"/>
              </a:ext>
            </a:extLst>
          </p:cNvPr>
          <p:cNvGrpSpPr>
            <a:grpSpLocks noGrp="1" noUngrp="1" noRot="1" noMove="1" noResize="1"/>
          </p:cNvGrpSpPr>
          <p:nvPr/>
        </p:nvGrpSpPr>
        <p:grpSpPr>
          <a:xfrm>
            <a:off x="6496508" y="140232"/>
            <a:ext cx="5511440" cy="6577536"/>
            <a:chOff x="6496508" y="140232"/>
            <a:chExt cx="5511440" cy="6577536"/>
          </a:xfrm>
        </p:grpSpPr>
        <p:sp>
          <p:nvSpPr>
            <p:cNvPr id="2" name="Google Shape;12;p2">
              <a:extLst>
                <a:ext uri="{FF2B5EF4-FFF2-40B4-BE49-F238E27FC236}">
                  <a16:creationId xmlns:a16="http://schemas.microsoft.com/office/drawing/2014/main" id="{75F2CCE5-C075-75C2-0DFC-113019D85906}"/>
                </a:ext>
              </a:extLst>
            </p:cNvPr>
            <p:cNvSpPr>
              <a:spLocks noGrp="1" noRot="1" noMove="1" noResize="1" noEditPoints="1" noAdjustHandles="1" noChangeArrowheads="1" noChangeShapeType="1"/>
            </p:cNvSpPr>
            <p:nvPr/>
          </p:nvSpPr>
          <p:spPr>
            <a:xfrm>
              <a:off x="6496508" y="140232"/>
              <a:ext cx="5511440" cy="6577536"/>
            </a:xfrm>
            <a:prstGeom prst="roundRect">
              <a:avLst>
                <a:gd name="adj" fmla="val 1923"/>
              </a:avLst>
            </a:prstGeom>
            <a:solidFill>
              <a:srgbClr val="686D56"/>
            </a:solidFill>
            <a:ln>
              <a:noFill/>
            </a:ln>
            <a:effectLst>
              <a:outerShdw blurRad="25400" dist="889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ea typeface="Calibri"/>
                <a:cs typeface="Calibri"/>
                <a:sym typeface="Calibri"/>
              </a:endParaRPr>
            </a:p>
          </p:txBody>
        </p:sp>
        <p:sp>
          <p:nvSpPr>
            <p:cNvPr id="3" name="Google Shape;16;p2">
              <a:extLst>
                <a:ext uri="{FF2B5EF4-FFF2-40B4-BE49-F238E27FC236}">
                  <a16:creationId xmlns:a16="http://schemas.microsoft.com/office/drawing/2014/main" id="{DDA761C5-BAD1-FFA2-50E7-78623CD0CD51}"/>
                </a:ext>
              </a:extLst>
            </p:cNvPr>
            <p:cNvSpPr>
              <a:spLocks noGrp="1" noRot="1" noMove="1" noResize="1" noEditPoints="1" noAdjustHandles="1" noChangeArrowheads="1" noChangeShapeType="1"/>
            </p:cNvSpPr>
            <p:nvPr/>
          </p:nvSpPr>
          <p:spPr>
            <a:xfrm>
              <a:off x="6752383" y="643982"/>
              <a:ext cx="4999689" cy="5789476"/>
            </a:xfrm>
            <a:prstGeom prst="rect">
              <a:avLst/>
            </a:prstGeom>
            <a:solidFill>
              <a:srgbClr val="F9F3E7"/>
            </a:solidFill>
            <a:ln>
              <a:noFill/>
            </a:ln>
            <a:effectLst>
              <a:outerShdw blurRad="25400" dist="889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ea typeface="Calibri"/>
                <a:cs typeface="Calibri"/>
                <a:sym typeface="Calibri"/>
              </a:endParaRPr>
            </a:p>
          </p:txBody>
        </p:sp>
        <p:sp>
          <p:nvSpPr>
            <p:cNvPr id="4" name="Google Shape;19;p2">
              <a:extLst>
                <a:ext uri="{FF2B5EF4-FFF2-40B4-BE49-F238E27FC236}">
                  <a16:creationId xmlns:a16="http://schemas.microsoft.com/office/drawing/2014/main" id="{D8ED133F-1239-5E90-CFBE-4761F997B273}"/>
                </a:ext>
              </a:extLst>
            </p:cNvPr>
            <p:cNvSpPr>
              <a:spLocks noGrp="1" noRot="1" noMove="1" noResize="1" noEditPoints="1" noAdjustHandles="1" noChangeArrowheads="1" noChangeShapeType="1"/>
            </p:cNvSpPr>
            <p:nvPr/>
          </p:nvSpPr>
          <p:spPr>
            <a:xfrm>
              <a:off x="7757100" y="403379"/>
              <a:ext cx="2858544" cy="481205"/>
            </a:xfrm>
            <a:custGeom>
              <a:avLst/>
              <a:gdLst/>
              <a:ahLst/>
              <a:cxnLst/>
              <a:rect l="l" t="t" r="r" b="b"/>
              <a:pathLst>
                <a:path w="5062506" h="1035513" extrusionOk="0">
                  <a:moveTo>
                    <a:pt x="328558" y="76200"/>
                  </a:moveTo>
                  <a:cubicBezTo>
                    <a:pt x="179152" y="76200"/>
                    <a:pt x="58034" y="197318"/>
                    <a:pt x="58034" y="346724"/>
                  </a:cubicBezTo>
                  <a:lnTo>
                    <a:pt x="58034" y="688789"/>
                  </a:lnTo>
                  <a:cubicBezTo>
                    <a:pt x="58034" y="838195"/>
                    <a:pt x="179152" y="959313"/>
                    <a:pt x="328558" y="959313"/>
                  </a:cubicBezTo>
                  <a:lnTo>
                    <a:pt x="2287659" y="959313"/>
                  </a:lnTo>
                  <a:lnTo>
                    <a:pt x="2313250" y="948684"/>
                  </a:lnTo>
                  <a:cubicBezTo>
                    <a:pt x="2358667" y="923298"/>
                    <a:pt x="2478403" y="819579"/>
                    <a:pt x="2550061" y="820486"/>
                  </a:cubicBezTo>
                  <a:cubicBezTo>
                    <a:pt x="2621719" y="821392"/>
                    <a:pt x="2698792" y="916952"/>
                    <a:pt x="2743200" y="954124"/>
                  </a:cubicBezTo>
                  <a:lnTo>
                    <a:pt x="2747941" y="942779"/>
                  </a:lnTo>
                  <a:lnTo>
                    <a:pt x="4733949" y="959313"/>
                  </a:lnTo>
                  <a:cubicBezTo>
                    <a:pt x="4883355" y="959313"/>
                    <a:pt x="5004473" y="838195"/>
                    <a:pt x="5004473" y="688789"/>
                  </a:cubicBezTo>
                  <a:lnTo>
                    <a:pt x="5004473" y="346724"/>
                  </a:lnTo>
                  <a:cubicBezTo>
                    <a:pt x="5004473" y="197318"/>
                    <a:pt x="4883355" y="76200"/>
                    <a:pt x="4733949" y="76200"/>
                  </a:cubicBezTo>
                  <a:lnTo>
                    <a:pt x="328558" y="76200"/>
                  </a:lnTo>
                  <a:close/>
                  <a:moveTo>
                    <a:pt x="317209" y="0"/>
                  </a:moveTo>
                  <a:lnTo>
                    <a:pt x="4745297" y="0"/>
                  </a:lnTo>
                  <a:cubicBezTo>
                    <a:pt x="4920487" y="0"/>
                    <a:pt x="5062506" y="142019"/>
                    <a:pt x="5062506" y="317209"/>
                  </a:cubicBezTo>
                  <a:lnTo>
                    <a:pt x="5062506" y="718304"/>
                  </a:lnTo>
                  <a:cubicBezTo>
                    <a:pt x="5062506" y="893494"/>
                    <a:pt x="4920487" y="1035513"/>
                    <a:pt x="4745297" y="1035513"/>
                  </a:cubicBezTo>
                  <a:lnTo>
                    <a:pt x="2758493" y="1019629"/>
                  </a:lnTo>
                  <a:cubicBezTo>
                    <a:pt x="2679522" y="973580"/>
                    <a:pt x="2617710" y="888043"/>
                    <a:pt x="2543151" y="888123"/>
                  </a:cubicBezTo>
                  <a:cubicBezTo>
                    <a:pt x="2468592" y="888203"/>
                    <a:pt x="2600987" y="857913"/>
                    <a:pt x="2311137" y="1020107"/>
                  </a:cubicBezTo>
                  <a:lnTo>
                    <a:pt x="317209" y="1035513"/>
                  </a:lnTo>
                  <a:cubicBezTo>
                    <a:pt x="142019" y="1035513"/>
                    <a:pt x="0" y="893494"/>
                    <a:pt x="0" y="718304"/>
                  </a:cubicBezTo>
                  <a:lnTo>
                    <a:pt x="0" y="317209"/>
                  </a:lnTo>
                  <a:cubicBezTo>
                    <a:pt x="0" y="142019"/>
                    <a:pt x="142019" y="0"/>
                    <a:pt x="317209" y="0"/>
                  </a:cubicBezTo>
                  <a:close/>
                </a:path>
              </a:pathLst>
            </a:custGeom>
            <a:solidFill>
              <a:srgbClr val="000000"/>
            </a:solidFill>
            <a:ln>
              <a:noFill/>
            </a:ln>
          </p:spPr>
          <p:txBody>
            <a:bodyPr spcFirstLastPara="1" wrap="square" lIns="91425" tIns="45700" rIns="91425" bIns="45700" anchor="ctr" anchorCtr="0">
              <a:noAutofit/>
            </a:bodyPr>
            <a:lstStyle/>
            <a:p>
              <a:pPr algn="ctr" rtl="0"/>
              <a:endParaRPr>
                <a:solidFill>
                  <a:srgbClr val="FFFFFF"/>
                </a:solidFill>
                <a:ea typeface="Calibri"/>
                <a:cs typeface="Calibri"/>
                <a:sym typeface="Calibri"/>
              </a:endParaRPr>
            </a:p>
          </p:txBody>
        </p:sp>
        <p:sp>
          <p:nvSpPr>
            <p:cNvPr id="5" name="Google Shape;20;p2">
              <a:extLst>
                <a:ext uri="{FF2B5EF4-FFF2-40B4-BE49-F238E27FC236}">
                  <a16:creationId xmlns:a16="http://schemas.microsoft.com/office/drawing/2014/main" id="{0BA30933-5EB5-0027-3BDF-AF96F9D8A5FB}"/>
                </a:ext>
              </a:extLst>
            </p:cNvPr>
            <p:cNvSpPr>
              <a:spLocks noGrp="1" noRot="1" noMove="1" noResize="1" noEditPoints="1" noAdjustHandles="1" noChangeArrowheads="1" noChangeShapeType="1"/>
            </p:cNvSpPr>
            <p:nvPr/>
          </p:nvSpPr>
          <p:spPr>
            <a:xfrm>
              <a:off x="8090590" y="499189"/>
              <a:ext cx="2147471" cy="95096"/>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algn="ctr" rtl="0"/>
              <a:endParaRPr>
                <a:solidFill>
                  <a:srgbClr val="FFFFFF"/>
                </a:solidFill>
                <a:ea typeface="Calibri"/>
                <a:cs typeface="Calibri"/>
                <a:sym typeface="Calibri"/>
              </a:endParaRPr>
            </a:p>
          </p:txBody>
        </p:sp>
      </p:grpSp>
      <p:sp>
        <p:nvSpPr>
          <p:cNvPr id="7" name="مستطيل 6">
            <a:extLst>
              <a:ext uri="{FF2B5EF4-FFF2-40B4-BE49-F238E27FC236}">
                <a16:creationId xmlns:a16="http://schemas.microsoft.com/office/drawing/2014/main" id="{C42F54C3-6512-8576-9A92-BC7431B52BD8}"/>
              </a:ext>
            </a:extLst>
          </p:cNvPr>
          <p:cNvSpPr/>
          <p:nvPr/>
        </p:nvSpPr>
        <p:spPr>
          <a:xfrm>
            <a:off x="6871429" y="980394"/>
            <a:ext cx="4761593" cy="1502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صف التغيرات من حيث المظهر واللون التي حدثت لهذا الطعام؟ هل يمكن لأي من هذه التغيرات أن تنعكس؟</a:t>
            </a:r>
          </a:p>
        </p:txBody>
      </p:sp>
      <p:sp>
        <p:nvSpPr>
          <p:cNvPr id="8" name="مستطيل 7">
            <a:extLst>
              <a:ext uri="{FF2B5EF4-FFF2-40B4-BE49-F238E27FC236}">
                <a16:creationId xmlns:a16="http://schemas.microsoft.com/office/drawing/2014/main" id="{3993D8F6-869F-72E6-736C-B0E602595C26}"/>
              </a:ext>
            </a:extLst>
          </p:cNvPr>
          <p:cNvSpPr/>
          <p:nvPr/>
        </p:nvSpPr>
        <p:spPr>
          <a:xfrm>
            <a:off x="6858767" y="3788964"/>
            <a:ext cx="4761593" cy="1028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هل تغيرت هوية المواد المكونة لهذا الطعام؟</a:t>
            </a:r>
          </a:p>
        </p:txBody>
      </p:sp>
      <p:sp>
        <p:nvSpPr>
          <p:cNvPr id="9" name="مستطيل 8">
            <a:extLst>
              <a:ext uri="{FF2B5EF4-FFF2-40B4-BE49-F238E27FC236}">
                <a16:creationId xmlns:a16="http://schemas.microsoft.com/office/drawing/2014/main" id="{2C50B584-1264-9FF8-F6FB-36A2E9F104D1}"/>
              </a:ext>
            </a:extLst>
          </p:cNvPr>
          <p:cNvSpPr/>
          <p:nvPr/>
        </p:nvSpPr>
        <p:spPr>
          <a:xfrm>
            <a:off x="6752383" y="2507172"/>
            <a:ext cx="4999689" cy="9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تغير في اللون والرائحة</a:t>
            </a:r>
          </a:p>
          <a:p>
            <a:pPr algn="ctr"/>
            <a:r>
              <a:rPr lang="ar-SA" sz="2800" b="1" dirty="0">
                <a:solidFill>
                  <a:srgbClr val="0000CC"/>
                </a:solidFill>
              </a:rPr>
              <a:t>تغيرات غير منعكسة من اللون والرائحة.</a:t>
            </a:r>
          </a:p>
        </p:txBody>
      </p:sp>
      <p:sp>
        <p:nvSpPr>
          <p:cNvPr id="10" name="مستطيل 9">
            <a:extLst>
              <a:ext uri="{FF2B5EF4-FFF2-40B4-BE49-F238E27FC236}">
                <a16:creationId xmlns:a16="http://schemas.microsoft.com/office/drawing/2014/main" id="{70B2262E-CB79-8407-C6B2-30AF99317465}"/>
              </a:ext>
            </a:extLst>
          </p:cNvPr>
          <p:cNvSpPr/>
          <p:nvPr/>
        </p:nvSpPr>
        <p:spPr>
          <a:xfrm>
            <a:off x="6805575" y="4810125"/>
            <a:ext cx="4761593" cy="128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بسبب الاختلافات في الملمس، والاتساق، واللون، والرائحة، أن هوية هذه المواد قد تغيرت.</a:t>
            </a:r>
          </a:p>
        </p:txBody>
      </p:sp>
      <p:sp>
        <p:nvSpPr>
          <p:cNvPr id="19" name="مستطيل 18">
            <a:extLst>
              <a:ext uri="{FF2B5EF4-FFF2-40B4-BE49-F238E27FC236}">
                <a16:creationId xmlns:a16="http://schemas.microsoft.com/office/drawing/2014/main" id="{4DB72798-C242-FC4E-B821-58FF39A015BB}"/>
              </a:ext>
            </a:extLst>
          </p:cNvPr>
          <p:cNvSpPr/>
          <p:nvPr/>
        </p:nvSpPr>
        <p:spPr>
          <a:xfrm>
            <a:off x="718054" y="1222310"/>
            <a:ext cx="4784203" cy="1138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الاتزان الكيميائي هو حالة من الاستقرار،</a:t>
            </a:r>
          </a:p>
          <a:p>
            <a:pPr algn="ctr"/>
            <a:r>
              <a:rPr lang="ar-SA" sz="2000" b="1" dirty="0">
                <a:solidFill>
                  <a:schemeClr val="tx1"/>
                </a:solidFill>
              </a:rPr>
              <a:t>ولكن ليس الحالة التي يسير فيها التفاعل الكيميائي إلى الأمام وإلى الخلف بمعدلات متساوية.</a:t>
            </a:r>
          </a:p>
        </p:txBody>
      </p:sp>
      <p:pic>
        <p:nvPicPr>
          <p:cNvPr id="13" name="صورة 12" descr="صورة تحتوي على فاكهة, أطعمة طبيعية, منتجات زراعية, طعام محلي&#10;&#10;تم إنشاء الوصف تلقائياً">
            <a:extLst>
              <a:ext uri="{FF2B5EF4-FFF2-40B4-BE49-F238E27FC236}">
                <a16:creationId xmlns:a16="http://schemas.microsoft.com/office/drawing/2014/main" id="{257E14BA-C5FF-7620-F6F6-FC7D5089B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28" y="2610319"/>
            <a:ext cx="5340457" cy="2810767"/>
          </a:xfrm>
          <a:prstGeom prst="rect">
            <a:avLst/>
          </a:prstGeom>
        </p:spPr>
      </p:pic>
    </p:spTree>
    <p:extLst>
      <p:ext uri="{BB962C8B-B14F-4D97-AF65-F5344CB8AC3E}">
        <p14:creationId xmlns:p14="http://schemas.microsoft.com/office/powerpoint/2010/main" val="3061010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D4DC8EF-C8A6-14E4-1157-9943FE5EB3AF}"/>
              </a:ext>
            </a:extLst>
          </p:cNvPr>
          <p:cNvSpPr/>
          <p:nvPr/>
        </p:nvSpPr>
        <p:spPr>
          <a:xfrm>
            <a:off x="4820038" y="390405"/>
            <a:ext cx="2551922"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الواجب</a:t>
            </a:r>
          </a:p>
        </p:txBody>
      </p:sp>
      <p:sp>
        <p:nvSpPr>
          <p:cNvPr id="4" name="مستطيل 3">
            <a:extLst>
              <a:ext uri="{FF2B5EF4-FFF2-40B4-BE49-F238E27FC236}">
                <a16:creationId xmlns:a16="http://schemas.microsoft.com/office/drawing/2014/main" id="{27518DBA-992A-92D9-ECA7-9B46BE5B69D9}"/>
              </a:ext>
            </a:extLst>
          </p:cNvPr>
          <p:cNvSpPr/>
          <p:nvPr/>
        </p:nvSpPr>
        <p:spPr>
          <a:xfrm>
            <a:off x="4138124" y="1148737"/>
            <a:ext cx="3915747" cy="167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صفحة 146 </a:t>
            </a:r>
          </a:p>
          <a:p>
            <a:pPr algn="ctr"/>
            <a:r>
              <a:rPr lang="ar-SA" sz="2800" b="1" dirty="0">
                <a:solidFill>
                  <a:srgbClr val="FF0000"/>
                </a:solidFill>
              </a:rPr>
              <a:t>سؤال 66</a:t>
            </a:r>
          </a:p>
          <a:p>
            <a:pPr algn="ctr"/>
            <a:r>
              <a:rPr lang="ar-SA" sz="2800" b="1" dirty="0">
                <a:solidFill>
                  <a:srgbClr val="FF0000"/>
                </a:solidFill>
              </a:rPr>
              <a:t>فقرة </a:t>
            </a:r>
            <a:r>
              <a:rPr lang="en-US" sz="2800" b="1" dirty="0" err="1">
                <a:solidFill>
                  <a:srgbClr val="FF0000"/>
                </a:solidFill>
              </a:rPr>
              <a:t>a,d</a:t>
            </a:r>
            <a:endParaRPr lang="ar-SA" sz="2800" b="1" dirty="0">
              <a:solidFill>
                <a:srgbClr val="FF0000"/>
              </a:solidFill>
            </a:endParaRPr>
          </a:p>
        </p:txBody>
      </p:sp>
      <p:sp>
        <p:nvSpPr>
          <p:cNvPr id="5" name="مستطيل 4">
            <a:extLst>
              <a:ext uri="{FF2B5EF4-FFF2-40B4-BE49-F238E27FC236}">
                <a16:creationId xmlns:a16="http://schemas.microsoft.com/office/drawing/2014/main" id="{E0CFCEB8-B8F9-9B84-C619-C57A0D8F0437}"/>
              </a:ext>
            </a:extLst>
          </p:cNvPr>
          <p:cNvSpPr/>
          <p:nvPr/>
        </p:nvSpPr>
        <p:spPr>
          <a:xfrm>
            <a:off x="4138124" y="3040665"/>
            <a:ext cx="3915747" cy="167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صفحة 151 </a:t>
            </a:r>
          </a:p>
          <a:p>
            <a:pPr algn="ctr"/>
            <a:r>
              <a:rPr lang="ar-SA" sz="2800" b="1" dirty="0">
                <a:solidFill>
                  <a:srgbClr val="FF0000"/>
                </a:solidFill>
              </a:rPr>
              <a:t>سؤال 7</a:t>
            </a:r>
          </a:p>
        </p:txBody>
      </p:sp>
      <p:sp>
        <p:nvSpPr>
          <p:cNvPr id="6" name="مستطيل 5">
            <a:hlinkClick r:id="" action="ppaction://hlinkshowjump?jump=lastslide"/>
            <a:extLst>
              <a:ext uri="{FF2B5EF4-FFF2-40B4-BE49-F238E27FC236}">
                <a16:creationId xmlns:a16="http://schemas.microsoft.com/office/drawing/2014/main" id="{D2838162-F97A-AD8F-B8EF-516FCF1A4EB1}"/>
              </a:ext>
            </a:extLst>
          </p:cNvPr>
          <p:cNvSpPr/>
          <p:nvPr/>
        </p:nvSpPr>
        <p:spPr>
          <a:xfrm>
            <a:off x="147105" y="6308254"/>
            <a:ext cx="1102372" cy="363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نهاية الحصة</a:t>
            </a:r>
          </a:p>
        </p:txBody>
      </p:sp>
    </p:spTree>
    <p:extLst>
      <p:ext uri="{BB962C8B-B14F-4D97-AF65-F5344CB8AC3E}">
        <p14:creationId xmlns:p14="http://schemas.microsoft.com/office/powerpoint/2010/main" val="33820015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1;p24">
            <a:extLst>
              <a:ext uri="{FF2B5EF4-FFF2-40B4-BE49-F238E27FC236}">
                <a16:creationId xmlns:a16="http://schemas.microsoft.com/office/drawing/2014/main" id="{E23699A9-8E9A-2F83-1F92-20CA39DFD840}"/>
              </a:ext>
            </a:extLst>
          </p:cNvPr>
          <p:cNvSpPr/>
          <p:nvPr/>
        </p:nvSpPr>
        <p:spPr>
          <a:xfrm rot="-5400000" flipH="1">
            <a:off x="4369952" y="-827733"/>
            <a:ext cx="3452096" cy="8513465"/>
          </a:xfrm>
          <a:prstGeom prst="round2SameRect">
            <a:avLst>
              <a:gd name="adj1" fmla="val 50000"/>
              <a:gd name="adj2" fmla="val 50000"/>
            </a:avLst>
          </a:prstGeom>
          <a:solidFill>
            <a:schemeClr val="accent5">
              <a:lumMod val="50000"/>
            </a:scheme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1825CFC5-D816-2238-4C9A-23531D0EA873}"/>
              </a:ext>
            </a:extLst>
          </p:cNvPr>
          <p:cNvSpPr/>
          <p:nvPr/>
        </p:nvSpPr>
        <p:spPr>
          <a:xfrm>
            <a:off x="3344441" y="2043791"/>
            <a:ext cx="5503117" cy="2770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800" b="1" dirty="0">
                <a:solidFill>
                  <a:schemeClr val="bg1"/>
                </a:solidFill>
              </a:rPr>
              <a:t>كتابة الصيغ الكيميائية </a:t>
            </a:r>
          </a:p>
        </p:txBody>
      </p:sp>
    </p:spTree>
    <p:extLst>
      <p:ext uri="{BB962C8B-B14F-4D97-AF65-F5344CB8AC3E}">
        <p14:creationId xmlns:p14="http://schemas.microsoft.com/office/powerpoint/2010/main" val="122358594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94F47D2-1904-D66C-D057-40B5B77A1869}"/>
              </a:ext>
            </a:extLst>
          </p:cNvPr>
          <p:cNvSpPr/>
          <p:nvPr/>
        </p:nvSpPr>
        <p:spPr>
          <a:xfrm>
            <a:off x="4764541" y="500550"/>
            <a:ext cx="2662917" cy="992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bg1"/>
                </a:solidFill>
                <a:latin typeface="Arial" panose="020B0604020202020204" pitchFamily="34" charset="0"/>
              </a:rPr>
              <a:t>سنتعلم اليوم </a:t>
            </a:r>
          </a:p>
        </p:txBody>
      </p:sp>
      <p:sp>
        <p:nvSpPr>
          <p:cNvPr id="3" name="مستطيل 2">
            <a:extLst>
              <a:ext uri="{FF2B5EF4-FFF2-40B4-BE49-F238E27FC236}">
                <a16:creationId xmlns:a16="http://schemas.microsoft.com/office/drawing/2014/main" id="{227E0C00-357F-E341-06F5-DB1FF6C07999}"/>
              </a:ext>
            </a:extLst>
          </p:cNvPr>
          <p:cNvSpPr/>
          <p:nvPr/>
        </p:nvSpPr>
        <p:spPr>
          <a:xfrm>
            <a:off x="3221588" y="2254706"/>
            <a:ext cx="5748824" cy="1981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طريقة كتابة الصيغ الكيميائية </a:t>
            </a:r>
          </a:p>
          <a:p>
            <a:pPr algn="ctr"/>
            <a:r>
              <a:rPr lang="ar-SA" sz="2800" b="1" dirty="0">
                <a:solidFill>
                  <a:schemeClr val="tx1"/>
                </a:solidFill>
                <a:latin typeface="Arial" panose="020B0604020202020204" pitchFamily="34" charset="0"/>
              </a:rPr>
              <a:t>وتسمية المركبات الأيونية </a:t>
            </a:r>
          </a:p>
          <a:p>
            <a:pPr algn="ctr"/>
            <a:r>
              <a:rPr lang="ar-SA" sz="2800" b="1" dirty="0">
                <a:solidFill>
                  <a:schemeClr val="tx1"/>
                </a:solidFill>
                <a:latin typeface="Arial" panose="020B0604020202020204" pitchFamily="34" charset="0"/>
              </a:rPr>
              <a:t>أيونات عديدة الذرات</a:t>
            </a:r>
          </a:p>
        </p:txBody>
      </p:sp>
      <p:pic>
        <p:nvPicPr>
          <p:cNvPr id="4" name="صورة 3" descr="صورة تحتوي على لقطة شاشة&#10;&#10;تم إنشاء الوصف تلقائياً">
            <a:extLst>
              <a:ext uri="{FF2B5EF4-FFF2-40B4-BE49-F238E27FC236}">
                <a16:creationId xmlns:a16="http://schemas.microsoft.com/office/drawing/2014/main" id="{63C13085-68CD-184C-B18F-A1509821C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313" y="2061989"/>
            <a:ext cx="1199043" cy="385434"/>
          </a:xfrm>
          <a:prstGeom prst="rect">
            <a:avLst/>
          </a:prstGeom>
        </p:spPr>
      </p:pic>
    </p:spTree>
    <p:extLst>
      <p:ext uri="{BB962C8B-B14F-4D97-AF65-F5344CB8AC3E}">
        <p14:creationId xmlns:p14="http://schemas.microsoft.com/office/powerpoint/2010/main" val="33785106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CB4C8D5-2379-38BD-2307-F10423F148B2}"/>
              </a:ext>
            </a:extLst>
          </p:cNvPr>
          <p:cNvSpPr/>
          <p:nvPr/>
        </p:nvSpPr>
        <p:spPr>
          <a:xfrm>
            <a:off x="4058520" y="1225016"/>
            <a:ext cx="4074951" cy="88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خطوات كتابة الصيغ الكيميائية:</a:t>
            </a:r>
          </a:p>
        </p:txBody>
      </p:sp>
      <p:sp>
        <p:nvSpPr>
          <p:cNvPr id="3" name="مستطيل 2">
            <a:extLst>
              <a:ext uri="{FF2B5EF4-FFF2-40B4-BE49-F238E27FC236}">
                <a16:creationId xmlns:a16="http://schemas.microsoft.com/office/drawing/2014/main" id="{7224ABE9-0123-7A3E-1662-52E563B8D6F1}"/>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116 </a:t>
            </a:r>
          </a:p>
        </p:txBody>
      </p:sp>
      <p:pic>
        <p:nvPicPr>
          <p:cNvPr id="4" name="صورة 3" descr="صورة تحتوي على لقطة شاشة&#10;&#10;تم إنشاء الوصف تلقائياً">
            <a:extLst>
              <a:ext uri="{FF2B5EF4-FFF2-40B4-BE49-F238E27FC236}">
                <a16:creationId xmlns:a16="http://schemas.microsoft.com/office/drawing/2014/main" id="{41699D72-A74E-82BB-0C89-9F49665B0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75" y="1032299"/>
            <a:ext cx="1199043" cy="385434"/>
          </a:xfrm>
          <a:prstGeom prst="rect">
            <a:avLst/>
          </a:prstGeom>
        </p:spPr>
      </p:pic>
      <p:sp>
        <p:nvSpPr>
          <p:cNvPr id="5" name="مستطيل 4">
            <a:extLst>
              <a:ext uri="{FF2B5EF4-FFF2-40B4-BE49-F238E27FC236}">
                <a16:creationId xmlns:a16="http://schemas.microsoft.com/office/drawing/2014/main" id="{6D5DA9C7-5708-4405-ADD1-E3507A20F31C}"/>
              </a:ext>
            </a:extLst>
          </p:cNvPr>
          <p:cNvSpPr/>
          <p:nvPr/>
        </p:nvSpPr>
        <p:spPr>
          <a:xfrm>
            <a:off x="4416878" y="379107"/>
            <a:ext cx="3358243" cy="545028"/>
          </a:xfrm>
          <a:prstGeom prst="rect">
            <a:avLst/>
          </a:prstGeom>
          <a:solidFill>
            <a:srgbClr val="800080"/>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كتابة الصيغ الكيميائية </a:t>
            </a:r>
          </a:p>
        </p:txBody>
      </p:sp>
      <p:sp>
        <p:nvSpPr>
          <p:cNvPr id="8" name="مستطيل 7">
            <a:extLst>
              <a:ext uri="{FF2B5EF4-FFF2-40B4-BE49-F238E27FC236}">
                <a16:creationId xmlns:a16="http://schemas.microsoft.com/office/drawing/2014/main" id="{160E1577-51E9-B10B-573D-CBA3438EF8BD}"/>
              </a:ext>
            </a:extLst>
          </p:cNvPr>
          <p:cNvSpPr/>
          <p:nvPr/>
        </p:nvSpPr>
        <p:spPr>
          <a:xfrm>
            <a:off x="978159" y="2415318"/>
            <a:ext cx="10235681" cy="3733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chemeClr val="tx1"/>
              </a:solidFill>
              <a:latin typeface="Arial" panose="020B0604020202020204" pitchFamily="34" charset="0"/>
            </a:endParaRPr>
          </a:p>
        </p:txBody>
      </p:sp>
      <p:pic>
        <p:nvPicPr>
          <p:cNvPr id="9" name="صورة 8" descr="صورة تحتوي على لقطة شاشة&#10;&#10;تم إنشاء الوصف تلقائياً">
            <a:extLst>
              <a:ext uri="{FF2B5EF4-FFF2-40B4-BE49-F238E27FC236}">
                <a16:creationId xmlns:a16="http://schemas.microsoft.com/office/drawing/2014/main" id="{801210BE-AE29-27FA-77CA-59D04BCE1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75" y="2332267"/>
            <a:ext cx="1199043" cy="385434"/>
          </a:xfrm>
          <a:prstGeom prst="rect">
            <a:avLst/>
          </a:prstGeom>
        </p:spPr>
      </p:pic>
      <p:sp>
        <p:nvSpPr>
          <p:cNvPr id="11" name="مستطيل 10">
            <a:extLst>
              <a:ext uri="{FF2B5EF4-FFF2-40B4-BE49-F238E27FC236}">
                <a16:creationId xmlns:a16="http://schemas.microsoft.com/office/drawing/2014/main" id="{FAF2E960-828C-0DA3-C221-24735467FC56}"/>
              </a:ext>
            </a:extLst>
          </p:cNvPr>
          <p:cNvSpPr/>
          <p:nvPr/>
        </p:nvSpPr>
        <p:spPr>
          <a:xfrm>
            <a:off x="1146105" y="2709939"/>
            <a:ext cx="9899779" cy="3282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كتابة رمز العنصر الذي يمثل الأيون الموجب عن اليسار ثم الأيون السالب عن اليمين.</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كتابة عدد التأكسد للعنصر أو الأيون أسفل الرمز او العنصر . </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في حال كان عدد التأكسد أكبر من واحد فإنه يوضع الأيون العديد الذرات بين قوسين ثم يوضع عدد التأكسد أسفل يمين القوسين </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التبديل بين أعداد التأكسد لشقي المركب، وإذا كان هناك عامل مشترك بين الاعداد يقسم على هذا العامل للوصول لأبسط نسبة عددية</a:t>
            </a:r>
          </a:p>
        </p:txBody>
      </p:sp>
    </p:spTree>
    <p:extLst>
      <p:ext uri="{BB962C8B-B14F-4D97-AF65-F5344CB8AC3E}">
        <p14:creationId xmlns:p14="http://schemas.microsoft.com/office/powerpoint/2010/main" val="36857277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CB4C8D5-2379-38BD-2307-F10423F148B2}"/>
              </a:ext>
            </a:extLst>
          </p:cNvPr>
          <p:cNvSpPr/>
          <p:nvPr/>
        </p:nvSpPr>
        <p:spPr>
          <a:xfrm>
            <a:off x="3823842" y="1206863"/>
            <a:ext cx="4544304" cy="88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خطوات تسمية  المركبات الأيونية:</a:t>
            </a:r>
          </a:p>
        </p:txBody>
      </p:sp>
      <p:sp>
        <p:nvSpPr>
          <p:cNvPr id="3" name="مستطيل 2">
            <a:extLst>
              <a:ext uri="{FF2B5EF4-FFF2-40B4-BE49-F238E27FC236}">
                <a16:creationId xmlns:a16="http://schemas.microsoft.com/office/drawing/2014/main" id="{7224ABE9-0123-7A3E-1662-52E563B8D6F1}"/>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116 </a:t>
            </a:r>
          </a:p>
        </p:txBody>
      </p:sp>
      <p:pic>
        <p:nvPicPr>
          <p:cNvPr id="4" name="صورة 3" descr="صورة تحتوي على لقطة شاشة&#10;&#10;تم إنشاء الوصف تلقائياً">
            <a:extLst>
              <a:ext uri="{FF2B5EF4-FFF2-40B4-BE49-F238E27FC236}">
                <a16:creationId xmlns:a16="http://schemas.microsoft.com/office/drawing/2014/main" id="{41699D72-A74E-82BB-0C89-9F49665B0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75" y="1032299"/>
            <a:ext cx="1199043" cy="385434"/>
          </a:xfrm>
          <a:prstGeom prst="rect">
            <a:avLst/>
          </a:prstGeom>
        </p:spPr>
      </p:pic>
      <p:sp>
        <p:nvSpPr>
          <p:cNvPr id="5" name="مستطيل 4">
            <a:extLst>
              <a:ext uri="{FF2B5EF4-FFF2-40B4-BE49-F238E27FC236}">
                <a16:creationId xmlns:a16="http://schemas.microsoft.com/office/drawing/2014/main" id="{6D5DA9C7-5708-4405-ADD1-E3507A20F31C}"/>
              </a:ext>
            </a:extLst>
          </p:cNvPr>
          <p:cNvSpPr/>
          <p:nvPr/>
        </p:nvSpPr>
        <p:spPr>
          <a:xfrm>
            <a:off x="4416878" y="379107"/>
            <a:ext cx="3358243" cy="545028"/>
          </a:xfrm>
          <a:prstGeom prst="rect">
            <a:avLst/>
          </a:prstGeom>
          <a:solidFill>
            <a:srgbClr val="800080"/>
          </a:solidFill>
          <a:ln/>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2800" b="1" dirty="0">
                <a:solidFill>
                  <a:schemeClr val="bg1"/>
                </a:solidFill>
              </a:rPr>
              <a:t>كتابة الصيغ الكيميائية </a:t>
            </a:r>
          </a:p>
        </p:txBody>
      </p:sp>
      <p:sp>
        <p:nvSpPr>
          <p:cNvPr id="8" name="مستطيل 7">
            <a:extLst>
              <a:ext uri="{FF2B5EF4-FFF2-40B4-BE49-F238E27FC236}">
                <a16:creationId xmlns:a16="http://schemas.microsoft.com/office/drawing/2014/main" id="{160E1577-51E9-B10B-573D-CBA3438EF8BD}"/>
              </a:ext>
            </a:extLst>
          </p:cNvPr>
          <p:cNvSpPr/>
          <p:nvPr/>
        </p:nvSpPr>
        <p:spPr>
          <a:xfrm>
            <a:off x="978159" y="2830070"/>
            <a:ext cx="10235681" cy="3648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chemeClr val="tx1"/>
              </a:solidFill>
              <a:latin typeface="Arial" panose="020B0604020202020204" pitchFamily="34" charset="0"/>
            </a:endParaRPr>
          </a:p>
        </p:txBody>
      </p:sp>
      <p:pic>
        <p:nvPicPr>
          <p:cNvPr id="9" name="صورة 8" descr="صورة تحتوي على لقطة شاشة&#10;&#10;تم إنشاء الوصف تلقائياً">
            <a:extLst>
              <a:ext uri="{FF2B5EF4-FFF2-40B4-BE49-F238E27FC236}">
                <a16:creationId xmlns:a16="http://schemas.microsoft.com/office/drawing/2014/main" id="{801210BE-AE29-27FA-77CA-59D04BCE1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75" y="2637353"/>
            <a:ext cx="1199043" cy="385434"/>
          </a:xfrm>
          <a:prstGeom prst="rect">
            <a:avLst/>
          </a:prstGeom>
        </p:spPr>
      </p:pic>
      <p:sp>
        <p:nvSpPr>
          <p:cNvPr id="11" name="مستطيل 10">
            <a:extLst>
              <a:ext uri="{FF2B5EF4-FFF2-40B4-BE49-F238E27FC236}">
                <a16:creationId xmlns:a16="http://schemas.microsoft.com/office/drawing/2014/main" id="{FAF2E960-828C-0DA3-C221-24735467FC56}"/>
              </a:ext>
            </a:extLst>
          </p:cNvPr>
          <p:cNvSpPr/>
          <p:nvPr/>
        </p:nvSpPr>
        <p:spPr>
          <a:xfrm>
            <a:off x="1146105" y="3104870"/>
            <a:ext cx="9899779" cy="3155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يسمى الأيون السالب أولًا متبوعًا باسم الأيون الموجب.</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في حالة الأيون السالب الأحادي الذرة يشتق الاسم من اسم العنصر مضافًا إليه المقطع (يد).</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عند وجود أكثر من عدد تأكسد يجب أن تشير إلى عدد التأكسد بالأرقام اللاتينية بعد اسم الأيون الموجب.</a:t>
            </a:r>
          </a:p>
          <a:p>
            <a:pPr marL="457200" indent="-457200">
              <a:buFont typeface="Wingdings" panose="05000000000000000000" pitchFamily="2" charset="2"/>
              <a:buChar char="Ø"/>
            </a:pPr>
            <a:r>
              <a:rPr lang="ar-SA" sz="2800" b="1" dirty="0">
                <a:solidFill>
                  <a:schemeClr val="tx1"/>
                </a:solidFill>
                <a:latin typeface="Arial" panose="020B0604020202020204" pitchFamily="34" charset="0"/>
              </a:rPr>
              <a:t>عندما يحتوي المركب على أيون عديد الذرات نقوم بتسميته أولًا ، ثم نسمي الأيون الموجب.</a:t>
            </a:r>
          </a:p>
        </p:txBody>
      </p:sp>
    </p:spTree>
    <p:extLst>
      <p:ext uri="{BB962C8B-B14F-4D97-AF65-F5344CB8AC3E}">
        <p14:creationId xmlns:p14="http://schemas.microsoft.com/office/powerpoint/2010/main" val="4222365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A0DD308-7565-C7A7-87D5-F03C994C504A}"/>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116 </a:t>
            </a:r>
          </a:p>
        </p:txBody>
      </p:sp>
      <p:pic>
        <p:nvPicPr>
          <p:cNvPr id="4" name="صورة 3" descr="صورة تحتوي على نص, لقطة شاشة, رقم, الخط&#10;&#10;تم إنشاء الوصف تلقائياً">
            <a:extLst>
              <a:ext uri="{FF2B5EF4-FFF2-40B4-BE49-F238E27FC236}">
                <a16:creationId xmlns:a16="http://schemas.microsoft.com/office/drawing/2014/main" id="{3F05AAFE-4067-E95E-F6A2-B85A96FFE212}"/>
              </a:ext>
            </a:extLst>
          </p:cNvPr>
          <p:cNvPicPr>
            <a:picLocks noChangeAspect="1"/>
          </p:cNvPicPr>
          <p:nvPr/>
        </p:nvPicPr>
        <p:blipFill rotWithShape="1">
          <a:blip r:embed="rId2">
            <a:extLst>
              <a:ext uri="{28A0092B-C50C-407E-A947-70E740481C1C}">
                <a14:useLocalDpi xmlns:a14="http://schemas.microsoft.com/office/drawing/2010/main" val="0"/>
              </a:ext>
            </a:extLst>
          </a:blip>
          <a:srcRect l="860" t="2650" r="1931" b="2076"/>
          <a:stretch/>
        </p:blipFill>
        <p:spPr>
          <a:xfrm>
            <a:off x="470184" y="160953"/>
            <a:ext cx="10316004" cy="6536094"/>
          </a:xfrm>
          <a:prstGeom prst="rect">
            <a:avLst/>
          </a:prstGeom>
        </p:spPr>
      </p:pic>
    </p:spTree>
    <p:extLst>
      <p:ext uri="{BB962C8B-B14F-4D97-AF65-F5344CB8AC3E}">
        <p14:creationId xmlns:p14="http://schemas.microsoft.com/office/powerpoint/2010/main" val="2058689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الصوديوم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الهيدروكسيد</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r>
              <a:rPr lang="en-US" sz="2800" b="1" baseline="30000" dirty="0">
                <a:solidFill>
                  <a:srgbClr val="800080"/>
                </a:solidFill>
                <a:latin typeface="Arial" panose="020B0604020202020204" pitchFamily="34" charset="0"/>
              </a:rPr>
              <a:t>1+</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OH</a:t>
            </a:r>
            <a:r>
              <a:rPr lang="en-US" sz="2800" b="1" baseline="30000" dirty="0">
                <a:solidFill>
                  <a:srgbClr val="009900"/>
                </a:solidFill>
                <a:latin typeface="Arial" panose="020B0604020202020204" pitchFamily="34" charset="0"/>
              </a:rPr>
              <a:t>1-</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p>
          <a:p>
            <a:pPr algn="ctr"/>
            <a:r>
              <a:rPr lang="en-US" sz="2800" b="1" dirty="0">
                <a:solidFill>
                  <a:srgbClr val="800080"/>
                </a:solidFill>
                <a:latin typeface="Arial" panose="020B0604020202020204" pitchFamily="34" charset="0"/>
              </a:rPr>
              <a:t>1</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OH</a:t>
            </a:r>
          </a:p>
          <a:p>
            <a:pPr algn="ctr"/>
            <a:r>
              <a:rPr lang="en-US" sz="2800" b="1" dirty="0">
                <a:solidFill>
                  <a:srgbClr val="009900"/>
                </a:solidFill>
                <a:latin typeface="Arial" panose="020B0604020202020204" pitchFamily="34" charset="0"/>
              </a:rPr>
              <a:t>1</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677496"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r>
              <a:rPr lang="en-US" sz="2800" b="1" dirty="0">
                <a:solidFill>
                  <a:srgbClr val="009900"/>
                </a:solidFill>
                <a:latin typeface="Arial" panose="020B0604020202020204" pitchFamily="34" charset="0"/>
              </a:rPr>
              <a:t>OH</a:t>
            </a:r>
            <a:endParaRPr lang="ar-SA" sz="2800" b="1" baseline="-25000" dirty="0">
              <a:solidFill>
                <a:srgbClr val="009900"/>
              </a:solidFill>
              <a:latin typeface="Arial" panose="020B0604020202020204" pitchFamily="34" charset="0"/>
            </a:endParaRPr>
          </a:p>
        </p:txBody>
      </p:sp>
      <p:sp>
        <p:nvSpPr>
          <p:cNvPr id="27" name="مستطيل 26">
            <a:extLst>
              <a:ext uri="{FF2B5EF4-FFF2-40B4-BE49-F238E27FC236}">
                <a16:creationId xmlns:a16="http://schemas.microsoft.com/office/drawing/2014/main" id="{70E135FB-0467-41A7-D679-BCFEEA6B197C}"/>
              </a:ext>
            </a:extLst>
          </p:cNvPr>
          <p:cNvSpPr/>
          <p:nvPr/>
        </p:nvSpPr>
        <p:spPr>
          <a:xfrm>
            <a:off x="7929415" y="3346740"/>
            <a:ext cx="2163436" cy="75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latin typeface="Arial" panose="020B0604020202020204" pitchFamily="34" charset="0"/>
              </a:rPr>
              <a:t>الواحد لا يتكتب أسفل العنصر</a:t>
            </a: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هيدروكسيد</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الصوديوم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197151" y="5749006"/>
            <a:ext cx="2930007"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هيدروكسيد</a:t>
            </a:r>
            <a:r>
              <a:rPr lang="ar-SA" sz="2800" b="1" dirty="0">
                <a:solidFill>
                  <a:srgbClr val="9900CC"/>
                </a:solidFill>
                <a:latin typeface="Arial" panose="020B0604020202020204" pitchFamily="34" charset="0"/>
              </a:rPr>
              <a:t> الصوديوم</a:t>
            </a:r>
          </a:p>
        </p:txBody>
      </p:sp>
    </p:spTree>
    <p:extLst>
      <p:ext uri="{BB962C8B-B14F-4D97-AF65-F5344CB8AC3E}">
        <p14:creationId xmlns:p14="http://schemas.microsoft.com/office/powerpoint/2010/main" val="1412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 calcmode="lin" valueType="num">
                                      <p:cBhvr>
                                        <p:cTn id="71" dur="1000" fill="hold"/>
                                        <p:tgtEl>
                                          <p:spTgt spid="27"/>
                                        </p:tgtEl>
                                        <p:attrNameLst>
                                          <p:attrName>style.rotation</p:attrName>
                                        </p:attrNameLst>
                                      </p:cBhvr>
                                      <p:tavLst>
                                        <p:tav tm="0">
                                          <p:val>
                                            <p:fltVal val="90"/>
                                          </p:val>
                                        </p:tav>
                                        <p:tav tm="100000">
                                          <p:val>
                                            <p:fltVal val="0"/>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 calcmode="lin" valueType="num">
                                      <p:cBhvr>
                                        <p:cTn id="87" dur="1000" fill="hold"/>
                                        <p:tgtEl>
                                          <p:spTgt spid="31"/>
                                        </p:tgtEl>
                                        <p:attrNameLst>
                                          <p:attrName>style.rotation</p:attrName>
                                        </p:attrNameLst>
                                      </p:cBhvr>
                                      <p:tavLst>
                                        <p:tav tm="0">
                                          <p:val>
                                            <p:fltVal val="90"/>
                                          </p:val>
                                        </p:tav>
                                        <p:tav tm="100000">
                                          <p:val>
                                            <p:fltVal val="0"/>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1000" fill="hold"/>
                                        <p:tgtEl>
                                          <p:spTgt spid="32"/>
                                        </p:tgtEl>
                                        <p:attrNameLst>
                                          <p:attrName>ppt_w</p:attrName>
                                        </p:attrNameLst>
                                      </p:cBhvr>
                                      <p:tavLst>
                                        <p:tav tm="0">
                                          <p:val>
                                            <p:fltVal val="0"/>
                                          </p:val>
                                        </p:tav>
                                        <p:tav tm="100000">
                                          <p:val>
                                            <p:strVal val="#ppt_w"/>
                                          </p:val>
                                        </p:tav>
                                      </p:tavLst>
                                    </p:anim>
                                    <p:anim calcmode="lin" valueType="num">
                                      <p:cBhvr>
                                        <p:cTn id="94" dur="1000" fill="hold"/>
                                        <p:tgtEl>
                                          <p:spTgt spid="32"/>
                                        </p:tgtEl>
                                        <p:attrNameLst>
                                          <p:attrName>ppt_h</p:attrName>
                                        </p:attrNameLst>
                                      </p:cBhvr>
                                      <p:tavLst>
                                        <p:tav tm="0">
                                          <p:val>
                                            <p:fltVal val="0"/>
                                          </p:val>
                                        </p:tav>
                                        <p:tav tm="100000">
                                          <p:val>
                                            <p:strVal val="#ppt_h"/>
                                          </p:val>
                                        </p:tav>
                                      </p:tavLst>
                                    </p:anim>
                                    <p:anim calcmode="lin" valueType="num">
                                      <p:cBhvr>
                                        <p:cTn id="95" dur="1000" fill="hold"/>
                                        <p:tgtEl>
                                          <p:spTgt spid="32"/>
                                        </p:tgtEl>
                                        <p:attrNameLst>
                                          <p:attrName>style.rotation</p:attrName>
                                        </p:attrNameLst>
                                      </p:cBhvr>
                                      <p:tavLst>
                                        <p:tav tm="0">
                                          <p:val>
                                            <p:fltVal val="90"/>
                                          </p:val>
                                        </p:tav>
                                        <p:tav tm="100000">
                                          <p:val>
                                            <p:fltVal val="0"/>
                                          </p:val>
                                        </p:tav>
                                      </p:tavLst>
                                    </p:anim>
                                    <p:animEffect transition="in" filter="fade">
                                      <p:cBhvr>
                                        <p:cTn id="96" dur="10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27" grpId="0" animBg="1"/>
      <p:bldP spid="30" grpId="0" animBg="1"/>
      <p:bldP spid="31" grpId="0" animBg="1"/>
      <p:bldP spid="32" grpId="0" animBg="1"/>
      <p:bldP spid="33" grpId="0" animBg="1"/>
      <p:bldP spid="3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الصوديوم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الكبريتات</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r>
              <a:rPr lang="en-US" sz="2800" b="1" baseline="30000" dirty="0">
                <a:solidFill>
                  <a:srgbClr val="800080"/>
                </a:solidFill>
                <a:latin typeface="Arial" panose="020B0604020202020204" pitchFamily="34" charset="0"/>
              </a:rPr>
              <a:t>1+</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SO</a:t>
            </a:r>
            <a:r>
              <a:rPr lang="en-US" sz="2800" b="1" baseline="-25000" dirty="0">
                <a:solidFill>
                  <a:srgbClr val="009900"/>
                </a:solidFill>
                <a:latin typeface="Arial" panose="020B0604020202020204" pitchFamily="34" charset="0"/>
              </a:rPr>
              <a:t>4</a:t>
            </a:r>
            <a:r>
              <a:rPr lang="en-US" sz="2800" b="1" baseline="30000" dirty="0">
                <a:solidFill>
                  <a:srgbClr val="009900"/>
                </a:solidFill>
                <a:latin typeface="Arial" panose="020B0604020202020204" pitchFamily="34" charset="0"/>
              </a:rPr>
              <a:t>2-</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p>
          <a:p>
            <a:pPr algn="ctr"/>
            <a:r>
              <a:rPr lang="en-US" sz="2800" b="1" dirty="0">
                <a:solidFill>
                  <a:srgbClr val="800080"/>
                </a:solidFill>
                <a:latin typeface="Arial" panose="020B0604020202020204" pitchFamily="34" charset="0"/>
              </a:rPr>
              <a:t>1</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SO</a:t>
            </a:r>
            <a:r>
              <a:rPr lang="en-US" sz="2800" b="1" baseline="-25000" dirty="0">
                <a:solidFill>
                  <a:srgbClr val="009900"/>
                </a:solidFill>
                <a:latin typeface="Arial" panose="020B0604020202020204" pitchFamily="34" charset="0"/>
              </a:rPr>
              <a:t>4</a:t>
            </a:r>
          </a:p>
          <a:p>
            <a:pPr algn="ctr"/>
            <a:r>
              <a:rPr lang="en-US" sz="2800" b="1" dirty="0">
                <a:solidFill>
                  <a:srgbClr val="009900"/>
                </a:solidFill>
                <a:latin typeface="Arial" panose="020B0604020202020204" pitchFamily="34" charset="0"/>
              </a:rPr>
              <a:t>2</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565529"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Na</a:t>
            </a:r>
            <a:r>
              <a:rPr lang="en-US" sz="2800" b="1" baseline="-25000" dirty="0">
                <a:solidFill>
                  <a:srgbClr val="800080"/>
                </a:solidFill>
                <a:latin typeface="Arial" panose="020B0604020202020204" pitchFamily="34" charset="0"/>
              </a:rPr>
              <a:t>2</a:t>
            </a:r>
            <a:r>
              <a:rPr lang="en-US" sz="2800" b="1" dirty="0">
                <a:solidFill>
                  <a:srgbClr val="009900"/>
                </a:solidFill>
                <a:latin typeface="Arial" panose="020B0604020202020204" pitchFamily="34" charset="0"/>
              </a:rPr>
              <a:t>SO</a:t>
            </a:r>
            <a:r>
              <a:rPr lang="en-US" sz="2800" b="1" baseline="-25000" dirty="0">
                <a:solidFill>
                  <a:srgbClr val="009900"/>
                </a:solidFill>
                <a:latin typeface="Arial" panose="020B0604020202020204" pitchFamily="34" charset="0"/>
              </a:rPr>
              <a:t>4</a:t>
            </a:r>
            <a:endParaRPr lang="ar-SA" sz="2800" b="1" baseline="-25000" dirty="0">
              <a:solidFill>
                <a:srgbClr val="009900"/>
              </a:solidFill>
              <a:latin typeface="Arial" panose="020B0604020202020204" pitchFamily="34" charset="0"/>
            </a:endParaRPr>
          </a:p>
        </p:txBody>
      </p:sp>
      <p:sp>
        <p:nvSpPr>
          <p:cNvPr id="27" name="مستطيل 26">
            <a:extLst>
              <a:ext uri="{FF2B5EF4-FFF2-40B4-BE49-F238E27FC236}">
                <a16:creationId xmlns:a16="http://schemas.microsoft.com/office/drawing/2014/main" id="{70E135FB-0467-41A7-D679-BCFEEA6B197C}"/>
              </a:ext>
            </a:extLst>
          </p:cNvPr>
          <p:cNvSpPr/>
          <p:nvPr/>
        </p:nvSpPr>
        <p:spPr>
          <a:xfrm>
            <a:off x="7929415" y="3346740"/>
            <a:ext cx="2163436" cy="75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latin typeface="Arial" panose="020B0604020202020204" pitchFamily="34" charset="0"/>
              </a:rPr>
              <a:t>الواحد لا يتكتب أسفل العنصر</a:t>
            </a: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كبريتات</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الصوديوم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197151" y="5749006"/>
            <a:ext cx="2659225"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كبريتات</a:t>
            </a:r>
            <a:r>
              <a:rPr lang="ar-SA" sz="2800" b="1" dirty="0">
                <a:solidFill>
                  <a:srgbClr val="9900CC"/>
                </a:solidFill>
                <a:latin typeface="Arial" panose="020B0604020202020204" pitchFamily="34" charset="0"/>
              </a:rPr>
              <a:t> الصوديوم</a:t>
            </a:r>
          </a:p>
        </p:txBody>
      </p:sp>
    </p:spTree>
    <p:extLst>
      <p:ext uri="{BB962C8B-B14F-4D97-AF65-F5344CB8AC3E}">
        <p14:creationId xmlns:p14="http://schemas.microsoft.com/office/powerpoint/2010/main" val="6856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 calcmode="lin" valueType="num">
                                      <p:cBhvr>
                                        <p:cTn id="71" dur="1000" fill="hold"/>
                                        <p:tgtEl>
                                          <p:spTgt spid="27"/>
                                        </p:tgtEl>
                                        <p:attrNameLst>
                                          <p:attrName>style.rotation</p:attrName>
                                        </p:attrNameLst>
                                      </p:cBhvr>
                                      <p:tavLst>
                                        <p:tav tm="0">
                                          <p:val>
                                            <p:fltVal val="90"/>
                                          </p:val>
                                        </p:tav>
                                        <p:tav tm="100000">
                                          <p:val>
                                            <p:fltVal val="0"/>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 calcmode="lin" valueType="num">
                                      <p:cBhvr>
                                        <p:cTn id="87" dur="1000" fill="hold"/>
                                        <p:tgtEl>
                                          <p:spTgt spid="31"/>
                                        </p:tgtEl>
                                        <p:attrNameLst>
                                          <p:attrName>style.rotation</p:attrName>
                                        </p:attrNameLst>
                                      </p:cBhvr>
                                      <p:tavLst>
                                        <p:tav tm="0">
                                          <p:val>
                                            <p:fltVal val="90"/>
                                          </p:val>
                                        </p:tav>
                                        <p:tav tm="100000">
                                          <p:val>
                                            <p:fltVal val="0"/>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1000" fill="hold"/>
                                        <p:tgtEl>
                                          <p:spTgt spid="32"/>
                                        </p:tgtEl>
                                        <p:attrNameLst>
                                          <p:attrName>ppt_w</p:attrName>
                                        </p:attrNameLst>
                                      </p:cBhvr>
                                      <p:tavLst>
                                        <p:tav tm="0">
                                          <p:val>
                                            <p:fltVal val="0"/>
                                          </p:val>
                                        </p:tav>
                                        <p:tav tm="100000">
                                          <p:val>
                                            <p:strVal val="#ppt_w"/>
                                          </p:val>
                                        </p:tav>
                                      </p:tavLst>
                                    </p:anim>
                                    <p:anim calcmode="lin" valueType="num">
                                      <p:cBhvr>
                                        <p:cTn id="94" dur="1000" fill="hold"/>
                                        <p:tgtEl>
                                          <p:spTgt spid="32"/>
                                        </p:tgtEl>
                                        <p:attrNameLst>
                                          <p:attrName>ppt_h</p:attrName>
                                        </p:attrNameLst>
                                      </p:cBhvr>
                                      <p:tavLst>
                                        <p:tav tm="0">
                                          <p:val>
                                            <p:fltVal val="0"/>
                                          </p:val>
                                        </p:tav>
                                        <p:tav tm="100000">
                                          <p:val>
                                            <p:strVal val="#ppt_h"/>
                                          </p:val>
                                        </p:tav>
                                      </p:tavLst>
                                    </p:anim>
                                    <p:anim calcmode="lin" valueType="num">
                                      <p:cBhvr>
                                        <p:cTn id="95" dur="1000" fill="hold"/>
                                        <p:tgtEl>
                                          <p:spTgt spid="32"/>
                                        </p:tgtEl>
                                        <p:attrNameLst>
                                          <p:attrName>style.rotation</p:attrName>
                                        </p:attrNameLst>
                                      </p:cBhvr>
                                      <p:tavLst>
                                        <p:tav tm="0">
                                          <p:val>
                                            <p:fltVal val="90"/>
                                          </p:val>
                                        </p:tav>
                                        <p:tav tm="100000">
                                          <p:val>
                                            <p:fltVal val="0"/>
                                          </p:val>
                                        </p:tav>
                                      </p:tavLst>
                                    </p:anim>
                                    <p:animEffect transition="in" filter="fade">
                                      <p:cBhvr>
                                        <p:cTn id="96" dur="10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27" grpId="0" animBg="1"/>
      <p:bldP spid="30" grpId="0" animBg="1"/>
      <p:bldP spid="31" grpId="0" animBg="1"/>
      <p:bldP spid="32" grpId="0" animBg="1"/>
      <p:bldP spid="33" grpId="0" animBg="1"/>
      <p:bldP spid="3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الكالسيوم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نترات</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r>
              <a:rPr lang="en-US" sz="2800" b="1" baseline="30000" dirty="0">
                <a:solidFill>
                  <a:srgbClr val="800080"/>
                </a:solidFill>
                <a:latin typeface="Arial" panose="020B0604020202020204" pitchFamily="34" charset="0"/>
              </a:rPr>
              <a:t>2+</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NO</a:t>
            </a:r>
            <a:r>
              <a:rPr lang="en-US" sz="2800" b="1" baseline="-25000" dirty="0">
                <a:solidFill>
                  <a:srgbClr val="009900"/>
                </a:solidFill>
                <a:latin typeface="Arial" panose="020B0604020202020204" pitchFamily="34" charset="0"/>
              </a:rPr>
              <a:t>3</a:t>
            </a:r>
            <a:r>
              <a:rPr lang="en-US" sz="2800" b="1" baseline="30000" dirty="0">
                <a:solidFill>
                  <a:srgbClr val="009900"/>
                </a:solidFill>
                <a:latin typeface="Arial" panose="020B0604020202020204" pitchFamily="34" charset="0"/>
              </a:rPr>
              <a:t>1-</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p>
          <a:p>
            <a:pPr algn="ctr"/>
            <a:r>
              <a:rPr lang="en-US" sz="2800" b="1" dirty="0">
                <a:solidFill>
                  <a:srgbClr val="800080"/>
                </a:solidFill>
                <a:latin typeface="Arial" panose="020B0604020202020204" pitchFamily="34" charset="0"/>
              </a:rPr>
              <a:t>2</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NO</a:t>
            </a:r>
            <a:r>
              <a:rPr lang="en-US" sz="2800" b="1" baseline="-25000" dirty="0">
                <a:solidFill>
                  <a:srgbClr val="009900"/>
                </a:solidFill>
                <a:latin typeface="Arial" panose="020B0604020202020204" pitchFamily="34" charset="0"/>
              </a:rPr>
              <a:t>3</a:t>
            </a:r>
          </a:p>
          <a:p>
            <a:pPr algn="ctr"/>
            <a:r>
              <a:rPr lang="en-US" sz="2800" b="1" dirty="0">
                <a:solidFill>
                  <a:srgbClr val="009900"/>
                </a:solidFill>
                <a:latin typeface="Arial" panose="020B0604020202020204" pitchFamily="34" charset="0"/>
              </a:rPr>
              <a:t>1</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565529"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r>
              <a:rPr lang="en-US" sz="2800" b="1" dirty="0">
                <a:solidFill>
                  <a:srgbClr val="009900"/>
                </a:solidFill>
                <a:latin typeface="Arial" panose="020B0604020202020204" pitchFamily="34" charset="0"/>
              </a:rPr>
              <a:t>(NO</a:t>
            </a:r>
            <a:r>
              <a:rPr lang="en-US" sz="2800" b="1" baseline="-25000" dirty="0">
                <a:solidFill>
                  <a:srgbClr val="009900"/>
                </a:solidFill>
                <a:latin typeface="Arial" panose="020B0604020202020204" pitchFamily="34" charset="0"/>
              </a:rPr>
              <a:t>3</a:t>
            </a:r>
            <a:r>
              <a:rPr lang="en-US" sz="2800" b="1" dirty="0">
                <a:solidFill>
                  <a:srgbClr val="009900"/>
                </a:solidFill>
                <a:latin typeface="Arial" panose="020B0604020202020204" pitchFamily="34" charset="0"/>
              </a:rPr>
              <a:t>)</a:t>
            </a:r>
            <a:r>
              <a:rPr lang="en-US" sz="2800" b="1" baseline="-25000" dirty="0">
                <a:solidFill>
                  <a:srgbClr val="009900"/>
                </a:solidFill>
                <a:latin typeface="Arial" panose="020B0604020202020204" pitchFamily="34" charset="0"/>
              </a:rPr>
              <a:t>2</a:t>
            </a:r>
            <a:endParaRPr lang="ar-SA" sz="2800" b="1" baseline="-25000" dirty="0">
              <a:solidFill>
                <a:srgbClr val="009900"/>
              </a:solidFill>
              <a:latin typeface="Arial" panose="020B0604020202020204" pitchFamily="34" charset="0"/>
            </a:endParaRPr>
          </a:p>
        </p:txBody>
      </p:sp>
      <p:sp>
        <p:nvSpPr>
          <p:cNvPr id="27" name="مستطيل 26">
            <a:extLst>
              <a:ext uri="{FF2B5EF4-FFF2-40B4-BE49-F238E27FC236}">
                <a16:creationId xmlns:a16="http://schemas.microsoft.com/office/drawing/2014/main" id="{70E135FB-0467-41A7-D679-BCFEEA6B197C}"/>
              </a:ext>
            </a:extLst>
          </p:cNvPr>
          <p:cNvSpPr/>
          <p:nvPr/>
        </p:nvSpPr>
        <p:spPr>
          <a:xfrm>
            <a:off x="7929415" y="3346740"/>
            <a:ext cx="2163436" cy="75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latin typeface="Arial" panose="020B0604020202020204" pitchFamily="34" charset="0"/>
              </a:rPr>
              <a:t>الواحد لا يتكتب أسفل العنصر</a:t>
            </a: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نترات</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الكالسيوم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197151" y="5749006"/>
            <a:ext cx="2659225"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نترات</a:t>
            </a:r>
            <a:r>
              <a:rPr lang="ar-SA" sz="2800" b="1" dirty="0">
                <a:solidFill>
                  <a:srgbClr val="9900CC"/>
                </a:solidFill>
                <a:latin typeface="Arial" panose="020B0604020202020204" pitchFamily="34" charset="0"/>
              </a:rPr>
              <a:t> الكالسيوم</a:t>
            </a:r>
          </a:p>
        </p:txBody>
      </p:sp>
    </p:spTree>
    <p:extLst>
      <p:ext uri="{BB962C8B-B14F-4D97-AF65-F5344CB8AC3E}">
        <p14:creationId xmlns:p14="http://schemas.microsoft.com/office/powerpoint/2010/main" val="34628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 calcmode="lin" valueType="num">
                                      <p:cBhvr>
                                        <p:cTn id="71" dur="1000" fill="hold"/>
                                        <p:tgtEl>
                                          <p:spTgt spid="27"/>
                                        </p:tgtEl>
                                        <p:attrNameLst>
                                          <p:attrName>style.rotation</p:attrName>
                                        </p:attrNameLst>
                                      </p:cBhvr>
                                      <p:tavLst>
                                        <p:tav tm="0">
                                          <p:val>
                                            <p:fltVal val="90"/>
                                          </p:val>
                                        </p:tav>
                                        <p:tav tm="100000">
                                          <p:val>
                                            <p:fltVal val="0"/>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 calcmode="lin" valueType="num">
                                      <p:cBhvr>
                                        <p:cTn id="87" dur="1000" fill="hold"/>
                                        <p:tgtEl>
                                          <p:spTgt spid="31"/>
                                        </p:tgtEl>
                                        <p:attrNameLst>
                                          <p:attrName>style.rotation</p:attrName>
                                        </p:attrNameLst>
                                      </p:cBhvr>
                                      <p:tavLst>
                                        <p:tav tm="0">
                                          <p:val>
                                            <p:fltVal val="90"/>
                                          </p:val>
                                        </p:tav>
                                        <p:tav tm="100000">
                                          <p:val>
                                            <p:fltVal val="0"/>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1000" fill="hold"/>
                                        <p:tgtEl>
                                          <p:spTgt spid="32"/>
                                        </p:tgtEl>
                                        <p:attrNameLst>
                                          <p:attrName>ppt_w</p:attrName>
                                        </p:attrNameLst>
                                      </p:cBhvr>
                                      <p:tavLst>
                                        <p:tav tm="0">
                                          <p:val>
                                            <p:fltVal val="0"/>
                                          </p:val>
                                        </p:tav>
                                        <p:tav tm="100000">
                                          <p:val>
                                            <p:strVal val="#ppt_w"/>
                                          </p:val>
                                        </p:tav>
                                      </p:tavLst>
                                    </p:anim>
                                    <p:anim calcmode="lin" valueType="num">
                                      <p:cBhvr>
                                        <p:cTn id="94" dur="1000" fill="hold"/>
                                        <p:tgtEl>
                                          <p:spTgt spid="32"/>
                                        </p:tgtEl>
                                        <p:attrNameLst>
                                          <p:attrName>ppt_h</p:attrName>
                                        </p:attrNameLst>
                                      </p:cBhvr>
                                      <p:tavLst>
                                        <p:tav tm="0">
                                          <p:val>
                                            <p:fltVal val="0"/>
                                          </p:val>
                                        </p:tav>
                                        <p:tav tm="100000">
                                          <p:val>
                                            <p:strVal val="#ppt_h"/>
                                          </p:val>
                                        </p:tav>
                                      </p:tavLst>
                                    </p:anim>
                                    <p:anim calcmode="lin" valueType="num">
                                      <p:cBhvr>
                                        <p:cTn id="95" dur="1000" fill="hold"/>
                                        <p:tgtEl>
                                          <p:spTgt spid="32"/>
                                        </p:tgtEl>
                                        <p:attrNameLst>
                                          <p:attrName>style.rotation</p:attrName>
                                        </p:attrNameLst>
                                      </p:cBhvr>
                                      <p:tavLst>
                                        <p:tav tm="0">
                                          <p:val>
                                            <p:fltVal val="90"/>
                                          </p:val>
                                        </p:tav>
                                        <p:tav tm="100000">
                                          <p:val>
                                            <p:fltVal val="0"/>
                                          </p:val>
                                        </p:tav>
                                      </p:tavLst>
                                    </p:anim>
                                    <p:animEffect transition="in" filter="fade">
                                      <p:cBhvr>
                                        <p:cTn id="96" dur="10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27" grpId="0" animBg="1"/>
      <p:bldP spid="30" grpId="0" animBg="1"/>
      <p:bldP spid="31" grpId="0" animBg="1"/>
      <p:bldP spid="32" grpId="0" animBg="1"/>
      <p:bldP spid="33" grpId="0" animBg="1"/>
      <p:bldP spid="3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الكالسيوم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الكربونات</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r>
              <a:rPr lang="en-US" sz="2800" b="1" baseline="30000" dirty="0">
                <a:solidFill>
                  <a:srgbClr val="800080"/>
                </a:solidFill>
                <a:latin typeface="Arial" panose="020B0604020202020204" pitchFamily="34" charset="0"/>
              </a:rPr>
              <a:t>2+</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CO</a:t>
            </a:r>
            <a:r>
              <a:rPr lang="en-US" sz="2800" b="1" baseline="-25000" dirty="0">
                <a:solidFill>
                  <a:srgbClr val="009900"/>
                </a:solidFill>
                <a:latin typeface="Arial" panose="020B0604020202020204" pitchFamily="34" charset="0"/>
              </a:rPr>
              <a:t>3</a:t>
            </a:r>
            <a:r>
              <a:rPr lang="en-US" sz="2800" b="1" baseline="30000" dirty="0">
                <a:solidFill>
                  <a:srgbClr val="009900"/>
                </a:solidFill>
                <a:latin typeface="Arial" panose="020B0604020202020204" pitchFamily="34" charset="0"/>
              </a:rPr>
              <a:t>2-</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p>
          <a:p>
            <a:pPr algn="ctr"/>
            <a:r>
              <a:rPr lang="en-US" sz="2800" b="1" dirty="0">
                <a:solidFill>
                  <a:srgbClr val="800080"/>
                </a:solidFill>
                <a:latin typeface="Arial" panose="020B0604020202020204" pitchFamily="34" charset="0"/>
              </a:rPr>
              <a:t>2</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CO</a:t>
            </a:r>
            <a:r>
              <a:rPr lang="en-US" sz="2800" b="1" baseline="-25000" dirty="0">
                <a:solidFill>
                  <a:srgbClr val="009900"/>
                </a:solidFill>
                <a:latin typeface="Arial" panose="020B0604020202020204" pitchFamily="34" charset="0"/>
              </a:rPr>
              <a:t>3</a:t>
            </a:r>
          </a:p>
          <a:p>
            <a:pPr algn="ctr"/>
            <a:r>
              <a:rPr lang="en-US" sz="2800" b="1" dirty="0">
                <a:solidFill>
                  <a:srgbClr val="009900"/>
                </a:solidFill>
                <a:latin typeface="Arial" panose="020B0604020202020204" pitchFamily="34" charset="0"/>
              </a:rPr>
              <a:t>2</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565529"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Ca</a:t>
            </a:r>
            <a:r>
              <a:rPr lang="en-US" sz="2800" b="1" dirty="0">
                <a:solidFill>
                  <a:srgbClr val="009900"/>
                </a:solidFill>
                <a:latin typeface="Arial" panose="020B0604020202020204" pitchFamily="34" charset="0"/>
              </a:rPr>
              <a:t>CO</a:t>
            </a:r>
            <a:r>
              <a:rPr lang="en-US" sz="2800" b="1" baseline="-25000" dirty="0">
                <a:solidFill>
                  <a:srgbClr val="009900"/>
                </a:solidFill>
                <a:latin typeface="Arial" panose="020B0604020202020204" pitchFamily="34" charset="0"/>
              </a:rPr>
              <a:t>3</a:t>
            </a:r>
            <a:endParaRPr lang="ar-SA" sz="2800" b="1" baseline="-25000" dirty="0">
              <a:solidFill>
                <a:srgbClr val="009900"/>
              </a:solidFill>
              <a:latin typeface="Arial" panose="020B0604020202020204" pitchFamily="34" charset="0"/>
            </a:endParaRPr>
          </a:p>
        </p:txBody>
      </p:sp>
      <p:sp>
        <p:nvSpPr>
          <p:cNvPr id="27" name="مستطيل 26">
            <a:extLst>
              <a:ext uri="{FF2B5EF4-FFF2-40B4-BE49-F238E27FC236}">
                <a16:creationId xmlns:a16="http://schemas.microsoft.com/office/drawing/2014/main" id="{70E135FB-0467-41A7-D679-BCFEEA6B197C}"/>
              </a:ext>
            </a:extLst>
          </p:cNvPr>
          <p:cNvSpPr/>
          <p:nvPr/>
        </p:nvSpPr>
        <p:spPr>
          <a:xfrm>
            <a:off x="7929415" y="3346740"/>
            <a:ext cx="2163436" cy="75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latin typeface="Arial" panose="020B0604020202020204" pitchFamily="34" charset="0"/>
              </a:rPr>
              <a:t>الواحد لا يتكتب أسفل العنصر</a:t>
            </a: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نترات</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الكالسيوم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197151" y="5749006"/>
            <a:ext cx="2659225"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كربونات</a:t>
            </a:r>
            <a:r>
              <a:rPr lang="ar-SA" sz="2800" b="1" dirty="0">
                <a:solidFill>
                  <a:srgbClr val="9900CC"/>
                </a:solidFill>
                <a:latin typeface="Arial" panose="020B0604020202020204" pitchFamily="34" charset="0"/>
              </a:rPr>
              <a:t> الكالسيوم</a:t>
            </a:r>
          </a:p>
        </p:txBody>
      </p:sp>
    </p:spTree>
    <p:extLst>
      <p:ext uri="{BB962C8B-B14F-4D97-AF65-F5344CB8AC3E}">
        <p14:creationId xmlns:p14="http://schemas.microsoft.com/office/powerpoint/2010/main" val="309731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 calcmode="lin" valueType="num">
                                      <p:cBhvr>
                                        <p:cTn id="71" dur="1000" fill="hold"/>
                                        <p:tgtEl>
                                          <p:spTgt spid="27"/>
                                        </p:tgtEl>
                                        <p:attrNameLst>
                                          <p:attrName>style.rotation</p:attrName>
                                        </p:attrNameLst>
                                      </p:cBhvr>
                                      <p:tavLst>
                                        <p:tav tm="0">
                                          <p:val>
                                            <p:fltVal val="90"/>
                                          </p:val>
                                        </p:tav>
                                        <p:tav tm="100000">
                                          <p:val>
                                            <p:fltVal val="0"/>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 calcmode="lin" valueType="num">
                                      <p:cBhvr>
                                        <p:cTn id="87" dur="1000" fill="hold"/>
                                        <p:tgtEl>
                                          <p:spTgt spid="31"/>
                                        </p:tgtEl>
                                        <p:attrNameLst>
                                          <p:attrName>style.rotation</p:attrName>
                                        </p:attrNameLst>
                                      </p:cBhvr>
                                      <p:tavLst>
                                        <p:tav tm="0">
                                          <p:val>
                                            <p:fltVal val="90"/>
                                          </p:val>
                                        </p:tav>
                                        <p:tav tm="100000">
                                          <p:val>
                                            <p:fltVal val="0"/>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1000" fill="hold"/>
                                        <p:tgtEl>
                                          <p:spTgt spid="32"/>
                                        </p:tgtEl>
                                        <p:attrNameLst>
                                          <p:attrName>ppt_w</p:attrName>
                                        </p:attrNameLst>
                                      </p:cBhvr>
                                      <p:tavLst>
                                        <p:tav tm="0">
                                          <p:val>
                                            <p:fltVal val="0"/>
                                          </p:val>
                                        </p:tav>
                                        <p:tav tm="100000">
                                          <p:val>
                                            <p:strVal val="#ppt_w"/>
                                          </p:val>
                                        </p:tav>
                                      </p:tavLst>
                                    </p:anim>
                                    <p:anim calcmode="lin" valueType="num">
                                      <p:cBhvr>
                                        <p:cTn id="94" dur="1000" fill="hold"/>
                                        <p:tgtEl>
                                          <p:spTgt spid="32"/>
                                        </p:tgtEl>
                                        <p:attrNameLst>
                                          <p:attrName>ppt_h</p:attrName>
                                        </p:attrNameLst>
                                      </p:cBhvr>
                                      <p:tavLst>
                                        <p:tav tm="0">
                                          <p:val>
                                            <p:fltVal val="0"/>
                                          </p:val>
                                        </p:tav>
                                        <p:tav tm="100000">
                                          <p:val>
                                            <p:strVal val="#ppt_h"/>
                                          </p:val>
                                        </p:tav>
                                      </p:tavLst>
                                    </p:anim>
                                    <p:anim calcmode="lin" valueType="num">
                                      <p:cBhvr>
                                        <p:cTn id="95" dur="1000" fill="hold"/>
                                        <p:tgtEl>
                                          <p:spTgt spid="32"/>
                                        </p:tgtEl>
                                        <p:attrNameLst>
                                          <p:attrName>style.rotation</p:attrName>
                                        </p:attrNameLst>
                                      </p:cBhvr>
                                      <p:tavLst>
                                        <p:tav tm="0">
                                          <p:val>
                                            <p:fltVal val="90"/>
                                          </p:val>
                                        </p:tav>
                                        <p:tav tm="100000">
                                          <p:val>
                                            <p:fltVal val="0"/>
                                          </p:val>
                                        </p:tav>
                                      </p:tavLst>
                                    </p:anim>
                                    <p:animEffect transition="in" filter="fade">
                                      <p:cBhvr>
                                        <p:cTn id="96" dur="10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27"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8;p4">
            <a:extLst>
              <a:ext uri="{FF2B5EF4-FFF2-40B4-BE49-F238E27FC236}">
                <a16:creationId xmlns:a16="http://schemas.microsoft.com/office/drawing/2014/main" id="{57F2722C-3FC2-84DD-B26E-615388ED2923}"/>
              </a:ext>
            </a:extLst>
          </p:cNvPr>
          <p:cNvSpPr/>
          <p:nvPr/>
        </p:nvSpPr>
        <p:spPr>
          <a:xfrm>
            <a:off x="2638042" y="2680255"/>
            <a:ext cx="6915916" cy="221831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30;p4">
            <a:extLst>
              <a:ext uri="{FF2B5EF4-FFF2-40B4-BE49-F238E27FC236}">
                <a16:creationId xmlns:a16="http://schemas.microsoft.com/office/drawing/2014/main" id="{C9EAF8AB-B59B-19B8-332F-21B96F94C187}"/>
              </a:ext>
            </a:extLst>
          </p:cNvPr>
          <p:cNvSpPr/>
          <p:nvPr/>
        </p:nvSpPr>
        <p:spPr>
          <a:xfrm>
            <a:off x="2638042" y="2680255"/>
            <a:ext cx="6915916" cy="2311623"/>
          </a:xfrm>
          <a:prstGeom prst="frame">
            <a:avLst>
              <a:gd name="adj1" fmla="val 4043"/>
            </a:avLst>
          </a:prstGeom>
          <a:solidFill>
            <a:srgbClr val="DAB6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71;p24">
            <a:extLst>
              <a:ext uri="{FF2B5EF4-FFF2-40B4-BE49-F238E27FC236}">
                <a16:creationId xmlns:a16="http://schemas.microsoft.com/office/drawing/2014/main" id="{17FD4DFC-7BAF-D3D5-0E5C-FE9B887042DF}"/>
              </a:ext>
            </a:extLst>
          </p:cNvPr>
          <p:cNvSpPr/>
          <p:nvPr/>
        </p:nvSpPr>
        <p:spPr>
          <a:xfrm rot="-5400000" flipH="1">
            <a:off x="5613945" y="-25267"/>
            <a:ext cx="964110" cy="3874654"/>
          </a:xfrm>
          <a:prstGeom prst="round2SameRect">
            <a:avLst>
              <a:gd name="adj1" fmla="val 50000"/>
              <a:gd name="adj2" fmla="val 50000"/>
            </a:avLst>
          </a:prstGeom>
          <a:solidFill>
            <a:srgbClr val="DAB6AE"/>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 name="مستطيل 4">
            <a:extLst>
              <a:ext uri="{FF2B5EF4-FFF2-40B4-BE49-F238E27FC236}">
                <a16:creationId xmlns:a16="http://schemas.microsoft.com/office/drawing/2014/main" id="{5C101B2B-08DF-1410-7AC8-CE49269705B0}"/>
              </a:ext>
            </a:extLst>
          </p:cNvPr>
          <p:cNvSpPr/>
          <p:nvPr/>
        </p:nvSpPr>
        <p:spPr>
          <a:xfrm>
            <a:off x="4774941" y="1526368"/>
            <a:ext cx="2642118" cy="78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الفكرة الرئيسة</a:t>
            </a:r>
          </a:p>
        </p:txBody>
      </p:sp>
      <p:sp>
        <p:nvSpPr>
          <p:cNvPr id="6" name="مستطيل 5">
            <a:extLst>
              <a:ext uri="{FF2B5EF4-FFF2-40B4-BE49-F238E27FC236}">
                <a16:creationId xmlns:a16="http://schemas.microsoft.com/office/drawing/2014/main" id="{229897A0-3287-EAE1-B028-F1C3AA4420D1}"/>
              </a:ext>
            </a:extLst>
          </p:cNvPr>
          <p:cNvSpPr/>
          <p:nvPr/>
        </p:nvSpPr>
        <p:spPr>
          <a:xfrm>
            <a:off x="3089210" y="3004339"/>
            <a:ext cx="5756209" cy="1530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تمثل التفاعلات الكيميائية بمعادلات كيميائية موزونة</a:t>
            </a:r>
          </a:p>
        </p:txBody>
      </p:sp>
      <p:sp>
        <p:nvSpPr>
          <p:cNvPr id="7" name="مستطيل 6">
            <a:extLst>
              <a:ext uri="{FF2B5EF4-FFF2-40B4-BE49-F238E27FC236}">
                <a16:creationId xmlns:a16="http://schemas.microsoft.com/office/drawing/2014/main" id="{EE794569-D524-2CE8-3D83-0D026DA3CFE2}"/>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spTree>
    <p:extLst>
      <p:ext uri="{BB962C8B-B14F-4D97-AF65-F5344CB8AC3E}">
        <p14:creationId xmlns:p14="http://schemas.microsoft.com/office/powerpoint/2010/main" val="2491844043"/>
      </p:ext>
    </p:extLst>
  </p:cSld>
  <p:clrMapOvr>
    <a:masterClrMapping/>
  </p:clrMapOvr>
  <p:transition spd="slow">
    <p:cover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البوتاسيوم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الفوسفات</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K</a:t>
            </a:r>
            <a:r>
              <a:rPr lang="en-US" sz="2800" b="1" baseline="30000" dirty="0">
                <a:solidFill>
                  <a:srgbClr val="800080"/>
                </a:solidFill>
                <a:latin typeface="Arial" panose="020B0604020202020204" pitchFamily="34" charset="0"/>
              </a:rPr>
              <a:t>1+</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PO</a:t>
            </a:r>
            <a:r>
              <a:rPr lang="en-US" sz="2800" b="1" baseline="-25000" dirty="0">
                <a:solidFill>
                  <a:srgbClr val="009900"/>
                </a:solidFill>
                <a:latin typeface="Arial" panose="020B0604020202020204" pitchFamily="34" charset="0"/>
              </a:rPr>
              <a:t>4</a:t>
            </a:r>
            <a:r>
              <a:rPr lang="en-US" sz="2800" b="1" baseline="30000" dirty="0">
                <a:solidFill>
                  <a:srgbClr val="009900"/>
                </a:solidFill>
                <a:latin typeface="Arial" panose="020B0604020202020204" pitchFamily="34" charset="0"/>
              </a:rPr>
              <a:t>3-</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K</a:t>
            </a:r>
          </a:p>
          <a:p>
            <a:pPr algn="ctr"/>
            <a:r>
              <a:rPr lang="en-US" sz="2800" b="1" dirty="0">
                <a:solidFill>
                  <a:srgbClr val="800080"/>
                </a:solidFill>
                <a:latin typeface="Arial" panose="020B0604020202020204" pitchFamily="34" charset="0"/>
              </a:rPr>
              <a:t>1</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PO</a:t>
            </a:r>
            <a:r>
              <a:rPr lang="en-US" sz="2800" b="1" baseline="-25000" dirty="0">
                <a:solidFill>
                  <a:srgbClr val="009900"/>
                </a:solidFill>
                <a:latin typeface="Arial" panose="020B0604020202020204" pitchFamily="34" charset="0"/>
              </a:rPr>
              <a:t>4</a:t>
            </a:r>
          </a:p>
          <a:p>
            <a:pPr algn="ctr"/>
            <a:r>
              <a:rPr lang="en-US" sz="2800" b="1" dirty="0">
                <a:solidFill>
                  <a:srgbClr val="009900"/>
                </a:solidFill>
                <a:latin typeface="Arial" panose="020B0604020202020204" pitchFamily="34" charset="0"/>
              </a:rPr>
              <a:t>3</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565529"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K</a:t>
            </a:r>
            <a:r>
              <a:rPr lang="en-US" sz="2800" b="1" baseline="-25000" dirty="0">
                <a:solidFill>
                  <a:srgbClr val="800080"/>
                </a:solidFill>
                <a:latin typeface="Arial" panose="020B0604020202020204" pitchFamily="34" charset="0"/>
              </a:rPr>
              <a:t>3</a:t>
            </a:r>
            <a:r>
              <a:rPr lang="en-US" sz="2800" b="1" dirty="0">
                <a:solidFill>
                  <a:srgbClr val="009900"/>
                </a:solidFill>
                <a:latin typeface="Arial" panose="020B0604020202020204" pitchFamily="34" charset="0"/>
              </a:rPr>
              <a:t>PO</a:t>
            </a:r>
            <a:r>
              <a:rPr lang="en-US" sz="2800" b="1" baseline="-25000" dirty="0">
                <a:solidFill>
                  <a:srgbClr val="009900"/>
                </a:solidFill>
                <a:latin typeface="Arial" panose="020B0604020202020204" pitchFamily="34" charset="0"/>
              </a:rPr>
              <a:t>4</a:t>
            </a:r>
            <a:endParaRPr lang="ar-SA" sz="2800" b="1" baseline="-25000" dirty="0">
              <a:solidFill>
                <a:srgbClr val="009900"/>
              </a:solidFill>
              <a:latin typeface="Arial" panose="020B0604020202020204" pitchFamily="34" charset="0"/>
            </a:endParaRP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فوسفات</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البوتاسيوم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5197151" y="5749006"/>
            <a:ext cx="2659225"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فوسفات</a:t>
            </a:r>
            <a:r>
              <a:rPr lang="ar-SA" sz="2800" b="1" dirty="0">
                <a:solidFill>
                  <a:srgbClr val="9900CC"/>
                </a:solidFill>
                <a:latin typeface="Arial" panose="020B0604020202020204" pitchFamily="34" charset="0"/>
              </a:rPr>
              <a:t> البوتاسيوم</a:t>
            </a:r>
          </a:p>
        </p:txBody>
      </p:sp>
    </p:spTree>
    <p:extLst>
      <p:ext uri="{BB962C8B-B14F-4D97-AF65-F5344CB8AC3E}">
        <p14:creationId xmlns:p14="http://schemas.microsoft.com/office/powerpoint/2010/main" val="133994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1000" fill="hold"/>
                                        <p:tgtEl>
                                          <p:spTgt spid="30"/>
                                        </p:tgtEl>
                                        <p:attrNameLst>
                                          <p:attrName>ppt_w</p:attrName>
                                        </p:attrNameLst>
                                      </p:cBhvr>
                                      <p:tavLst>
                                        <p:tav tm="0">
                                          <p:val>
                                            <p:fltVal val="0"/>
                                          </p:val>
                                        </p:tav>
                                        <p:tav tm="100000">
                                          <p:val>
                                            <p:strVal val="#ppt_w"/>
                                          </p:val>
                                        </p:tav>
                                      </p:tavLst>
                                    </p:anim>
                                    <p:anim calcmode="lin" valueType="num">
                                      <p:cBhvr>
                                        <p:cTn id="72" dur="1000" fill="hold"/>
                                        <p:tgtEl>
                                          <p:spTgt spid="30"/>
                                        </p:tgtEl>
                                        <p:attrNameLst>
                                          <p:attrName>ppt_h</p:attrName>
                                        </p:attrNameLst>
                                      </p:cBhvr>
                                      <p:tavLst>
                                        <p:tav tm="0">
                                          <p:val>
                                            <p:fltVal val="0"/>
                                          </p:val>
                                        </p:tav>
                                        <p:tav tm="100000">
                                          <p:val>
                                            <p:strVal val="#ppt_h"/>
                                          </p:val>
                                        </p:tav>
                                      </p:tavLst>
                                    </p:anim>
                                    <p:anim calcmode="lin" valueType="num">
                                      <p:cBhvr>
                                        <p:cTn id="73" dur="1000" fill="hold"/>
                                        <p:tgtEl>
                                          <p:spTgt spid="30"/>
                                        </p:tgtEl>
                                        <p:attrNameLst>
                                          <p:attrName>style.rotation</p:attrName>
                                        </p:attrNameLst>
                                      </p:cBhvr>
                                      <p:tavLst>
                                        <p:tav tm="0">
                                          <p:val>
                                            <p:fltVal val="90"/>
                                          </p:val>
                                        </p:tav>
                                        <p:tav tm="100000">
                                          <p:val>
                                            <p:fltVal val="0"/>
                                          </p:val>
                                        </p:tav>
                                      </p:tavLst>
                                    </p:anim>
                                    <p:animEffect transition="in" filter="fade">
                                      <p:cBhvr>
                                        <p:cTn id="74" dur="10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1000" fill="hold"/>
                                        <p:tgtEl>
                                          <p:spTgt spid="31"/>
                                        </p:tgtEl>
                                        <p:attrNameLst>
                                          <p:attrName>ppt_w</p:attrName>
                                        </p:attrNameLst>
                                      </p:cBhvr>
                                      <p:tavLst>
                                        <p:tav tm="0">
                                          <p:val>
                                            <p:fltVal val="0"/>
                                          </p:val>
                                        </p:tav>
                                        <p:tav tm="100000">
                                          <p:val>
                                            <p:strVal val="#ppt_w"/>
                                          </p:val>
                                        </p:tav>
                                      </p:tavLst>
                                    </p:anim>
                                    <p:anim calcmode="lin" valueType="num">
                                      <p:cBhvr>
                                        <p:cTn id="80" dur="1000" fill="hold"/>
                                        <p:tgtEl>
                                          <p:spTgt spid="31"/>
                                        </p:tgtEl>
                                        <p:attrNameLst>
                                          <p:attrName>ppt_h</p:attrName>
                                        </p:attrNameLst>
                                      </p:cBhvr>
                                      <p:tavLst>
                                        <p:tav tm="0">
                                          <p:val>
                                            <p:fltVal val="0"/>
                                          </p:val>
                                        </p:tav>
                                        <p:tav tm="100000">
                                          <p:val>
                                            <p:strVal val="#ppt_h"/>
                                          </p:val>
                                        </p:tav>
                                      </p:tavLst>
                                    </p:anim>
                                    <p:anim calcmode="lin" valueType="num">
                                      <p:cBhvr>
                                        <p:cTn id="81" dur="1000" fill="hold"/>
                                        <p:tgtEl>
                                          <p:spTgt spid="31"/>
                                        </p:tgtEl>
                                        <p:attrNameLst>
                                          <p:attrName>style.rotation</p:attrName>
                                        </p:attrNameLst>
                                      </p:cBhvr>
                                      <p:tavLst>
                                        <p:tav tm="0">
                                          <p:val>
                                            <p:fltVal val="90"/>
                                          </p:val>
                                        </p:tav>
                                        <p:tav tm="100000">
                                          <p:val>
                                            <p:fltVal val="0"/>
                                          </p:val>
                                        </p:tav>
                                      </p:tavLst>
                                    </p:anim>
                                    <p:animEffect transition="in" filter="fade">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1000" fill="hold"/>
                                        <p:tgtEl>
                                          <p:spTgt spid="32"/>
                                        </p:tgtEl>
                                        <p:attrNameLst>
                                          <p:attrName>ppt_w</p:attrName>
                                        </p:attrNameLst>
                                      </p:cBhvr>
                                      <p:tavLst>
                                        <p:tav tm="0">
                                          <p:val>
                                            <p:fltVal val="0"/>
                                          </p:val>
                                        </p:tav>
                                        <p:tav tm="100000">
                                          <p:val>
                                            <p:strVal val="#ppt_w"/>
                                          </p:val>
                                        </p:tav>
                                      </p:tavLst>
                                    </p:anim>
                                    <p:anim calcmode="lin" valueType="num">
                                      <p:cBhvr>
                                        <p:cTn id="88" dur="1000" fill="hold"/>
                                        <p:tgtEl>
                                          <p:spTgt spid="32"/>
                                        </p:tgtEl>
                                        <p:attrNameLst>
                                          <p:attrName>ppt_h</p:attrName>
                                        </p:attrNameLst>
                                      </p:cBhvr>
                                      <p:tavLst>
                                        <p:tav tm="0">
                                          <p:val>
                                            <p:fltVal val="0"/>
                                          </p:val>
                                        </p:tav>
                                        <p:tav tm="100000">
                                          <p:val>
                                            <p:strVal val="#ppt_h"/>
                                          </p:val>
                                        </p:tav>
                                      </p:tavLst>
                                    </p:anim>
                                    <p:anim calcmode="lin" valueType="num">
                                      <p:cBhvr>
                                        <p:cTn id="89" dur="1000" fill="hold"/>
                                        <p:tgtEl>
                                          <p:spTgt spid="32"/>
                                        </p:tgtEl>
                                        <p:attrNameLst>
                                          <p:attrName>style.rotation</p:attrName>
                                        </p:attrNameLst>
                                      </p:cBhvr>
                                      <p:tavLst>
                                        <p:tav tm="0">
                                          <p:val>
                                            <p:fltVal val="90"/>
                                          </p:val>
                                        </p:tav>
                                        <p:tav tm="100000">
                                          <p:val>
                                            <p:fltVal val="0"/>
                                          </p:val>
                                        </p:tav>
                                      </p:tavLst>
                                    </p:anim>
                                    <p:animEffect transition="in" filter="fade">
                                      <p:cBhvr>
                                        <p:cTn id="90" dur="10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fltVal val="0"/>
                                          </p:val>
                                        </p:tav>
                                        <p:tav tm="100000">
                                          <p:val>
                                            <p:strVal val="#ppt_w"/>
                                          </p:val>
                                        </p:tav>
                                      </p:tavLst>
                                    </p:anim>
                                    <p:anim calcmode="lin" valueType="num">
                                      <p:cBhvr>
                                        <p:cTn id="96" dur="1000" fill="hold"/>
                                        <p:tgtEl>
                                          <p:spTgt spid="33"/>
                                        </p:tgtEl>
                                        <p:attrNameLst>
                                          <p:attrName>ppt_h</p:attrName>
                                        </p:attrNameLst>
                                      </p:cBhvr>
                                      <p:tavLst>
                                        <p:tav tm="0">
                                          <p:val>
                                            <p:fltVal val="0"/>
                                          </p:val>
                                        </p:tav>
                                        <p:tav tm="100000">
                                          <p:val>
                                            <p:strVal val="#ppt_h"/>
                                          </p:val>
                                        </p:tav>
                                      </p:tavLst>
                                    </p:anim>
                                    <p:anim calcmode="lin" valueType="num">
                                      <p:cBhvr>
                                        <p:cTn id="97" dur="1000" fill="hold"/>
                                        <p:tgtEl>
                                          <p:spTgt spid="33"/>
                                        </p:tgtEl>
                                        <p:attrNameLst>
                                          <p:attrName>style.rotation</p:attrName>
                                        </p:attrNameLst>
                                      </p:cBhvr>
                                      <p:tavLst>
                                        <p:tav tm="0">
                                          <p:val>
                                            <p:fltVal val="90"/>
                                          </p:val>
                                        </p:tav>
                                        <p:tav tm="100000">
                                          <p:val>
                                            <p:fltVal val="0"/>
                                          </p:val>
                                        </p:tav>
                                      </p:tavLst>
                                    </p:anim>
                                    <p:animEffect transition="in" filter="fade">
                                      <p:cBhvr>
                                        <p:cTn id="98" dur="1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1000" fill="hold"/>
                                        <p:tgtEl>
                                          <p:spTgt spid="34"/>
                                        </p:tgtEl>
                                        <p:attrNameLst>
                                          <p:attrName>ppt_w</p:attrName>
                                        </p:attrNameLst>
                                      </p:cBhvr>
                                      <p:tavLst>
                                        <p:tav tm="0">
                                          <p:val>
                                            <p:fltVal val="0"/>
                                          </p:val>
                                        </p:tav>
                                        <p:tav tm="100000">
                                          <p:val>
                                            <p:strVal val="#ppt_w"/>
                                          </p:val>
                                        </p:tav>
                                      </p:tavLst>
                                    </p:anim>
                                    <p:anim calcmode="lin" valueType="num">
                                      <p:cBhvr>
                                        <p:cTn id="104" dur="1000" fill="hold"/>
                                        <p:tgtEl>
                                          <p:spTgt spid="34"/>
                                        </p:tgtEl>
                                        <p:attrNameLst>
                                          <p:attrName>ppt_h</p:attrName>
                                        </p:attrNameLst>
                                      </p:cBhvr>
                                      <p:tavLst>
                                        <p:tav tm="0">
                                          <p:val>
                                            <p:fltVal val="0"/>
                                          </p:val>
                                        </p:tav>
                                        <p:tav tm="100000">
                                          <p:val>
                                            <p:strVal val="#ppt_h"/>
                                          </p:val>
                                        </p:tav>
                                      </p:tavLst>
                                    </p:anim>
                                    <p:anim calcmode="lin" valueType="num">
                                      <p:cBhvr>
                                        <p:cTn id="105" dur="1000" fill="hold"/>
                                        <p:tgtEl>
                                          <p:spTgt spid="34"/>
                                        </p:tgtEl>
                                        <p:attrNameLst>
                                          <p:attrName>style.rotation</p:attrName>
                                        </p:attrNameLst>
                                      </p:cBhvr>
                                      <p:tavLst>
                                        <p:tav tm="0">
                                          <p:val>
                                            <p:fltVal val="90"/>
                                          </p:val>
                                        </p:tav>
                                        <p:tav tm="100000">
                                          <p:val>
                                            <p:fltVal val="0"/>
                                          </p:val>
                                        </p:tav>
                                      </p:tavLst>
                                    </p:anim>
                                    <p:animEffect transition="in" filter="fade">
                                      <p:cBhvr>
                                        <p:cTn id="10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30" grpId="0" animBg="1"/>
      <p:bldP spid="31" grpId="0" animBg="1"/>
      <p:bldP spid="32" grpId="0" animBg="1"/>
      <p:bldP spid="33" grpId="0" animBg="1"/>
      <p:bldP spid="3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C35E8A6-7485-ACF8-903B-FCE4E665890C}"/>
              </a:ext>
            </a:extLst>
          </p:cNvPr>
          <p:cNvSpPr/>
          <p:nvPr/>
        </p:nvSpPr>
        <p:spPr>
          <a:xfrm>
            <a:off x="3658179"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الماغنسيوم</a:t>
            </a:r>
          </a:p>
        </p:txBody>
      </p:sp>
      <p:sp>
        <p:nvSpPr>
          <p:cNvPr id="3" name="مستطيل 2">
            <a:extLst>
              <a:ext uri="{FF2B5EF4-FFF2-40B4-BE49-F238E27FC236}">
                <a16:creationId xmlns:a16="http://schemas.microsoft.com/office/drawing/2014/main" id="{2445CFA5-42BF-6707-F758-921F68B556E8}"/>
              </a:ext>
            </a:extLst>
          </p:cNvPr>
          <p:cNvSpPr/>
          <p:nvPr/>
        </p:nvSpPr>
        <p:spPr>
          <a:xfrm>
            <a:off x="10786188" y="93306"/>
            <a:ext cx="1268963"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تطبيق </a:t>
            </a:r>
          </a:p>
        </p:txBody>
      </p:sp>
      <p:sp>
        <p:nvSpPr>
          <p:cNvPr id="5" name="مستطيل 4">
            <a:extLst>
              <a:ext uri="{FF2B5EF4-FFF2-40B4-BE49-F238E27FC236}">
                <a16:creationId xmlns:a16="http://schemas.microsoft.com/office/drawing/2014/main" id="{B4386059-1B18-B37A-0377-B9EE901423AC}"/>
              </a:ext>
            </a:extLst>
          </p:cNvPr>
          <p:cNvSpPr/>
          <p:nvPr/>
        </p:nvSpPr>
        <p:spPr>
          <a:xfrm>
            <a:off x="6749722" y="23351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Arial" panose="020B0604020202020204" pitchFamily="34" charset="0"/>
              </a:rPr>
              <a:t>ثنائي الكرومات</a:t>
            </a:r>
          </a:p>
        </p:txBody>
      </p:sp>
      <p:sp>
        <p:nvSpPr>
          <p:cNvPr id="6" name="مستطيل 5">
            <a:extLst>
              <a:ext uri="{FF2B5EF4-FFF2-40B4-BE49-F238E27FC236}">
                <a16:creationId xmlns:a16="http://schemas.microsoft.com/office/drawing/2014/main" id="{AF383603-D114-BA66-C9AC-FAEF27F9EC76}"/>
              </a:ext>
            </a:extLst>
          </p:cNvPr>
          <p:cNvSpPr/>
          <p:nvPr/>
        </p:nvSpPr>
        <p:spPr>
          <a:xfrm>
            <a:off x="4039375"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Mg</a:t>
            </a:r>
            <a:r>
              <a:rPr lang="en-US" sz="2800" b="1" baseline="30000" dirty="0">
                <a:solidFill>
                  <a:srgbClr val="800080"/>
                </a:solidFill>
                <a:latin typeface="Arial" panose="020B0604020202020204" pitchFamily="34" charset="0"/>
              </a:rPr>
              <a:t>2+</a:t>
            </a:r>
            <a:endParaRPr lang="ar-SA" sz="2800" b="1" baseline="30000" dirty="0">
              <a:solidFill>
                <a:srgbClr val="800080"/>
              </a:solidFill>
              <a:latin typeface="Arial" panose="020B0604020202020204" pitchFamily="34" charset="0"/>
            </a:endParaRPr>
          </a:p>
        </p:txBody>
      </p:sp>
      <p:sp>
        <p:nvSpPr>
          <p:cNvPr id="7" name="مستطيل 6">
            <a:extLst>
              <a:ext uri="{FF2B5EF4-FFF2-40B4-BE49-F238E27FC236}">
                <a16:creationId xmlns:a16="http://schemas.microsoft.com/office/drawing/2014/main" id="{4B7080DB-472A-10B3-DE35-55A78B0F9144}"/>
              </a:ext>
            </a:extLst>
          </p:cNvPr>
          <p:cNvSpPr/>
          <p:nvPr/>
        </p:nvSpPr>
        <p:spPr>
          <a:xfrm>
            <a:off x="7130918" y="1058350"/>
            <a:ext cx="1820247"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Cr</a:t>
            </a:r>
            <a:r>
              <a:rPr lang="en-US" sz="2800" b="1" baseline="-25000" dirty="0">
                <a:solidFill>
                  <a:srgbClr val="009900"/>
                </a:solidFill>
                <a:latin typeface="Arial" panose="020B0604020202020204" pitchFamily="34" charset="0"/>
              </a:rPr>
              <a:t>2</a:t>
            </a:r>
            <a:r>
              <a:rPr lang="en-US" sz="2800" b="1" dirty="0">
                <a:solidFill>
                  <a:srgbClr val="009900"/>
                </a:solidFill>
                <a:latin typeface="Arial" panose="020B0604020202020204" pitchFamily="34" charset="0"/>
              </a:rPr>
              <a:t>O</a:t>
            </a:r>
            <a:r>
              <a:rPr lang="en-US" sz="2800" b="1" baseline="-25000" dirty="0">
                <a:solidFill>
                  <a:srgbClr val="009900"/>
                </a:solidFill>
                <a:latin typeface="Arial" panose="020B0604020202020204" pitchFamily="34" charset="0"/>
              </a:rPr>
              <a:t>7</a:t>
            </a:r>
            <a:r>
              <a:rPr lang="en-US" sz="2800" b="1" baseline="30000" dirty="0">
                <a:solidFill>
                  <a:srgbClr val="009900"/>
                </a:solidFill>
                <a:latin typeface="Arial" panose="020B0604020202020204" pitchFamily="34" charset="0"/>
              </a:rPr>
              <a:t>2-</a:t>
            </a:r>
            <a:endParaRPr lang="ar-SA" sz="2800" b="1" baseline="30000" dirty="0">
              <a:solidFill>
                <a:srgbClr val="009900"/>
              </a:solidFill>
              <a:latin typeface="Arial" panose="020B0604020202020204" pitchFamily="34" charset="0"/>
            </a:endParaRPr>
          </a:p>
        </p:txBody>
      </p:sp>
      <p:sp>
        <p:nvSpPr>
          <p:cNvPr id="8" name="مستطيل 7">
            <a:extLst>
              <a:ext uri="{FF2B5EF4-FFF2-40B4-BE49-F238E27FC236}">
                <a16:creationId xmlns:a16="http://schemas.microsoft.com/office/drawing/2014/main" id="{11572220-8623-9818-830A-A639E8CC9864}"/>
              </a:ext>
            </a:extLst>
          </p:cNvPr>
          <p:cNvSpPr/>
          <p:nvPr/>
        </p:nvSpPr>
        <p:spPr>
          <a:xfrm>
            <a:off x="755582" y="24761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rPr>
              <a:t>في أي مجموعة؟</a:t>
            </a:r>
          </a:p>
        </p:txBody>
      </p:sp>
      <p:sp>
        <p:nvSpPr>
          <p:cNvPr id="9" name="مستطيل 8">
            <a:extLst>
              <a:ext uri="{FF2B5EF4-FFF2-40B4-BE49-F238E27FC236}">
                <a16:creationId xmlns:a16="http://schemas.microsoft.com/office/drawing/2014/main" id="{E757EA65-C8CF-B9E0-0720-2C928C60A5BB}"/>
              </a:ext>
            </a:extLst>
          </p:cNvPr>
          <p:cNvSpPr/>
          <p:nvPr/>
        </p:nvSpPr>
        <p:spPr>
          <a:xfrm>
            <a:off x="10641171" y="90335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1</a:t>
            </a:r>
          </a:p>
        </p:txBody>
      </p:sp>
      <p:sp>
        <p:nvSpPr>
          <p:cNvPr id="10" name="مستطيل 9">
            <a:extLst>
              <a:ext uri="{FF2B5EF4-FFF2-40B4-BE49-F238E27FC236}">
                <a16:creationId xmlns:a16="http://schemas.microsoft.com/office/drawing/2014/main" id="{AA197110-0871-3457-3482-828290917B1C}"/>
              </a:ext>
            </a:extLst>
          </p:cNvPr>
          <p:cNvSpPr/>
          <p:nvPr/>
        </p:nvSpPr>
        <p:spPr>
          <a:xfrm>
            <a:off x="10641171" y="2030690"/>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2</a:t>
            </a:r>
          </a:p>
        </p:txBody>
      </p:sp>
      <p:sp>
        <p:nvSpPr>
          <p:cNvPr id="11" name="مستطيل 10">
            <a:extLst>
              <a:ext uri="{FF2B5EF4-FFF2-40B4-BE49-F238E27FC236}">
                <a16:creationId xmlns:a16="http://schemas.microsoft.com/office/drawing/2014/main" id="{BBF8080A-58FF-CBEF-A58B-3FE50D999ECC}"/>
              </a:ext>
            </a:extLst>
          </p:cNvPr>
          <p:cNvSpPr/>
          <p:nvPr/>
        </p:nvSpPr>
        <p:spPr>
          <a:xfrm>
            <a:off x="4039375"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Mg</a:t>
            </a:r>
          </a:p>
          <a:p>
            <a:pPr algn="ctr"/>
            <a:r>
              <a:rPr lang="en-US" sz="2800" b="1" dirty="0">
                <a:solidFill>
                  <a:srgbClr val="800080"/>
                </a:solidFill>
                <a:latin typeface="Arial" panose="020B0604020202020204" pitchFamily="34" charset="0"/>
              </a:rPr>
              <a:t>2</a:t>
            </a:r>
            <a:endParaRPr lang="ar-SA" sz="2800" b="1" dirty="0">
              <a:solidFill>
                <a:srgbClr val="800080"/>
              </a:solidFill>
              <a:latin typeface="Arial" panose="020B0604020202020204" pitchFamily="34" charset="0"/>
            </a:endParaRPr>
          </a:p>
        </p:txBody>
      </p:sp>
      <p:sp>
        <p:nvSpPr>
          <p:cNvPr id="12" name="مستطيل 11">
            <a:extLst>
              <a:ext uri="{FF2B5EF4-FFF2-40B4-BE49-F238E27FC236}">
                <a16:creationId xmlns:a16="http://schemas.microsoft.com/office/drawing/2014/main" id="{69EF3610-4DC6-ADDE-57D5-E5F0875EA94B}"/>
              </a:ext>
            </a:extLst>
          </p:cNvPr>
          <p:cNvSpPr/>
          <p:nvPr/>
        </p:nvSpPr>
        <p:spPr>
          <a:xfrm>
            <a:off x="7130918" y="1889308"/>
            <a:ext cx="1820247" cy="99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9900"/>
                </a:solidFill>
                <a:latin typeface="Arial" panose="020B0604020202020204" pitchFamily="34" charset="0"/>
              </a:rPr>
              <a:t>Cr</a:t>
            </a:r>
            <a:r>
              <a:rPr lang="en-US" sz="2800" b="1" baseline="-25000" dirty="0">
                <a:solidFill>
                  <a:srgbClr val="009900"/>
                </a:solidFill>
                <a:latin typeface="Arial" panose="020B0604020202020204" pitchFamily="34" charset="0"/>
              </a:rPr>
              <a:t>2</a:t>
            </a:r>
            <a:r>
              <a:rPr lang="en-US" sz="2800" b="1" dirty="0">
                <a:solidFill>
                  <a:srgbClr val="009900"/>
                </a:solidFill>
                <a:latin typeface="Arial" panose="020B0604020202020204" pitchFamily="34" charset="0"/>
              </a:rPr>
              <a:t>O</a:t>
            </a:r>
            <a:r>
              <a:rPr lang="en-US" sz="2800" b="1" baseline="-25000" dirty="0">
                <a:solidFill>
                  <a:srgbClr val="009900"/>
                </a:solidFill>
                <a:latin typeface="Arial" panose="020B0604020202020204" pitchFamily="34" charset="0"/>
              </a:rPr>
              <a:t>7</a:t>
            </a:r>
          </a:p>
          <a:p>
            <a:pPr algn="ctr"/>
            <a:r>
              <a:rPr lang="en-US" sz="2800" b="1" dirty="0">
                <a:solidFill>
                  <a:srgbClr val="009900"/>
                </a:solidFill>
                <a:latin typeface="Arial" panose="020B0604020202020204" pitchFamily="34" charset="0"/>
              </a:rPr>
              <a:t>2</a:t>
            </a:r>
            <a:endParaRPr lang="ar-SA" sz="2800" b="1" dirty="0">
              <a:solidFill>
                <a:srgbClr val="009900"/>
              </a:solidFill>
              <a:latin typeface="Arial" panose="020B0604020202020204" pitchFamily="34" charset="0"/>
            </a:endParaRPr>
          </a:p>
        </p:txBody>
      </p:sp>
      <p:sp>
        <p:nvSpPr>
          <p:cNvPr id="13" name="مستطيل 12">
            <a:extLst>
              <a:ext uri="{FF2B5EF4-FFF2-40B4-BE49-F238E27FC236}">
                <a16:creationId xmlns:a16="http://schemas.microsoft.com/office/drawing/2014/main" id="{1D8F1BC0-ED0B-956A-EF89-9B0AB5154497}"/>
              </a:ext>
            </a:extLst>
          </p:cNvPr>
          <p:cNvSpPr/>
          <p:nvPr/>
        </p:nvSpPr>
        <p:spPr>
          <a:xfrm>
            <a:off x="10641170" y="3366022"/>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3</a:t>
            </a:r>
          </a:p>
        </p:txBody>
      </p:sp>
      <p:sp>
        <p:nvSpPr>
          <p:cNvPr id="14" name="مستطيل 13">
            <a:extLst>
              <a:ext uri="{FF2B5EF4-FFF2-40B4-BE49-F238E27FC236}">
                <a16:creationId xmlns:a16="http://schemas.microsoft.com/office/drawing/2014/main" id="{6B2C85FB-C647-C8F8-5B71-4B2D27E0D3AC}"/>
              </a:ext>
            </a:extLst>
          </p:cNvPr>
          <p:cNvSpPr/>
          <p:nvPr/>
        </p:nvSpPr>
        <p:spPr>
          <a:xfrm>
            <a:off x="725259" y="105835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كتابة رمز العنصر الذي يمثل </a:t>
            </a:r>
          </a:p>
        </p:txBody>
      </p:sp>
      <p:sp>
        <p:nvSpPr>
          <p:cNvPr id="15" name="مستطيل 14">
            <a:extLst>
              <a:ext uri="{FF2B5EF4-FFF2-40B4-BE49-F238E27FC236}">
                <a16:creationId xmlns:a16="http://schemas.microsoft.com/office/drawing/2014/main" id="{97F1A3D0-A243-DCDD-872B-821ED04D85CF}"/>
              </a:ext>
            </a:extLst>
          </p:cNvPr>
          <p:cNvSpPr/>
          <p:nvPr/>
        </p:nvSpPr>
        <p:spPr>
          <a:xfrm>
            <a:off x="725259" y="2030690"/>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كتابة عدد التأكسد للعنصر أو الأيون أسفل </a:t>
            </a:r>
          </a:p>
        </p:txBody>
      </p:sp>
      <p:sp>
        <p:nvSpPr>
          <p:cNvPr id="16" name="مستطيل 15">
            <a:extLst>
              <a:ext uri="{FF2B5EF4-FFF2-40B4-BE49-F238E27FC236}">
                <a16:creationId xmlns:a16="http://schemas.microsoft.com/office/drawing/2014/main" id="{8F6A7604-1E61-9708-8D89-E4B2A1AF6525}"/>
              </a:ext>
            </a:extLst>
          </p:cNvPr>
          <p:cNvSpPr/>
          <p:nvPr/>
        </p:nvSpPr>
        <p:spPr>
          <a:xfrm>
            <a:off x="725258" y="3368351"/>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التبديل بين أعداد التأكسد لشقي المركب</a:t>
            </a:r>
          </a:p>
        </p:txBody>
      </p:sp>
      <p:cxnSp>
        <p:nvCxnSpPr>
          <p:cNvPr id="18" name="رابط كسهم مستقيم 17">
            <a:extLst>
              <a:ext uri="{FF2B5EF4-FFF2-40B4-BE49-F238E27FC236}">
                <a16:creationId xmlns:a16="http://schemas.microsoft.com/office/drawing/2014/main" id="{ABD093C1-92B0-F718-D5D9-3BDB8A8CB33E}"/>
              </a:ext>
            </a:extLst>
          </p:cNvPr>
          <p:cNvCxnSpPr>
            <a:cxnSpLocks/>
          </p:cNvCxnSpPr>
          <p:nvPr/>
        </p:nvCxnSpPr>
        <p:spPr>
          <a:xfrm flipH="1" flipV="1">
            <a:off x="5197151" y="2240160"/>
            <a:ext cx="2659225" cy="396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382E0273-9C59-596D-BCDF-45F21D98C032}"/>
              </a:ext>
            </a:extLst>
          </p:cNvPr>
          <p:cNvCxnSpPr>
            <a:cxnSpLocks/>
          </p:cNvCxnSpPr>
          <p:nvPr/>
        </p:nvCxnSpPr>
        <p:spPr>
          <a:xfrm flipV="1">
            <a:off x="5085573" y="2240160"/>
            <a:ext cx="2462892" cy="417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DC9AA93E-9C86-E52E-75E7-98B4305E4012}"/>
              </a:ext>
            </a:extLst>
          </p:cNvPr>
          <p:cNvCxnSpPr/>
          <p:nvPr/>
        </p:nvCxnSpPr>
        <p:spPr>
          <a:xfrm>
            <a:off x="4278280" y="3051922"/>
            <a:ext cx="4385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مستطيل 25">
            <a:extLst>
              <a:ext uri="{FF2B5EF4-FFF2-40B4-BE49-F238E27FC236}">
                <a16:creationId xmlns:a16="http://schemas.microsoft.com/office/drawing/2014/main" id="{F5DAC9E0-835C-9EE4-D532-640E401C480A}"/>
              </a:ext>
            </a:extLst>
          </p:cNvPr>
          <p:cNvSpPr/>
          <p:nvPr/>
        </p:nvSpPr>
        <p:spPr>
          <a:xfrm>
            <a:off x="5560850" y="3273493"/>
            <a:ext cx="1820247" cy="89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800080"/>
                </a:solidFill>
                <a:latin typeface="Arial" panose="020B0604020202020204" pitchFamily="34" charset="0"/>
              </a:rPr>
              <a:t>MG</a:t>
            </a:r>
            <a:r>
              <a:rPr lang="en-US" sz="2800" b="1" dirty="0">
                <a:solidFill>
                  <a:srgbClr val="009900"/>
                </a:solidFill>
                <a:latin typeface="Arial" panose="020B0604020202020204" pitchFamily="34" charset="0"/>
              </a:rPr>
              <a:t>Cr</a:t>
            </a:r>
            <a:r>
              <a:rPr lang="en-US" sz="2800" b="1" baseline="-25000" dirty="0">
                <a:solidFill>
                  <a:srgbClr val="009900"/>
                </a:solidFill>
                <a:latin typeface="Arial" panose="020B0604020202020204" pitchFamily="34" charset="0"/>
              </a:rPr>
              <a:t>2</a:t>
            </a:r>
            <a:r>
              <a:rPr lang="en-US" sz="2800" b="1" dirty="0">
                <a:solidFill>
                  <a:srgbClr val="009900"/>
                </a:solidFill>
                <a:latin typeface="Arial" panose="020B0604020202020204" pitchFamily="34" charset="0"/>
              </a:rPr>
              <a:t>O</a:t>
            </a:r>
            <a:r>
              <a:rPr lang="en-US" sz="2800" b="1" baseline="-25000" dirty="0">
                <a:solidFill>
                  <a:srgbClr val="009900"/>
                </a:solidFill>
                <a:latin typeface="Arial" panose="020B0604020202020204" pitchFamily="34" charset="0"/>
              </a:rPr>
              <a:t>7</a:t>
            </a:r>
            <a:endParaRPr lang="ar-SA" sz="2800" b="1" baseline="-25000" dirty="0">
              <a:solidFill>
                <a:srgbClr val="009900"/>
              </a:solidFill>
              <a:latin typeface="Arial" panose="020B0604020202020204" pitchFamily="34" charset="0"/>
            </a:endParaRPr>
          </a:p>
        </p:txBody>
      </p:sp>
      <p:sp>
        <p:nvSpPr>
          <p:cNvPr id="27" name="مستطيل 26">
            <a:extLst>
              <a:ext uri="{FF2B5EF4-FFF2-40B4-BE49-F238E27FC236}">
                <a16:creationId xmlns:a16="http://schemas.microsoft.com/office/drawing/2014/main" id="{70E135FB-0467-41A7-D679-BCFEEA6B197C}"/>
              </a:ext>
            </a:extLst>
          </p:cNvPr>
          <p:cNvSpPr/>
          <p:nvPr/>
        </p:nvSpPr>
        <p:spPr>
          <a:xfrm>
            <a:off x="7929415" y="3346740"/>
            <a:ext cx="2163436" cy="750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latin typeface="Arial" panose="020B0604020202020204" pitchFamily="34" charset="0"/>
              </a:rPr>
              <a:t>الواحد لا يتكتب أسفل العنصر</a:t>
            </a:r>
          </a:p>
        </p:txBody>
      </p:sp>
      <p:sp>
        <p:nvSpPr>
          <p:cNvPr id="28" name="مستطيل 27">
            <a:extLst>
              <a:ext uri="{FF2B5EF4-FFF2-40B4-BE49-F238E27FC236}">
                <a16:creationId xmlns:a16="http://schemas.microsoft.com/office/drawing/2014/main" id="{50CBA590-6302-20E8-70E2-B4DC1FBF782E}"/>
              </a:ext>
            </a:extLst>
          </p:cNvPr>
          <p:cNvSpPr/>
          <p:nvPr/>
        </p:nvSpPr>
        <p:spPr>
          <a:xfrm>
            <a:off x="744499" y="4519127"/>
            <a:ext cx="2622679"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يسمى الأيون السالب أولًا متبوعًا باسم الأيون الموجب</a:t>
            </a:r>
          </a:p>
        </p:txBody>
      </p:sp>
      <p:sp>
        <p:nvSpPr>
          <p:cNvPr id="29" name="مستطيل 28">
            <a:extLst>
              <a:ext uri="{FF2B5EF4-FFF2-40B4-BE49-F238E27FC236}">
                <a16:creationId xmlns:a16="http://schemas.microsoft.com/office/drawing/2014/main" id="{8F1F4D08-CC77-F1D1-0FB0-A8D5B2F240E1}"/>
              </a:ext>
            </a:extLst>
          </p:cNvPr>
          <p:cNvSpPr/>
          <p:nvPr/>
        </p:nvSpPr>
        <p:spPr>
          <a:xfrm>
            <a:off x="10705328" y="4494988"/>
            <a:ext cx="742173" cy="711900"/>
          </a:xfrm>
          <a:prstGeom prst="rect">
            <a:avLst/>
          </a:prstGeom>
          <a:ln/>
        </p:spPr>
        <p:style>
          <a:lnRef idx="0">
            <a:schemeClr val="dk1"/>
          </a:lnRef>
          <a:fillRef idx="3">
            <a:schemeClr val="dk1"/>
          </a:fillRef>
          <a:effectRef idx="3">
            <a:schemeClr val="dk1"/>
          </a:effectRef>
          <a:fontRef idx="minor">
            <a:schemeClr val="lt1"/>
          </a:fontRef>
        </p:style>
        <p:txBody>
          <a:bodyPr rtlCol="1" anchor="ctr"/>
          <a:lstStyle/>
          <a:p>
            <a:pPr algn="ctr"/>
            <a:r>
              <a:rPr lang="ar-SA" sz="4000" b="1" dirty="0">
                <a:solidFill>
                  <a:schemeClr val="bg1"/>
                </a:solidFill>
                <a:latin typeface="Arial" panose="020B0604020202020204" pitchFamily="34" charset="0"/>
              </a:rPr>
              <a:t>4</a:t>
            </a:r>
          </a:p>
        </p:txBody>
      </p:sp>
      <p:sp>
        <p:nvSpPr>
          <p:cNvPr id="30" name="مستطيل 29">
            <a:extLst>
              <a:ext uri="{FF2B5EF4-FFF2-40B4-BE49-F238E27FC236}">
                <a16:creationId xmlns:a16="http://schemas.microsoft.com/office/drawing/2014/main" id="{05C15363-8E8B-47C6-F751-5345F2098F91}"/>
              </a:ext>
            </a:extLst>
          </p:cNvPr>
          <p:cNvSpPr/>
          <p:nvPr/>
        </p:nvSpPr>
        <p:spPr>
          <a:xfrm>
            <a:off x="6847697" y="4313691"/>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الأيون السالب</a:t>
            </a:r>
          </a:p>
        </p:txBody>
      </p:sp>
      <p:sp>
        <p:nvSpPr>
          <p:cNvPr id="31" name="مستطيل 30">
            <a:extLst>
              <a:ext uri="{FF2B5EF4-FFF2-40B4-BE49-F238E27FC236}">
                <a16:creationId xmlns:a16="http://schemas.microsoft.com/office/drawing/2014/main" id="{E010B148-032C-95E6-2EAF-212B8A1DD1EE}"/>
              </a:ext>
            </a:extLst>
          </p:cNvPr>
          <p:cNvSpPr/>
          <p:nvPr/>
        </p:nvSpPr>
        <p:spPr>
          <a:xfrm>
            <a:off x="4479132" y="4313691"/>
            <a:ext cx="2163436" cy="54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الأيون الموجب</a:t>
            </a:r>
          </a:p>
        </p:txBody>
      </p:sp>
      <p:sp>
        <p:nvSpPr>
          <p:cNvPr id="32" name="مستطيل 31">
            <a:extLst>
              <a:ext uri="{FF2B5EF4-FFF2-40B4-BE49-F238E27FC236}">
                <a16:creationId xmlns:a16="http://schemas.microsoft.com/office/drawing/2014/main" id="{C88E89F4-6582-045F-66DE-463B0D7D547F}"/>
              </a:ext>
            </a:extLst>
          </p:cNvPr>
          <p:cNvSpPr/>
          <p:nvPr/>
        </p:nvSpPr>
        <p:spPr>
          <a:xfrm>
            <a:off x="6847697"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009900"/>
                </a:solidFill>
                <a:latin typeface="Arial" panose="020B0604020202020204" pitchFamily="34" charset="0"/>
              </a:rPr>
              <a:t>ثنائي الكرومات</a:t>
            </a:r>
          </a:p>
        </p:txBody>
      </p:sp>
      <p:sp>
        <p:nvSpPr>
          <p:cNvPr id="33" name="مستطيل 32">
            <a:extLst>
              <a:ext uri="{FF2B5EF4-FFF2-40B4-BE49-F238E27FC236}">
                <a16:creationId xmlns:a16="http://schemas.microsoft.com/office/drawing/2014/main" id="{15A55591-4110-F2C9-66D1-F30ECB6DAF61}"/>
              </a:ext>
            </a:extLst>
          </p:cNvPr>
          <p:cNvSpPr/>
          <p:nvPr/>
        </p:nvSpPr>
        <p:spPr>
          <a:xfrm>
            <a:off x="4479132" y="4983740"/>
            <a:ext cx="2163436" cy="54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9900CC"/>
                </a:solidFill>
                <a:latin typeface="Arial" panose="020B0604020202020204" pitchFamily="34" charset="0"/>
              </a:rPr>
              <a:t>الماغنسيوم</a:t>
            </a:r>
          </a:p>
        </p:txBody>
      </p:sp>
      <p:sp>
        <p:nvSpPr>
          <p:cNvPr id="34" name="مستطيل 33">
            <a:extLst>
              <a:ext uri="{FF2B5EF4-FFF2-40B4-BE49-F238E27FC236}">
                <a16:creationId xmlns:a16="http://schemas.microsoft.com/office/drawing/2014/main" id="{A597420D-65B1-4B87-1850-D2E86A643721}"/>
              </a:ext>
            </a:extLst>
          </p:cNvPr>
          <p:cNvSpPr/>
          <p:nvPr/>
        </p:nvSpPr>
        <p:spPr>
          <a:xfrm>
            <a:off x="4479133" y="5749006"/>
            <a:ext cx="3377244" cy="69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9900"/>
                </a:solidFill>
                <a:latin typeface="Arial" panose="020B0604020202020204" pitchFamily="34" charset="0"/>
              </a:rPr>
              <a:t>ثنائي الكرومات</a:t>
            </a:r>
            <a:r>
              <a:rPr lang="ar-SA" sz="2800" b="1" dirty="0">
                <a:solidFill>
                  <a:srgbClr val="9900CC"/>
                </a:solidFill>
                <a:latin typeface="Arial" panose="020B0604020202020204" pitchFamily="34" charset="0"/>
              </a:rPr>
              <a:t> الماغنسيوم</a:t>
            </a:r>
          </a:p>
        </p:txBody>
      </p:sp>
    </p:spTree>
    <p:extLst>
      <p:ext uri="{BB962C8B-B14F-4D97-AF65-F5344CB8AC3E}">
        <p14:creationId xmlns:p14="http://schemas.microsoft.com/office/powerpoint/2010/main" val="128873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 calcmode="lin" valueType="num">
                                      <p:cBhvr>
                                        <p:cTn id="71" dur="1000" fill="hold"/>
                                        <p:tgtEl>
                                          <p:spTgt spid="27"/>
                                        </p:tgtEl>
                                        <p:attrNameLst>
                                          <p:attrName>style.rotation</p:attrName>
                                        </p:attrNameLst>
                                      </p:cBhvr>
                                      <p:tavLst>
                                        <p:tav tm="0">
                                          <p:val>
                                            <p:fltVal val="90"/>
                                          </p:val>
                                        </p:tav>
                                        <p:tav tm="100000">
                                          <p:val>
                                            <p:fltVal val="0"/>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 calcmode="lin" valueType="num">
                                      <p:cBhvr>
                                        <p:cTn id="87" dur="1000" fill="hold"/>
                                        <p:tgtEl>
                                          <p:spTgt spid="31"/>
                                        </p:tgtEl>
                                        <p:attrNameLst>
                                          <p:attrName>style.rotation</p:attrName>
                                        </p:attrNameLst>
                                      </p:cBhvr>
                                      <p:tavLst>
                                        <p:tav tm="0">
                                          <p:val>
                                            <p:fltVal val="90"/>
                                          </p:val>
                                        </p:tav>
                                        <p:tav tm="100000">
                                          <p:val>
                                            <p:fltVal val="0"/>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1000" fill="hold"/>
                                        <p:tgtEl>
                                          <p:spTgt spid="32"/>
                                        </p:tgtEl>
                                        <p:attrNameLst>
                                          <p:attrName>ppt_w</p:attrName>
                                        </p:attrNameLst>
                                      </p:cBhvr>
                                      <p:tavLst>
                                        <p:tav tm="0">
                                          <p:val>
                                            <p:fltVal val="0"/>
                                          </p:val>
                                        </p:tav>
                                        <p:tav tm="100000">
                                          <p:val>
                                            <p:strVal val="#ppt_w"/>
                                          </p:val>
                                        </p:tav>
                                      </p:tavLst>
                                    </p:anim>
                                    <p:anim calcmode="lin" valueType="num">
                                      <p:cBhvr>
                                        <p:cTn id="94" dur="1000" fill="hold"/>
                                        <p:tgtEl>
                                          <p:spTgt spid="32"/>
                                        </p:tgtEl>
                                        <p:attrNameLst>
                                          <p:attrName>ppt_h</p:attrName>
                                        </p:attrNameLst>
                                      </p:cBhvr>
                                      <p:tavLst>
                                        <p:tav tm="0">
                                          <p:val>
                                            <p:fltVal val="0"/>
                                          </p:val>
                                        </p:tav>
                                        <p:tav tm="100000">
                                          <p:val>
                                            <p:strVal val="#ppt_h"/>
                                          </p:val>
                                        </p:tav>
                                      </p:tavLst>
                                    </p:anim>
                                    <p:anim calcmode="lin" valueType="num">
                                      <p:cBhvr>
                                        <p:cTn id="95" dur="1000" fill="hold"/>
                                        <p:tgtEl>
                                          <p:spTgt spid="32"/>
                                        </p:tgtEl>
                                        <p:attrNameLst>
                                          <p:attrName>style.rotation</p:attrName>
                                        </p:attrNameLst>
                                      </p:cBhvr>
                                      <p:tavLst>
                                        <p:tav tm="0">
                                          <p:val>
                                            <p:fltVal val="90"/>
                                          </p:val>
                                        </p:tav>
                                        <p:tav tm="100000">
                                          <p:val>
                                            <p:fltVal val="0"/>
                                          </p:val>
                                        </p:tav>
                                      </p:tavLst>
                                    </p:anim>
                                    <p:animEffect transition="in" filter="fade">
                                      <p:cBhvr>
                                        <p:cTn id="96" dur="10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6" grpId="0" animBg="1"/>
      <p:bldP spid="27" grpId="0" animBg="1"/>
      <p:bldP spid="30" grpId="0" animBg="1"/>
      <p:bldP spid="31" grpId="0" animBg="1"/>
      <p:bldP spid="32" grpId="0" animBg="1"/>
      <p:bldP spid="33" grpId="0" animBg="1"/>
      <p:bldP spid="3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BEC5B6D-2C3E-98AD-29D4-1EFB2C15F940}"/>
              </a:ext>
            </a:extLst>
          </p:cNvPr>
          <p:cNvSpPr/>
          <p:nvPr/>
        </p:nvSpPr>
        <p:spPr>
          <a:xfrm>
            <a:off x="4987815" y="811736"/>
            <a:ext cx="1963491" cy="530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ar-SA" sz="36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الخلاصة</a:t>
            </a:r>
          </a:p>
        </p:txBody>
      </p:sp>
      <p:sp>
        <p:nvSpPr>
          <p:cNvPr id="3" name="مستطيل 2">
            <a:extLst>
              <a:ext uri="{FF2B5EF4-FFF2-40B4-BE49-F238E27FC236}">
                <a16:creationId xmlns:a16="http://schemas.microsoft.com/office/drawing/2014/main" id="{10C9DC1C-C550-BEE3-8F47-45248662A6FC}"/>
              </a:ext>
            </a:extLst>
          </p:cNvPr>
          <p:cNvSpPr/>
          <p:nvPr/>
        </p:nvSpPr>
        <p:spPr>
          <a:xfrm>
            <a:off x="2976466" y="2680967"/>
            <a:ext cx="6382140" cy="2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kumimoji="0" lang="ar-SA"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كتابة الصيغ الكيميائية وتسمية المركبات الأيونية </a:t>
            </a:r>
          </a:p>
          <a:p>
            <a:r>
              <a:rPr kumimoji="0" lang="ar-SA"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p>
        </p:txBody>
      </p:sp>
      <p:sp>
        <p:nvSpPr>
          <p:cNvPr id="4" name="فقاعة الكلام: بيضاوية 3">
            <a:extLst>
              <a:ext uri="{FF2B5EF4-FFF2-40B4-BE49-F238E27FC236}">
                <a16:creationId xmlns:a16="http://schemas.microsoft.com/office/drawing/2014/main" id="{46E5DFF4-3DBB-72E6-BCD7-0DC673756DD3}"/>
              </a:ext>
            </a:extLst>
          </p:cNvPr>
          <p:cNvSpPr/>
          <p:nvPr/>
        </p:nvSpPr>
        <p:spPr>
          <a:xfrm>
            <a:off x="9623925" y="249503"/>
            <a:ext cx="2319260" cy="1654655"/>
          </a:xfrm>
          <a:prstGeom prst="wedgeEllipseCallout">
            <a:avLst/>
          </a:prstGeom>
          <a:solidFill>
            <a:srgbClr val="DAD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ar-SA" sz="28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ماذا تعلمنا</a:t>
            </a:r>
          </a:p>
        </p:txBody>
      </p:sp>
    </p:spTree>
    <p:extLst>
      <p:ext uri="{BB962C8B-B14F-4D97-AF65-F5344CB8AC3E}">
        <p14:creationId xmlns:p14="http://schemas.microsoft.com/office/powerpoint/2010/main" val="138591568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46C51FF-59AB-8721-8A85-012EAACC8C22}"/>
              </a:ext>
            </a:extLst>
          </p:cNvPr>
          <p:cNvSpPr/>
          <p:nvPr/>
        </p:nvSpPr>
        <p:spPr>
          <a:xfrm>
            <a:off x="10907486" y="93305"/>
            <a:ext cx="1147665" cy="531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تقويم </a:t>
            </a:r>
          </a:p>
          <a:p>
            <a:pPr algn="ctr"/>
            <a:r>
              <a:rPr lang="ar-SA" dirty="0">
                <a:solidFill>
                  <a:sysClr val="windowText" lastClr="000000"/>
                </a:solidFill>
              </a:rPr>
              <a:t>تحصيلي</a:t>
            </a:r>
          </a:p>
        </p:txBody>
      </p:sp>
      <p:sp>
        <p:nvSpPr>
          <p:cNvPr id="4" name="مستطيل 3">
            <a:extLst>
              <a:ext uri="{FF2B5EF4-FFF2-40B4-BE49-F238E27FC236}">
                <a16:creationId xmlns:a16="http://schemas.microsoft.com/office/drawing/2014/main" id="{AE1F583E-904A-3B53-16E5-2C5B96D5466B}"/>
              </a:ext>
            </a:extLst>
          </p:cNvPr>
          <p:cNvSpPr/>
          <p:nvPr/>
        </p:nvSpPr>
        <p:spPr>
          <a:xfrm>
            <a:off x="1940251" y="203792"/>
            <a:ext cx="7427684"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الصيغة الكيميائية لكربونات الصوديوم </a:t>
            </a:r>
          </a:p>
        </p:txBody>
      </p:sp>
      <p:graphicFrame>
        <p:nvGraphicFramePr>
          <p:cNvPr id="6" name="جدول 6">
            <a:extLst>
              <a:ext uri="{FF2B5EF4-FFF2-40B4-BE49-F238E27FC236}">
                <a16:creationId xmlns:a16="http://schemas.microsoft.com/office/drawing/2014/main" id="{C94B17B8-9ED6-E4BA-6EA0-0BCB59BFCA6A}"/>
              </a:ext>
            </a:extLst>
          </p:cNvPr>
          <p:cNvGraphicFramePr>
            <a:graphicFrameLocks noGrp="1"/>
          </p:cNvGraphicFramePr>
          <p:nvPr>
            <p:extLst>
              <p:ext uri="{D42A27DB-BD31-4B8C-83A1-F6EECF244321}">
                <p14:modId xmlns:p14="http://schemas.microsoft.com/office/powerpoint/2010/main" val="1500653298"/>
              </p:ext>
            </p:extLst>
          </p:nvPr>
        </p:nvGraphicFramePr>
        <p:xfrm>
          <a:off x="1998046" y="1018246"/>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a:t>
                      </a:r>
                      <a:r>
                        <a:rPr lang="en-US" sz="2800" b="1" dirty="0">
                          <a:solidFill>
                            <a:schemeClr val="tx1"/>
                          </a:solidFill>
                          <a:latin typeface="Arial" panose="020B0604020202020204" pitchFamily="34" charset="0"/>
                          <a:cs typeface="Arial" panose="020B0604020202020204" pitchFamily="34" charset="0"/>
                        </a:rPr>
                        <a:t>Na</a:t>
                      </a:r>
                      <a:r>
                        <a:rPr lang="en-US" sz="2800" b="1" baseline="-25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SO</a:t>
                      </a:r>
                      <a:r>
                        <a:rPr lang="en-US" sz="2800" b="1" baseline="-25000" dirty="0">
                          <a:solidFill>
                            <a:schemeClr val="tx1"/>
                          </a:solidFill>
                          <a:latin typeface="Arial" panose="020B0604020202020204" pitchFamily="34" charset="0"/>
                          <a:cs typeface="Arial" panose="020B0604020202020204" pitchFamily="34" charset="0"/>
                        </a:rPr>
                        <a:t>4</a:t>
                      </a:r>
                      <a:endParaRPr lang="ar-SA" sz="2800" b="1" baseline="-25000"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en-US" sz="2800" b="1" dirty="0">
                          <a:solidFill>
                            <a:schemeClr val="tx1"/>
                          </a:solidFill>
                          <a:latin typeface="Arial" panose="020B0604020202020204" pitchFamily="34" charset="0"/>
                          <a:cs typeface="Arial" panose="020B0604020202020204" pitchFamily="34" charset="0"/>
                        </a:rPr>
                        <a:t>NaNO</a:t>
                      </a:r>
                      <a:r>
                        <a:rPr lang="en-US" sz="2800" b="1" baseline="-25000" dirty="0">
                          <a:solidFill>
                            <a:schemeClr val="tx1"/>
                          </a:solidFill>
                          <a:latin typeface="Arial" panose="020B0604020202020204" pitchFamily="34" charset="0"/>
                          <a:cs typeface="Arial" panose="020B0604020202020204" pitchFamily="34" charset="0"/>
                        </a:rPr>
                        <a:t>3</a:t>
                      </a:r>
                      <a:endParaRPr lang="ar-SA" sz="2800" b="1" baseline="-25000" dirty="0">
                        <a:solidFill>
                          <a:schemeClr val="tx1"/>
                        </a:solidFill>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a:t>
                      </a:r>
                      <a:r>
                        <a:rPr lang="en-US" sz="2800" b="1" dirty="0">
                          <a:solidFill>
                            <a:schemeClr val="tx1"/>
                          </a:solidFill>
                          <a:latin typeface="Arial" panose="020B0604020202020204" pitchFamily="34" charset="0"/>
                          <a:cs typeface="Arial" panose="020B0604020202020204" pitchFamily="34" charset="0"/>
                        </a:rPr>
                        <a:t>Na</a:t>
                      </a:r>
                      <a:r>
                        <a:rPr lang="en-US" sz="2800" b="1" baseline="-25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CO</a:t>
                      </a:r>
                      <a:r>
                        <a:rPr lang="en-US" sz="2800" b="1" baseline="-25000" dirty="0">
                          <a:solidFill>
                            <a:schemeClr val="tx1"/>
                          </a:solidFill>
                          <a:latin typeface="Arial" panose="020B0604020202020204" pitchFamily="34" charset="0"/>
                          <a:cs typeface="Arial" panose="020B0604020202020204" pitchFamily="34" charset="0"/>
                        </a:rPr>
                        <a:t>3</a:t>
                      </a:r>
                      <a:r>
                        <a:rPr lang="ar-SA" sz="2800" b="1" dirty="0">
                          <a:solidFill>
                            <a:schemeClr val="tx1"/>
                          </a:solidFill>
                        </a:rPr>
                        <a:t>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en-US" sz="2800" b="1" dirty="0">
                          <a:solidFill>
                            <a:schemeClr val="tx1"/>
                          </a:solidFill>
                          <a:latin typeface="Arial" panose="020B0604020202020204" pitchFamily="34" charset="0"/>
                          <a:cs typeface="Arial" panose="020B0604020202020204" pitchFamily="34" charset="0"/>
                        </a:rPr>
                        <a:t>NaHCO</a:t>
                      </a:r>
                      <a:r>
                        <a:rPr lang="en-US" sz="2800" b="1" baseline="-25000" dirty="0">
                          <a:solidFill>
                            <a:schemeClr val="tx1"/>
                          </a:solidFill>
                          <a:latin typeface="Arial" panose="020B0604020202020204" pitchFamily="34" charset="0"/>
                          <a:cs typeface="Arial" panose="020B0604020202020204" pitchFamily="34" charset="0"/>
                        </a:rPr>
                        <a:t>3</a:t>
                      </a:r>
                      <a:r>
                        <a:rPr lang="ar-SA" sz="2800" b="1" dirty="0">
                          <a:solidFill>
                            <a:schemeClr val="tx1"/>
                          </a:solidFill>
                        </a:rPr>
                        <a:t> </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7" name="مستطيل 6">
            <a:extLst>
              <a:ext uri="{FF2B5EF4-FFF2-40B4-BE49-F238E27FC236}">
                <a16:creationId xmlns:a16="http://schemas.microsoft.com/office/drawing/2014/main" id="{D44306CA-D12A-A5E6-3011-F7DBBD803110}"/>
              </a:ext>
            </a:extLst>
          </p:cNvPr>
          <p:cNvSpPr/>
          <p:nvPr/>
        </p:nvSpPr>
        <p:spPr>
          <a:xfrm>
            <a:off x="1870659" y="2248315"/>
            <a:ext cx="7970416"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الصيغة الكيميائية لهيدروكسيد الماغنيسيوم </a:t>
            </a:r>
            <a:endParaRPr lang="ar-SA" sz="2800" b="1" baseline="-25000" dirty="0">
              <a:solidFill>
                <a:srgbClr val="FF0000"/>
              </a:solidFill>
              <a:latin typeface="Arial" panose="020B0604020202020204" pitchFamily="34" charset="0"/>
              <a:cs typeface="Arial" panose="020B0604020202020204" pitchFamily="34" charset="0"/>
            </a:endParaRPr>
          </a:p>
        </p:txBody>
      </p:sp>
      <p:sp>
        <p:nvSpPr>
          <p:cNvPr id="8" name="مستطيل 7">
            <a:extLst>
              <a:ext uri="{FF2B5EF4-FFF2-40B4-BE49-F238E27FC236}">
                <a16:creationId xmlns:a16="http://schemas.microsoft.com/office/drawing/2014/main" id="{58E575EB-6B45-60F5-7141-AE6E1DE3F763}"/>
              </a:ext>
            </a:extLst>
          </p:cNvPr>
          <p:cNvSpPr/>
          <p:nvPr/>
        </p:nvSpPr>
        <p:spPr>
          <a:xfrm>
            <a:off x="3634922" y="1087398"/>
            <a:ext cx="2329541"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9" name="مستطيل 8">
            <a:extLst>
              <a:ext uri="{FF2B5EF4-FFF2-40B4-BE49-F238E27FC236}">
                <a16:creationId xmlns:a16="http://schemas.microsoft.com/office/drawing/2014/main" id="{04F21B6A-086F-481F-8FD0-B60A905AADEF}"/>
              </a:ext>
            </a:extLst>
          </p:cNvPr>
          <p:cNvSpPr/>
          <p:nvPr/>
        </p:nvSpPr>
        <p:spPr>
          <a:xfrm>
            <a:off x="7601339" y="1087398"/>
            <a:ext cx="232954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0" name="مستطيل 9">
            <a:extLst>
              <a:ext uri="{FF2B5EF4-FFF2-40B4-BE49-F238E27FC236}">
                <a16:creationId xmlns:a16="http://schemas.microsoft.com/office/drawing/2014/main" id="{150756D0-0AD6-FB93-5A95-AFDC233DAA32}"/>
              </a:ext>
            </a:extLst>
          </p:cNvPr>
          <p:cNvSpPr/>
          <p:nvPr/>
        </p:nvSpPr>
        <p:spPr>
          <a:xfrm>
            <a:off x="3634922" y="1624639"/>
            <a:ext cx="2329542"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graphicFrame>
        <p:nvGraphicFramePr>
          <p:cNvPr id="12" name="جدول 6">
            <a:extLst>
              <a:ext uri="{FF2B5EF4-FFF2-40B4-BE49-F238E27FC236}">
                <a16:creationId xmlns:a16="http://schemas.microsoft.com/office/drawing/2014/main" id="{92FA3E19-50A6-7C1C-DA50-752743DCEA38}"/>
              </a:ext>
            </a:extLst>
          </p:cNvPr>
          <p:cNvGraphicFramePr>
            <a:graphicFrameLocks noGrp="1"/>
          </p:cNvGraphicFramePr>
          <p:nvPr>
            <p:extLst>
              <p:ext uri="{D42A27DB-BD31-4B8C-83A1-F6EECF244321}">
                <p14:modId xmlns:p14="http://schemas.microsoft.com/office/powerpoint/2010/main" val="4115657457"/>
              </p:ext>
            </p:extLst>
          </p:nvPr>
        </p:nvGraphicFramePr>
        <p:xfrm>
          <a:off x="1940250" y="3210940"/>
          <a:ext cx="7970416" cy="1036320"/>
        </p:xfrm>
        <a:graphic>
          <a:graphicData uri="http://schemas.openxmlformats.org/drawingml/2006/table">
            <a:tbl>
              <a:tblPr rtl="1" firstRow="1" bandRow="1">
                <a:tableStyleId>{5C22544A-7EE6-4342-B048-85BDC9FD1C3A}</a:tableStyleId>
              </a:tblPr>
              <a:tblGrid>
                <a:gridCol w="3906416">
                  <a:extLst>
                    <a:ext uri="{9D8B030D-6E8A-4147-A177-3AD203B41FA5}">
                      <a16:colId xmlns:a16="http://schemas.microsoft.com/office/drawing/2014/main" val="4000714601"/>
                    </a:ext>
                  </a:extLst>
                </a:gridCol>
                <a:gridCol w="4064000">
                  <a:extLst>
                    <a:ext uri="{9D8B030D-6E8A-4147-A177-3AD203B41FA5}">
                      <a16:colId xmlns:a16="http://schemas.microsoft.com/office/drawing/2014/main" val="3009103937"/>
                    </a:ext>
                  </a:extLst>
                </a:gridCol>
              </a:tblGrid>
              <a:tr h="370840">
                <a:tc>
                  <a:txBody>
                    <a:bodyPr/>
                    <a:lstStyle/>
                    <a:p>
                      <a:pPr rtl="1"/>
                      <a:r>
                        <a:rPr lang="ar-SA" sz="2800" b="1" dirty="0">
                          <a:solidFill>
                            <a:schemeClr val="tx1"/>
                          </a:solidFill>
                        </a:rPr>
                        <a:t>أ) </a:t>
                      </a:r>
                      <a:r>
                        <a:rPr lang="en-US" sz="2800" b="1" kern="1200" dirty="0">
                          <a:solidFill>
                            <a:schemeClr val="tx1"/>
                          </a:solidFill>
                          <a:effectLst/>
                          <a:latin typeface="Arial" panose="020B0604020202020204" pitchFamily="34" charset="0"/>
                          <a:ea typeface="+mn-ea"/>
                          <a:cs typeface="+mn-cs"/>
                        </a:rPr>
                        <a:t>Mg (OH)</a:t>
                      </a:r>
                      <a:r>
                        <a:rPr lang="en-US" sz="2800" b="1" kern="1200" baseline="-25000" dirty="0">
                          <a:solidFill>
                            <a:schemeClr val="tx1"/>
                          </a:solidFill>
                          <a:effectLst/>
                          <a:latin typeface="Arial" panose="020B0604020202020204" pitchFamily="34" charset="0"/>
                          <a:ea typeface="+mn-ea"/>
                          <a:cs typeface="+mn-cs"/>
                        </a:rPr>
                        <a:t>2</a:t>
                      </a:r>
                      <a:endParaRPr lang="ar-SA" sz="2800" b="1" baseline="-25000" dirty="0">
                        <a:solidFill>
                          <a:schemeClr val="tx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ج) </a:t>
                      </a:r>
                      <a:r>
                        <a:rPr lang="en-US" sz="2800" b="1" kern="1200" dirty="0">
                          <a:solidFill>
                            <a:schemeClr val="tx1"/>
                          </a:solidFill>
                          <a:effectLst/>
                          <a:latin typeface="Arial" panose="020B0604020202020204" pitchFamily="34" charset="0"/>
                          <a:ea typeface="+mn-ea"/>
                          <a:cs typeface="+mn-cs"/>
                        </a:rPr>
                        <a:t>MgO</a:t>
                      </a:r>
                      <a:r>
                        <a:rPr lang="en-US" sz="2800" b="1" kern="1200" baseline="-25000" dirty="0">
                          <a:solidFill>
                            <a:schemeClr val="tx1"/>
                          </a:solidFill>
                          <a:effectLst/>
                          <a:latin typeface="Arial" panose="020B0604020202020204" pitchFamily="34" charset="0"/>
                          <a:ea typeface="+mn-ea"/>
                          <a:cs typeface="+mn-cs"/>
                        </a:rPr>
                        <a:t>2</a:t>
                      </a:r>
                      <a:endParaRPr lang="ar-SA" sz="2800" b="1" kern="1200" baseline="-25000" dirty="0">
                        <a:solidFill>
                          <a:schemeClr val="tx1"/>
                        </a:solidFill>
                        <a:effectLst/>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48284"/>
                  </a:ext>
                </a:extLst>
              </a:tr>
              <a:tr h="370840">
                <a:tc>
                  <a:txBody>
                    <a:bodyPr/>
                    <a:lstStyle/>
                    <a:p>
                      <a:pPr rtl="1"/>
                      <a:r>
                        <a:rPr lang="ar-SA" sz="2800" b="1" dirty="0">
                          <a:solidFill>
                            <a:schemeClr val="tx1"/>
                          </a:solidFill>
                        </a:rPr>
                        <a:t>ب) </a:t>
                      </a:r>
                      <a:r>
                        <a:rPr lang="en-US" sz="2800" b="1" kern="1200" dirty="0">
                          <a:solidFill>
                            <a:schemeClr val="tx1"/>
                          </a:solidFill>
                          <a:effectLst/>
                          <a:latin typeface="Arial" panose="020B0604020202020204" pitchFamily="34" charset="0"/>
                          <a:ea typeface="+mn-ea"/>
                          <a:cs typeface="+mn-cs"/>
                        </a:rPr>
                        <a:t>MgO</a:t>
                      </a:r>
                      <a:endParaRPr lang="ar-SA" sz="2800" b="1" kern="1200" dirty="0">
                        <a:solidFill>
                          <a:schemeClr val="tx1"/>
                        </a:solidFill>
                        <a:effectLst/>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en-US" sz="2800" b="1" kern="1200" dirty="0">
                          <a:solidFill>
                            <a:schemeClr val="tx1"/>
                          </a:solidFill>
                          <a:effectLst/>
                          <a:latin typeface="Arial" panose="020B0604020202020204" pitchFamily="34" charset="0"/>
                          <a:ea typeface="+mn-ea"/>
                          <a:cs typeface="+mn-cs"/>
                        </a:rPr>
                        <a:t>Mg(NO</a:t>
                      </a:r>
                      <a:r>
                        <a:rPr lang="en-US" sz="2800" b="1" kern="1200" baseline="-25000" dirty="0">
                          <a:solidFill>
                            <a:schemeClr val="tx1"/>
                          </a:solidFill>
                          <a:effectLst/>
                          <a:latin typeface="Arial" panose="020B0604020202020204" pitchFamily="34" charset="0"/>
                          <a:ea typeface="+mn-ea"/>
                          <a:cs typeface="+mn-cs"/>
                        </a:rPr>
                        <a:t>3</a:t>
                      </a:r>
                      <a:r>
                        <a:rPr lang="en-US" sz="2800" b="1" kern="1200" dirty="0">
                          <a:solidFill>
                            <a:schemeClr val="tx1"/>
                          </a:solidFill>
                          <a:effectLst/>
                          <a:latin typeface="Arial" panose="020B0604020202020204" pitchFamily="34" charset="0"/>
                          <a:ea typeface="+mn-ea"/>
                          <a:cs typeface="+mn-cs"/>
                        </a:rPr>
                        <a:t>)</a:t>
                      </a:r>
                      <a:r>
                        <a:rPr lang="en-US" sz="2800" b="1" kern="1200" baseline="-25000" dirty="0">
                          <a:solidFill>
                            <a:schemeClr val="tx1"/>
                          </a:solidFill>
                          <a:effectLst/>
                          <a:latin typeface="Arial" panose="020B0604020202020204" pitchFamily="34" charset="0"/>
                          <a:ea typeface="+mn-ea"/>
                          <a:cs typeface="+mn-cs"/>
                        </a:rPr>
                        <a:t>2</a:t>
                      </a:r>
                      <a:endParaRPr lang="ar-SA" sz="2800" b="1" kern="1200" baseline="-25000" dirty="0">
                        <a:solidFill>
                          <a:schemeClr val="tx1"/>
                        </a:solidFill>
                        <a:effectLst/>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439615"/>
                  </a:ext>
                </a:extLst>
              </a:tr>
            </a:tbl>
          </a:graphicData>
        </a:graphic>
      </p:graphicFrame>
      <p:sp>
        <p:nvSpPr>
          <p:cNvPr id="13" name="مستطيل 12">
            <a:extLst>
              <a:ext uri="{FF2B5EF4-FFF2-40B4-BE49-F238E27FC236}">
                <a16:creationId xmlns:a16="http://schemas.microsoft.com/office/drawing/2014/main" id="{9A060EEF-35A8-32A5-C013-79E537FD2BFA}"/>
              </a:ext>
            </a:extLst>
          </p:cNvPr>
          <p:cNvSpPr/>
          <p:nvPr/>
        </p:nvSpPr>
        <p:spPr>
          <a:xfrm>
            <a:off x="7601339" y="3821282"/>
            <a:ext cx="2269671"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4" name="مستطيل 13">
            <a:extLst>
              <a:ext uri="{FF2B5EF4-FFF2-40B4-BE49-F238E27FC236}">
                <a16:creationId xmlns:a16="http://schemas.microsoft.com/office/drawing/2014/main" id="{946CC14F-E48B-2887-90D5-8BBD5547A627}"/>
              </a:ext>
            </a:extLst>
          </p:cNvPr>
          <p:cNvSpPr/>
          <p:nvPr/>
        </p:nvSpPr>
        <p:spPr>
          <a:xfrm>
            <a:off x="3332841" y="3320077"/>
            <a:ext cx="2650413"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
        <p:nvSpPr>
          <p:cNvPr id="15" name="مستطيل 14">
            <a:extLst>
              <a:ext uri="{FF2B5EF4-FFF2-40B4-BE49-F238E27FC236}">
                <a16:creationId xmlns:a16="http://schemas.microsoft.com/office/drawing/2014/main" id="{641F1BD0-3C75-102C-98F1-B66B3DFBA4B0}"/>
              </a:ext>
            </a:extLst>
          </p:cNvPr>
          <p:cNvSpPr/>
          <p:nvPr/>
        </p:nvSpPr>
        <p:spPr>
          <a:xfrm>
            <a:off x="3370944" y="3807758"/>
            <a:ext cx="2547776"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800" b="1" dirty="0">
              <a:solidFill>
                <a:srgbClr val="FF0000"/>
              </a:solidFill>
            </a:endParaRPr>
          </a:p>
        </p:txBody>
      </p:sp>
    </p:spTree>
    <p:extLst>
      <p:ext uri="{BB962C8B-B14F-4D97-AF65-F5344CB8AC3E}">
        <p14:creationId xmlns:p14="http://schemas.microsoft.com/office/powerpoint/2010/main" val="38169963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D4DC8EF-C8A6-14E4-1157-9943FE5EB3AF}"/>
              </a:ext>
            </a:extLst>
          </p:cNvPr>
          <p:cNvSpPr/>
          <p:nvPr/>
        </p:nvSpPr>
        <p:spPr>
          <a:xfrm>
            <a:off x="4820039" y="1892634"/>
            <a:ext cx="2551922"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الواجب</a:t>
            </a:r>
          </a:p>
        </p:txBody>
      </p:sp>
      <p:sp>
        <p:nvSpPr>
          <p:cNvPr id="4" name="مستطيل 3">
            <a:extLst>
              <a:ext uri="{FF2B5EF4-FFF2-40B4-BE49-F238E27FC236}">
                <a16:creationId xmlns:a16="http://schemas.microsoft.com/office/drawing/2014/main" id="{27518DBA-992A-92D9-ECA7-9B46BE5B69D9}"/>
              </a:ext>
            </a:extLst>
          </p:cNvPr>
          <p:cNvSpPr/>
          <p:nvPr/>
        </p:nvSpPr>
        <p:spPr>
          <a:xfrm>
            <a:off x="4138125" y="2650966"/>
            <a:ext cx="3915747" cy="167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صفحة 146 </a:t>
            </a:r>
          </a:p>
          <a:p>
            <a:pPr algn="ctr"/>
            <a:r>
              <a:rPr lang="ar-SA" sz="2800" b="1" dirty="0">
                <a:solidFill>
                  <a:srgbClr val="FF0000"/>
                </a:solidFill>
              </a:rPr>
              <a:t>سؤال 66</a:t>
            </a:r>
          </a:p>
          <a:p>
            <a:pPr algn="ctr"/>
            <a:r>
              <a:rPr lang="ar-SA" sz="2800" b="1" dirty="0">
                <a:solidFill>
                  <a:srgbClr val="FF0000"/>
                </a:solidFill>
              </a:rPr>
              <a:t>فقرة </a:t>
            </a:r>
            <a:r>
              <a:rPr lang="en-US" sz="2800" b="1" dirty="0" err="1">
                <a:solidFill>
                  <a:srgbClr val="FF0000"/>
                </a:solidFill>
              </a:rPr>
              <a:t>b,c</a:t>
            </a:r>
            <a:endParaRPr lang="ar-SA" sz="2800" b="1" dirty="0">
              <a:solidFill>
                <a:srgbClr val="FF0000"/>
              </a:solidFill>
            </a:endParaRPr>
          </a:p>
        </p:txBody>
      </p:sp>
      <p:sp>
        <p:nvSpPr>
          <p:cNvPr id="6" name="مستطيل 5">
            <a:hlinkClick r:id="" action="ppaction://hlinkshowjump?jump=lastslide"/>
            <a:extLst>
              <a:ext uri="{FF2B5EF4-FFF2-40B4-BE49-F238E27FC236}">
                <a16:creationId xmlns:a16="http://schemas.microsoft.com/office/drawing/2014/main" id="{D2838162-F97A-AD8F-B8EF-516FCF1A4EB1}"/>
              </a:ext>
            </a:extLst>
          </p:cNvPr>
          <p:cNvSpPr/>
          <p:nvPr/>
        </p:nvSpPr>
        <p:spPr>
          <a:xfrm>
            <a:off x="147105" y="6308254"/>
            <a:ext cx="1102372" cy="363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نهاية الحصة</a:t>
            </a:r>
          </a:p>
        </p:txBody>
      </p:sp>
    </p:spTree>
    <p:extLst>
      <p:ext uri="{BB962C8B-B14F-4D97-AF65-F5344CB8AC3E}">
        <p14:creationId xmlns:p14="http://schemas.microsoft.com/office/powerpoint/2010/main" val="20010408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D4DC8EF-C8A6-14E4-1157-9943FE5EB3AF}"/>
              </a:ext>
            </a:extLst>
          </p:cNvPr>
          <p:cNvSpPr/>
          <p:nvPr/>
        </p:nvSpPr>
        <p:spPr>
          <a:xfrm>
            <a:off x="4820039" y="1892634"/>
            <a:ext cx="2551922" cy="5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الواجب</a:t>
            </a:r>
          </a:p>
        </p:txBody>
      </p:sp>
      <p:sp>
        <p:nvSpPr>
          <p:cNvPr id="4" name="مستطيل 3">
            <a:extLst>
              <a:ext uri="{FF2B5EF4-FFF2-40B4-BE49-F238E27FC236}">
                <a16:creationId xmlns:a16="http://schemas.microsoft.com/office/drawing/2014/main" id="{27518DBA-992A-92D9-ECA7-9B46BE5B69D9}"/>
              </a:ext>
            </a:extLst>
          </p:cNvPr>
          <p:cNvSpPr/>
          <p:nvPr/>
        </p:nvSpPr>
        <p:spPr>
          <a:xfrm>
            <a:off x="4138125" y="2650966"/>
            <a:ext cx="3915747" cy="167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في منصة مدرستي </a:t>
            </a:r>
          </a:p>
        </p:txBody>
      </p:sp>
      <p:sp>
        <p:nvSpPr>
          <p:cNvPr id="6" name="مستطيل 5">
            <a:hlinkClick r:id="" action="ppaction://hlinkshowjump?jump=lastslide"/>
            <a:extLst>
              <a:ext uri="{FF2B5EF4-FFF2-40B4-BE49-F238E27FC236}">
                <a16:creationId xmlns:a16="http://schemas.microsoft.com/office/drawing/2014/main" id="{D2838162-F97A-AD8F-B8EF-516FCF1A4EB1}"/>
              </a:ext>
            </a:extLst>
          </p:cNvPr>
          <p:cNvSpPr/>
          <p:nvPr/>
        </p:nvSpPr>
        <p:spPr>
          <a:xfrm>
            <a:off x="147105" y="6308254"/>
            <a:ext cx="1102372" cy="363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نهاية الحصة</a:t>
            </a:r>
          </a:p>
        </p:txBody>
      </p:sp>
    </p:spTree>
    <p:extLst>
      <p:ext uri="{BB962C8B-B14F-4D97-AF65-F5344CB8AC3E}">
        <p14:creationId xmlns:p14="http://schemas.microsoft.com/office/powerpoint/2010/main" val="1033333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15456B98-71E2-455E-87C8-E24162DC793A}"/>
              </a:ext>
            </a:extLst>
          </p:cNvPr>
          <p:cNvSpPr/>
          <p:nvPr/>
        </p:nvSpPr>
        <p:spPr>
          <a:xfrm>
            <a:off x="4613386" y="1303863"/>
            <a:ext cx="3438932" cy="3179497"/>
          </a:xfrm>
          <a:prstGeom prst="wedgeEllipseCallout">
            <a:avLst>
              <a:gd name="adj1" fmla="val -74284"/>
              <a:gd name="adj2" fmla="val 12611"/>
            </a:avLst>
          </a:prstGeom>
          <a:solidFill>
            <a:srgbClr val="DAB6A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kumimoji="0" lang="ar-SA" sz="2800" b="1" i="0" u="none" strike="noStrike" kern="1200" cap="none" spc="0" normalizeH="0" baseline="0" noProof="0" dirty="0">
                <a:ln>
                  <a:noFill/>
                </a:ln>
                <a:solidFill>
                  <a:schemeClr val="tx1">
                    <a:lumMod val="95000"/>
                    <a:lumOff val="5000"/>
                  </a:schemeClr>
                </a:solidFill>
                <a:effectLst/>
                <a:uLnTx/>
                <a:uFillTx/>
                <a:latin typeface="ae_AlMateen" panose="02060803050605020204" pitchFamily="18" charset="-78"/>
                <a:ea typeface="+mn-ea"/>
                <a:cs typeface="Arial" panose="020B0604020202020204" pitchFamily="34" charset="0"/>
              </a:rPr>
              <a:t>إلى اللقاء في الحصة القادمة</a:t>
            </a:r>
          </a:p>
        </p:txBody>
      </p:sp>
      <p:grpSp>
        <p:nvGrpSpPr>
          <p:cNvPr id="3" name="مجموعة 2">
            <a:extLst>
              <a:ext uri="{FF2B5EF4-FFF2-40B4-BE49-F238E27FC236}">
                <a16:creationId xmlns:a16="http://schemas.microsoft.com/office/drawing/2014/main" id="{0E586530-751C-971E-737C-1F723333AFA2}"/>
              </a:ext>
            </a:extLst>
          </p:cNvPr>
          <p:cNvGrpSpPr/>
          <p:nvPr/>
        </p:nvGrpSpPr>
        <p:grpSpPr>
          <a:xfrm>
            <a:off x="1238841" y="1636731"/>
            <a:ext cx="2316121" cy="2277462"/>
            <a:chOff x="9513713" y="1031873"/>
            <a:chExt cx="1374036" cy="1375426"/>
          </a:xfrm>
        </p:grpSpPr>
        <p:sp>
          <p:nvSpPr>
            <p:cNvPr id="4" name="Google Shape;247;p10">
              <a:extLst>
                <a:ext uri="{FF2B5EF4-FFF2-40B4-BE49-F238E27FC236}">
                  <a16:creationId xmlns:a16="http://schemas.microsoft.com/office/drawing/2014/main" id="{492743B3-0D22-C398-6031-AF17F9F45A58}"/>
                </a:ext>
              </a:extLst>
            </p:cNvPr>
            <p:cNvSpPr/>
            <p:nvPr/>
          </p:nvSpPr>
          <p:spPr>
            <a:xfrm>
              <a:off x="9513713" y="1031873"/>
              <a:ext cx="1374036" cy="1375426"/>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 name="Google Shape;247;p10">
              <a:extLst>
                <a:ext uri="{FF2B5EF4-FFF2-40B4-BE49-F238E27FC236}">
                  <a16:creationId xmlns:a16="http://schemas.microsoft.com/office/drawing/2014/main" id="{B68A5DAA-C01F-5DAA-F94F-DBA42EF58411}"/>
                </a:ext>
              </a:extLst>
            </p:cNvPr>
            <p:cNvSpPr/>
            <p:nvPr/>
          </p:nvSpPr>
          <p:spPr>
            <a:xfrm>
              <a:off x="9610226" y="1133669"/>
              <a:ext cx="1205684" cy="1192343"/>
            </a:xfrm>
            <a:prstGeom prst="ellipse">
              <a:avLst/>
            </a:prstGeom>
            <a:solidFill>
              <a:srgbClr val="F9F3E7"/>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 name="صورة 5" descr="صورة تحتوي على قلب, عيد الحب, زهري, الرسومات&#10;&#10;تم إنشاء الوصف تلقائياً">
              <a:extLst>
                <a:ext uri="{FF2B5EF4-FFF2-40B4-BE49-F238E27FC236}">
                  <a16:creationId xmlns:a16="http://schemas.microsoft.com/office/drawing/2014/main" id="{00C51F22-23B5-F2DB-FD85-59CBA032B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2672" y="1378558"/>
              <a:ext cx="1051054" cy="707137"/>
            </a:xfrm>
            <a:prstGeom prst="rect">
              <a:avLst/>
            </a:prstGeom>
          </p:spPr>
        </p:pic>
      </p:grpSp>
    </p:spTree>
    <p:extLst>
      <p:ext uri="{BB962C8B-B14F-4D97-AF65-F5344CB8AC3E}">
        <p14:creationId xmlns:p14="http://schemas.microsoft.com/office/powerpoint/2010/main" val="1258410972"/>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60E2FD9-2D9B-E6E4-F579-F9C91C741809}"/>
              </a:ext>
            </a:extLst>
          </p:cNvPr>
          <p:cNvSpPr/>
          <p:nvPr/>
        </p:nvSpPr>
        <p:spPr>
          <a:xfrm>
            <a:off x="10739536" y="93306"/>
            <a:ext cx="1315616" cy="29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ysClr val="windowText" lastClr="000000"/>
                </a:solidFill>
              </a:rPr>
              <a:t>الصفحة 112 </a:t>
            </a:r>
          </a:p>
        </p:txBody>
      </p:sp>
      <p:sp>
        <p:nvSpPr>
          <p:cNvPr id="3" name="مستطيل 2">
            <a:extLst>
              <a:ext uri="{FF2B5EF4-FFF2-40B4-BE49-F238E27FC236}">
                <a16:creationId xmlns:a16="http://schemas.microsoft.com/office/drawing/2014/main" id="{A7FD1EFE-B563-B518-C0BF-7C89F0B3A40B}"/>
              </a:ext>
            </a:extLst>
          </p:cNvPr>
          <p:cNvSpPr/>
          <p:nvPr/>
        </p:nvSpPr>
        <p:spPr>
          <a:xfrm>
            <a:off x="4935894" y="618930"/>
            <a:ext cx="2320212" cy="78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rgbClr val="0000CC"/>
                </a:solidFill>
              </a:rPr>
              <a:t>الأهداف</a:t>
            </a:r>
          </a:p>
        </p:txBody>
      </p:sp>
      <p:sp>
        <p:nvSpPr>
          <p:cNvPr id="4" name="مستطيل 3">
            <a:extLst>
              <a:ext uri="{FF2B5EF4-FFF2-40B4-BE49-F238E27FC236}">
                <a16:creationId xmlns:a16="http://schemas.microsoft.com/office/drawing/2014/main" id="{859F1AAB-E525-2B81-4CB5-BD1A05350FBD}"/>
              </a:ext>
            </a:extLst>
          </p:cNvPr>
          <p:cNvSpPr/>
          <p:nvPr/>
        </p:nvSpPr>
        <p:spPr>
          <a:xfrm>
            <a:off x="2841172" y="2453718"/>
            <a:ext cx="6509656" cy="2799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E"/>
            </a:pPr>
            <a:r>
              <a:rPr lang="ar-SA" sz="2800" b="1" dirty="0">
                <a:solidFill>
                  <a:sysClr val="windowText" lastClr="000000"/>
                </a:solidFill>
              </a:rPr>
              <a:t>تتعرف مؤشرات حدوث التفاعل الكيميائي.</a:t>
            </a:r>
          </a:p>
          <a:p>
            <a:pPr marL="457200" indent="-457200">
              <a:buFont typeface="Wingdings" panose="05000000000000000000" pitchFamily="2" charset="2"/>
              <a:buChar char="E"/>
            </a:pPr>
            <a:r>
              <a:rPr lang="ar-SA" sz="2800" b="1" dirty="0">
                <a:solidFill>
                  <a:sysClr val="windowText" lastClr="000000"/>
                </a:solidFill>
              </a:rPr>
              <a:t>تكتب التوزيع الإلكتروني لبعض ذرات العناصر</a:t>
            </a:r>
          </a:p>
          <a:p>
            <a:pPr marL="457200" indent="-457200">
              <a:buFont typeface="Wingdings" panose="05000000000000000000" pitchFamily="2" charset="2"/>
              <a:buChar char=""/>
            </a:pPr>
            <a:r>
              <a:rPr lang="ar-SA" sz="2800" b="1" dirty="0">
                <a:solidFill>
                  <a:sysClr val="windowText" lastClr="000000"/>
                </a:solidFill>
              </a:rPr>
              <a:t>تمثل التفاعلات الكيميائية بمعادلات.</a:t>
            </a:r>
          </a:p>
          <a:p>
            <a:pPr marL="457200" indent="-457200">
              <a:buFont typeface="Wingdings" panose="05000000000000000000" pitchFamily="2" charset="2"/>
              <a:buChar char=""/>
            </a:pPr>
            <a:r>
              <a:rPr lang="ar-SA" sz="2800" b="1" dirty="0">
                <a:solidFill>
                  <a:sysClr val="windowText" lastClr="000000"/>
                </a:solidFill>
              </a:rPr>
              <a:t>تزن المعادلات الكيميائية</a:t>
            </a:r>
          </a:p>
        </p:txBody>
      </p:sp>
    </p:spTree>
    <p:extLst>
      <p:ext uri="{BB962C8B-B14F-4D97-AF65-F5344CB8AC3E}">
        <p14:creationId xmlns:p14="http://schemas.microsoft.com/office/powerpoint/2010/main" val="387605703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theme/theme1.xml><?xml version="1.0" encoding="utf-8"?>
<a:theme xmlns:a="http://schemas.openxmlformats.org/drawingml/2006/main" name="نسق Office">
  <a:themeElements>
    <a:clrScheme name="مخصص 17">
      <a:dk1>
        <a:srgbClr val="000000"/>
      </a:dk1>
      <a:lt1>
        <a:srgbClr val="FFFFFF"/>
      </a:lt1>
      <a:dk2>
        <a:srgbClr val="434343"/>
      </a:dk2>
      <a:lt2>
        <a:srgbClr val="EEEEEE"/>
      </a:lt2>
      <a:accent1>
        <a:srgbClr val="FFFFFF"/>
      </a:accent1>
      <a:accent2>
        <a:srgbClr val="FFFFFF"/>
      </a:accent2>
      <a:accent3>
        <a:srgbClr val="D0E0E3"/>
      </a:accent3>
      <a:accent4>
        <a:srgbClr val="45818E"/>
      </a:accent4>
      <a:accent5>
        <a:srgbClr val="76A5AF"/>
      </a:accent5>
      <a:accent6>
        <a:srgbClr val="79522C"/>
      </a:accent6>
      <a:hlink>
        <a:srgbClr val="000000"/>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3745</Words>
  <Application>Microsoft Office PowerPoint</Application>
  <PresentationFormat>شاشة عريضة</PresentationFormat>
  <Paragraphs>860</Paragraphs>
  <Slides>86</Slides>
  <Notes>0</Notes>
  <HiddenSlides>0</HiddenSlides>
  <MMClips>1</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86</vt:i4>
      </vt:variant>
    </vt:vector>
  </HeadingPairs>
  <TitlesOfParts>
    <vt:vector size="91" baseType="lpstr">
      <vt:lpstr>ae_AlMateen</vt:lpstr>
      <vt:lpstr>Arial</vt:lpstr>
      <vt:lpstr>Calibri</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Ameenanh Al-Omran</dc:creator>
  <cp:lastModifiedBy>Ameenanh Al-Omran</cp:lastModifiedBy>
  <cp:revision>20</cp:revision>
  <dcterms:created xsi:type="dcterms:W3CDTF">2023-04-15T14:20:20Z</dcterms:created>
  <dcterms:modified xsi:type="dcterms:W3CDTF">2023-04-29T10:09:36Z</dcterms:modified>
</cp:coreProperties>
</file>