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6" r:id="rId2"/>
    <p:sldId id="278" r:id="rId3"/>
    <p:sldId id="277" r:id="rId4"/>
    <p:sldId id="279" r:id="rId5"/>
    <p:sldId id="281" r:id="rId6"/>
    <p:sldId id="282" r:id="rId7"/>
    <p:sldId id="280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95"/>
    <a:srgbClr val="BDD7EE"/>
    <a:srgbClr val="FEC5AC"/>
    <a:srgbClr val="FEA982"/>
    <a:srgbClr val="FFCCFF"/>
    <a:srgbClr val="C2D6B4"/>
    <a:srgbClr val="FF9F46"/>
    <a:srgbClr val="0B4EA2"/>
    <a:srgbClr val="8490C8"/>
    <a:srgbClr val="A4B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08/10/44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08/10/44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08/10/44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emf"/><Relationship Id="rId7" Type="http://schemas.microsoft.com/office/2007/relationships/hdphoto" Target="../media/hdphoto2.wdp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اختبار منتصف الفصل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٩٨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5277394" y="155402"/>
            <a:ext cx="2435354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B050"/>
                </a:solidFill>
              </a:rPr>
              <a:t>الدروس من </a:t>
            </a:r>
            <a:r>
              <a:rPr lang="ku-Arab-IQ" sz="1600" b="1" dirty="0" smtClean="0">
                <a:solidFill>
                  <a:srgbClr val="00B050"/>
                </a:solidFill>
              </a:rPr>
              <a:t>١٠-١ 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ku-Arab-IQ" sz="1600" b="1" dirty="0" smtClean="0">
                <a:solidFill>
                  <a:srgbClr val="00B050"/>
                </a:solidFill>
              </a:rPr>
              <a:t>١٠-٣ </a:t>
            </a:r>
            <a:endParaRPr lang="ar-SA" sz="1600" b="1" dirty="0">
              <a:solidFill>
                <a:srgbClr val="00B05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7229" y="2138638"/>
            <a:ext cx="5637080" cy="2766017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5510255" y="947051"/>
            <a:ext cx="26473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أمثل البيانات الآتية بالرموز :</a:t>
            </a:r>
            <a:endParaRPr lang="ar-SA" sz="2000" b="1" dirty="0"/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159636"/>
              </p:ext>
            </p:extLst>
          </p:nvPr>
        </p:nvGraphicFramePr>
        <p:xfrm>
          <a:off x="1592690" y="2294671"/>
          <a:ext cx="4638636" cy="29330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30991">
                  <a:extLst>
                    <a:ext uri="{9D8B030D-6E8A-4147-A177-3AD203B41FA5}">
                      <a16:colId xmlns:a16="http://schemas.microsoft.com/office/drawing/2014/main" val="2179620630"/>
                    </a:ext>
                  </a:extLst>
                </a:gridCol>
                <a:gridCol w="2907645">
                  <a:extLst>
                    <a:ext uri="{9D8B030D-6E8A-4147-A177-3AD203B41FA5}">
                      <a16:colId xmlns:a16="http://schemas.microsoft.com/office/drawing/2014/main" val="1427693526"/>
                    </a:ext>
                  </a:extLst>
                </a:gridCol>
              </a:tblGrid>
              <a:tr h="45851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التمارين الرياضية المفضلة </a:t>
                      </a:r>
                      <a:endParaRPr lang="ar-SA" sz="2000" b="1" dirty="0"/>
                    </a:p>
                  </a:txBody>
                  <a:tcPr>
                    <a:solidFill>
                      <a:srgbClr val="C2D6B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905442"/>
                  </a:ext>
                </a:extLst>
              </a:tr>
              <a:tr h="45851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نوع التمرين </a:t>
                      </a:r>
                      <a:endParaRPr lang="ar-SA" sz="2000" b="1" dirty="0"/>
                    </a:p>
                  </a:txBody>
                  <a:tcPr>
                    <a:solidFill>
                      <a:srgbClr val="C2D6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عدد الطلاب </a:t>
                      </a:r>
                      <a:endParaRPr lang="ar-SA" sz="2000" b="1" dirty="0"/>
                    </a:p>
                  </a:txBody>
                  <a:tcPr>
                    <a:solidFill>
                      <a:srgbClr val="C2D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35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الضغط 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190182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القفز</a:t>
                      </a:r>
                      <a:r>
                        <a:rPr lang="ar-SA" sz="2000" b="1" baseline="0" dirty="0" smtClean="0"/>
                        <a:t> على الجبل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7633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الجمباز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3658475"/>
                  </a:ext>
                </a:extLst>
              </a:tr>
              <a:tr h="504000"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/>
                        <a:t>           المفتاح </a:t>
                      </a:r>
                      <a:endParaRPr lang="ar-SA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20030"/>
                  </a:ext>
                </a:extLst>
              </a:tr>
            </a:tbl>
          </a:graphicData>
        </a:graphic>
      </p:graphicFrame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95467" l="6000" r="95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0412" r="10381" b="10096"/>
          <a:stretch/>
        </p:blipFill>
        <p:spPr>
          <a:xfrm>
            <a:off x="3894590" y="3243377"/>
            <a:ext cx="452845" cy="452845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95467" l="6000" r="95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0412" r="10381" b="10096"/>
          <a:stretch/>
        </p:blipFill>
        <p:spPr>
          <a:xfrm>
            <a:off x="3405174" y="3243376"/>
            <a:ext cx="452845" cy="452845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95467" l="6000" r="95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0412" r="10381" b="10096"/>
          <a:stretch/>
        </p:blipFill>
        <p:spPr>
          <a:xfrm>
            <a:off x="2915758" y="3243375"/>
            <a:ext cx="452845" cy="452845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95467" l="6000" r="95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0412" r="10381" b="10096"/>
          <a:stretch/>
        </p:blipFill>
        <p:spPr>
          <a:xfrm>
            <a:off x="2426342" y="3243374"/>
            <a:ext cx="452845" cy="452845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95467" l="6000" r="95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0412" r="10381" b="10096"/>
          <a:stretch/>
        </p:blipFill>
        <p:spPr>
          <a:xfrm>
            <a:off x="1936926" y="3243373"/>
            <a:ext cx="452845" cy="452845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95467" l="6000" r="95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0412" r="10381" b="10096"/>
          <a:stretch/>
        </p:blipFill>
        <p:spPr>
          <a:xfrm>
            <a:off x="3894589" y="3743763"/>
            <a:ext cx="452845" cy="452845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95467" l="6000" r="95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0412" r="10381" b="10096"/>
          <a:stretch/>
        </p:blipFill>
        <p:spPr>
          <a:xfrm>
            <a:off x="3405173" y="3743761"/>
            <a:ext cx="452845" cy="452845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95467" l="6000" r="95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0412" r="10381" b="10096"/>
          <a:stretch/>
        </p:blipFill>
        <p:spPr>
          <a:xfrm>
            <a:off x="2915757" y="3743762"/>
            <a:ext cx="452845" cy="452845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95467" l="6000" r="95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03" t="9046" r="10382" b="10096"/>
          <a:stretch/>
        </p:blipFill>
        <p:spPr>
          <a:xfrm>
            <a:off x="2638697" y="3735977"/>
            <a:ext cx="240489" cy="460629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95467" l="6000" r="95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0412" r="10381" b="10096"/>
          <a:stretch/>
        </p:blipFill>
        <p:spPr>
          <a:xfrm>
            <a:off x="3894589" y="4252858"/>
            <a:ext cx="452845" cy="452845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95467" l="6000" r="95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0412" r="10381" b="10096"/>
          <a:stretch/>
        </p:blipFill>
        <p:spPr>
          <a:xfrm>
            <a:off x="3405173" y="4240054"/>
            <a:ext cx="452845" cy="452845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95467" l="6000" r="95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0412" r="10381" b="10096"/>
          <a:stretch/>
        </p:blipFill>
        <p:spPr>
          <a:xfrm>
            <a:off x="2932158" y="4252857"/>
            <a:ext cx="452845" cy="452845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95467" l="6000" r="95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0412" r="10381" b="10096"/>
          <a:stretch/>
        </p:blipFill>
        <p:spPr>
          <a:xfrm>
            <a:off x="2450943" y="4247672"/>
            <a:ext cx="452845" cy="452845"/>
          </a:xfrm>
          <a:prstGeom prst="rect">
            <a:avLst/>
          </a:prstGeom>
        </p:spPr>
      </p:pic>
      <p:pic>
        <p:nvPicPr>
          <p:cNvPr id="48" name="صورة 4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95467" l="6000" r="95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0412" r="10381" b="10096"/>
          <a:stretch/>
        </p:blipFill>
        <p:spPr>
          <a:xfrm>
            <a:off x="4238578" y="4744058"/>
            <a:ext cx="452845" cy="452845"/>
          </a:xfrm>
          <a:prstGeom prst="rect">
            <a:avLst/>
          </a:prstGeom>
        </p:spPr>
      </p:pic>
      <p:sp>
        <p:nvSpPr>
          <p:cNvPr id="49" name="مربع نص 48"/>
          <p:cNvSpPr txBox="1"/>
          <p:nvPr/>
        </p:nvSpPr>
        <p:spPr>
          <a:xfrm>
            <a:off x="2814046" y="4758161"/>
            <a:ext cx="14406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= </a:t>
            </a:r>
            <a:r>
              <a:rPr lang="ar-SA" sz="2400" b="1" dirty="0" smtClean="0"/>
              <a:t>طالبان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اختبار منتصف الفصل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٩٨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5277394" y="155402"/>
            <a:ext cx="2435354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B050"/>
                </a:solidFill>
              </a:rPr>
              <a:t>الدروس من </a:t>
            </a:r>
            <a:r>
              <a:rPr lang="ku-Arab-IQ" sz="1600" b="1" dirty="0" smtClean="0">
                <a:solidFill>
                  <a:srgbClr val="00B050"/>
                </a:solidFill>
              </a:rPr>
              <a:t>١٠-١ 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ku-Arab-IQ" sz="1600" b="1" dirty="0" smtClean="0">
                <a:solidFill>
                  <a:srgbClr val="00B050"/>
                </a:solidFill>
              </a:rPr>
              <a:t>١٠-٣ </a:t>
            </a:r>
            <a:endParaRPr lang="ar-SA" sz="1600" b="1" dirty="0">
              <a:solidFill>
                <a:srgbClr val="00B05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510255" y="947051"/>
            <a:ext cx="26473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أمثل البيانات الآتية بالرموز :</a:t>
            </a:r>
            <a:endParaRPr lang="ar-SA" sz="20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370" y="2080536"/>
            <a:ext cx="5474320" cy="2985623"/>
          </a:xfrm>
          <a:prstGeom prst="rect">
            <a:avLst/>
          </a:prstGeom>
        </p:spPr>
      </p:pic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89820"/>
              </p:ext>
            </p:extLst>
          </p:nvPr>
        </p:nvGraphicFramePr>
        <p:xfrm>
          <a:off x="1914907" y="2047223"/>
          <a:ext cx="4246880" cy="38524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23440">
                  <a:extLst>
                    <a:ext uri="{9D8B030D-6E8A-4147-A177-3AD203B41FA5}">
                      <a16:colId xmlns:a16="http://schemas.microsoft.com/office/drawing/2014/main" val="2179620630"/>
                    </a:ext>
                  </a:extLst>
                </a:gridCol>
                <a:gridCol w="2123440">
                  <a:extLst>
                    <a:ext uri="{9D8B030D-6E8A-4147-A177-3AD203B41FA5}">
                      <a16:colId xmlns:a16="http://schemas.microsoft.com/office/drawing/2014/main" val="1427693526"/>
                    </a:ext>
                  </a:extLst>
                </a:gridCol>
              </a:tblGrid>
              <a:tr h="225919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نشاطات نهاية الأسبوع</a:t>
                      </a:r>
                      <a:endParaRPr lang="ar-SA" sz="2000" b="1" dirty="0"/>
                    </a:p>
                  </a:txBody>
                  <a:tcPr>
                    <a:solidFill>
                      <a:srgbClr val="FEA98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905442"/>
                  </a:ext>
                </a:extLst>
              </a:tr>
              <a:tr h="225919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النشاط</a:t>
                      </a:r>
                      <a:endParaRPr lang="ar-SA" sz="2000" b="1" dirty="0"/>
                    </a:p>
                  </a:txBody>
                  <a:tcPr>
                    <a:solidFill>
                      <a:srgbClr val="FEA9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الوقت ( بالساعة ) </a:t>
                      </a:r>
                      <a:endParaRPr lang="ar-SA" sz="2000" b="1" dirty="0"/>
                    </a:p>
                  </a:txBody>
                  <a:tcPr>
                    <a:solidFill>
                      <a:srgbClr val="FEA9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3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السباحة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90182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التسوق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7633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مشاهدة</a:t>
                      </a:r>
                      <a:r>
                        <a:rPr lang="ar-SA" sz="2000" b="1" baseline="0" dirty="0" smtClean="0"/>
                        <a:t> التلفاز 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65847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الهرولة 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111743"/>
                  </a:ext>
                </a:extLst>
              </a:tr>
              <a:tr h="612000"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/>
                        <a:t>       المفتاح </a:t>
                      </a:r>
                      <a:endParaRPr lang="ar-SA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20030"/>
                  </a:ext>
                </a:extLst>
              </a:tr>
            </a:tbl>
          </a:graphicData>
        </a:graphic>
      </p:graphicFrame>
      <p:sp>
        <p:nvSpPr>
          <p:cNvPr id="21" name="مربع نص 20"/>
          <p:cNvSpPr txBox="1"/>
          <p:nvPr/>
        </p:nvSpPr>
        <p:spPr>
          <a:xfrm>
            <a:off x="2848815" y="5350952"/>
            <a:ext cx="14406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= </a:t>
            </a:r>
            <a:r>
              <a:rPr lang="ar-SA" sz="2400" b="1" dirty="0" smtClean="0"/>
              <a:t>ساعتان</a:t>
            </a:r>
            <a:endParaRPr lang="ar-SA" sz="24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69" y="2903596"/>
            <a:ext cx="499832" cy="499832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69" y="3524040"/>
            <a:ext cx="499832" cy="499832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67" y="3524040"/>
            <a:ext cx="499832" cy="499832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54" y="4127274"/>
            <a:ext cx="499832" cy="499832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99" y="4117854"/>
            <a:ext cx="499832" cy="499832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2" t="-8593" r="-1" b="1"/>
          <a:stretch/>
        </p:blipFill>
        <p:spPr>
          <a:xfrm>
            <a:off x="2246811" y="4084320"/>
            <a:ext cx="260007" cy="542786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54" y="4755818"/>
            <a:ext cx="499832" cy="499832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0" t="-12514"/>
          <a:stretch/>
        </p:blipFill>
        <p:spPr>
          <a:xfrm>
            <a:off x="2830285" y="4693920"/>
            <a:ext cx="262813" cy="562379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82" y="5340577"/>
            <a:ext cx="499832" cy="49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893" y="1693795"/>
            <a:ext cx="5207462" cy="216600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258" y="1443485"/>
            <a:ext cx="5148255" cy="5355393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اختبار منتصف الفصل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٩٨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5277394" y="155402"/>
            <a:ext cx="2435354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B050"/>
                </a:solidFill>
              </a:rPr>
              <a:t>الدروس من </a:t>
            </a:r>
            <a:r>
              <a:rPr lang="ku-Arab-IQ" sz="1600" b="1" dirty="0" smtClean="0">
                <a:solidFill>
                  <a:srgbClr val="00B050"/>
                </a:solidFill>
              </a:rPr>
              <a:t>١٠-١ 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ku-Arab-IQ" sz="1600" b="1" dirty="0" smtClean="0">
                <a:solidFill>
                  <a:srgbClr val="00B050"/>
                </a:solidFill>
              </a:rPr>
              <a:t>١٠-٣ </a:t>
            </a:r>
            <a:endParaRPr lang="ar-SA" sz="1600" b="1" dirty="0">
              <a:solidFill>
                <a:srgbClr val="00B05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691230" y="4206629"/>
            <a:ext cx="28881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= ١٠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رحلات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4902925" y="5701404"/>
            <a:ext cx="748937" cy="36176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059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207" y="849359"/>
            <a:ext cx="4942987" cy="5806218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اختبار منتصف الفصل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٩٨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5277394" y="155402"/>
            <a:ext cx="2435354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B050"/>
                </a:solidFill>
              </a:rPr>
              <a:t>الدروس من </a:t>
            </a:r>
            <a:r>
              <a:rPr lang="ku-Arab-IQ" sz="1600" b="1" dirty="0" smtClean="0">
                <a:solidFill>
                  <a:srgbClr val="00B050"/>
                </a:solidFill>
              </a:rPr>
              <a:t>١٠-١ 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ku-Arab-IQ" sz="1600" b="1" dirty="0" smtClean="0">
                <a:solidFill>
                  <a:srgbClr val="00B050"/>
                </a:solidFill>
              </a:rPr>
              <a:t>١٠-٣ </a:t>
            </a:r>
            <a:endParaRPr lang="ar-SA" sz="1600" b="1" dirty="0">
              <a:solidFill>
                <a:srgbClr val="00B050"/>
              </a:solidFill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4955178" y="5702405"/>
            <a:ext cx="1013313" cy="39459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15" y="1998232"/>
            <a:ext cx="2527068" cy="37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اختبار منتصف الفصل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٩٨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5277394" y="155402"/>
            <a:ext cx="2435354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B050"/>
                </a:solidFill>
              </a:rPr>
              <a:t>الدروس من </a:t>
            </a:r>
            <a:r>
              <a:rPr lang="ku-Arab-IQ" sz="1600" b="1" dirty="0" smtClean="0">
                <a:solidFill>
                  <a:srgbClr val="00B050"/>
                </a:solidFill>
              </a:rPr>
              <a:t>١٠-١ 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ku-Arab-IQ" sz="1600" b="1" dirty="0" smtClean="0">
                <a:solidFill>
                  <a:srgbClr val="00B050"/>
                </a:solidFill>
              </a:rPr>
              <a:t>١٠-٣ </a:t>
            </a:r>
            <a:endParaRPr lang="ar-SA" sz="1600" b="1" dirty="0">
              <a:solidFill>
                <a:srgbClr val="00B05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4760" y="1783490"/>
            <a:ext cx="5409961" cy="2174252"/>
          </a:xfrm>
          <a:prstGeom prst="rect">
            <a:avLst/>
          </a:prstGeom>
        </p:spPr>
      </p:pic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447124"/>
              </p:ext>
            </p:extLst>
          </p:nvPr>
        </p:nvGraphicFramePr>
        <p:xfrm>
          <a:off x="1795139" y="1551920"/>
          <a:ext cx="4157216" cy="4785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39304">
                  <a:extLst>
                    <a:ext uri="{9D8B030D-6E8A-4147-A177-3AD203B41FA5}">
                      <a16:colId xmlns:a16="http://schemas.microsoft.com/office/drawing/2014/main" val="4004650420"/>
                    </a:ext>
                  </a:extLst>
                </a:gridCol>
                <a:gridCol w="1039304">
                  <a:extLst>
                    <a:ext uri="{9D8B030D-6E8A-4147-A177-3AD203B41FA5}">
                      <a16:colId xmlns:a16="http://schemas.microsoft.com/office/drawing/2014/main" val="3862729984"/>
                    </a:ext>
                  </a:extLst>
                </a:gridCol>
                <a:gridCol w="1039304">
                  <a:extLst>
                    <a:ext uri="{9D8B030D-6E8A-4147-A177-3AD203B41FA5}">
                      <a16:colId xmlns:a16="http://schemas.microsoft.com/office/drawing/2014/main" val="2339771939"/>
                    </a:ext>
                  </a:extLst>
                </a:gridCol>
                <a:gridCol w="1039304">
                  <a:extLst>
                    <a:ext uri="{9D8B030D-6E8A-4147-A177-3AD203B41FA5}">
                      <a16:colId xmlns:a16="http://schemas.microsoft.com/office/drawing/2014/main" val="3802773092"/>
                    </a:ext>
                  </a:extLst>
                </a:gridCol>
              </a:tblGrid>
              <a:tr h="338428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فصول</a:t>
                      </a:r>
                      <a:r>
                        <a:rPr lang="ar-SA" sz="2000" b="1" baseline="0" dirty="0" smtClean="0"/>
                        <a:t> السنة المفضلة </a:t>
                      </a:r>
                      <a:endParaRPr lang="ar-SA" sz="2000" b="1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32278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63681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0237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86720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755798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602621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151717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67278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58001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01784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11007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845205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050730"/>
                  </a:ext>
                </a:extLst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6543140" y="4190092"/>
            <a:ext cx="45342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يوجد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فصول في السنة : الشتاء ، الربيع ، الصيف ، الخريف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063516" y="1967478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002634" y="1941354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873829" y="1967478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1787665" y="1967478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073391" y="2315270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006545" y="2307287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1890027" y="2315270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791214" y="2301328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793371" y="2670561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2791214" y="3026145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2989550" y="2648948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1945242" y="2995877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5080865" y="2673071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5088339" y="3049058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3952210" y="2663153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959684" y="3026145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2894755" y="3390202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830826" y="3757687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075560" y="3393613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5074257" y="3757687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3849011" y="3387851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3832505" y="3774386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1931486" y="3385386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2970913" y="3722377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5004579" y="4126594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5004579" y="4498956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5004579" y="4876516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5004579" y="5240225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4985287" y="5610132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4979736" y="5986692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4022061" y="4157797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4039020" y="4527633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2969158" y="4863294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1879852" y="5267599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2967235" y="5610132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1892378" y="5961931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مربع نص 66"/>
          <p:cNvSpPr txBox="1"/>
          <p:nvPr/>
        </p:nvSpPr>
        <p:spPr>
          <a:xfrm>
            <a:off x="3846130" y="5610132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3853604" y="5946239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1779762" y="4155257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2804674" y="4502072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2831165" y="5232765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1747653" y="4876516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مربع نص 72"/>
          <p:cNvSpPr txBox="1"/>
          <p:nvPr/>
        </p:nvSpPr>
        <p:spPr>
          <a:xfrm>
            <a:off x="2974650" y="4107168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مربع نص 73"/>
          <p:cNvSpPr txBox="1"/>
          <p:nvPr/>
        </p:nvSpPr>
        <p:spPr>
          <a:xfrm>
            <a:off x="1921747" y="4485433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مربع نص 74"/>
          <p:cNvSpPr txBox="1"/>
          <p:nvPr/>
        </p:nvSpPr>
        <p:spPr>
          <a:xfrm>
            <a:off x="1905986" y="5574022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2959694" y="5946239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4002634" y="4859636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4002634" y="5225865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1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4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اختبار منتصف الفصل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٩٨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5277394" y="155402"/>
            <a:ext cx="2435354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B050"/>
                </a:solidFill>
              </a:rPr>
              <a:t>الدروس من </a:t>
            </a:r>
            <a:r>
              <a:rPr lang="ku-Arab-IQ" sz="1600" b="1" dirty="0" smtClean="0">
                <a:solidFill>
                  <a:srgbClr val="00B050"/>
                </a:solidFill>
              </a:rPr>
              <a:t>١٠-١ 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ku-Arab-IQ" sz="1600" b="1" dirty="0" smtClean="0">
                <a:solidFill>
                  <a:srgbClr val="00B050"/>
                </a:solidFill>
              </a:rPr>
              <a:t>١٠-٣ </a:t>
            </a:r>
            <a:endParaRPr lang="ar-SA" sz="1600" b="1" dirty="0">
              <a:solidFill>
                <a:srgbClr val="00B05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4760" y="1783490"/>
            <a:ext cx="5409961" cy="2174252"/>
          </a:xfrm>
          <a:prstGeom prst="rect">
            <a:avLst/>
          </a:prstGeom>
        </p:spPr>
      </p:pic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517773"/>
              </p:ext>
            </p:extLst>
          </p:nvPr>
        </p:nvGraphicFramePr>
        <p:xfrm>
          <a:off x="1795139" y="1551920"/>
          <a:ext cx="4157216" cy="4785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39304">
                  <a:extLst>
                    <a:ext uri="{9D8B030D-6E8A-4147-A177-3AD203B41FA5}">
                      <a16:colId xmlns:a16="http://schemas.microsoft.com/office/drawing/2014/main" val="4004650420"/>
                    </a:ext>
                  </a:extLst>
                </a:gridCol>
                <a:gridCol w="1039304">
                  <a:extLst>
                    <a:ext uri="{9D8B030D-6E8A-4147-A177-3AD203B41FA5}">
                      <a16:colId xmlns:a16="http://schemas.microsoft.com/office/drawing/2014/main" val="3862729984"/>
                    </a:ext>
                  </a:extLst>
                </a:gridCol>
                <a:gridCol w="1039304">
                  <a:extLst>
                    <a:ext uri="{9D8B030D-6E8A-4147-A177-3AD203B41FA5}">
                      <a16:colId xmlns:a16="http://schemas.microsoft.com/office/drawing/2014/main" val="2339771939"/>
                    </a:ext>
                  </a:extLst>
                </a:gridCol>
                <a:gridCol w="1039304">
                  <a:extLst>
                    <a:ext uri="{9D8B030D-6E8A-4147-A177-3AD203B41FA5}">
                      <a16:colId xmlns:a16="http://schemas.microsoft.com/office/drawing/2014/main" val="3802773092"/>
                    </a:ext>
                  </a:extLst>
                </a:gridCol>
              </a:tblGrid>
              <a:tr h="338428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فصول</a:t>
                      </a:r>
                      <a:r>
                        <a:rPr lang="ar-SA" sz="2000" b="1" baseline="0" dirty="0" smtClean="0"/>
                        <a:t> السنة المفضلة </a:t>
                      </a:r>
                      <a:endParaRPr lang="ar-SA" sz="2000" b="1" dirty="0"/>
                    </a:p>
                  </a:txBody>
                  <a:tcPr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32278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163681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0237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86720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755798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602621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151717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867278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58001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01784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11007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845205"/>
                  </a:ext>
                </a:extLst>
              </a:tr>
              <a:tr h="3384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solidFill>
                      <a:srgbClr val="FEC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050730"/>
                  </a:ext>
                </a:extLst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6543140" y="4190092"/>
            <a:ext cx="45342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يوجد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فصول في السنة : الشتاء ، الربيع ، الصيف ، الخريف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075480" y="1967826"/>
            <a:ext cx="7130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073391" y="1930708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873829" y="1967478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1787665" y="1967478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070810" y="2330818"/>
            <a:ext cx="7177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5070425" y="2290969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1890027" y="2315270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791214" y="2301328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793371" y="2670561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2791214" y="3026145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5088339" y="2648465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5088339" y="3013628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2955660" y="2673236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1917620" y="3052064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3952210" y="2663153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959684" y="3026145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2894755" y="3390202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830826" y="3757687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932860" y="3394539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2934026" y="3774386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3849011" y="3387851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3832505" y="3774386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5092076" y="3367598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5070425" y="3747096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1861787" y="4135199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2925624" y="4498805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1844919" y="4875859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2884944" y="5222522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3903597" y="5600058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3910569" y="5968257"/>
            <a:ext cx="84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الصيف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4022061" y="4157797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4039020" y="4527633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2969158" y="4863294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1879852" y="5267599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2967235" y="5610132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1892378" y="5961931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الشتاء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مربع نص 66"/>
          <p:cNvSpPr txBox="1"/>
          <p:nvPr/>
        </p:nvSpPr>
        <p:spPr>
          <a:xfrm>
            <a:off x="4863672" y="5600058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4854592" y="5981461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4877400" y="4162882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4861564" y="4518689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4851548" y="5241898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4846215" y="4902445"/>
            <a:ext cx="97477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الخريف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مربع نص 72"/>
          <p:cNvSpPr txBox="1"/>
          <p:nvPr/>
        </p:nvSpPr>
        <p:spPr>
          <a:xfrm>
            <a:off x="2974650" y="4107168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مربع نص 73"/>
          <p:cNvSpPr txBox="1"/>
          <p:nvPr/>
        </p:nvSpPr>
        <p:spPr>
          <a:xfrm>
            <a:off x="1921747" y="4485433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مربع نص 74"/>
          <p:cNvSpPr txBox="1"/>
          <p:nvPr/>
        </p:nvSpPr>
        <p:spPr>
          <a:xfrm>
            <a:off x="1905986" y="5574022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2959694" y="5946239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4002634" y="4859636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4002634" y="5225865"/>
            <a:ext cx="749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الربيع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مربع نص 78"/>
          <p:cNvSpPr txBox="1"/>
          <p:nvPr/>
        </p:nvSpPr>
        <p:spPr>
          <a:xfrm>
            <a:off x="6316991" y="5257319"/>
            <a:ext cx="50508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يوجد </a:t>
            </a:r>
            <a:r>
              <a:rPr lang="ku-Arab-IQ" sz="2400" b="1" dirty="0" smtClean="0">
                <a:solidFill>
                  <a:srgbClr val="C00000"/>
                </a:solidFill>
              </a:rPr>
              <a:t>٢٤ </a:t>
            </a:r>
            <a:r>
              <a:rPr lang="ar-SA" sz="2400" b="1" dirty="0" smtClean="0">
                <a:solidFill>
                  <a:srgbClr val="C00000"/>
                </a:solidFill>
              </a:rPr>
              <a:t>طريقة مختلفة لترتيب فصول السنة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4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247628" y="873882"/>
            <a:ext cx="2606783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اختبار منتصف الفصل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57102" y="212567"/>
            <a:ext cx="95324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smtClean="0">
                <a:solidFill>
                  <a:schemeClr val="bg2">
                    <a:lumMod val="25000"/>
                  </a:schemeClr>
                </a:solidFill>
              </a:rPr>
              <a:t>٩٨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8" name="مخطط انسيابي: محطة طرفية 27"/>
          <p:cNvSpPr/>
          <p:nvPr/>
        </p:nvSpPr>
        <p:spPr>
          <a:xfrm>
            <a:off x="5277394" y="155402"/>
            <a:ext cx="2435354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B050"/>
                </a:solidFill>
              </a:rPr>
              <a:t>الدروس من </a:t>
            </a:r>
            <a:r>
              <a:rPr lang="ku-Arab-IQ" sz="1600" b="1" dirty="0" smtClean="0">
                <a:solidFill>
                  <a:srgbClr val="00B050"/>
                </a:solidFill>
              </a:rPr>
              <a:t>١٠-١ </a:t>
            </a:r>
            <a:r>
              <a:rPr lang="ar-SA" sz="1600" b="1" dirty="0" smtClean="0">
                <a:solidFill>
                  <a:srgbClr val="00B050"/>
                </a:solidFill>
              </a:rPr>
              <a:t>إلى </a:t>
            </a:r>
            <a:r>
              <a:rPr lang="ku-Arab-IQ" sz="1600" b="1" dirty="0" smtClean="0">
                <a:solidFill>
                  <a:srgbClr val="00B050"/>
                </a:solidFill>
              </a:rPr>
              <a:t>١٠-٣ </a:t>
            </a:r>
            <a:endParaRPr lang="ar-SA" sz="1600" b="1" dirty="0">
              <a:solidFill>
                <a:srgbClr val="00B05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5078" y="1632219"/>
            <a:ext cx="5314801" cy="4158067"/>
          </a:xfrm>
          <a:prstGeom prst="rect">
            <a:avLst/>
          </a:prstGeom>
        </p:spPr>
      </p:pic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811987"/>
              </p:ext>
            </p:extLst>
          </p:nvPr>
        </p:nvGraphicFramePr>
        <p:xfrm>
          <a:off x="1443934" y="2167533"/>
          <a:ext cx="4717132" cy="36334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49729">
                  <a:extLst>
                    <a:ext uri="{9D8B030D-6E8A-4147-A177-3AD203B41FA5}">
                      <a16:colId xmlns:a16="http://schemas.microsoft.com/office/drawing/2014/main" val="179895972"/>
                    </a:ext>
                  </a:extLst>
                </a:gridCol>
                <a:gridCol w="3267403">
                  <a:extLst>
                    <a:ext uri="{9D8B030D-6E8A-4147-A177-3AD203B41FA5}">
                      <a16:colId xmlns:a16="http://schemas.microsoft.com/office/drawing/2014/main" val="364938726"/>
                    </a:ext>
                  </a:extLst>
                </a:gridCol>
              </a:tblGrid>
              <a:tr h="390875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المكان المفضل للقراءة </a:t>
                      </a:r>
                      <a:endParaRPr lang="ar-SA" sz="2000" b="1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040006"/>
                  </a:ext>
                </a:extLst>
              </a:tr>
              <a:tr h="390875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المكان</a:t>
                      </a:r>
                      <a:endParaRPr lang="ar-SA" sz="2000" b="1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عدد الطلاب </a:t>
                      </a:r>
                      <a:endParaRPr lang="ar-SA" sz="2000" b="1" dirty="0"/>
                    </a:p>
                  </a:txBody>
                  <a:tcPr>
                    <a:solidFill>
                      <a:srgbClr val="BEE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131424"/>
                  </a:ext>
                </a:extLst>
              </a:tr>
              <a:tr h="56820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السرير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997881"/>
                  </a:ext>
                </a:extLst>
              </a:tr>
              <a:tr h="56820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الخارج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9089992"/>
                  </a:ext>
                </a:extLst>
              </a:tr>
              <a:tr h="56820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المدرسة</a:t>
                      </a:r>
                      <a:r>
                        <a:rPr lang="ar-SA" sz="2000" b="1" baseline="0" dirty="0" smtClean="0"/>
                        <a:t> 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7148126"/>
                  </a:ext>
                </a:extLst>
              </a:tr>
              <a:tr h="56820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المكتبة 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246666"/>
                  </a:ext>
                </a:extLst>
              </a:tr>
              <a:tr h="568201"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2000" b="1" dirty="0" smtClean="0"/>
                        <a:t>       المفتاح </a:t>
                      </a:r>
                      <a:endParaRPr lang="ar-SA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591619"/>
                  </a:ext>
                </a:extLst>
              </a:tr>
            </a:tbl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87" y="3040819"/>
            <a:ext cx="642147" cy="441476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34" y="3040819"/>
            <a:ext cx="642147" cy="441476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81" y="3045370"/>
            <a:ext cx="642147" cy="441476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31" y="3040819"/>
            <a:ext cx="642147" cy="441476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 t="1628" b="-1"/>
          <a:stretch/>
        </p:blipFill>
        <p:spPr>
          <a:xfrm>
            <a:off x="1541417" y="3047999"/>
            <a:ext cx="317911" cy="434295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87" y="3585171"/>
            <a:ext cx="642147" cy="441476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 t="1628" b="-1"/>
          <a:stretch/>
        </p:blipFill>
        <p:spPr>
          <a:xfrm>
            <a:off x="3601870" y="3608635"/>
            <a:ext cx="317911" cy="434295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22" y="4160970"/>
            <a:ext cx="642147" cy="441476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34" y="4200180"/>
            <a:ext cx="642147" cy="441476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81" y="4200180"/>
            <a:ext cx="642147" cy="441476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44" y="4200180"/>
            <a:ext cx="642147" cy="441476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43" y="4736769"/>
            <a:ext cx="642147" cy="441476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98" y="4747731"/>
            <a:ext cx="642147" cy="441476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13" y="5293616"/>
            <a:ext cx="642147" cy="441476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2657653" y="5315780"/>
            <a:ext cx="14406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= </a:t>
            </a:r>
            <a:r>
              <a:rPr lang="ar-SA" sz="2400" b="1" dirty="0" smtClean="0"/>
              <a:t>طالبان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3822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310</Words>
  <Application>Microsoft Office PowerPoint</Application>
  <PresentationFormat>شاشة عريضة</PresentationFormat>
  <Paragraphs>165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205</cp:revision>
  <dcterms:created xsi:type="dcterms:W3CDTF">2022-12-02T21:48:32Z</dcterms:created>
  <dcterms:modified xsi:type="dcterms:W3CDTF">2023-04-28T08:58:53Z</dcterms:modified>
</cp:coreProperties>
</file>