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3"/>
  </p:notesMasterIdLst>
  <p:sldIdLst>
    <p:sldId id="256" r:id="rId2"/>
    <p:sldId id="277" r:id="rId3"/>
    <p:sldId id="268" r:id="rId4"/>
    <p:sldId id="298" r:id="rId5"/>
    <p:sldId id="278" r:id="rId6"/>
    <p:sldId id="269" r:id="rId7"/>
    <p:sldId id="299" r:id="rId8"/>
    <p:sldId id="276" r:id="rId9"/>
    <p:sldId id="300" r:id="rId10"/>
    <p:sldId id="302" r:id="rId11"/>
    <p:sldId id="297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6EA"/>
    <a:srgbClr val="F7F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85" autoAdjust="0"/>
    <p:restoredTop sz="94660"/>
  </p:normalViewPr>
  <p:slideViewPr>
    <p:cSldViewPr snapToGrid="0">
      <p:cViewPr>
        <p:scale>
          <a:sx n="71" d="100"/>
          <a:sy n="71" d="100"/>
        </p:scale>
        <p:origin x="744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430711E-31BB-4800-8472-300BBB12135C}" type="datetimeFigureOut">
              <a:rPr lang="ar-SA" smtClean="0"/>
              <a:t>18/09/44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5396555-10E8-42B8-BCB4-EB6AC67FAF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658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62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8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3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6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7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6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0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51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4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6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9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2.png"/><Relationship Id="rId17" Type="http://schemas.openxmlformats.org/officeDocument/2006/relationships/hyperlink" Target="https://t.me/fatimahalsubeie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refaheducation.com/a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svg"/><Relationship Id="rId15" Type="http://schemas.openxmlformats.org/officeDocument/2006/relationships/image" Target="../media/image11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svg"/><Relationship Id="rId15" Type="http://schemas.openxmlformats.org/officeDocument/2006/relationships/image" Target="../media/image8.png"/><Relationship Id="rId10" Type="http://schemas.openxmlformats.org/officeDocument/2006/relationships/image" Target="../media/image11.sv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svg"/><Relationship Id="rId15" Type="http://schemas.openxmlformats.org/officeDocument/2006/relationships/image" Target="../media/image8.png"/><Relationship Id="rId10" Type="http://schemas.openxmlformats.org/officeDocument/2006/relationships/image" Target="../media/image11.sv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2.wdp"/><Relationship Id="rId3" Type="http://schemas.openxmlformats.org/officeDocument/2006/relationships/image" Target="../media/image2.svg"/><Relationship Id="rId7" Type="http://schemas.openxmlformats.org/officeDocument/2006/relationships/image" Target="../media/image13.sv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1.wdp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sv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2.wdp"/><Relationship Id="rId5" Type="http://schemas.openxmlformats.org/officeDocument/2006/relationships/image" Target="../media/image6.svg"/><Relationship Id="rId15" Type="http://schemas.openxmlformats.org/officeDocument/2006/relationships/image" Target="../media/image19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1.wdp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8537" y="-564362"/>
            <a:ext cx="13829073" cy="7986724"/>
            <a:chOff x="0" y="0"/>
            <a:chExt cx="27658147" cy="159734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8615233" y="8448407"/>
              <a:ext cx="13222916" cy="18271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435232" y="12985476"/>
              <a:ext cx="13222916" cy="18271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4249990" y="5793279"/>
              <a:ext cx="13444318" cy="185776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180241"/>
              <a:ext cx="13444318" cy="185776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8680824" y="613757"/>
              <a:ext cx="8294766" cy="18577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7400281" y="12970180"/>
              <a:ext cx="8294766" cy="18577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2700621" y="14115688"/>
              <a:ext cx="8294766" cy="185776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5720447" y="38100"/>
              <a:ext cx="8294766" cy="185776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78308" y="4353760"/>
            <a:ext cx="1070954" cy="125941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126499">
            <a:off x="7914536" y="1013304"/>
            <a:ext cx="882033" cy="165993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8432" y="1069320"/>
            <a:ext cx="1014055" cy="1192502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74D050B8-4AFB-CC81-3C41-71C27EDF9051}"/>
              </a:ext>
            </a:extLst>
          </p:cNvPr>
          <p:cNvSpPr/>
          <p:nvPr/>
        </p:nvSpPr>
        <p:spPr>
          <a:xfrm>
            <a:off x="4226692" y="2199860"/>
            <a:ext cx="4738777" cy="2619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8 - 5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Mudir MT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استراتيجية حل المسألة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Mudir MT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" التبرير المنطقي "</a:t>
            </a:r>
          </a:p>
        </p:txBody>
      </p:sp>
      <p:pic>
        <p:nvPicPr>
          <p:cNvPr id="12" name="Picture 35" descr="Picture 35">
            <a:extLst>
              <a:ext uri="{FF2B5EF4-FFF2-40B4-BE49-F238E27FC236}">
                <a16:creationId xmlns:a16="http://schemas.microsoft.com/office/drawing/2014/main" id="{59679D6F-C845-34BC-D20C-668F6C8FBAC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953" t="18377" r="25002" b="33135"/>
          <a:stretch/>
        </p:blipFill>
        <p:spPr>
          <a:xfrm>
            <a:off x="11153610" y="402069"/>
            <a:ext cx="972050" cy="928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AB7E901-0CD2-F158-16D8-83829428FC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" y="5720172"/>
            <a:ext cx="1266043" cy="11378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8537" y="-651768"/>
            <a:ext cx="13829073" cy="7986724"/>
            <a:chOff x="0" y="0"/>
            <a:chExt cx="27658147" cy="159734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8615233" y="8448407"/>
              <a:ext cx="13222916" cy="18271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435232" y="12985476"/>
              <a:ext cx="13222916" cy="18271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4249990" y="5793279"/>
              <a:ext cx="13444318" cy="185776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180241"/>
              <a:ext cx="13444318" cy="185776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8680824" y="613757"/>
              <a:ext cx="8294766" cy="18577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7400281" y="12970180"/>
              <a:ext cx="8294766" cy="18577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2700621" y="14115688"/>
              <a:ext cx="8294766" cy="185776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5720447" y="38100"/>
              <a:ext cx="8294766" cy="185776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42913" y="5125755"/>
            <a:ext cx="1070954" cy="125941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126499">
            <a:off x="9648798" y="391551"/>
            <a:ext cx="882033" cy="145273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6394" y="617375"/>
            <a:ext cx="1014055" cy="1192502"/>
          </a:xfrm>
          <a:prstGeom prst="rect">
            <a:avLst/>
          </a:prstGeom>
        </p:spPr>
      </p:pic>
      <p:pic>
        <p:nvPicPr>
          <p:cNvPr id="29" name="Picture 35" descr="Picture 35">
            <a:extLst>
              <a:ext uri="{FF2B5EF4-FFF2-40B4-BE49-F238E27FC236}">
                <a16:creationId xmlns:a16="http://schemas.microsoft.com/office/drawing/2014/main" id="{184937E7-5616-7E8F-362D-BF9D55E9830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953" t="18377" r="25002" b="33135"/>
          <a:stretch/>
        </p:blipFill>
        <p:spPr>
          <a:xfrm>
            <a:off x="11153610" y="402069"/>
            <a:ext cx="972050" cy="928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BC1CA255-D3EC-3F25-BC4E-7177E1F5A0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" y="5720172"/>
            <a:ext cx="1266043" cy="1137828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2DDC349-DFC5-8D82-47ED-6641C635334B}"/>
              </a:ext>
            </a:extLst>
          </p:cNvPr>
          <p:cNvSpPr txBox="1"/>
          <p:nvPr/>
        </p:nvSpPr>
        <p:spPr>
          <a:xfrm>
            <a:off x="6365140" y="357092"/>
            <a:ext cx="2028023" cy="52322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التعلم التعاوني</a:t>
            </a:r>
          </a:p>
        </p:txBody>
      </p:sp>
      <p:graphicFrame>
        <p:nvGraphicFramePr>
          <p:cNvPr id="17" name="جدول 17">
            <a:extLst>
              <a:ext uri="{FF2B5EF4-FFF2-40B4-BE49-F238E27FC236}">
                <a16:creationId xmlns:a16="http://schemas.microsoft.com/office/drawing/2014/main" id="{33CD9C9D-4E87-BC6C-1F50-CA3FB2994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084792"/>
              </p:ext>
            </p:extLst>
          </p:nvPr>
        </p:nvGraphicFramePr>
        <p:xfrm>
          <a:off x="2075662" y="3583648"/>
          <a:ext cx="8150480" cy="16459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76730">
                  <a:extLst>
                    <a:ext uri="{9D8B030D-6E8A-4147-A177-3AD203B41FA5}">
                      <a16:colId xmlns:a16="http://schemas.microsoft.com/office/drawing/2014/main" val="3875766870"/>
                    </a:ext>
                  </a:extLst>
                </a:gridCol>
                <a:gridCol w="1274750">
                  <a:extLst>
                    <a:ext uri="{9D8B030D-6E8A-4147-A177-3AD203B41FA5}">
                      <a16:colId xmlns:a16="http://schemas.microsoft.com/office/drawing/2014/main" val="559610258"/>
                    </a:ext>
                  </a:extLst>
                </a:gridCol>
                <a:gridCol w="1274750">
                  <a:extLst>
                    <a:ext uri="{9D8B030D-6E8A-4147-A177-3AD203B41FA5}">
                      <a16:colId xmlns:a16="http://schemas.microsoft.com/office/drawing/2014/main" val="3842981463"/>
                    </a:ext>
                  </a:extLst>
                </a:gridCol>
                <a:gridCol w="1274750">
                  <a:extLst>
                    <a:ext uri="{9D8B030D-6E8A-4147-A177-3AD203B41FA5}">
                      <a16:colId xmlns:a16="http://schemas.microsoft.com/office/drawing/2014/main" val="624024210"/>
                    </a:ext>
                  </a:extLst>
                </a:gridCol>
                <a:gridCol w="1274750">
                  <a:extLst>
                    <a:ext uri="{9D8B030D-6E8A-4147-A177-3AD203B41FA5}">
                      <a16:colId xmlns:a16="http://schemas.microsoft.com/office/drawing/2014/main" val="458289592"/>
                    </a:ext>
                  </a:extLst>
                </a:gridCol>
                <a:gridCol w="1274750">
                  <a:extLst>
                    <a:ext uri="{9D8B030D-6E8A-4147-A177-3AD203B41FA5}">
                      <a16:colId xmlns:a16="http://schemas.microsoft.com/office/drawing/2014/main" val="1871629326"/>
                    </a:ext>
                  </a:extLst>
                </a:gridCol>
              </a:tblGrid>
              <a:tr h="603296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 rtl="1"/>
                      <a:endParaRPr lang="ar-SA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827090"/>
                  </a:ext>
                </a:extLst>
              </a:tr>
              <a:tr h="603296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 rtl="1"/>
                      <a:endParaRPr lang="ar-SA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566035"/>
                  </a:ext>
                </a:extLst>
              </a:tr>
            </a:tbl>
          </a:graphicData>
        </a:graphic>
      </p:graphicFrame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C511D3F-8523-B295-4B00-60709D626C7F}"/>
              </a:ext>
            </a:extLst>
          </p:cNvPr>
          <p:cNvSpPr txBox="1"/>
          <p:nvPr/>
        </p:nvSpPr>
        <p:spPr>
          <a:xfrm>
            <a:off x="7190509" y="4453917"/>
            <a:ext cx="1269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520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7568C29F-124B-A491-618F-90C540B27010}"/>
              </a:ext>
            </a:extLst>
          </p:cNvPr>
          <p:cNvSpPr txBox="1"/>
          <p:nvPr/>
        </p:nvSpPr>
        <p:spPr>
          <a:xfrm>
            <a:off x="8472623" y="4319740"/>
            <a:ext cx="16986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الراتب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الشهري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A5C8D2A4-1A94-E59C-FE04-5F2C7767DAB5}"/>
              </a:ext>
            </a:extLst>
          </p:cNvPr>
          <p:cNvSpPr txBox="1"/>
          <p:nvPr/>
        </p:nvSpPr>
        <p:spPr>
          <a:xfrm>
            <a:off x="7216044" y="3689839"/>
            <a:ext cx="1269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البداية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EDFAB3FE-8F10-3B63-16DC-3982336E78CA}"/>
              </a:ext>
            </a:extLst>
          </p:cNvPr>
          <p:cNvSpPr txBox="1"/>
          <p:nvPr/>
        </p:nvSpPr>
        <p:spPr>
          <a:xfrm>
            <a:off x="8736044" y="3718893"/>
            <a:ext cx="1269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الشهر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1D9707D1-1982-1C57-AA57-879803C13A1B}"/>
              </a:ext>
            </a:extLst>
          </p:cNvPr>
          <p:cNvSpPr txBox="1"/>
          <p:nvPr/>
        </p:nvSpPr>
        <p:spPr>
          <a:xfrm>
            <a:off x="5919540" y="3531149"/>
            <a:ext cx="12690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الشهر</a:t>
            </a: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الأول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C02E23A-D3BD-0A33-C25A-6BBF47AEFA89}"/>
              </a:ext>
            </a:extLst>
          </p:cNvPr>
          <p:cNvSpPr txBox="1"/>
          <p:nvPr/>
        </p:nvSpPr>
        <p:spPr>
          <a:xfrm>
            <a:off x="5919540" y="4474468"/>
            <a:ext cx="1269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580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29332F32-FCC9-0FD0-2F1F-15D220BFDB9F}"/>
              </a:ext>
            </a:extLst>
          </p:cNvPr>
          <p:cNvSpPr txBox="1"/>
          <p:nvPr/>
        </p:nvSpPr>
        <p:spPr>
          <a:xfrm>
            <a:off x="4630377" y="3544862"/>
            <a:ext cx="12690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الشهر الثاني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B1345C7F-82B9-E03C-6AFA-1EB040A297D0}"/>
              </a:ext>
            </a:extLst>
          </p:cNvPr>
          <p:cNvSpPr txBox="1"/>
          <p:nvPr/>
        </p:nvSpPr>
        <p:spPr>
          <a:xfrm>
            <a:off x="4661408" y="4483335"/>
            <a:ext cx="1269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640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C2A1B55C-8E10-214F-70B5-D6D5DEC9409F}"/>
              </a:ext>
            </a:extLst>
          </p:cNvPr>
          <p:cNvSpPr txBox="1"/>
          <p:nvPr/>
        </p:nvSpPr>
        <p:spPr>
          <a:xfrm>
            <a:off x="3339889" y="3552173"/>
            <a:ext cx="12690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الشهر الثالث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4539A992-50AD-AAFE-41D1-B3E39A3E39C0}"/>
              </a:ext>
            </a:extLst>
          </p:cNvPr>
          <p:cNvSpPr txBox="1"/>
          <p:nvPr/>
        </p:nvSpPr>
        <p:spPr>
          <a:xfrm>
            <a:off x="3296428" y="4434012"/>
            <a:ext cx="1269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700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7FD2AC72-F43E-16EA-C026-FB09B9DFC6E3}"/>
              </a:ext>
            </a:extLst>
          </p:cNvPr>
          <p:cNvSpPr txBox="1"/>
          <p:nvPr/>
        </p:nvSpPr>
        <p:spPr>
          <a:xfrm>
            <a:off x="2151529" y="3580452"/>
            <a:ext cx="12545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الشهر الرابع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D36D7E34-3475-F4F2-816B-4186BEABAFA0}"/>
              </a:ext>
            </a:extLst>
          </p:cNvPr>
          <p:cNvSpPr txBox="1"/>
          <p:nvPr/>
        </p:nvSpPr>
        <p:spPr>
          <a:xfrm>
            <a:off x="2090994" y="4413631"/>
            <a:ext cx="1269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760</a:t>
            </a:r>
          </a:p>
        </p:txBody>
      </p:sp>
      <p:sp>
        <p:nvSpPr>
          <p:cNvPr id="34" name="سهم: منحني لليسار 33">
            <a:extLst>
              <a:ext uri="{FF2B5EF4-FFF2-40B4-BE49-F238E27FC236}">
                <a16:creationId xmlns:a16="http://schemas.microsoft.com/office/drawing/2014/main" id="{4EA052BA-3DFF-6B46-8063-AD07A4194ED5}"/>
              </a:ext>
            </a:extLst>
          </p:cNvPr>
          <p:cNvSpPr/>
          <p:nvPr/>
        </p:nvSpPr>
        <p:spPr>
          <a:xfrm rot="5400000">
            <a:off x="6873066" y="4797438"/>
            <a:ext cx="380886" cy="789035"/>
          </a:xfrm>
          <a:prstGeom prst="curved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7A3683A0-E00E-CBA5-180D-23DD3403D5C7}"/>
              </a:ext>
            </a:extLst>
          </p:cNvPr>
          <p:cNvSpPr txBox="1"/>
          <p:nvPr/>
        </p:nvSpPr>
        <p:spPr>
          <a:xfrm>
            <a:off x="6504019" y="5451765"/>
            <a:ext cx="1247075" cy="707886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dirty="0">
                <a:solidFill>
                  <a:srgbClr val="0070C0"/>
                </a:solidFill>
                <a:latin typeface="Calibri"/>
                <a:cs typeface="Mudir MT" pitchFamily="2" charset="-78"/>
              </a:rPr>
              <a:t>+60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Mudir MT" pitchFamily="2" charset="-78"/>
            </a:endParaRPr>
          </a:p>
        </p:txBody>
      </p:sp>
      <p:sp>
        <p:nvSpPr>
          <p:cNvPr id="36" name="سهم: منحني لليسار 35">
            <a:extLst>
              <a:ext uri="{FF2B5EF4-FFF2-40B4-BE49-F238E27FC236}">
                <a16:creationId xmlns:a16="http://schemas.microsoft.com/office/drawing/2014/main" id="{264DF63C-228A-9641-9E50-57CC00E20B3B}"/>
              </a:ext>
            </a:extLst>
          </p:cNvPr>
          <p:cNvSpPr/>
          <p:nvPr/>
        </p:nvSpPr>
        <p:spPr>
          <a:xfrm rot="5400000">
            <a:off x="5655392" y="4797438"/>
            <a:ext cx="380886" cy="789035"/>
          </a:xfrm>
          <a:prstGeom prst="curved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4B31CD03-CE70-5F2B-1051-02B8EB501198}"/>
              </a:ext>
            </a:extLst>
          </p:cNvPr>
          <p:cNvSpPr txBox="1"/>
          <p:nvPr/>
        </p:nvSpPr>
        <p:spPr>
          <a:xfrm>
            <a:off x="5288977" y="5429178"/>
            <a:ext cx="1247075" cy="707886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+60</a:t>
            </a:r>
          </a:p>
        </p:txBody>
      </p:sp>
      <p:sp>
        <p:nvSpPr>
          <p:cNvPr id="38" name="سهم: منحني لليسار 37">
            <a:extLst>
              <a:ext uri="{FF2B5EF4-FFF2-40B4-BE49-F238E27FC236}">
                <a16:creationId xmlns:a16="http://schemas.microsoft.com/office/drawing/2014/main" id="{3ABA6D33-2F98-4AF7-41F5-3BA66E95E2B1}"/>
              </a:ext>
            </a:extLst>
          </p:cNvPr>
          <p:cNvSpPr/>
          <p:nvPr/>
        </p:nvSpPr>
        <p:spPr>
          <a:xfrm rot="5400000">
            <a:off x="4302253" y="4816194"/>
            <a:ext cx="380886" cy="789035"/>
          </a:xfrm>
          <a:prstGeom prst="curved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90F72E70-FCCE-0995-31EA-725CAD70EC1D}"/>
              </a:ext>
            </a:extLst>
          </p:cNvPr>
          <p:cNvSpPr txBox="1"/>
          <p:nvPr/>
        </p:nvSpPr>
        <p:spPr>
          <a:xfrm>
            <a:off x="3926136" y="5396402"/>
            <a:ext cx="1247075" cy="707886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dirty="0">
                <a:solidFill>
                  <a:srgbClr val="0070C0"/>
                </a:solidFill>
                <a:latin typeface="Calibri"/>
                <a:cs typeface="Mudir MT" pitchFamily="2" charset="-78"/>
              </a:rPr>
              <a:t>+60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Mudir MT" pitchFamily="2" charset="-78"/>
            </a:endParaRPr>
          </a:p>
        </p:txBody>
      </p:sp>
      <p:sp>
        <p:nvSpPr>
          <p:cNvPr id="40" name="سهم: منحني لليسار 39">
            <a:extLst>
              <a:ext uri="{FF2B5EF4-FFF2-40B4-BE49-F238E27FC236}">
                <a16:creationId xmlns:a16="http://schemas.microsoft.com/office/drawing/2014/main" id="{0445384E-05D3-7E1E-0323-345E3B169B6C}"/>
              </a:ext>
            </a:extLst>
          </p:cNvPr>
          <p:cNvSpPr/>
          <p:nvPr/>
        </p:nvSpPr>
        <p:spPr>
          <a:xfrm rot="5400000">
            <a:off x="3069317" y="4816194"/>
            <a:ext cx="380886" cy="789035"/>
          </a:xfrm>
          <a:prstGeom prst="curved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A721A23B-F37F-8413-0FA5-E8CE779CE43E}"/>
              </a:ext>
            </a:extLst>
          </p:cNvPr>
          <p:cNvSpPr txBox="1"/>
          <p:nvPr/>
        </p:nvSpPr>
        <p:spPr>
          <a:xfrm>
            <a:off x="2664160" y="5396402"/>
            <a:ext cx="1247075" cy="707886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dirty="0">
                <a:solidFill>
                  <a:srgbClr val="0070C0"/>
                </a:solidFill>
                <a:latin typeface="Calibri"/>
                <a:cs typeface="Mudir MT" pitchFamily="2" charset="-78"/>
              </a:rPr>
              <a:t>+60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Mudir MT" pitchFamily="2" charset="-78"/>
            </a:endParaRP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8C40C6C6-0014-7135-0D2B-AED1E1A32DBF}"/>
              </a:ext>
            </a:extLst>
          </p:cNvPr>
          <p:cNvSpPr/>
          <p:nvPr/>
        </p:nvSpPr>
        <p:spPr>
          <a:xfrm>
            <a:off x="2158494" y="3581591"/>
            <a:ext cx="1098564" cy="13552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84577795-D18D-AC0C-389E-96BA382A312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7015" t="62353" r="47626" b="23039"/>
          <a:stretch/>
        </p:blipFill>
        <p:spPr>
          <a:xfrm>
            <a:off x="3987053" y="1298942"/>
            <a:ext cx="5600701" cy="2150787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18930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1" grpId="0" uiExpand="1" build="p"/>
      <p:bldP spid="22" grpId="0"/>
      <p:bldP spid="23" grpId="0"/>
      <p:bldP spid="24" grpId="0"/>
      <p:bldP spid="25" grpId="0"/>
      <p:bldP spid="26" grpId="0"/>
      <p:bldP spid="27" grpId="0"/>
      <p:bldP spid="28" grpId="0"/>
      <p:bldP spid="31" grpId="0"/>
      <p:bldP spid="32" grpId="0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8537" y="-564362"/>
            <a:ext cx="13829073" cy="7986724"/>
            <a:chOff x="0" y="0"/>
            <a:chExt cx="27658147" cy="159734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8615233" y="8448407"/>
              <a:ext cx="13222916" cy="18271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435232" y="12985476"/>
              <a:ext cx="13222916" cy="18271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4249990" y="5793279"/>
              <a:ext cx="13444318" cy="185776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180241"/>
              <a:ext cx="13444318" cy="185776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8680824" y="613757"/>
              <a:ext cx="8294766" cy="18577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7400281" y="12970180"/>
              <a:ext cx="8294766" cy="18577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2700621" y="14115688"/>
              <a:ext cx="8294766" cy="185776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5720447" y="38100"/>
              <a:ext cx="8294766" cy="185776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78308" y="4353760"/>
            <a:ext cx="1070954" cy="125941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126499">
            <a:off x="9749904" y="1674272"/>
            <a:ext cx="882033" cy="165993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8432" y="1069320"/>
            <a:ext cx="1014055" cy="119250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D170325-AC1A-8B99-1A8D-A1C043CB65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" y="5720172"/>
            <a:ext cx="1266043" cy="1137828"/>
          </a:xfrm>
          <a:prstGeom prst="rect">
            <a:avLst/>
          </a:prstGeom>
        </p:spPr>
      </p:pic>
      <p:pic>
        <p:nvPicPr>
          <p:cNvPr id="16" name="Picture 35" descr="Picture 35">
            <a:extLst>
              <a:ext uri="{FF2B5EF4-FFF2-40B4-BE49-F238E27FC236}">
                <a16:creationId xmlns:a16="http://schemas.microsoft.com/office/drawing/2014/main" id="{EC9B7E7B-B703-FB46-DB43-6B334B96284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953" t="18377" r="25002" b="33135"/>
          <a:stretch/>
        </p:blipFill>
        <p:spPr>
          <a:xfrm>
            <a:off x="11172994" y="409351"/>
            <a:ext cx="972050" cy="928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F0899427-592C-4AA2-D092-745FF5BEA04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13629" b="21148"/>
          <a:stretch/>
        </p:blipFill>
        <p:spPr>
          <a:xfrm rot="2590557">
            <a:off x="7470109" y="2238130"/>
            <a:ext cx="2528526" cy="2549195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D834DCCF-2627-5EF6-EE95-B95C647DF394}"/>
              </a:ext>
            </a:extLst>
          </p:cNvPr>
          <p:cNvSpPr txBox="1"/>
          <p:nvPr/>
        </p:nvSpPr>
        <p:spPr>
          <a:xfrm>
            <a:off x="7075227" y="2891220"/>
            <a:ext cx="33151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الواجب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منصة مدرستي</a:t>
            </a: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E36365F1-B8F4-7236-4770-0FF2D8B1058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17681" b="22948"/>
          <a:stretch/>
        </p:blipFill>
        <p:spPr>
          <a:xfrm rot="360556">
            <a:off x="3443618" y="906786"/>
            <a:ext cx="4111153" cy="2613701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79750785-CB86-C072-1DC2-A37DD32F307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17681" b="22948"/>
          <a:stretch/>
        </p:blipFill>
        <p:spPr>
          <a:xfrm rot="360556">
            <a:off x="974714" y="3534513"/>
            <a:ext cx="4111153" cy="2626978"/>
          </a:xfrm>
          <a:prstGeom prst="rect">
            <a:avLst/>
          </a:prstGeom>
        </p:spPr>
      </p:pic>
      <p:sp>
        <p:nvSpPr>
          <p:cNvPr id="21" name="مخطط انسيابي: تخزين داخلي 20">
            <a:hlinkClick r:id="rId16"/>
            <a:extLst>
              <a:ext uri="{FF2B5EF4-FFF2-40B4-BE49-F238E27FC236}">
                <a16:creationId xmlns:a16="http://schemas.microsoft.com/office/drawing/2014/main" id="{64EBC4B3-64E4-4A24-381A-1D8E50140498}"/>
              </a:ext>
            </a:extLst>
          </p:cNvPr>
          <p:cNvSpPr/>
          <p:nvPr/>
        </p:nvSpPr>
        <p:spPr>
          <a:xfrm>
            <a:off x="3127925" y="698771"/>
            <a:ext cx="4205632" cy="2730229"/>
          </a:xfrm>
          <a:custGeom>
            <a:avLst/>
            <a:gdLst>
              <a:gd name="connsiteX0" fmla="*/ 0 w 4205632"/>
              <a:gd name="connsiteY0" fmla="*/ 0 h 2730229"/>
              <a:gd name="connsiteX1" fmla="*/ 4205632 w 4205632"/>
              <a:gd name="connsiteY1" fmla="*/ 0 h 2730229"/>
              <a:gd name="connsiteX2" fmla="*/ 4205632 w 4205632"/>
              <a:gd name="connsiteY2" fmla="*/ 2730229 h 2730229"/>
              <a:gd name="connsiteX3" fmla="*/ 0 w 4205632"/>
              <a:gd name="connsiteY3" fmla="*/ 2730229 h 2730229"/>
              <a:gd name="connsiteX4" fmla="*/ 0 w 4205632"/>
              <a:gd name="connsiteY4" fmla="*/ 0 h 2730229"/>
              <a:gd name="connsiteX0" fmla="*/ 525704 w 4205632"/>
              <a:gd name="connsiteY0" fmla="*/ 0 h 2730229"/>
              <a:gd name="connsiteX1" fmla="*/ 525704 w 4205632"/>
              <a:gd name="connsiteY1" fmla="*/ 2730229 h 2730229"/>
              <a:gd name="connsiteX2" fmla="*/ 0 w 4205632"/>
              <a:gd name="connsiteY2" fmla="*/ 341278 h 2730229"/>
              <a:gd name="connsiteX3" fmla="*/ 4205632 w 4205632"/>
              <a:gd name="connsiteY3" fmla="*/ 341278 h 2730229"/>
              <a:gd name="connsiteX0" fmla="*/ 0 w 4205632"/>
              <a:gd name="connsiteY0" fmla="*/ 0 h 2730229"/>
              <a:gd name="connsiteX1" fmla="*/ 4205632 w 4205632"/>
              <a:gd name="connsiteY1" fmla="*/ 0 h 2730229"/>
              <a:gd name="connsiteX2" fmla="*/ 4205632 w 4205632"/>
              <a:gd name="connsiteY2" fmla="*/ 2730229 h 2730229"/>
              <a:gd name="connsiteX3" fmla="*/ 0 w 4205632"/>
              <a:gd name="connsiteY3" fmla="*/ 2730229 h 2730229"/>
              <a:gd name="connsiteX4" fmla="*/ 0 w 4205632"/>
              <a:gd name="connsiteY4" fmla="*/ 0 h 273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5632" h="2730229" stroke="0" extrusionOk="0">
                <a:moveTo>
                  <a:pt x="0" y="0"/>
                </a:moveTo>
                <a:cubicBezTo>
                  <a:pt x="1786348" y="131919"/>
                  <a:pt x="2227190" y="-79974"/>
                  <a:pt x="4205632" y="0"/>
                </a:cubicBezTo>
                <a:cubicBezTo>
                  <a:pt x="4318444" y="904580"/>
                  <a:pt x="4151656" y="2419137"/>
                  <a:pt x="4205632" y="2730229"/>
                </a:cubicBezTo>
                <a:cubicBezTo>
                  <a:pt x="2358687" y="2773118"/>
                  <a:pt x="466340" y="2625223"/>
                  <a:pt x="0" y="2730229"/>
                </a:cubicBezTo>
                <a:cubicBezTo>
                  <a:pt x="-49572" y="1625022"/>
                  <a:pt x="-52360" y="1085831"/>
                  <a:pt x="0" y="0"/>
                </a:cubicBezTo>
                <a:close/>
              </a:path>
              <a:path w="4205632" h="2730229" fill="none" extrusionOk="0">
                <a:moveTo>
                  <a:pt x="525704" y="0"/>
                </a:moveTo>
                <a:cubicBezTo>
                  <a:pt x="445598" y="423318"/>
                  <a:pt x="421702" y="2443416"/>
                  <a:pt x="525704" y="2730229"/>
                </a:cubicBezTo>
                <a:moveTo>
                  <a:pt x="0" y="341278"/>
                </a:moveTo>
                <a:cubicBezTo>
                  <a:pt x="2080532" y="226207"/>
                  <a:pt x="3343794" y="338187"/>
                  <a:pt x="4205632" y="341278"/>
                </a:cubicBezTo>
              </a:path>
              <a:path w="4205632" h="2730229" fill="none" extrusionOk="0">
                <a:moveTo>
                  <a:pt x="0" y="0"/>
                </a:moveTo>
                <a:cubicBezTo>
                  <a:pt x="1814247" y="-15507"/>
                  <a:pt x="3219014" y="18295"/>
                  <a:pt x="4205632" y="0"/>
                </a:cubicBezTo>
                <a:cubicBezTo>
                  <a:pt x="4314920" y="887886"/>
                  <a:pt x="4257595" y="1929679"/>
                  <a:pt x="4205632" y="2730229"/>
                </a:cubicBezTo>
                <a:cubicBezTo>
                  <a:pt x="3261166" y="2777099"/>
                  <a:pt x="1788927" y="2721520"/>
                  <a:pt x="0" y="2730229"/>
                </a:cubicBezTo>
                <a:cubicBezTo>
                  <a:pt x="-54748" y="1769864"/>
                  <a:pt x="100903" y="493254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335029903">
                  <a:prstGeom prst="flowChartInternalStorag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موقع رفعة التعليمية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مخطط انسيابي: تخزين داخلي 21">
            <a:hlinkClick r:id="rId17"/>
            <a:extLst>
              <a:ext uri="{FF2B5EF4-FFF2-40B4-BE49-F238E27FC236}">
                <a16:creationId xmlns:a16="http://schemas.microsoft.com/office/drawing/2014/main" id="{168AE6FA-2D05-BBE4-F7F8-6BA073EF9AB4}"/>
              </a:ext>
            </a:extLst>
          </p:cNvPr>
          <p:cNvSpPr/>
          <p:nvPr/>
        </p:nvSpPr>
        <p:spPr>
          <a:xfrm>
            <a:off x="705034" y="3543681"/>
            <a:ext cx="4069779" cy="2326544"/>
          </a:xfrm>
          <a:custGeom>
            <a:avLst/>
            <a:gdLst>
              <a:gd name="connsiteX0" fmla="*/ 0 w 4069779"/>
              <a:gd name="connsiteY0" fmla="*/ 0 h 2326544"/>
              <a:gd name="connsiteX1" fmla="*/ 4069779 w 4069779"/>
              <a:gd name="connsiteY1" fmla="*/ 0 h 2326544"/>
              <a:gd name="connsiteX2" fmla="*/ 4069779 w 4069779"/>
              <a:gd name="connsiteY2" fmla="*/ 2326544 h 2326544"/>
              <a:gd name="connsiteX3" fmla="*/ 0 w 4069779"/>
              <a:gd name="connsiteY3" fmla="*/ 2326544 h 2326544"/>
              <a:gd name="connsiteX4" fmla="*/ 0 w 4069779"/>
              <a:gd name="connsiteY4" fmla="*/ 0 h 2326544"/>
              <a:gd name="connsiteX0" fmla="*/ 508722 w 4069779"/>
              <a:gd name="connsiteY0" fmla="*/ 0 h 2326544"/>
              <a:gd name="connsiteX1" fmla="*/ 508722 w 4069779"/>
              <a:gd name="connsiteY1" fmla="*/ 2326544 h 2326544"/>
              <a:gd name="connsiteX2" fmla="*/ 0 w 4069779"/>
              <a:gd name="connsiteY2" fmla="*/ 290818 h 2326544"/>
              <a:gd name="connsiteX3" fmla="*/ 4069779 w 4069779"/>
              <a:gd name="connsiteY3" fmla="*/ 290818 h 2326544"/>
              <a:gd name="connsiteX0" fmla="*/ 0 w 4069779"/>
              <a:gd name="connsiteY0" fmla="*/ 0 h 2326544"/>
              <a:gd name="connsiteX1" fmla="*/ 4069779 w 4069779"/>
              <a:gd name="connsiteY1" fmla="*/ 0 h 2326544"/>
              <a:gd name="connsiteX2" fmla="*/ 4069779 w 4069779"/>
              <a:gd name="connsiteY2" fmla="*/ 2326544 h 2326544"/>
              <a:gd name="connsiteX3" fmla="*/ 0 w 4069779"/>
              <a:gd name="connsiteY3" fmla="*/ 2326544 h 2326544"/>
              <a:gd name="connsiteX4" fmla="*/ 0 w 4069779"/>
              <a:gd name="connsiteY4" fmla="*/ 0 h 232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9779" h="2326544" stroke="0" extrusionOk="0">
                <a:moveTo>
                  <a:pt x="0" y="0"/>
                </a:moveTo>
                <a:cubicBezTo>
                  <a:pt x="480191" y="131919"/>
                  <a:pt x="3103072" y="-79974"/>
                  <a:pt x="4069779" y="0"/>
                </a:cubicBezTo>
                <a:cubicBezTo>
                  <a:pt x="4182591" y="678854"/>
                  <a:pt x="4015803" y="2001745"/>
                  <a:pt x="4069779" y="2326544"/>
                </a:cubicBezTo>
                <a:cubicBezTo>
                  <a:pt x="2172267" y="2369433"/>
                  <a:pt x="918592" y="2221538"/>
                  <a:pt x="0" y="2326544"/>
                </a:cubicBezTo>
                <a:cubicBezTo>
                  <a:pt x="-49572" y="1598131"/>
                  <a:pt x="-52360" y="1143964"/>
                  <a:pt x="0" y="0"/>
                </a:cubicBezTo>
                <a:close/>
              </a:path>
              <a:path w="4069779" h="2326544" fill="none" extrusionOk="0">
                <a:moveTo>
                  <a:pt x="508722" y="0"/>
                </a:moveTo>
                <a:cubicBezTo>
                  <a:pt x="428616" y="562163"/>
                  <a:pt x="404720" y="2002948"/>
                  <a:pt x="508722" y="2326544"/>
                </a:cubicBezTo>
                <a:moveTo>
                  <a:pt x="0" y="290818"/>
                </a:moveTo>
                <a:cubicBezTo>
                  <a:pt x="1476681" y="175747"/>
                  <a:pt x="2414798" y="287727"/>
                  <a:pt x="4069779" y="290818"/>
                </a:cubicBezTo>
              </a:path>
              <a:path w="4069779" h="2326544" fill="none" extrusionOk="0">
                <a:moveTo>
                  <a:pt x="0" y="0"/>
                </a:moveTo>
                <a:cubicBezTo>
                  <a:pt x="1085450" y="-15507"/>
                  <a:pt x="3363420" y="18295"/>
                  <a:pt x="4069779" y="0"/>
                </a:cubicBezTo>
                <a:cubicBezTo>
                  <a:pt x="4179067" y="761093"/>
                  <a:pt x="4121742" y="1830436"/>
                  <a:pt x="4069779" y="2326544"/>
                </a:cubicBezTo>
                <a:cubicBezTo>
                  <a:pt x="2878292" y="2373414"/>
                  <a:pt x="1291820" y="2317835"/>
                  <a:pt x="0" y="2326544"/>
                </a:cubicBezTo>
                <a:cubicBezTo>
                  <a:pt x="-54748" y="1615088"/>
                  <a:pt x="100903" y="963725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335029903">
                  <a:prstGeom prst="flowChartInternalStorag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قناة </a:t>
            </a:r>
            <a:r>
              <a:rPr kumimoji="0" lang="ar-SA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تيليجرام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 / فاطمه صالح السبيعي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2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1" grpId="0"/>
      <p:bldP spid="2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8537" y="-564362"/>
            <a:ext cx="13829073" cy="7986724"/>
            <a:chOff x="0" y="0"/>
            <a:chExt cx="27658147" cy="159734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8615233" y="8448407"/>
              <a:ext cx="13222916" cy="18271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435232" y="12985476"/>
              <a:ext cx="13222916" cy="18271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4249990" y="5793279"/>
              <a:ext cx="13444318" cy="185776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180241"/>
              <a:ext cx="13444318" cy="185776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8680824" y="613757"/>
              <a:ext cx="8294766" cy="18577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7400281" y="12970180"/>
              <a:ext cx="8294766" cy="18577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2700621" y="14115688"/>
              <a:ext cx="8294766" cy="185776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5720447" y="38100"/>
              <a:ext cx="8294766" cy="185776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78308" y="4353760"/>
            <a:ext cx="1070954" cy="125941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126499">
            <a:off x="9483061" y="767016"/>
            <a:ext cx="882033" cy="165993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8432" y="1069320"/>
            <a:ext cx="1014055" cy="1192502"/>
          </a:xfrm>
          <a:prstGeom prst="rect">
            <a:avLst/>
          </a:prstGeom>
        </p:spPr>
      </p:pic>
      <p:sp>
        <p:nvSpPr>
          <p:cNvPr id="12" name="Freeform 9">
            <a:extLst>
              <a:ext uri="{FF2B5EF4-FFF2-40B4-BE49-F238E27FC236}">
                <a16:creationId xmlns:a16="http://schemas.microsoft.com/office/drawing/2014/main" id="{51D893AC-BC93-9B94-BE01-1FF5B557A525}"/>
              </a:ext>
            </a:extLst>
          </p:cNvPr>
          <p:cNvSpPr/>
          <p:nvPr/>
        </p:nvSpPr>
        <p:spPr>
          <a:xfrm>
            <a:off x="5766815" y="1836595"/>
            <a:ext cx="3722739" cy="2041538"/>
          </a:xfrm>
          <a:custGeom>
            <a:avLst/>
            <a:gdLst/>
            <a:ahLst/>
            <a:cxnLst/>
            <a:rect l="l" t="t" r="r" b="b"/>
            <a:pathLst>
              <a:path w="19050000" h="19050000">
                <a:moveTo>
                  <a:pt x="0" y="0"/>
                </a:moveTo>
                <a:lnTo>
                  <a:pt x="19050000" y="0"/>
                </a:lnTo>
                <a:lnTo>
                  <a:pt x="19050000" y="19050000"/>
                </a:lnTo>
                <a:lnTo>
                  <a:pt x="0" y="1905000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40A0389-22FA-334A-4268-84885A4AC6EF}"/>
              </a:ext>
            </a:extLst>
          </p:cNvPr>
          <p:cNvSpPr txBox="1"/>
          <p:nvPr/>
        </p:nvSpPr>
        <p:spPr>
          <a:xfrm>
            <a:off x="6140163" y="2461241"/>
            <a:ext cx="30307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الاستراتيجيات المستخدمة في درسنا الجميل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udir MT" pitchFamily="2" charset="-78"/>
            </a:endParaRP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7AD4CFCD-3E15-6F85-A921-98BC8A2F08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60556">
            <a:off x="-80039" y="1805178"/>
            <a:ext cx="5434390" cy="5611182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F547EC3E-1CB5-F3C7-7B98-C259E36CBC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2590557">
            <a:off x="2624039" y="1078108"/>
            <a:ext cx="2669247" cy="1842129"/>
          </a:xfrm>
          <a:prstGeom prst="rect">
            <a:avLst/>
          </a:prstGeom>
        </p:spPr>
      </p:pic>
      <p:pic>
        <p:nvPicPr>
          <p:cNvPr id="22" name="Picture 17">
            <a:extLst>
              <a:ext uri="{FF2B5EF4-FFF2-40B4-BE49-F238E27FC236}">
                <a16:creationId xmlns:a16="http://schemas.microsoft.com/office/drawing/2014/main" id="{90DB49A8-DCDF-47A7-20CA-9D228C032E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19644">
            <a:off x="4784725" y="859256"/>
            <a:ext cx="786391" cy="1124392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AEE0F0A4-B356-78E2-9159-DD837D845189}"/>
              </a:ext>
            </a:extLst>
          </p:cNvPr>
          <p:cNvSpPr txBox="1"/>
          <p:nvPr/>
        </p:nvSpPr>
        <p:spPr>
          <a:xfrm>
            <a:off x="1105912" y="2997234"/>
            <a:ext cx="394480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التصفح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القراءة الصامتة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التبرير المنطقي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تعلم فردي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تعلم تعاوني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البحث عن نمط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udir MT" pitchFamily="2" charset="-78"/>
            </a:endParaRPr>
          </a:p>
        </p:txBody>
      </p:sp>
      <p:pic>
        <p:nvPicPr>
          <p:cNvPr id="13" name="Picture 35" descr="Picture 35">
            <a:extLst>
              <a:ext uri="{FF2B5EF4-FFF2-40B4-BE49-F238E27FC236}">
                <a16:creationId xmlns:a16="http://schemas.microsoft.com/office/drawing/2014/main" id="{7DF025A0-35E4-03D6-61A4-5662DCA433D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953" t="18377" r="25002" b="33135"/>
          <a:stretch/>
        </p:blipFill>
        <p:spPr>
          <a:xfrm>
            <a:off x="11153610" y="402069"/>
            <a:ext cx="972050" cy="928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0ACCBEE8-DBD9-1CA7-5284-654E6A41EE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" y="5720172"/>
            <a:ext cx="1266043" cy="113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0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8537" y="-564362"/>
            <a:ext cx="13829073" cy="7986724"/>
            <a:chOff x="0" y="0"/>
            <a:chExt cx="27658147" cy="159734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8615233" y="8448407"/>
              <a:ext cx="13222916" cy="18271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435232" y="12985476"/>
              <a:ext cx="13222916" cy="18271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4249990" y="5793279"/>
              <a:ext cx="13444318" cy="185776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180241"/>
              <a:ext cx="13444318" cy="185776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8680824" y="613757"/>
              <a:ext cx="8294766" cy="18577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7400281" y="12970180"/>
              <a:ext cx="8294766" cy="18577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2700621" y="14115688"/>
              <a:ext cx="8294766" cy="185776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5720447" y="38100"/>
              <a:ext cx="8294766" cy="185776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78308" y="4353760"/>
            <a:ext cx="1070954" cy="125941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126499">
            <a:off x="9483062" y="767016"/>
            <a:ext cx="882033" cy="165993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8432" y="1069320"/>
            <a:ext cx="1014055" cy="1192502"/>
          </a:xfrm>
          <a:prstGeom prst="rect">
            <a:avLst/>
          </a:prstGeom>
        </p:spPr>
      </p:pic>
      <p:sp>
        <p:nvSpPr>
          <p:cNvPr id="12" name="Freeform 9">
            <a:extLst>
              <a:ext uri="{FF2B5EF4-FFF2-40B4-BE49-F238E27FC236}">
                <a16:creationId xmlns:a16="http://schemas.microsoft.com/office/drawing/2014/main" id="{51D893AC-BC93-9B94-BE01-1FF5B557A525}"/>
              </a:ext>
            </a:extLst>
          </p:cNvPr>
          <p:cNvSpPr/>
          <p:nvPr/>
        </p:nvSpPr>
        <p:spPr>
          <a:xfrm>
            <a:off x="5878418" y="1836594"/>
            <a:ext cx="3611136" cy="2517165"/>
          </a:xfrm>
          <a:custGeom>
            <a:avLst/>
            <a:gdLst/>
            <a:ahLst/>
            <a:cxnLst/>
            <a:rect l="l" t="t" r="r" b="b"/>
            <a:pathLst>
              <a:path w="19050000" h="19050000">
                <a:moveTo>
                  <a:pt x="0" y="0"/>
                </a:moveTo>
                <a:lnTo>
                  <a:pt x="19050000" y="0"/>
                </a:lnTo>
                <a:lnTo>
                  <a:pt x="19050000" y="19050000"/>
                </a:lnTo>
                <a:lnTo>
                  <a:pt x="0" y="1905000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40A0389-22FA-334A-4268-84885A4AC6EF}"/>
              </a:ext>
            </a:extLst>
          </p:cNvPr>
          <p:cNvSpPr txBox="1"/>
          <p:nvPr/>
        </p:nvSpPr>
        <p:spPr>
          <a:xfrm>
            <a:off x="6152754" y="2125680"/>
            <a:ext cx="303074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فكرة الدرس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udir MT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أحل المسائل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باستعمال استراتيجية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التبرير المنطقي</a:t>
            </a: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7AD4CFCD-3E15-6F85-A921-98BC8A2F08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60556">
            <a:off x="2503474" y="2519200"/>
            <a:ext cx="2592075" cy="2676401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F547EC3E-1CB5-F3C7-7B98-C259E36CBC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2590557">
            <a:off x="2079453" y="2326157"/>
            <a:ext cx="2076591" cy="2001259"/>
          </a:xfrm>
          <a:prstGeom prst="rect">
            <a:avLst/>
          </a:prstGeom>
        </p:spPr>
      </p:pic>
      <p:pic>
        <p:nvPicPr>
          <p:cNvPr id="22" name="Picture 17">
            <a:extLst>
              <a:ext uri="{FF2B5EF4-FFF2-40B4-BE49-F238E27FC236}">
                <a16:creationId xmlns:a16="http://schemas.microsoft.com/office/drawing/2014/main" id="{90DB49A8-DCDF-47A7-20CA-9D228C032E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361292">
            <a:off x="4512532" y="1843824"/>
            <a:ext cx="786391" cy="1124392"/>
          </a:xfrm>
          <a:prstGeom prst="rect">
            <a:avLst/>
          </a:prstGeom>
        </p:spPr>
      </p:pic>
      <p:pic>
        <p:nvPicPr>
          <p:cNvPr id="13" name="Picture 35" descr="Picture 35">
            <a:extLst>
              <a:ext uri="{FF2B5EF4-FFF2-40B4-BE49-F238E27FC236}">
                <a16:creationId xmlns:a16="http://schemas.microsoft.com/office/drawing/2014/main" id="{CC8DC0B3-FA87-2A1F-7F79-B93C9B1FA28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953" t="18377" r="25002" b="33135"/>
          <a:stretch/>
        </p:blipFill>
        <p:spPr>
          <a:xfrm>
            <a:off x="11153610" y="402069"/>
            <a:ext cx="972050" cy="928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D33D1BC-CA50-E178-52A8-B484E26BC38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" y="5720172"/>
            <a:ext cx="1266043" cy="113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3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8537" y="-564362"/>
            <a:ext cx="13829073" cy="7986724"/>
            <a:chOff x="0" y="0"/>
            <a:chExt cx="27658147" cy="159734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8615233" y="8448407"/>
              <a:ext cx="13222916" cy="18271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435232" y="12985476"/>
              <a:ext cx="13222916" cy="18271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4249990" y="5793279"/>
              <a:ext cx="13444318" cy="185776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180241"/>
              <a:ext cx="13444318" cy="185776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8680824" y="613757"/>
              <a:ext cx="8294766" cy="18577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7400281" y="12970180"/>
              <a:ext cx="8294766" cy="18577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2700621" y="14115688"/>
              <a:ext cx="8294766" cy="185776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5720447" y="38100"/>
              <a:ext cx="8294766" cy="185776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42913" y="5125755"/>
            <a:ext cx="1070954" cy="125941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126499">
            <a:off x="7912826" y="60988"/>
            <a:ext cx="768176" cy="144566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6394" y="617375"/>
            <a:ext cx="1014055" cy="1192502"/>
          </a:xfrm>
          <a:prstGeom prst="rect">
            <a:avLst/>
          </a:prstGeom>
        </p:spPr>
      </p:pic>
      <p:pic>
        <p:nvPicPr>
          <p:cNvPr id="29" name="Picture 35" descr="Picture 35">
            <a:extLst>
              <a:ext uri="{FF2B5EF4-FFF2-40B4-BE49-F238E27FC236}">
                <a16:creationId xmlns:a16="http://schemas.microsoft.com/office/drawing/2014/main" id="{184937E7-5616-7E8F-362D-BF9D55E9830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953" t="18377" r="25002" b="33135"/>
          <a:stretch/>
        </p:blipFill>
        <p:spPr>
          <a:xfrm>
            <a:off x="11153610" y="402069"/>
            <a:ext cx="972050" cy="928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BC1CA255-D3EC-3F25-BC4E-7177E1F5A0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" y="5720172"/>
            <a:ext cx="1266043" cy="1137828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0A517CB-82DE-B3AF-B9D1-EC0D4DE145E3}"/>
              </a:ext>
            </a:extLst>
          </p:cNvPr>
          <p:cNvSpPr txBox="1"/>
          <p:nvPr/>
        </p:nvSpPr>
        <p:spPr>
          <a:xfrm>
            <a:off x="5833312" y="876290"/>
            <a:ext cx="2028023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أسئلة البناء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5AB90E9-6053-2CD6-FDDD-7B3F4BB58B28}"/>
              </a:ext>
            </a:extLst>
          </p:cNvPr>
          <p:cNvSpPr txBox="1"/>
          <p:nvPr/>
        </p:nvSpPr>
        <p:spPr>
          <a:xfrm>
            <a:off x="6096000" y="2024790"/>
            <a:ext cx="425061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هل يمكن وجود أكثر من ٣ أضلاع في المثلث ؟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8CDB59DF-26CB-E22D-FDC9-67CCE9E85B54}"/>
              </a:ext>
            </a:extLst>
          </p:cNvPr>
          <p:cNvSpPr txBox="1"/>
          <p:nvPr/>
        </p:nvSpPr>
        <p:spPr>
          <a:xfrm>
            <a:off x="6096000" y="3095445"/>
            <a:ext cx="425061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هل يمكن وجود زاويتين منفرجتين في مثلث ؟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B7C4E16-6D95-E3CE-9027-B2EF86900277}"/>
              </a:ext>
            </a:extLst>
          </p:cNvPr>
          <p:cNvSpPr txBox="1"/>
          <p:nvPr/>
        </p:nvSpPr>
        <p:spPr>
          <a:xfrm>
            <a:off x="6110415" y="4096920"/>
            <a:ext cx="4251645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هل يمكن أن يكون مجموع زوايا مثلث ١٧٩ °  ؟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8A8CCA84-B5D8-66FD-88A1-28319B87639F}"/>
              </a:ext>
            </a:extLst>
          </p:cNvPr>
          <p:cNvSpPr txBox="1"/>
          <p:nvPr/>
        </p:nvSpPr>
        <p:spPr>
          <a:xfrm>
            <a:off x="4687382" y="4869729"/>
            <a:ext cx="570693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هل يمكن للمثلث المختلف الأضلاع أن يكون متطابق الأضلاع ؟</a:t>
            </a:r>
          </a:p>
        </p:txBody>
      </p:sp>
      <p:sp>
        <p:nvSpPr>
          <p:cNvPr id="23" name="مثلث متساوي الساقين 22">
            <a:extLst>
              <a:ext uri="{FF2B5EF4-FFF2-40B4-BE49-F238E27FC236}">
                <a16:creationId xmlns:a16="http://schemas.microsoft.com/office/drawing/2014/main" id="{A0D59C09-1EBD-8768-CF36-F38C61139B61}"/>
              </a:ext>
            </a:extLst>
          </p:cNvPr>
          <p:cNvSpPr/>
          <p:nvPr/>
        </p:nvSpPr>
        <p:spPr>
          <a:xfrm>
            <a:off x="1873392" y="2443612"/>
            <a:ext cx="2213806" cy="167302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 w="57150" cmpd="thickThin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8831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8" grpId="0" animBg="1"/>
      <p:bldP spid="20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8537" y="-564362"/>
            <a:ext cx="13829073" cy="7986724"/>
            <a:chOff x="0" y="0"/>
            <a:chExt cx="27658147" cy="159734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8615233" y="8448407"/>
              <a:ext cx="13222916" cy="18271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435232" y="12985476"/>
              <a:ext cx="13222916" cy="18271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4249990" y="5793279"/>
              <a:ext cx="13444318" cy="185776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180241"/>
              <a:ext cx="13444318" cy="185776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8680824" y="613757"/>
              <a:ext cx="8294766" cy="18577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7400281" y="12970180"/>
              <a:ext cx="8294766" cy="18577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2700621" y="14115688"/>
              <a:ext cx="8294766" cy="185776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5720447" y="38100"/>
              <a:ext cx="8294766" cy="1857760"/>
            </a:xfrm>
            <a:prstGeom prst="rect">
              <a:avLst/>
            </a:prstGeom>
          </p:spPr>
        </p:pic>
      </p:grpSp>
      <p:pic>
        <p:nvPicPr>
          <p:cNvPr id="12" name="Picture 35" descr="Picture 35">
            <a:extLst>
              <a:ext uri="{FF2B5EF4-FFF2-40B4-BE49-F238E27FC236}">
                <a16:creationId xmlns:a16="http://schemas.microsoft.com/office/drawing/2014/main" id="{A617D58A-25CC-048D-86DA-BEBCB39F82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953" t="18377" r="25002" b="33135"/>
          <a:stretch/>
        </p:blipFill>
        <p:spPr>
          <a:xfrm>
            <a:off x="11153610" y="402069"/>
            <a:ext cx="972050" cy="928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698260C-0A69-DC59-11A4-D5FFF741F9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" y="5720172"/>
            <a:ext cx="1266043" cy="1137828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8473CA9D-3168-DA28-6BBC-4AE78AF2858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568" t="16170" r="23508" b="9445"/>
          <a:stretch/>
        </p:blipFill>
        <p:spPr>
          <a:xfrm>
            <a:off x="1327164" y="383568"/>
            <a:ext cx="9609624" cy="6193615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18D70D20-0D99-5740-0282-43743F681389}"/>
              </a:ext>
            </a:extLst>
          </p:cNvPr>
          <p:cNvSpPr txBox="1"/>
          <p:nvPr/>
        </p:nvSpPr>
        <p:spPr>
          <a:xfrm>
            <a:off x="5950254" y="174911"/>
            <a:ext cx="2028023" cy="52322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القراءة الصامتة</a:t>
            </a:r>
          </a:p>
        </p:txBody>
      </p:sp>
    </p:spTree>
    <p:extLst>
      <p:ext uri="{BB962C8B-B14F-4D97-AF65-F5344CB8AC3E}">
        <p14:creationId xmlns:p14="http://schemas.microsoft.com/office/powerpoint/2010/main" val="321184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8537" y="-564362"/>
            <a:ext cx="13829073" cy="7986724"/>
            <a:chOff x="0" y="0"/>
            <a:chExt cx="27658147" cy="159734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8615233" y="8448407"/>
              <a:ext cx="13222916" cy="18271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435232" y="12985476"/>
              <a:ext cx="13222916" cy="18271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4249990" y="5793279"/>
              <a:ext cx="13444318" cy="185776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180241"/>
              <a:ext cx="13444318" cy="185776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8680824" y="613757"/>
              <a:ext cx="8294766" cy="18577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7400281" y="12970180"/>
              <a:ext cx="8294766" cy="18577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2700621" y="14115688"/>
              <a:ext cx="8294766" cy="185776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5720447" y="38100"/>
              <a:ext cx="8294766" cy="185776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37958" y="5029673"/>
            <a:ext cx="1070954" cy="125941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4521" y="402069"/>
            <a:ext cx="1014055" cy="1192502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220794B5-7DDC-64B4-C938-FFEB92E2CB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590557">
            <a:off x="7927468" y="274927"/>
            <a:ext cx="2542090" cy="2449872"/>
          </a:xfrm>
          <a:prstGeom prst="rect">
            <a:avLst/>
          </a:prstGeom>
        </p:spPr>
      </p:pic>
      <p:pic>
        <p:nvPicPr>
          <p:cNvPr id="20" name="Picture 17">
            <a:extLst>
              <a:ext uri="{FF2B5EF4-FFF2-40B4-BE49-F238E27FC236}">
                <a16:creationId xmlns:a16="http://schemas.microsoft.com/office/drawing/2014/main" id="{600386D7-7670-C4C1-6A5F-ECBB7BE8EF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774568">
            <a:off x="8164072" y="96922"/>
            <a:ext cx="786391" cy="1124392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8F7A95A7-BA95-59DD-85B8-CCD759E01A57}"/>
              </a:ext>
            </a:extLst>
          </p:cNvPr>
          <p:cNvSpPr txBox="1"/>
          <p:nvPr/>
        </p:nvSpPr>
        <p:spPr>
          <a:xfrm>
            <a:off x="8414838" y="929574"/>
            <a:ext cx="21526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تحليل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 الاستراتيجية</a:t>
            </a:r>
          </a:p>
        </p:txBody>
      </p:sp>
      <p:pic>
        <p:nvPicPr>
          <p:cNvPr id="13" name="Picture 35" descr="Picture 35">
            <a:extLst>
              <a:ext uri="{FF2B5EF4-FFF2-40B4-BE49-F238E27FC236}">
                <a16:creationId xmlns:a16="http://schemas.microsoft.com/office/drawing/2014/main" id="{1E54930C-CBBD-7EAA-95C2-69C84DEA569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953" t="18377" r="25002" b="33135"/>
          <a:stretch/>
        </p:blipFill>
        <p:spPr>
          <a:xfrm>
            <a:off x="11153610" y="402069"/>
            <a:ext cx="972050" cy="928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F2C6F6C-D671-4BAE-EA1B-23DC1B706C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" y="5720172"/>
            <a:ext cx="1266043" cy="113782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90F9C57-23CF-225C-7308-23DD23A1AE7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41203" t="44941" r="9546" b="48438"/>
          <a:stretch/>
        </p:blipFill>
        <p:spPr>
          <a:xfrm>
            <a:off x="880039" y="2447464"/>
            <a:ext cx="9672361" cy="104579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F326E70B-A054-9DF0-B467-0253D3EA002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61779" t="51511" r="9547" b="43765"/>
          <a:stretch/>
        </p:blipFill>
        <p:spPr>
          <a:xfrm>
            <a:off x="2279918" y="4500980"/>
            <a:ext cx="7391596" cy="811904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B33260C-335A-3C2F-B122-CA59EBEF25CA}"/>
              </a:ext>
            </a:extLst>
          </p:cNvPr>
          <p:cNvSpPr txBox="1"/>
          <p:nvPr/>
        </p:nvSpPr>
        <p:spPr>
          <a:xfrm>
            <a:off x="3532928" y="3589617"/>
            <a:ext cx="5126144" cy="830997"/>
          </a:xfrm>
          <a:prstGeom prst="rect">
            <a:avLst/>
          </a:prstGeom>
          <a:solidFill>
            <a:srgbClr val="FEF4D9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استعمل سمير التبرير الاستقرائي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لأنه وضع قاعدة بعد دراسة ثلاثة أمثلة.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E48A568F-7D99-CACE-C49F-26A88D64EE28}"/>
              </a:ext>
            </a:extLst>
          </p:cNvPr>
          <p:cNvSpPr txBox="1"/>
          <p:nvPr/>
        </p:nvSpPr>
        <p:spPr>
          <a:xfrm>
            <a:off x="3941056" y="5256859"/>
            <a:ext cx="3863340" cy="461665"/>
          </a:xfrm>
          <a:prstGeom prst="rect">
            <a:avLst/>
          </a:prstGeom>
          <a:solidFill>
            <a:srgbClr val="FEF4D9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كلتا الخطتين تصفان نتيجة نمط ما.</a:t>
            </a:r>
          </a:p>
        </p:txBody>
      </p:sp>
    </p:spTree>
    <p:extLst>
      <p:ext uri="{BB962C8B-B14F-4D97-AF65-F5344CB8AC3E}">
        <p14:creationId xmlns:p14="http://schemas.microsoft.com/office/powerpoint/2010/main" val="294341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8537" y="-564362"/>
            <a:ext cx="13829073" cy="7986724"/>
            <a:chOff x="0" y="0"/>
            <a:chExt cx="27658147" cy="159734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8615233" y="8448407"/>
              <a:ext cx="13222916" cy="18271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435232" y="12985476"/>
              <a:ext cx="13222916" cy="18271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4249990" y="5793279"/>
              <a:ext cx="13444318" cy="185776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180241"/>
              <a:ext cx="13444318" cy="185776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8680824" y="613757"/>
              <a:ext cx="8294766" cy="18577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7400281" y="12970180"/>
              <a:ext cx="8294766" cy="18577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2700621" y="14115688"/>
              <a:ext cx="8294766" cy="185776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5720447" y="38100"/>
              <a:ext cx="8294766" cy="185776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126499">
            <a:off x="9885144" y="392775"/>
            <a:ext cx="690765" cy="120327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66394" y="617375"/>
            <a:ext cx="1014055" cy="1192502"/>
          </a:xfrm>
          <a:prstGeom prst="rect">
            <a:avLst/>
          </a:prstGeom>
        </p:spPr>
      </p:pic>
      <p:pic>
        <p:nvPicPr>
          <p:cNvPr id="29" name="Picture 35" descr="Picture 35">
            <a:extLst>
              <a:ext uri="{FF2B5EF4-FFF2-40B4-BE49-F238E27FC236}">
                <a16:creationId xmlns:a16="http://schemas.microsoft.com/office/drawing/2014/main" id="{184937E7-5616-7E8F-362D-BF9D55E9830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953" t="18377" r="25002" b="33135"/>
          <a:stretch/>
        </p:blipFill>
        <p:spPr>
          <a:xfrm>
            <a:off x="11153610" y="402069"/>
            <a:ext cx="972050" cy="928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BC1CA255-D3EC-3F25-BC4E-7177E1F5A0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" y="5720172"/>
            <a:ext cx="1266043" cy="113782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78DA8C4-2A9D-41A2-8CF0-876272A4261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3373" t="58981" r="20892" b="25920"/>
          <a:stretch/>
        </p:blipFill>
        <p:spPr>
          <a:xfrm>
            <a:off x="4712184" y="1145746"/>
            <a:ext cx="5333937" cy="1758876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E8CF5F8-ADA3-EDC7-EAE7-8C65DD8D856E}"/>
              </a:ext>
            </a:extLst>
          </p:cNvPr>
          <p:cNvSpPr txBox="1"/>
          <p:nvPr/>
        </p:nvSpPr>
        <p:spPr>
          <a:xfrm>
            <a:off x="6365140" y="357092"/>
            <a:ext cx="2028023" cy="52322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التعلم الفردي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7EF43A6-933D-B3C6-CAA5-A692D08D4E7E}"/>
              </a:ext>
            </a:extLst>
          </p:cNvPr>
          <p:cNvSpPr txBox="1"/>
          <p:nvPr/>
        </p:nvSpPr>
        <p:spPr>
          <a:xfrm>
            <a:off x="6796630" y="3234348"/>
            <a:ext cx="121195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علي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9B2E78E7-A233-7E39-22F5-5288D684987F}"/>
              </a:ext>
            </a:extLst>
          </p:cNvPr>
          <p:cNvSpPr txBox="1"/>
          <p:nvPr/>
        </p:nvSpPr>
        <p:spPr>
          <a:xfrm>
            <a:off x="4866207" y="3234348"/>
            <a:ext cx="121195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أحمد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145B92F-5953-79B7-F62E-9E5C9EDEC172}"/>
              </a:ext>
            </a:extLst>
          </p:cNvPr>
          <p:cNvSpPr txBox="1"/>
          <p:nvPr/>
        </p:nvSpPr>
        <p:spPr>
          <a:xfrm>
            <a:off x="2901811" y="3234348"/>
            <a:ext cx="121195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محمود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CB500A3-16ED-1C16-85BF-70C8EFCDE8E1}"/>
              </a:ext>
            </a:extLst>
          </p:cNvPr>
          <p:cNvSpPr txBox="1"/>
          <p:nvPr/>
        </p:nvSpPr>
        <p:spPr>
          <a:xfrm>
            <a:off x="8893636" y="3953379"/>
            <a:ext cx="230497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لم يأكل محمود</a:t>
            </a:r>
            <a:r>
              <a:rPr kumimoji="0" lang="ar-SA" sz="20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 الموز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Mudir MT" pitchFamily="2" charset="-78"/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2E027D4C-9075-639A-646D-EA08344AE2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46910" y="4908197"/>
            <a:ext cx="1449168" cy="91398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C1F93E5F-A10A-45BF-92E2-623D8FA07C8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12176" y="3918174"/>
            <a:ext cx="1667872" cy="1003677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AAA43AC1-DBAD-6AB9-2DA9-FDBB5DA21F99}"/>
              </a:ext>
            </a:extLst>
          </p:cNvPr>
          <p:cNvSpPr txBox="1"/>
          <p:nvPr/>
        </p:nvSpPr>
        <p:spPr>
          <a:xfrm>
            <a:off x="8893636" y="4542709"/>
            <a:ext cx="230497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أكل علي المانجو</a:t>
            </a: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1A763CEA-9B52-14F4-F89D-17A911F9958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92514" y="3927028"/>
            <a:ext cx="1771195" cy="100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9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32474 -0.133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7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8537" y="-651768"/>
            <a:ext cx="13829073" cy="7986724"/>
            <a:chOff x="0" y="0"/>
            <a:chExt cx="27658147" cy="159734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8615233" y="8448407"/>
              <a:ext cx="13222916" cy="18271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435232" y="12985476"/>
              <a:ext cx="13222916" cy="18271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4249990" y="5793279"/>
              <a:ext cx="13444318" cy="185776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180241"/>
              <a:ext cx="13444318" cy="185776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8680824" y="613757"/>
              <a:ext cx="8294766" cy="18577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7400281" y="12970180"/>
              <a:ext cx="8294766" cy="18577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2700621" y="14115688"/>
              <a:ext cx="8294766" cy="185776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5720447" y="38100"/>
              <a:ext cx="8294766" cy="185776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42913" y="5125755"/>
            <a:ext cx="1070954" cy="125941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126499">
            <a:off x="10311888" y="464154"/>
            <a:ext cx="882033" cy="165993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6394" y="617375"/>
            <a:ext cx="1014055" cy="1192502"/>
          </a:xfrm>
          <a:prstGeom prst="rect">
            <a:avLst/>
          </a:prstGeom>
        </p:spPr>
      </p:pic>
      <p:pic>
        <p:nvPicPr>
          <p:cNvPr id="29" name="Picture 35" descr="Picture 35">
            <a:extLst>
              <a:ext uri="{FF2B5EF4-FFF2-40B4-BE49-F238E27FC236}">
                <a16:creationId xmlns:a16="http://schemas.microsoft.com/office/drawing/2014/main" id="{184937E7-5616-7E8F-362D-BF9D55E9830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953" t="18377" r="25002" b="33135"/>
          <a:stretch/>
        </p:blipFill>
        <p:spPr>
          <a:xfrm>
            <a:off x="11153610" y="402069"/>
            <a:ext cx="972050" cy="928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BC1CA255-D3EC-3F25-BC4E-7177E1F5A0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" y="5720172"/>
            <a:ext cx="1266043" cy="1137828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D958E9B-DD84-C05E-AEF2-15A57C1AF391}"/>
              </a:ext>
            </a:extLst>
          </p:cNvPr>
          <p:cNvSpPr txBox="1"/>
          <p:nvPr/>
        </p:nvSpPr>
        <p:spPr>
          <a:xfrm>
            <a:off x="5858966" y="554412"/>
            <a:ext cx="2536969" cy="52322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البحث</a:t>
            </a:r>
            <a:r>
              <a:rPr kumimoji="0" lang="ar-SA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 عن نمط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Mudir MT" pitchFamily="2" charset="-78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06C52429-13FD-9A2B-02A3-76AF061F35E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5904" t="73821" r="20566" b="22474"/>
          <a:stretch/>
        </p:blipFill>
        <p:spPr>
          <a:xfrm>
            <a:off x="3598664" y="1474017"/>
            <a:ext cx="6860644" cy="82027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490696D-AFDB-0960-E7DF-6DAB588010A5}"/>
              </a:ext>
            </a:extLst>
          </p:cNvPr>
          <p:cNvSpPr txBox="1"/>
          <p:nvPr/>
        </p:nvSpPr>
        <p:spPr>
          <a:xfrm>
            <a:off x="9177691" y="3079759"/>
            <a:ext cx="1070954" cy="646331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71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  ،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Mudir MT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87006443-757D-4EBD-2429-66A7AF4D0099}"/>
              </a:ext>
            </a:extLst>
          </p:cNvPr>
          <p:cNvSpPr txBox="1"/>
          <p:nvPr/>
        </p:nvSpPr>
        <p:spPr>
          <a:xfrm>
            <a:off x="8261050" y="3082474"/>
            <a:ext cx="1070954" cy="646331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64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  ،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Mudir MT" pitchFamily="2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0FBC7C9-0FA9-6082-4114-1E153A38A8AD}"/>
              </a:ext>
            </a:extLst>
          </p:cNvPr>
          <p:cNvSpPr txBox="1"/>
          <p:nvPr/>
        </p:nvSpPr>
        <p:spPr>
          <a:xfrm>
            <a:off x="7286219" y="3090122"/>
            <a:ext cx="1070954" cy="646331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57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  ،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Mudir MT" pitchFamily="2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BE455777-E1EE-131A-2844-01AA4A6B6B7B}"/>
              </a:ext>
            </a:extLst>
          </p:cNvPr>
          <p:cNvSpPr txBox="1"/>
          <p:nvPr/>
        </p:nvSpPr>
        <p:spPr>
          <a:xfrm>
            <a:off x="6369578" y="3105834"/>
            <a:ext cx="1070954" cy="646331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50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  ،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Mudir MT" pitchFamily="2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273B5150-FCC5-A210-22B2-7A7FF5DA88DF}"/>
              </a:ext>
            </a:extLst>
          </p:cNvPr>
          <p:cNvSpPr txBox="1"/>
          <p:nvPr/>
        </p:nvSpPr>
        <p:spPr>
          <a:xfrm>
            <a:off x="5218626" y="3079759"/>
            <a:ext cx="1247075" cy="646331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.....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  ،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Mudir MT" pitchFamily="2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FC8BC83-4732-6868-0695-820680D51169}"/>
              </a:ext>
            </a:extLst>
          </p:cNvPr>
          <p:cNvSpPr txBox="1"/>
          <p:nvPr/>
        </p:nvSpPr>
        <p:spPr>
          <a:xfrm>
            <a:off x="3923490" y="3105833"/>
            <a:ext cx="1247075" cy="646331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.....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  ،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Mudir MT" pitchFamily="2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ECFE2A09-C1BF-0296-88FE-3343DF4E0C05}"/>
              </a:ext>
            </a:extLst>
          </p:cNvPr>
          <p:cNvSpPr txBox="1"/>
          <p:nvPr/>
        </p:nvSpPr>
        <p:spPr>
          <a:xfrm>
            <a:off x="2834119" y="3079759"/>
            <a:ext cx="1133481" cy="646331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.....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  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Mudir MT" pitchFamily="2" charset="-78"/>
            </a:endParaRPr>
          </a:p>
        </p:txBody>
      </p:sp>
      <p:sp>
        <p:nvSpPr>
          <p:cNvPr id="24" name="سهم: منحني لليسار 23">
            <a:extLst>
              <a:ext uri="{FF2B5EF4-FFF2-40B4-BE49-F238E27FC236}">
                <a16:creationId xmlns:a16="http://schemas.microsoft.com/office/drawing/2014/main" id="{2289376E-2EF4-097A-DB39-FEAFF8C3436B}"/>
              </a:ext>
            </a:extLst>
          </p:cNvPr>
          <p:cNvSpPr/>
          <p:nvPr/>
        </p:nvSpPr>
        <p:spPr>
          <a:xfrm rot="5400000">
            <a:off x="9155580" y="3675574"/>
            <a:ext cx="659161" cy="789035"/>
          </a:xfrm>
          <a:prstGeom prst="curved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76BBC66-6F66-A224-FC95-C799342D2419}"/>
              </a:ext>
            </a:extLst>
          </p:cNvPr>
          <p:cNvSpPr txBox="1"/>
          <p:nvPr/>
        </p:nvSpPr>
        <p:spPr>
          <a:xfrm>
            <a:off x="9170202" y="4619979"/>
            <a:ext cx="1247075" cy="707886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-7</a:t>
            </a:r>
          </a:p>
        </p:txBody>
      </p:sp>
      <p:sp>
        <p:nvSpPr>
          <p:cNvPr id="26" name="سهم: منحني لليسار 25">
            <a:extLst>
              <a:ext uri="{FF2B5EF4-FFF2-40B4-BE49-F238E27FC236}">
                <a16:creationId xmlns:a16="http://schemas.microsoft.com/office/drawing/2014/main" id="{2189B52E-507B-AC1B-45EA-3FF8194D20AF}"/>
              </a:ext>
            </a:extLst>
          </p:cNvPr>
          <p:cNvSpPr/>
          <p:nvPr/>
        </p:nvSpPr>
        <p:spPr>
          <a:xfrm rot="5400000">
            <a:off x="8173246" y="3687228"/>
            <a:ext cx="659161" cy="789034"/>
          </a:xfrm>
          <a:prstGeom prst="curved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9E5DD9D1-DDDF-0CDE-0544-EBDAFB57EFB7}"/>
              </a:ext>
            </a:extLst>
          </p:cNvPr>
          <p:cNvSpPr txBox="1"/>
          <p:nvPr/>
        </p:nvSpPr>
        <p:spPr>
          <a:xfrm>
            <a:off x="8027650" y="4659353"/>
            <a:ext cx="1129292" cy="707886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-7</a:t>
            </a:r>
          </a:p>
        </p:txBody>
      </p:sp>
      <p:sp>
        <p:nvSpPr>
          <p:cNvPr id="28" name="سهم: منحني لليسار 27">
            <a:extLst>
              <a:ext uri="{FF2B5EF4-FFF2-40B4-BE49-F238E27FC236}">
                <a16:creationId xmlns:a16="http://schemas.microsoft.com/office/drawing/2014/main" id="{3BB62AFB-F969-00CB-B4C9-02513988AFC7}"/>
              </a:ext>
            </a:extLst>
          </p:cNvPr>
          <p:cNvSpPr/>
          <p:nvPr/>
        </p:nvSpPr>
        <p:spPr>
          <a:xfrm rot="5400000">
            <a:off x="7211267" y="3677408"/>
            <a:ext cx="659161" cy="789034"/>
          </a:xfrm>
          <a:prstGeom prst="curved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64FC597D-9726-8E66-7E4F-E4E5A81F09D0}"/>
              </a:ext>
            </a:extLst>
          </p:cNvPr>
          <p:cNvSpPr txBox="1"/>
          <p:nvPr/>
        </p:nvSpPr>
        <p:spPr>
          <a:xfrm>
            <a:off x="6965838" y="4631800"/>
            <a:ext cx="1129292" cy="707886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-7</a:t>
            </a:r>
          </a:p>
        </p:txBody>
      </p:sp>
      <p:sp>
        <p:nvSpPr>
          <p:cNvPr id="32" name="سهم: منحني لليسار 31">
            <a:extLst>
              <a:ext uri="{FF2B5EF4-FFF2-40B4-BE49-F238E27FC236}">
                <a16:creationId xmlns:a16="http://schemas.microsoft.com/office/drawing/2014/main" id="{A80AFD99-E23A-AE58-6E1D-1735EFA2B3B4}"/>
              </a:ext>
            </a:extLst>
          </p:cNvPr>
          <p:cNvSpPr/>
          <p:nvPr/>
        </p:nvSpPr>
        <p:spPr>
          <a:xfrm rot="5400000">
            <a:off x="6224792" y="3733992"/>
            <a:ext cx="659161" cy="789035"/>
          </a:xfrm>
          <a:prstGeom prst="curvedLef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3D5AA86-755A-B9E2-5C57-437DED335EC6}"/>
              </a:ext>
            </a:extLst>
          </p:cNvPr>
          <p:cNvSpPr txBox="1"/>
          <p:nvPr/>
        </p:nvSpPr>
        <p:spPr>
          <a:xfrm>
            <a:off x="5974385" y="4629839"/>
            <a:ext cx="1247075" cy="707886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-7</a:t>
            </a:r>
          </a:p>
        </p:txBody>
      </p:sp>
      <p:sp>
        <p:nvSpPr>
          <p:cNvPr id="34" name="سهم: منحني لليسار 33">
            <a:extLst>
              <a:ext uri="{FF2B5EF4-FFF2-40B4-BE49-F238E27FC236}">
                <a16:creationId xmlns:a16="http://schemas.microsoft.com/office/drawing/2014/main" id="{A49FA4E6-5CB1-E2A7-8B0A-B404604D7D75}"/>
              </a:ext>
            </a:extLst>
          </p:cNvPr>
          <p:cNvSpPr/>
          <p:nvPr/>
        </p:nvSpPr>
        <p:spPr>
          <a:xfrm rot="5400000">
            <a:off x="4971855" y="3733993"/>
            <a:ext cx="659161" cy="789034"/>
          </a:xfrm>
          <a:prstGeom prst="curvedLef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B2E14014-BB15-2BF5-B28F-3283C5E21321}"/>
              </a:ext>
            </a:extLst>
          </p:cNvPr>
          <p:cNvSpPr txBox="1"/>
          <p:nvPr/>
        </p:nvSpPr>
        <p:spPr>
          <a:xfrm>
            <a:off x="4728577" y="4631800"/>
            <a:ext cx="1129292" cy="707886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-7</a:t>
            </a:r>
          </a:p>
        </p:txBody>
      </p:sp>
      <p:sp>
        <p:nvSpPr>
          <p:cNvPr id="36" name="سهم: منحني لليسار 35">
            <a:extLst>
              <a:ext uri="{FF2B5EF4-FFF2-40B4-BE49-F238E27FC236}">
                <a16:creationId xmlns:a16="http://schemas.microsoft.com/office/drawing/2014/main" id="{5412F094-AD27-E53A-0C78-5C8B55740D14}"/>
              </a:ext>
            </a:extLst>
          </p:cNvPr>
          <p:cNvSpPr/>
          <p:nvPr/>
        </p:nvSpPr>
        <p:spPr>
          <a:xfrm rot="5400000">
            <a:off x="3799562" y="3750943"/>
            <a:ext cx="659161" cy="789034"/>
          </a:xfrm>
          <a:prstGeom prst="curvedLef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674E36E7-A68E-BAC7-B474-94DE80C6989A}"/>
              </a:ext>
            </a:extLst>
          </p:cNvPr>
          <p:cNvSpPr txBox="1"/>
          <p:nvPr/>
        </p:nvSpPr>
        <p:spPr>
          <a:xfrm>
            <a:off x="3565520" y="4590905"/>
            <a:ext cx="1129292" cy="707886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-7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5372C1DA-2D87-8A30-1AA7-D17F568D2C0F}"/>
              </a:ext>
            </a:extLst>
          </p:cNvPr>
          <p:cNvSpPr txBox="1"/>
          <p:nvPr/>
        </p:nvSpPr>
        <p:spPr>
          <a:xfrm>
            <a:off x="5408966" y="2875329"/>
            <a:ext cx="1129292" cy="707886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dirty="0">
                <a:solidFill>
                  <a:srgbClr val="FF0000"/>
                </a:solidFill>
                <a:latin typeface="Calibri"/>
                <a:cs typeface="Mudir MT" pitchFamily="2" charset="-78"/>
              </a:rPr>
              <a:t>43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Mudir MT" pitchFamily="2" charset="-78"/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B4F018DC-8073-4713-C458-C598EC38E161}"/>
              </a:ext>
            </a:extLst>
          </p:cNvPr>
          <p:cNvSpPr txBox="1"/>
          <p:nvPr/>
        </p:nvSpPr>
        <p:spPr>
          <a:xfrm>
            <a:off x="4131703" y="2871040"/>
            <a:ext cx="1129292" cy="707886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dirty="0">
                <a:solidFill>
                  <a:srgbClr val="FF0000"/>
                </a:solidFill>
                <a:latin typeface="Calibri"/>
                <a:cs typeface="Mudir MT" pitchFamily="2" charset="-78"/>
              </a:rPr>
              <a:t>36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Mudir MT" pitchFamily="2" charset="-78"/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15C54411-69AD-C65A-698C-E30FBB329992}"/>
              </a:ext>
            </a:extLst>
          </p:cNvPr>
          <p:cNvSpPr txBox="1"/>
          <p:nvPr/>
        </p:nvSpPr>
        <p:spPr>
          <a:xfrm>
            <a:off x="2858789" y="2795334"/>
            <a:ext cx="1129292" cy="707886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dirty="0">
                <a:solidFill>
                  <a:srgbClr val="FF0000"/>
                </a:solidFill>
                <a:latin typeface="Calibri"/>
                <a:cs typeface="Mudir MT" pitchFamily="2" charset="-78"/>
              </a:rPr>
              <a:t>29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Mudi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882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 animBg="1"/>
      <p:bldP spid="27" grpId="0"/>
      <p:bldP spid="28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8537" y="-651768"/>
            <a:ext cx="13829073" cy="7986724"/>
            <a:chOff x="0" y="0"/>
            <a:chExt cx="27658147" cy="159734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8615233" y="8448407"/>
              <a:ext cx="13222916" cy="18271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435232" y="12985476"/>
              <a:ext cx="13222916" cy="18271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4249990" y="5793279"/>
              <a:ext cx="13444318" cy="185776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180241"/>
              <a:ext cx="13444318" cy="185776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8680824" y="613757"/>
              <a:ext cx="8294766" cy="18577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7400281" y="12970180"/>
              <a:ext cx="8294766" cy="18577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2700621" y="14115688"/>
              <a:ext cx="8294766" cy="185776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5720447" y="38100"/>
              <a:ext cx="8294766" cy="185776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42913" y="5125755"/>
            <a:ext cx="1070954" cy="125941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126499">
            <a:off x="9648798" y="391551"/>
            <a:ext cx="882033" cy="145273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6394" y="617375"/>
            <a:ext cx="1014055" cy="1192502"/>
          </a:xfrm>
          <a:prstGeom prst="rect">
            <a:avLst/>
          </a:prstGeom>
        </p:spPr>
      </p:pic>
      <p:pic>
        <p:nvPicPr>
          <p:cNvPr id="29" name="Picture 35" descr="Picture 35">
            <a:extLst>
              <a:ext uri="{FF2B5EF4-FFF2-40B4-BE49-F238E27FC236}">
                <a16:creationId xmlns:a16="http://schemas.microsoft.com/office/drawing/2014/main" id="{184937E7-5616-7E8F-362D-BF9D55E9830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953" t="18377" r="25002" b="33135"/>
          <a:stretch/>
        </p:blipFill>
        <p:spPr>
          <a:xfrm>
            <a:off x="11153610" y="402069"/>
            <a:ext cx="972050" cy="928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BC1CA255-D3EC-3F25-BC4E-7177E1F5A0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" y="5720172"/>
            <a:ext cx="1266043" cy="113782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05168EC-F472-5607-B2D6-1DC6FDB1FD4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7015" t="26390" r="47148" b="58628"/>
          <a:stretch/>
        </p:blipFill>
        <p:spPr>
          <a:xfrm>
            <a:off x="4443790" y="1313132"/>
            <a:ext cx="5374226" cy="196795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2DDC349-DFC5-8D82-47ED-6641C635334B}"/>
              </a:ext>
            </a:extLst>
          </p:cNvPr>
          <p:cNvSpPr txBox="1"/>
          <p:nvPr/>
        </p:nvSpPr>
        <p:spPr>
          <a:xfrm>
            <a:off x="6365140" y="357092"/>
            <a:ext cx="2028023" cy="52322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Mudir MT" pitchFamily="2" charset="-78"/>
              </a:rPr>
              <a:t>التعلم التعاوني</a:t>
            </a:r>
          </a:p>
        </p:txBody>
      </p:sp>
      <p:graphicFrame>
        <p:nvGraphicFramePr>
          <p:cNvPr id="17" name="جدول 17">
            <a:extLst>
              <a:ext uri="{FF2B5EF4-FFF2-40B4-BE49-F238E27FC236}">
                <a16:creationId xmlns:a16="http://schemas.microsoft.com/office/drawing/2014/main" id="{33CD9C9D-4E87-BC6C-1F50-CA3FB2994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379443"/>
              </p:ext>
            </p:extLst>
          </p:nvPr>
        </p:nvGraphicFramePr>
        <p:xfrm>
          <a:off x="2068284" y="3709101"/>
          <a:ext cx="8150480" cy="1426256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776730">
                  <a:extLst>
                    <a:ext uri="{9D8B030D-6E8A-4147-A177-3AD203B41FA5}">
                      <a16:colId xmlns:a16="http://schemas.microsoft.com/office/drawing/2014/main" val="3875766870"/>
                    </a:ext>
                  </a:extLst>
                </a:gridCol>
                <a:gridCol w="1274750">
                  <a:extLst>
                    <a:ext uri="{9D8B030D-6E8A-4147-A177-3AD203B41FA5}">
                      <a16:colId xmlns:a16="http://schemas.microsoft.com/office/drawing/2014/main" val="559610258"/>
                    </a:ext>
                  </a:extLst>
                </a:gridCol>
                <a:gridCol w="1274750">
                  <a:extLst>
                    <a:ext uri="{9D8B030D-6E8A-4147-A177-3AD203B41FA5}">
                      <a16:colId xmlns:a16="http://schemas.microsoft.com/office/drawing/2014/main" val="3842981463"/>
                    </a:ext>
                  </a:extLst>
                </a:gridCol>
                <a:gridCol w="1274750">
                  <a:extLst>
                    <a:ext uri="{9D8B030D-6E8A-4147-A177-3AD203B41FA5}">
                      <a16:colId xmlns:a16="http://schemas.microsoft.com/office/drawing/2014/main" val="624024210"/>
                    </a:ext>
                  </a:extLst>
                </a:gridCol>
                <a:gridCol w="1274750">
                  <a:extLst>
                    <a:ext uri="{9D8B030D-6E8A-4147-A177-3AD203B41FA5}">
                      <a16:colId xmlns:a16="http://schemas.microsoft.com/office/drawing/2014/main" val="458289592"/>
                    </a:ext>
                  </a:extLst>
                </a:gridCol>
                <a:gridCol w="1274750">
                  <a:extLst>
                    <a:ext uri="{9D8B030D-6E8A-4147-A177-3AD203B41FA5}">
                      <a16:colId xmlns:a16="http://schemas.microsoft.com/office/drawing/2014/main" val="1871629326"/>
                    </a:ext>
                  </a:extLst>
                </a:gridCol>
              </a:tblGrid>
              <a:tr h="603296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827090"/>
                  </a:ext>
                </a:extLst>
              </a:tr>
              <a:tr h="603296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566035"/>
                  </a:ext>
                </a:extLst>
              </a:tr>
            </a:tbl>
          </a:graphicData>
        </a:graphic>
      </p:graphicFrame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C511D3F-8523-B295-4B00-60709D626C7F}"/>
              </a:ext>
            </a:extLst>
          </p:cNvPr>
          <p:cNvSpPr txBox="1"/>
          <p:nvPr/>
        </p:nvSpPr>
        <p:spPr>
          <a:xfrm>
            <a:off x="7190509" y="4453917"/>
            <a:ext cx="1269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7568C29F-124B-A491-618F-90C540B27010}"/>
              </a:ext>
            </a:extLst>
          </p:cNvPr>
          <p:cNvSpPr txBox="1"/>
          <p:nvPr/>
        </p:nvSpPr>
        <p:spPr>
          <a:xfrm>
            <a:off x="8445692" y="4239099"/>
            <a:ext cx="16986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عدد الصفحات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A5C8D2A4-1A94-E59C-FE04-5F2C7767DAB5}"/>
              </a:ext>
            </a:extLst>
          </p:cNvPr>
          <p:cNvSpPr txBox="1"/>
          <p:nvPr/>
        </p:nvSpPr>
        <p:spPr>
          <a:xfrm>
            <a:off x="7216044" y="3689839"/>
            <a:ext cx="1269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السبت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EDFAB3FE-8F10-3B63-16DC-3982336E78CA}"/>
              </a:ext>
            </a:extLst>
          </p:cNvPr>
          <p:cNvSpPr txBox="1"/>
          <p:nvPr/>
        </p:nvSpPr>
        <p:spPr>
          <a:xfrm>
            <a:off x="8736044" y="3718893"/>
            <a:ext cx="1269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اليوم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1D9707D1-1982-1C57-AA57-879803C13A1B}"/>
              </a:ext>
            </a:extLst>
          </p:cNvPr>
          <p:cNvSpPr txBox="1"/>
          <p:nvPr/>
        </p:nvSpPr>
        <p:spPr>
          <a:xfrm>
            <a:off x="5946977" y="3687607"/>
            <a:ext cx="1269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الأحد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C02E23A-D3BD-0A33-C25A-6BBF47AEFA89}"/>
              </a:ext>
            </a:extLst>
          </p:cNvPr>
          <p:cNvSpPr txBox="1"/>
          <p:nvPr/>
        </p:nvSpPr>
        <p:spPr>
          <a:xfrm>
            <a:off x="5927464" y="4379452"/>
            <a:ext cx="1269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29332F32-FCC9-0FD0-2F1F-15D220BFDB9F}"/>
              </a:ext>
            </a:extLst>
          </p:cNvPr>
          <p:cNvSpPr txBox="1"/>
          <p:nvPr/>
        </p:nvSpPr>
        <p:spPr>
          <a:xfrm>
            <a:off x="4643448" y="3687607"/>
            <a:ext cx="1269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الأثنين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B1345C7F-82B9-E03C-6AFA-1EB040A297D0}"/>
              </a:ext>
            </a:extLst>
          </p:cNvPr>
          <p:cNvSpPr txBox="1"/>
          <p:nvPr/>
        </p:nvSpPr>
        <p:spPr>
          <a:xfrm>
            <a:off x="4665339" y="4360278"/>
            <a:ext cx="1269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C2A1B55C-8E10-214F-70B5-D6D5DEC9409F}"/>
              </a:ext>
            </a:extLst>
          </p:cNvPr>
          <p:cNvSpPr txBox="1"/>
          <p:nvPr/>
        </p:nvSpPr>
        <p:spPr>
          <a:xfrm>
            <a:off x="3373097" y="3706869"/>
            <a:ext cx="1269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الثلاثاء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4539A992-50AD-AAFE-41D1-B3E39A3E39C0}"/>
              </a:ext>
            </a:extLst>
          </p:cNvPr>
          <p:cNvSpPr txBox="1"/>
          <p:nvPr/>
        </p:nvSpPr>
        <p:spPr>
          <a:xfrm>
            <a:off x="3304069" y="4360278"/>
            <a:ext cx="1269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7FD2AC72-F43E-16EA-C026-FB09B9DFC6E3}"/>
              </a:ext>
            </a:extLst>
          </p:cNvPr>
          <p:cNvSpPr txBox="1"/>
          <p:nvPr/>
        </p:nvSpPr>
        <p:spPr>
          <a:xfrm>
            <a:off x="2139784" y="3669216"/>
            <a:ext cx="1269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الأربعاء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D36D7E34-3475-F4F2-816B-4186BEABAFA0}"/>
              </a:ext>
            </a:extLst>
          </p:cNvPr>
          <p:cNvSpPr txBox="1"/>
          <p:nvPr/>
        </p:nvSpPr>
        <p:spPr>
          <a:xfrm>
            <a:off x="2101216" y="4400163"/>
            <a:ext cx="1269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160</a:t>
            </a:r>
          </a:p>
        </p:txBody>
      </p:sp>
      <p:sp>
        <p:nvSpPr>
          <p:cNvPr id="34" name="سهم: منحني لليسار 33">
            <a:extLst>
              <a:ext uri="{FF2B5EF4-FFF2-40B4-BE49-F238E27FC236}">
                <a16:creationId xmlns:a16="http://schemas.microsoft.com/office/drawing/2014/main" id="{4EA052BA-3DFF-6B46-8063-AD07A4194ED5}"/>
              </a:ext>
            </a:extLst>
          </p:cNvPr>
          <p:cNvSpPr/>
          <p:nvPr/>
        </p:nvSpPr>
        <p:spPr>
          <a:xfrm rot="5400000">
            <a:off x="6873066" y="4797438"/>
            <a:ext cx="380886" cy="789035"/>
          </a:xfrm>
          <a:prstGeom prst="curved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7A3683A0-E00E-CBA5-180D-23DD3403D5C7}"/>
              </a:ext>
            </a:extLst>
          </p:cNvPr>
          <p:cNvSpPr txBox="1"/>
          <p:nvPr/>
        </p:nvSpPr>
        <p:spPr>
          <a:xfrm>
            <a:off x="6504019" y="5451765"/>
            <a:ext cx="1247075" cy="707886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dirty="0">
                <a:solidFill>
                  <a:srgbClr val="0070C0"/>
                </a:solidFill>
                <a:latin typeface="Calibri"/>
                <a:cs typeface="Mudir MT" pitchFamily="2" charset="-78"/>
              </a:rPr>
              <a:t>×2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Mudir MT" pitchFamily="2" charset="-78"/>
            </a:endParaRPr>
          </a:p>
        </p:txBody>
      </p:sp>
      <p:sp>
        <p:nvSpPr>
          <p:cNvPr id="36" name="سهم: منحني لليسار 35">
            <a:extLst>
              <a:ext uri="{FF2B5EF4-FFF2-40B4-BE49-F238E27FC236}">
                <a16:creationId xmlns:a16="http://schemas.microsoft.com/office/drawing/2014/main" id="{264DF63C-228A-9641-9E50-57CC00E20B3B}"/>
              </a:ext>
            </a:extLst>
          </p:cNvPr>
          <p:cNvSpPr/>
          <p:nvPr/>
        </p:nvSpPr>
        <p:spPr>
          <a:xfrm rot="5400000">
            <a:off x="5655392" y="4797438"/>
            <a:ext cx="380886" cy="789035"/>
          </a:xfrm>
          <a:prstGeom prst="curved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4B31CD03-CE70-5F2B-1051-02B8EB501198}"/>
              </a:ext>
            </a:extLst>
          </p:cNvPr>
          <p:cNvSpPr txBox="1"/>
          <p:nvPr/>
        </p:nvSpPr>
        <p:spPr>
          <a:xfrm>
            <a:off x="5288977" y="5429178"/>
            <a:ext cx="1247075" cy="707886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dirty="0">
                <a:solidFill>
                  <a:srgbClr val="0070C0"/>
                </a:solidFill>
                <a:latin typeface="Calibri"/>
                <a:cs typeface="Mudir MT" pitchFamily="2" charset="-78"/>
              </a:rPr>
              <a:t>×2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Mudir MT" pitchFamily="2" charset="-78"/>
            </a:endParaRPr>
          </a:p>
        </p:txBody>
      </p:sp>
      <p:sp>
        <p:nvSpPr>
          <p:cNvPr id="38" name="سهم: منحني لليسار 37">
            <a:extLst>
              <a:ext uri="{FF2B5EF4-FFF2-40B4-BE49-F238E27FC236}">
                <a16:creationId xmlns:a16="http://schemas.microsoft.com/office/drawing/2014/main" id="{3ABA6D33-2F98-4AF7-41F5-3BA66E95E2B1}"/>
              </a:ext>
            </a:extLst>
          </p:cNvPr>
          <p:cNvSpPr/>
          <p:nvPr/>
        </p:nvSpPr>
        <p:spPr>
          <a:xfrm rot="5400000">
            <a:off x="4302253" y="4816194"/>
            <a:ext cx="380886" cy="789035"/>
          </a:xfrm>
          <a:prstGeom prst="curved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90F72E70-FCCE-0995-31EA-725CAD70EC1D}"/>
              </a:ext>
            </a:extLst>
          </p:cNvPr>
          <p:cNvSpPr txBox="1"/>
          <p:nvPr/>
        </p:nvSpPr>
        <p:spPr>
          <a:xfrm>
            <a:off x="3926136" y="5396402"/>
            <a:ext cx="1247075" cy="707886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dirty="0">
                <a:solidFill>
                  <a:srgbClr val="0070C0"/>
                </a:solidFill>
                <a:latin typeface="Calibri"/>
                <a:cs typeface="Mudir MT" pitchFamily="2" charset="-78"/>
              </a:rPr>
              <a:t>×2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Mudir MT" pitchFamily="2" charset="-78"/>
            </a:endParaRPr>
          </a:p>
        </p:txBody>
      </p:sp>
      <p:sp>
        <p:nvSpPr>
          <p:cNvPr id="40" name="سهم: منحني لليسار 39">
            <a:extLst>
              <a:ext uri="{FF2B5EF4-FFF2-40B4-BE49-F238E27FC236}">
                <a16:creationId xmlns:a16="http://schemas.microsoft.com/office/drawing/2014/main" id="{0445384E-05D3-7E1E-0323-345E3B169B6C}"/>
              </a:ext>
            </a:extLst>
          </p:cNvPr>
          <p:cNvSpPr/>
          <p:nvPr/>
        </p:nvSpPr>
        <p:spPr>
          <a:xfrm rot="5400000">
            <a:off x="3069317" y="4816194"/>
            <a:ext cx="380886" cy="789035"/>
          </a:xfrm>
          <a:prstGeom prst="curved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A721A23B-F37F-8413-0FA5-E8CE779CE43E}"/>
              </a:ext>
            </a:extLst>
          </p:cNvPr>
          <p:cNvSpPr txBox="1"/>
          <p:nvPr/>
        </p:nvSpPr>
        <p:spPr>
          <a:xfrm>
            <a:off x="2664160" y="5396402"/>
            <a:ext cx="1247075" cy="707886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dirty="0">
                <a:solidFill>
                  <a:srgbClr val="0070C0"/>
                </a:solidFill>
                <a:latin typeface="Calibri"/>
                <a:cs typeface="Mudir MT" pitchFamily="2" charset="-78"/>
              </a:rPr>
              <a:t>×2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Mudir MT" pitchFamily="2" charset="-78"/>
            </a:endParaRP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8C40C6C6-0014-7135-0D2B-AED1E1A32DBF}"/>
              </a:ext>
            </a:extLst>
          </p:cNvPr>
          <p:cNvSpPr/>
          <p:nvPr/>
        </p:nvSpPr>
        <p:spPr>
          <a:xfrm>
            <a:off x="2184817" y="3696090"/>
            <a:ext cx="1065312" cy="12748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075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1" grpId="0" build="p"/>
      <p:bldP spid="22" grpId="0"/>
      <p:bldP spid="23" grpId="0"/>
      <p:bldP spid="24" grpId="0"/>
      <p:bldP spid="25" grpId="0"/>
      <p:bldP spid="26" grpId="0"/>
      <p:bldP spid="27" grpId="0"/>
      <p:bldP spid="28" grpId="0"/>
      <p:bldP spid="31" grpId="0"/>
      <p:bldP spid="32" grpId="0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Microsoft Office PowerPoint</Application>
  <PresentationFormat>شاشة عريضة</PresentationFormat>
  <Paragraphs>93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فاطمه صالح السبيعي</dc:creator>
  <cp:lastModifiedBy>فاطمه صالح السبيعي</cp:lastModifiedBy>
  <cp:revision>11</cp:revision>
  <dcterms:created xsi:type="dcterms:W3CDTF">2023-03-22T18:02:01Z</dcterms:created>
  <dcterms:modified xsi:type="dcterms:W3CDTF">2023-04-08T21:32:34Z</dcterms:modified>
</cp:coreProperties>
</file>