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4" r:id="rId2"/>
    <p:sldId id="485" r:id="rId3"/>
    <p:sldId id="317" r:id="rId4"/>
    <p:sldId id="315" r:id="rId5"/>
    <p:sldId id="318" r:id="rId6"/>
    <p:sldId id="474" r:id="rId7"/>
    <p:sldId id="320" r:id="rId8"/>
    <p:sldId id="346" r:id="rId9"/>
    <p:sldId id="347" r:id="rId10"/>
    <p:sldId id="348" r:id="rId11"/>
    <p:sldId id="479" r:id="rId12"/>
    <p:sldId id="482" r:id="rId13"/>
    <p:sldId id="483" r:id="rId14"/>
    <p:sldId id="484" r:id="rId15"/>
    <p:sldId id="450" r:id="rId16"/>
    <p:sldId id="451" r:id="rId17"/>
    <p:sldId id="473" r:id="rId18"/>
    <p:sldId id="452" r:id="rId19"/>
  </p:sldIdLst>
  <p:sldSz cx="18288000" cy="10287000"/>
  <p:notesSz cx="6858000" cy="9144000"/>
  <p:embeddedFontLst>
    <p:embeddedFont>
      <p:font typeface="Tw Cen MT" pitchFamily="34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DecoType Naskh" charset="-78"/>
      <p:regular r:id="rId33"/>
    </p:embeddedFont>
    <p:embeddedFont>
      <p:font typeface="맑은 고딕" pitchFamily="34" charset="-127"/>
      <p:regular r:id="rId34"/>
      <p:bold r:id="rId35"/>
    </p:embeddedFont>
    <p:embeddedFont>
      <p:font typeface="Calibri Light" pitchFamily="34" charset="0"/>
      <p:regular r:id="rId36"/>
      <p:italic r:id="rId37"/>
    </p:embeddedFont>
    <p:embeddedFont>
      <p:font typeface="Segoe UI Semibold" pitchFamily="34" charset="0"/>
      <p:bold r:id="rId38"/>
      <p:boldItalic r:id="rId39"/>
    </p:embeddedFont>
    <p:embeddedFont>
      <p:font typeface="PT Bold Heading" charset="-78"/>
      <p:regular r:id="rId40"/>
    </p:embeddedFont>
    <p:embeddedFont>
      <p:font typeface="Sakkal Majalla" pitchFamily="2" charset="-78"/>
      <p:regular r:id="rId41"/>
      <p:bold r:id="rId42"/>
    </p:embeddedFont>
    <p:embeddedFont>
      <p:font typeface="Arabic Typesetting" pitchFamily="66" charset="-78"/>
      <p:regular r:id="rId43"/>
    </p:embeddedFont>
    <p:embeddedFont>
      <p:font typeface="宋体" pitchFamily="2" charset="-122"/>
      <p:regular r:id="rId44"/>
    </p:embeddedFont>
    <p:embeddedFont>
      <p:font typeface="微软雅黑" pitchFamily="34" charset="-122"/>
      <p:regular r:id="rId45"/>
      <p:bold r:id="rId46"/>
    </p:embeddedFont>
    <p:embeddedFont>
      <p:font typeface="Arial Rounded MT Bold" pitchFamily="34" charset="0"/>
      <p:regular r:id="rId47"/>
    </p:embeddedFont>
    <p:embeddedFont>
      <p:font typeface="PT Simple Bold Ruled" charset="-78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E4C5D"/>
    <a:srgbClr val="FF9900"/>
    <a:srgbClr val="C09200"/>
    <a:srgbClr val="6666FF"/>
    <a:srgbClr val="CFEDD7"/>
    <a:srgbClr val="9900FF"/>
    <a:srgbClr val="0099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4" d="100"/>
          <a:sy n="44" d="100"/>
        </p:scale>
        <p:origin x="-87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microsoft.com/office/2007/relationships/hdphoto" Target="../media/hdphoto11.wdp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gif"/><Relationship Id="rId18" Type="http://schemas.openxmlformats.org/officeDocument/2006/relationships/image" Target="../media/image85.png"/><Relationship Id="rId3" Type="http://schemas.openxmlformats.org/officeDocument/2006/relationships/image" Target="../media/image75.png"/><Relationship Id="rId21" Type="http://schemas.microsoft.com/office/2007/relationships/hdphoto" Target="../media/hdphoto16.wdp"/><Relationship Id="rId12" Type="http://schemas.openxmlformats.org/officeDocument/2006/relationships/image" Target="../media/image79.gif"/><Relationship Id="rId17" Type="http://schemas.openxmlformats.org/officeDocument/2006/relationships/image" Target="../media/image84.gif"/><Relationship Id="rId2" Type="http://schemas.openxmlformats.org/officeDocument/2006/relationships/audio" Target="../media/audio2.wav"/><Relationship Id="rId16" Type="http://schemas.openxmlformats.org/officeDocument/2006/relationships/image" Target="../media/image83.gif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11" Type="http://schemas.microsoft.com/office/2007/relationships/hdphoto" Target="../media/hdphoto14.wdp"/><Relationship Id="rId5" Type="http://schemas.openxmlformats.org/officeDocument/2006/relationships/image" Target="../media/image77.png"/><Relationship Id="rId15" Type="http://schemas.openxmlformats.org/officeDocument/2006/relationships/image" Target="../media/image82.gif"/><Relationship Id="rId10" Type="http://schemas.openxmlformats.org/officeDocument/2006/relationships/image" Target="../media/image78.png"/><Relationship Id="rId19" Type="http://schemas.microsoft.com/office/2007/relationships/hdphoto" Target="../media/hdphoto15.wdp"/><Relationship Id="rId4" Type="http://schemas.openxmlformats.org/officeDocument/2006/relationships/image" Target="../media/image76.png"/><Relationship Id="rId9" Type="http://schemas.openxmlformats.org/officeDocument/2006/relationships/image" Target="../media/image2.svg"/><Relationship Id="rId14" Type="http://schemas.openxmlformats.org/officeDocument/2006/relationships/image" Target="../media/image81.png"/><Relationship Id="rId22" Type="http://schemas.openxmlformats.org/officeDocument/2006/relationships/image" Target="../media/image87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gif"/><Relationship Id="rId3" Type="http://schemas.openxmlformats.org/officeDocument/2006/relationships/image" Target="../media/image89.gif"/><Relationship Id="rId12" Type="http://schemas.openxmlformats.org/officeDocument/2006/relationships/image" Target="../media/image79.gif"/><Relationship Id="rId2" Type="http://schemas.openxmlformats.org/officeDocument/2006/relationships/image" Target="../media/image88.png"/><Relationship Id="rId16" Type="http://schemas.openxmlformats.org/officeDocument/2006/relationships/image" Target="../media/image92.gif"/><Relationship Id="rId1" Type="http://schemas.openxmlformats.org/officeDocument/2006/relationships/slideLayout" Target="../slideLayouts/slideLayout18.xml"/><Relationship Id="rId11" Type="http://schemas.microsoft.com/office/2007/relationships/hdphoto" Target="../media/hdphoto14.wdp"/><Relationship Id="rId15" Type="http://schemas.openxmlformats.org/officeDocument/2006/relationships/image" Target="../media/image91.gif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.svg"/><Relationship Id="rId14" Type="http://schemas.openxmlformats.org/officeDocument/2006/relationships/image" Target="../media/image83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3" Type="http://schemas.openxmlformats.org/officeDocument/2006/relationships/image" Target="../media/image89.gif"/><Relationship Id="rId12" Type="http://schemas.openxmlformats.org/officeDocument/2006/relationships/image" Target="../media/image90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11" Type="http://schemas.microsoft.com/office/2007/relationships/hdphoto" Target="../media/hdphoto14.wdp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.svg"/><Relationship Id="rId1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18" Type="http://schemas.openxmlformats.org/officeDocument/2006/relationships/image" Target="../media/image99.gif"/><Relationship Id="rId3" Type="http://schemas.openxmlformats.org/officeDocument/2006/relationships/image" Target="../media/image89.gif"/><Relationship Id="rId21" Type="http://schemas.openxmlformats.org/officeDocument/2006/relationships/image" Target="../media/image102.png"/><Relationship Id="rId12" Type="http://schemas.openxmlformats.org/officeDocument/2006/relationships/image" Target="../media/image95.gif"/><Relationship Id="rId17" Type="http://schemas.microsoft.com/office/2007/relationships/hdphoto" Target="../media/hdphoto19.wdp"/><Relationship Id="rId2" Type="http://schemas.openxmlformats.org/officeDocument/2006/relationships/image" Target="../media/image93.png"/><Relationship Id="rId16" Type="http://schemas.openxmlformats.org/officeDocument/2006/relationships/image" Target="../media/image98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11" Type="http://schemas.microsoft.com/office/2007/relationships/hdphoto" Target="../media/hdphoto14.wdp"/><Relationship Id="rId15" Type="http://schemas.microsoft.com/office/2007/relationships/hdphoto" Target="../media/hdphoto18.wdp"/><Relationship Id="rId10" Type="http://schemas.openxmlformats.org/officeDocument/2006/relationships/image" Target="../media/image78.png"/><Relationship Id="rId19" Type="http://schemas.openxmlformats.org/officeDocument/2006/relationships/image" Target="../media/image100.png"/><Relationship Id="rId4" Type="http://schemas.openxmlformats.org/officeDocument/2006/relationships/image" Target="../media/image77.png"/><Relationship Id="rId9" Type="http://schemas.openxmlformats.org/officeDocument/2006/relationships/image" Target="../media/image2.svg"/><Relationship Id="rId14" Type="http://schemas.openxmlformats.org/officeDocument/2006/relationships/image" Target="../media/image97.png"/><Relationship Id="rId22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8.png"/><Relationship Id="rId18" Type="http://schemas.openxmlformats.org/officeDocument/2006/relationships/image" Target="../media/image111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07.png"/><Relationship Id="rId17" Type="http://schemas.microsoft.com/office/2007/relationships/hdphoto" Target="../media/hdphoto20.wdp"/><Relationship Id="rId2" Type="http://schemas.openxmlformats.org/officeDocument/2006/relationships/video" Target="../media/media3.mp4"/><Relationship Id="rId16" Type="http://schemas.openxmlformats.org/officeDocument/2006/relationships/image" Target="../media/image110.png"/><Relationship Id="rId20" Type="http://schemas.openxmlformats.org/officeDocument/2006/relationships/image" Target="../media/image113.png"/><Relationship Id="rId1" Type="http://schemas.microsoft.com/office/2007/relationships/media" Target="../media/media3.mp4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0.png"/><Relationship Id="rId10" Type="http://schemas.openxmlformats.org/officeDocument/2006/relationships/image" Target="../media/image105.jpeg"/><Relationship Id="rId19" Type="http://schemas.openxmlformats.org/officeDocument/2006/relationships/image" Target="../media/image1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Relationship Id="rId22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gif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gif"/><Relationship Id="rId3" Type="http://schemas.openxmlformats.org/officeDocument/2006/relationships/image" Target="../media/image119.png"/><Relationship Id="rId7" Type="http://schemas.openxmlformats.org/officeDocument/2006/relationships/image" Target="../media/image1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gif"/><Relationship Id="rId5" Type="http://schemas.openxmlformats.org/officeDocument/2006/relationships/image" Target="../media/image121.gif"/><Relationship Id="rId4" Type="http://schemas.openxmlformats.org/officeDocument/2006/relationships/image" Target="../media/image120.jpg"/><Relationship Id="rId9" Type="http://schemas.openxmlformats.org/officeDocument/2006/relationships/image" Target="../media/image125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12" Type="http://schemas.openxmlformats.org/officeDocument/2006/relationships/image" Target="../media/image1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8.png"/><Relationship Id="rId11" Type="http://schemas.openxmlformats.org/officeDocument/2006/relationships/image" Target="../media/image131.gif"/><Relationship Id="rId5" Type="http://schemas.openxmlformats.org/officeDocument/2006/relationships/image" Target="../media/image127.gif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8.gif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31" Type="http://schemas.openxmlformats.org/officeDocument/2006/relationships/image" Target="../media/image51.gif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2.gi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image" Target="../media/image53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200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0" y="15915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1929200"/>
            <a:ext cx="16282848" cy="78700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304803" y="-190500"/>
            <a:ext cx="10515603" cy="2636541"/>
            <a:chOff x="-304803" y="-190500"/>
            <a:chExt cx="10515603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73070" cy="1762837"/>
              <a:chOff x="-2270880" y="73499"/>
              <a:chExt cx="9615239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6336" y="539813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9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الجمع الرأسي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132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3-6-1443هـ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2000" y="4457700"/>
            <a:ext cx="8382000" cy="4085138"/>
          </a:xfrm>
          <a:prstGeom prst="rect">
            <a:avLst/>
          </a:prstGeom>
          <a:ln w="1143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12"/>
          <p:cNvSpPr txBox="1"/>
          <p:nvPr/>
        </p:nvSpPr>
        <p:spPr>
          <a:xfrm>
            <a:off x="8915400" y="4388198"/>
            <a:ext cx="823132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3/ اقراء جملة الجمع التي تمثل الدوائر على قطعة الدومينو؟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90" y="4244667"/>
            <a:ext cx="890354" cy="96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ربع نص 28"/>
          <p:cNvSpPr txBox="1"/>
          <p:nvPr/>
        </p:nvSpPr>
        <p:spPr>
          <a:xfrm>
            <a:off x="1015414" y="2115622"/>
            <a:ext cx="4828350" cy="1174790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الجمع في قطعة الدومينو الأولى يسمى جمع أفقي ويكتب ناتج الجمع بعد </a:t>
            </a:r>
            <a:r>
              <a:rPr lang="ar-SA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=</a:t>
            </a:r>
            <a:r>
              <a:rPr lang="ar-SA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 </a:t>
            </a:r>
            <a:endParaRPr lang="ar-EG" sz="24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927288" y="3230999"/>
            <a:ext cx="5079516" cy="9704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الجمع في قطعة الدومينو الثانية يسمى جمع رأسي  يكتب ناتج الجمع تحت الخط _</a:t>
            </a:r>
            <a:endParaRPr lang="ar-EG" sz="24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2" name="Question box">
            <a:extLst>
              <a:ext uri="{FF2B5EF4-FFF2-40B4-BE49-F238E27FC236}">
                <a16:creationId xmlns="" xmlns:a16="http://schemas.microsoft.com/office/drawing/2014/main" id="{93AE4258-C34C-F548-81AE-BC3663CF8E01}"/>
              </a:ext>
            </a:extLst>
          </p:cNvPr>
          <p:cNvSpPr/>
          <p:nvPr/>
        </p:nvSpPr>
        <p:spPr>
          <a:xfrm>
            <a:off x="5843764" y="67341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3</a:t>
            </a:r>
            <a:endParaRPr lang="en-GB" sz="72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35" name="Question box">
            <a:extLst>
              <a:ext uri="{FF2B5EF4-FFF2-40B4-BE49-F238E27FC236}">
                <a16:creationId xmlns="" xmlns:a16="http://schemas.microsoft.com/office/drawing/2014/main" id="{C38B1154-0C00-AA41-BC94-2BC7FEE31DC8}"/>
              </a:ext>
            </a:extLst>
          </p:cNvPr>
          <p:cNvSpPr/>
          <p:nvPr/>
        </p:nvSpPr>
        <p:spPr>
          <a:xfrm>
            <a:off x="4624564" y="6667500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2</a:t>
            </a:r>
            <a:endParaRPr lang="en-GB" sz="72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52" name="مربع نص 13"/>
          <p:cNvSpPr txBox="1"/>
          <p:nvPr/>
        </p:nvSpPr>
        <p:spPr>
          <a:xfrm>
            <a:off x="10972800" y="3197453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3" name="مربع نص 12"/>
          <p:cNvSpPr txBox="1"/>
          <p:nvPr/>
        </p:nvSpPr>
        <p:spPr>
          <a:xfrm>
            <a:off x="9601201" y="2781300"/>
            <a:ext cx="7696200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كم عدد الدوائر البيضاء في قطعة الدومينو في اليمين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7772400" y="4381500"/>
            <a:ext cx="27941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3+ 2 = 5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5" name="مربع نص 12"/>
          <p:cNvSpPr txBox="1"/>
          <p:nvPr/>
        </p:nvSpPr>
        <p:spPr>
          <a:xfrm>
            <a:off x="9601201" y="3709899"/>
            <a:ext cx="7545523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2/ كم عدد الدوائر البيضاء في قطعة الدومينو في اليسار 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6" name="مربع نص 13"/>
          <p:cNvSpPr txBox="1"/>
          <p:nvPr/>
        </p:nvSpPr>
        <p:spPr>
          <a:xfrm>
            <a:off x="7315200" y="3695700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7" name="مربع نص 12"/>
          <p:cNvSpPr txBox="1"/>
          <p:nvPr/>
        </p:nvSpPr>
        <p:spPr>
          <a:xfrm>
            <a:off x="12573000" y="4921598"/>
            <a:ext cx="4495369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4/ ما ناتج الجمع في الجملة 3 + 2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8" name="مربع نص 57"/>
          <p:cNvSpPr txBox="1"/>
          <p:nvPr/>
        </p:nvSpPr>
        <p:spPr>
          <a:xfrm>
            <a:off x="12115800" y="4845398"/>
            <a:ext cx="1101164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9" name="مربع نص 12"/>
          <p:cNvSpPr txBox="1"/>
          <p:nvPr/>
        </p:nvSpPr>
        <p:spPr>
          <a:xfrm>
            <a:off x="9156838" y="8261003"/>
            <a:ext cx="8066086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7/ اقراء جملة الجمع التي تمثل الدوائر على قطعة الدومينو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1" name="مربع نص 13"/>
          <p:cNvSpPr txBox="1"/>
          <p:nvPr/>
        </p:nvSpPr>
        <p:spPr>
          <a:xfrm>
            <a:off x="11302248" y="6660803"/>
            <a:ext cx="2870952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2" name="مربع نص 12"/>
          <p:cNvSpPr txBox="1"/>
          <p:nvPr/>
        </p:nvSpPr>
        <p:spPr>
          <a:xfrm>
            <a:off x="8978984" y="6210300"/>
            <a:ext cx="8243077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5/ كم عدد الدوائر البيضاء في قطعة الدومينو التي في الاعلى؟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3" name="مربع نص 62"/>
          <p:cNvSpPr txBox="1"/>
          <p:nvPr/>
        </p:nvSpPr>
        <p:spPr>
          <a:xfrm>
            <a:off x="7901322" y="8184803"/>
            <a:ext cx="2461878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+  2= 5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4" name="مربع نص 12"/>
          <p:cNvSpPr txBox="1"/>
          <p:nvPr/>
        </p:nvSpPr>
        <p:spPr>
          <a:xfrm>
            <a:off x="9652170" y="7353300"/>
            <a:ext cx="7570754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6/ كم عدد الدوائر البيضاء في قطعة الدومينو التي في الأسفل؟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5" name="مربع نص 13"/>
          <p:cNvSpPr txBox="1"/>
          <p:nvPr/>
        </p:nvSpPr>
        <p:spPr>
          <a:xfrm>
            <a:off x="7696200" y="7346603"/>
            <a:ext cx="2794170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دوائر بيضاء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66" name="مربع نص 12"/>
          <p:cNvSpPr txBox="1"/>
          <p:nvPr/>
        </p:nvSpPr>
        <p:spPr>
          <a:xfrm>
            <a:off x="12648769" y="8794403"/>
            <a:ext cx="4572431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8/ ما ناتج الجمع في الجملة 3 + 2؟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67" name="مربع نص 66"/>
          <p:cNvSpPr txBox="1"/>
          <p:nvPr/>
        </p:nvSpPr>
        <p:spPr>
          <a:xfrm>
            <a:off x="12016122" y="8794403"/>
            <a:ext cx="1623678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058" name="Picture 34" descr="Game time clipart 4 » Clipart Statio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276" y="39828"/>
            <a:ext cx="2826621" cy="209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75" descr="Illustration of Domino Piece Stock Illustration - Illustration of game,  cute: 11763056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20"/>
          <a:stretch/>
        </p:blipFill>
        <p:spPr bwMode="auto">
          <a:xfrm>
            <a:off x="5342714" y="2891311"/>
            <a:ext cx="2165258" cy="17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0" descr="Domino Clipart by Victoria Saied | Teachers Pay Teache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31"/>
          <a:stretch/>
        </p:blipFill>
        <p:spPr bwMode="auto">
          <a:xfrm>
            <a:off x="2743200" y="7863668"/>
            <a:ext cx="3830831" cy="17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547" b="55571" l="64086" r="93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26775" r="5686" b="40945"/>
          <a:stretch/>
        </p:blipFill>
        <p:spPr bwMode="auto">
          <a:xfrm>
            <a:off x="12437910" y="2095500"/>
            <a:ext cx="1503942" cy="79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856" b="68638" l="15882" r="34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15485" r="65177" b="29964"/>
          <a:stretch/>
        </p:blipFill>
        <p:spPr bwMode="auto">
          <a:xfrm>
            <a:off x="9328557" y="5441153"/>
            <a:ext cx="937681" cy="133862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Question box">
            <a:extLst>
              <a:ext uri="{FF2B5EF4-FFF2-40B4-BE49-F238E27FC236}">
                <a16:creationId xmlns="" xmlns:a16="http://schemas.microsoft.com/office/drawing/2014/main" id="{C38B1154-0C00-AA41-BC94-2BC7FEE31DC8}"/>
              </a:ext>
            </a:extLst>
          </p:cNvPr>
          <p:cNvSpPr/>
          <p:nvPr/>
        </p:nvSpPr>
        <p:spPr>
          <a:xfrm>
            <a:off x="3505200" y="6591300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5</a:t>
            </a:r>
            <a:endParaRPr lang="en-GB" sz="7200" b="1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79" name="Question box">
            <a:extLst>
              <a:ext uri="{FF2B5EF4-FFF2-40B4-BE49-F238E27FC236}">
                <a16:creationId xmlns="" xmlns:a16="http://schemas.microsoft.com/office/drawing/2014/main" id="{93AE4258-C34C-F548-81AE-BC3663CF8E01}"/>
              </a:ext>
            </a:extLst>
          </p:cNvPr>
          <p:cNvSpPr/>
          <p:nvPr/>
        </p:nvSpPr>
        <p:spPr>
          <a:xfrm>
            <a:off x="2033764" y="54387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3</a:t>
            </a:r>
            <a:endParaRPr lang="en-GB" sz="7200" b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80" name="Question box">
            <a:extLst>
              <a:ext uri="{FF2B5EF4-FFF2-40B4-BE49-F238E27FC236}">
                <a16:creationId xmlns="" xmlns:a16="http://schemas.microsoft.com/office/drawing/2014/main" id="{C38B1154-0C00-AA41-BC94-2BC7FEE31DC8}"/>
              </a:ext>
            </a:extLst>
          </p:cNvPr>
          <p:cNvSpPr/>
          <p:nvPr/>
        </p:nvSpPr>
        <p:spPr>
          <a:xfrm>
            <a:off x="2033764" y="6124574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2</a:t>
            </a:r>
            <a:endParaRPr lang="en-GB" sz="7200" b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  <p:sp>
        <p:nvSpPr>
          <p:cNvPr id="81" name="Question box">
            <a:extLst>
              <a:ext uri="{FF2B5EF4-FFF2-40B4-BE49-F238E27FC236}">
                <a16:creationId xmlns="" xmlns:a16="http://schemas.microsoft.com/office/drawing/2014/main" id="{C38B1154-0C00-AA41-BC94-2BC7FEE31DC8}"/>
              </a:ext>
            </a:extLst>
          </p:cNvPr>
          <p:cNvSpPr/>
          <p:nvPr/>
        </p:nvSpPr>
        <p:spPr>
          <a:xfrm>
            <a:off x="2033764" y="6972300"/>
            <a:ext cx="1547636" cy="923926"/>
          </a:xfrm>
          <a:prstGeom prst="roundRect">
            <a:avLst>
              <a:gd name="adj" fmla="val 0"/>
            </a:avLst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ar-SA" sz="7200" b="1" dirty="0" smtClean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PT Bold Heading" pitchFamily="2" charset="-78"/>
              </a:rPr>
              <a:t>5</a:t>
            </a:r>
            <a:endParaRPr lang="en-GB" sz="7200" b="1" dirty="0">
              <a:ln w="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1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" grpId="0"/>
      <p:bldP spid="29" grpId="0"/>
      <p:bldP spid="30" grpId="0"/>
      <p:bldP spid="32" grpId="0"/>
      <p:bldP spid="35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1" y="723901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3" t="17709" r="31318" b="40229"/>
          <a:stretch/>
        </p:blipFill>
        <p:spPr bwMode="auto">
          <a:xfrm>
            <a:off x="3686598" y="6116594"/>
            <a:ext cx="5457402" cy="329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3" t="17709" r="31318" b="40229"/>
          <a:stretch/>
        </p:blipFill>
        <p:spPr bwMode="auto">
          <a:xfrm rot="16200000">
            <a:off x="9950065" y="5568565"/>
            <a:ext cx="3533891" cy="445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763000" y="9525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060586" y="1028700"/>
            <a:ext cx="761145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مفهوم  أفقي  وَ رأسي في جمع الاعداد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972382" y="2933700"/>
            <a:ext cx="4858418" cy="194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هو مجموع الكل </a:t>
            </a:r>
          </a:p>
          <a:p>
            <a:pPr rtl="0">
              <a:defRPr/>
            </a:pPr>
            <a:r>
              <a:rPr lang="ar-SA" sz="3200" b="1" dirty="0" smtClean="0">
                <a:solidFill>
                  <a:srgbClr val="FF0000"/>
                </a:solidFill>
              </a:rPr>
              <a:t>مثال اذا كان عندي وردة و اخي وردة , فالمجموع  هو  وردتان 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13487400" y="2324100"/>
            <a:ext cx="35682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3600" b="1" dirty="0" smtClean="0">
                <a:solidFill>
                  <a:schemeClr val="accent5">
                    <a:lumMod val="25000"/>
                  </a:schemeClr>
                </a:solidFill>
              </a:rPr>
              <a:t>اولاً مفهوم الجمع</a:t>
            </a:r>
            <a:endParaRPr sz="3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1963400" y="7160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439400" y="70749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788455" y="7048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1125200" y="7048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9220200" y="6972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10974720" y="6685749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أفقي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7302055" y="6855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5181600" y="6932195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477000" y="6017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5867400" y="7008395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5867400" y="8039100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8" name="مربع نص 77"/>
          <p:cNvSpPr txBox="1"/>
          <p:nvPr/>
        </p:nvSpPr>
        <p:spPr>
          <a:xfrm rot="16200000">
            <a:off x="5658642" y="7227958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رأسي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670" y="115965"/>
            <a:ext cx="2392055" cy="23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8" y="7186613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7" descr="Animated gifs - DOMINO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39" y="7416534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3914">
            <a:off x="14156142" y="6838936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7" descr="Animated gifs - DOMINOE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3914">
            <a:off x="14384742" y="7691878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صورة 8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600"/>
          <a:stretch/>
        </p:blipFill>
        <p:spPr>
          <a:xfrm>
            <a:off x="13617994" y="1878391"/>
            <a:ext cx="1469606" cy="557407"/>
          </a:xfrm>
          <a:prstGeom prst="rect">
            <a:avLst/>
          </a:prstGeom>
        </p:spPr>
      </p:pic>
      <p:pic>
        <p:nvPicPr>
          <p:cNvPr id="86" name="صورة 8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600"/>
          <a:stretch/>
        </p:blipFill>
        <p:spPr>
          <a:xfrm>
            <a:off x="10249873" y="1919093"/>
            <a:ext cx="1469606" cy="557407"/>
          </a:xfrm>
          <a:prstGeom prst="rect">
            <a:avLst/>
          </a:prstGeom>
        </p:spPr>
      </p:pic>
      <p:pic>
        <p:nvPicPr>
          <p:cNvPr id="87" name="صورة 8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600"/>
          <a:stretch/>
        </p:blipFill>
        <p:spPr>
          <a:xfrm>
            <a:off x="11966650" y="1914815"/>
            <a:ext cx="1469606" cy="557407"/>
          </a:xfrm>
          <a:prstGeom prst="rect">
            <a:avLst/>
          </a:prstGeom>
        </p:spPr>
      </p:pic>
      <p:pic>
        <p:nvPicPr>
          <p:cNvPr id="3074" name="Picture 2" descr="You And Me Love Sticker for iOS &amp;amp; Android | GIPHY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E4E6E6"/>
              </a:clrFrom>
              <a:clrTo>
                <a:srgbClr val="E4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40" y="1559185"/>
            <a:ext cx="2550695" cy="25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9116" y="5646450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n on Kawaii...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41650"/>
            <a:ext cx="2510757" cy="21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زهرة المشتركة ديزي محتوى مجاني ، زهور الكرتون, البنفسجي, التماثل 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48" y="2779467"/>
            <a:ext cx="1742843" cy="11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زهرة, الكرتون, الأخضر صورة بابوا نيو غينيا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99" y="2849862"/>
            <a:ext cx="1837749" cy="12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شكل بيضاوي 9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466448" y="2857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شكل بيضاوي 9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680248" y="3009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مستطيل 135"/>
          <p:cNvSpPr txBox="1"/>
          <p:nvPr/>
        </p:nvSpPr>
        <p:spPr>
          <a:xfrm>
            <a:off x="12304648" y="38560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96" name="Picture 14" descr="زهرة المشتركة ديزي محتوى مجاني ، زهور الكرتون, البنفسجي, التماثل 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05" y="2857500"/>
            <a:ext cx="1742843" cy="11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6" descr="زهرة, الكرتون, الأخضر صورة بابوا نيو غينيا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57500"/>
            <a:ext cx="1837749" cy="12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شكل بيضاوي 9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509048" y="4037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شكل بيضاوي 9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790048" y="4037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8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10552048" y="3848100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1</a:t>
            </a:r>
            <a:endParaRPr sz="7200" b="1" dirty="0">
              <a:solidFill>
                <a:srgbClr val="0000FF"/>
              </a:solidFill>
            </a:endParaRPr>
          </a:p>
        </p:txBody>
      </p:sp>
      <p:sp>
        <p:nvSpPr>
          <p:cNvPr id="101" name="مستطيل 135"/>
          <p:cNvSpPr txBox="1"/>
          <p:nvPr/>
        </p:nvSpPr>
        <p:spPr>
          <a:xfrm>
            <a:off x="8001000" y="3856002"/>
            <a:ext cx="1003745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00FF"/>
                </a:solidFill>
              </a:rPr>
              <a:t>2</a:t>
            </a:r>
            <a:endParaRPr sz="7200" b="1" dirty="0">
              <a:solidFill>
                <a:srgbClr val="0000FF"/>
              </a:solidFill>
            </a:endParaRPr>
          </a:p>
        </p:txBody>
      </p:sp>
      <p:pic>
        <p:nvPicPr>
          <p:cNvPr id="106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578" y="6649545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069" y="4933281"/>
            <a:ext cx="2942731" cy="37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105567"/>
            <a:ext cx="2982929" cy="37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مستطيل 135"/>
          <p:cNvSpPr txBox="1"/>
          <p:nvPr/>
        </p:nvSpPr>
        <p:spPr>
          <a:xfrm>
            <a:off x="14782800" y="5539615"/>
            <a:ext cx="2057400" cy="188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2000" b="1" dirty="0" smtClean="0">
                <a:solidFill>
                  <a:srgbClr val="009900"/>
                </a:solidFill>
              </a:rPr>
              <a:t>الجمع الافقي يكتب على السطر ويكتب ناتج الجمع بعد علامة = </a:t>
            </a:r>
            <a:endParaRPr sz="2000" b="1" dirty="0">
              <a:solidFill>
                <a:srgbClr val="009900"/>
              </a:solidFill>
            </a:endParaRPr>
          </a:p>
        </p:txBody>
      </p:sp>
      <p:sp>
        <p:nvSpPr>
          <p:cNvPr id="110" name="مستطيل 135"/>
          <p:cNvSpPr txBox="1"/>
          <p:nvPr/>
        </p:nvSpPr>
        <p:spPr>
          <a:xfrm>
            <a:off x="304800" y="5615815"/>
            <a:ext cx="2436269" cy="188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2000" b="1" dirty="0" smtClean="0">
                <a:solidFill>
                  <a:srgbClr val="009900"/>
                </a:solidFill>
              </a:rPr>
              <a:t>الجمع الرأسي أو العمودي تكتب الاعداد بالطول فوق بعض ويكتب ناتج الجمع تحت الخط </a:t>
            </a:r>
            <a:endParaRPr sz="2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142" grpId="0" animBg="1" advAuto="0"/>
      <p:bldP spid="51" grpId="0" animBg="1" advAuto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1" grpId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/>
      <p:bldP spid="93" grpId="0"/>
      <p:bldP spid="93" grpId="1"/>
      <p:bldP spid="94" grpId="0"/>
      <p:bldP spid="94" grpId="1"/>
      <p:bldP spid="95" grpId="0" animBg="1" advAuto="0"/>
      <p:bldP spid="98" grpId="0"/>
      <p:bldP spid="98" grpId="1"/>
      <p:bldP spid="99" grpId="0"/>
      <p:bldP spid="99" grpId="1"/>
      <p:bldP spid="100" grpId="0" animBg="1" advAuto="0"/>
      <p:bldP spid="101" grpId="0" animBg="1" advAuto="0"/>
      <p:bldP spid="109" grpId="0" animBg="1"/>
      <p:bldP spid="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1" y="723901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07EB9F-9DB3-F042-A7DB-0CB0B9297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49" t="38779" r="3201" b="15954"/>
          <a:stretch/>
        </p:blipFill>
        <p:spPr>
          <a:xfrm>
            <a:off x="2922772" y="2016503"/>
            <a:ext cx="13536428" cy="747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605" y="8063890"/>
            <a:ext cx="1299995" cy="1299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763000" y="9525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060586" y="1028700"/>
            <a:ext cx="761145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أنظر الى قطعة الدومينو وأكتب الاعداد ,ثم جد ناتج جمعها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1963400" y="4265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439400" y="41793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12788455" y="4152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1125200" y="4152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9220200" y="4076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7225855" y="3086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5181600" y="3162300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6400800" y="2247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5791200" y="3238500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5854255" y="4381500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1430000" y="2302014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أفقي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4" name="مربع نص 63"/>
          <p:cNvSpPr txBox="1"/>
          <p:nvPr/>
        </p:nvSpPr>
        <p:spPr>
          <a:xfrm rot="16200000">
            <a:off x="3151256" y="3189358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رأسي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2039600" y="8082408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515600" y="7996534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864655" y="7970113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1201400" y="7970113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9296400" y="7893913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7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11506200" y="6119227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أفقي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7302055" y="6855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5181600" y="6932195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477000" y="6017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5867400" y="7008395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5930455" y="8151395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7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8" name="مربع نص 77"/>
          <p:cNvSpPr txBox="1"/>
          <p:nvPr/>
        </p:nvSpPr>
        <p:spPr>
          <a:xfrm rot="16200000">
            <a:off x="3227456" y="6959253"/>
            <a:ext cx="1524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رأسي</a:t>
            </a:r>
            <a:endParaRPr lang="ar-SA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-381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91" y="7127652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3" descr="Animated gifs - DOMINOE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3914">
            <a:off x="910138" y="7931886"/>
            <a:ext cx="1985461" cy="1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บุบบิบ ป๊อปอัพ 3 | Cute gif, Funny gif, Good luck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896" y="7693495"/>
            <a:ext cx="1946504" cy="194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89509" y="1338672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موقع تقسيم الميراث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72" y="2816147"/>
            <a:ext cx="840726" cy="16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15" descr="How to make dominoes falling? - TeX - LaTeX Stack Exchange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36" y="4492361"/>
            <a:ext cx="3400442" cy="22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9" descr="Domino Gif GIFs | Tenor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8F7F5"/>
              </a:clrFrom>
              <a:clrTo>
                <a:srgbClr val="F8F7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086" y="1714500"/>
            <a:ext cx="1315714" cy="11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142" grpId="0" animBg="1" advAuto="0"/>
      <p:bldP spid="144" grpId="0" animBg="1" advAuto="0"/>
      <p:bldP spid="51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2" grpId="0"/>
      <p:bldP spid="64" grpId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1" grpId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1" y="723901"/>
            <a:ext cx="16988756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xmlns="" xmlns:lc="http://schemas.openxmlformats.org/drawingml/2006/lockedCanvas" id="{96E79912-2FD3-094A-867B-0B461272B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95" t="-1" r="6838" b="43700"/>
          <a:stretch/>
        </p:blipFill>
        <p:spPr>
          <a:xfrm>
            <a:off x="3934526" y="1181099"/>
            <a:ext cx="11991274" cy="793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005" y="7124407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763000" y="9525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060586" y="1028700"/>
            <a:ext cx="761145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أنظر الى قطعة الدومينو وأكتب الاعداد ,ثم جد ناتج جمعها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1963400" y="4265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439400" y="41793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1" name="مستطيل 135"/>
          <p:cNvSpPr txBox="1"/>
          <p:nvPr/>
        </p:nvSpPr>
        <p:spPr>
          <a:xfrm>
            <a:off x="12788455" y="4152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5" name="مستطيل 135"/>
          <p:cNvSpPr txBox="1"/>
          <p:nvPr/>
        </p:nvSpPr>
        <p:spPr>
          <a:xfrm>
            <a:off x="11125200" y="4152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6" name="مستطيل 135"/>
          <p:cNvSpPr txBox="1"/>
          <p:nvPr/>
        </p:nvSpPr>
        <p:spPr>
          <a:xfrm>
            <a:off x="9435655" y="4265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7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7" name="مستطيل 135"/>
          <p:cNvSpPr txBox="1"/>
          <p:nvPr/>
        </p:nvSpPr>
        <p:spPr>
          <a:xfrm>
            <a:off x="7606855" y="3503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8" name="مستطيل 135"/>
          <p:cNvSpPr txBox="1"/>
          <p:nvPr/>
        </p:nvSpPr>
        <p:spPr>
          <a:xfrm>
            <a:off x="5715000" y="3372852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59" name="مستطيل 135"/>
          <p:cNvSpPr txBox="1"/>
          <p:nvPr/>
        </p:nvSpPr>
        <p:spPr>
          <a:xfrm>
            <a:off x="6858000" y="2628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1" name="مستطيل 135"/>
          <p:cNvSpPr txBox="1"/>
          <p:nvPr/>
        </p:nvSpPr>
        <p:spPr>
          <a:xfrm>
            <a:off x="6400800" y="3503195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6387655" y="4493795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7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2039600" y="7734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515600" y="7581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725400" y="765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1201400" y="7581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9435655" y="7505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7683055" y="6855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5646014" y="6725652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921055" y="6017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6400800" y="6819900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6387655" y="7886700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8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072" y="5739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บุบบิบ ป๊อปอัพ 3 | Cute gif, Funny gif, Good luck 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9" y="6533147"/>
            <a:ext cx="2689757" cy="268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5" descr="пара домино, черный, домино, вектор PNG и вектор пнг для бесплатной  загрузки | Domino, Dominos image, White domino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99" y="7952801"/>
            <a:ext cx="1472007" cy="14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142" grpId="0" animBg="1" advAuto="0"/>
      <p:bldP spid="144" grpId="0" animBg="1" advAuto="0"/>
      <p:bldP spid="51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5801" y="649193"/>
            <a:ext cx="16988756" cy="8913908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94" name="صورة 93">
            <a:extLst>
              <a:ext uri="{FF2B5EF4-FFF2-40B4-BE49-F238E27FC236}">
                <a16:creationId xmlns:a16="http://schemas.microsoft.com/office/drawing/2014/main" xmlns="" xmlns:lc="http://schemas.openxmlformats.org/drawingml/2006/lockedCanvas" id="{24B8ABC8-4352-FE40-A193-39EC538EC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36" t="57980" r="7504" b="18271"/>
          <a:stretch/>
        </p:blipFill>
        <p:spPr>
          <a:xfrm>
            <a:off x="2592373" y="3278605"/>
            <a:ext cx="13189326" cy="5446295"/>
          </a:xfrm>
          <a:prstGeom prst="rect">
            <a:avLst/>
          </a:prstGeom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65988"/>
            <a:ext cx="1778502" cy="1778502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763000" y="952500"/>
            <a:ext cx="86436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9060586" y="1028700"/>
            <a:ext cx="7611454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أنظر الى قطعة الدومينو وأكتب الاعداد ,ثم جد ناتج جمعها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0" name="مستطيل 135"/>
          <p:cNvSpPr txBox="1"/>
          <p:nvPr/>
        </p:nvSpPr>
        <p:spPr>
          <a:xfrm>
            <a:off x="6387655" y="31983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1569255" y="7084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9829800" y="69723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=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2407455" y="69321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10807255" y="6896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8902255" y="6972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3" name="مستطيل 135"/>
          <p:cNvSpPr txBox="1"/>
          <p:nvPr/>
        </p:nvSpPr>
        <p:spPr>
          <a:xfrm>
            <a:off x="6934200" y="5600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+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4876800" y="5811252"/>
            <a:ext cx="3878986" cy="161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>
                <a:solidFill>
                  <a:srgbClr val="FF0000"/>
                </a:solidFill>
              </a:rPr>
              <a:t>_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6096000" y="4305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5562600" y="5676900"/>
            <a:ext cx="251460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7" name="مستطيل 135"/>
          <p:cNvSpPr txBox="1"/>
          <p:nvPr/>
        </p:nvSpPr>
        <p:spPr>
          <a:xfrm>
            <a:off x="5473255" y="7236995"/>
            <a:ext cx="25277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chemeClr val="accent5">
                    <a:lumMod val="25000"/>
                  </a:schemeClr>
                </a:solidFill>
              </a:rPr>
              <a:t>6</a:t>
            </a:r>
            <a:endParaRPr sz="10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9" name="Picture 93" descr="Playing Dominoes Clipart - Clipart Sugges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296" y="35470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re gaming apps turning towards gambling? - News Line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760" y="7893242"/>
            <a:ext cx="1908944" cy="19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مجموعة 85"/>
          <p:cNvGrpSpPr/>
          <p:nvPr/>
        </p:nvGrpSpPr>
        <p:grpSpPr>
          <a:xfrm>
            <a:off x="7676263" y="38100"/>
            <a:ext cx="1467737" cy="1777591"/>
            <a:chOff x="15912240" y="2003655"/>
            <a:chExt cx="2375760" cy="2785563"/>
          </a:xfrm>
        </p:grpSpPr>
        <p:grpSp>
          <p:nvGrpSpPr>
            <p:cNvPr id="87" name="مجموعة 86"/>
            <p:cNvGrpSpPr/>
            <p:nvPr/>
          </p:nvGrpSpPr>
          <p:grpSpPr>
            <a:xfrm>
              <a:off x="15912240" y="2054125"/>
              <a:ext cx="2026080" cy="2735093"/>
              <a:chOff x="17938320" y="4084807"/>
              <a:chExt cx="2026080" cy="2735093"/>
            </a:xfrm>
          </p:grpSpPr>
          <p:pic>
            <p:nvPicPr>
              <p:cNvPr id="89" name="Picture 22" descr="domino set 5 Icons PNG - Free PNG and Icons Downloads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33225" y="4594026"/>
                <a:ext cx="757237" cy="1514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0" descr="Illustration of Domino Piece Stock Illustration - Illustration of game,  cute: 117630565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112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23"/>
              <a:stretch/>
            </p:blipFill>
            <p:spPr bwMode="auto">
              <a:xfrm>
                <a:off x="17938320" y="4084807"/>
                <a:ext cx="2026080" cy="2735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8" name="Picture 30" descr="علامة استفهام خضراء, ورقة, نص 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0" r="26341"/>
            <a:stretch/>
          </p:blipFill>
          <p:spPr bwMode="auto">
            <a:xfrm rot="1080557">
              <a:off x="17674557" y="2003655"/>
              <a:ext cx="613443" cy="988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4" descr="Domino GIF - Find on GIFER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97" y="1975752"/>
            <a:ext cx="1693603" cy="1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G_6702.png" descr="IMG_6702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137619" y="6932195"/>
            <a:ext cx="1438335" cy="2571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G_6704.png" descr="IMG_6704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5844197" y="7111402"/>
            <a:ext cx="1271445" cy="236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4" descr="Domino GIF - Find on GIFER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4792">
            <a:off x="11276122" y="3458498"/>
            <a:ext cx="1693603" cy="1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0" descr="Domino Clipart by Victoria Saied | Teachers Pay Teacher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54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1"/>
          <a:stretch/>
        </p:blipFill>
        <p:spPr bwMode="auto">
          <a:xfrm>
            <a:off x="6705600" y="8115300"/>
            <a:ext cx="4043726" cy="22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65" grpId="0" animBg="1" advAuto="0"/>
      <p:bldP spid="66" grpId="0" animBg="1" advAuto="0"/>
      <p:bldP spid="68" grpId="0" animBg="1" advAuto="0"/>
      <p:bldP spid="69" grpId="0" animBg="1" advAuto="0"/>
      <p:bldP spid="70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6 -9 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الجمع الرأسي</a:t>
              </a:r>
              <a:endParaRPr lang="ar-SA" sz="44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الجمع_الرأس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93548" y="3357019"/>
            <a:ext cx="10703016" cy="60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10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08402" cy="10287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199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903617" y="3111535"/>
              <a:ext cx="1980667" cy="424047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132 الى 133</a:t>
              </a:r>
              <a:endPara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3-6-1443هـ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1340872" y="-495300"/>
            <a:ext cx="3002528" cy="11562229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381500"/>
            <a:ext cx="20269200" cy="55518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35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9436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7" name="Google Shape;309;p35"/>
          <p:cNvSpPr/>
          <p:nvPr/>
        </p:nvSpPr>
        <p:spPr>
          <a:xfrm rot="811791">
            <a:off x="6509245" y="693017"/>
            <a:ext cx="3321299" cy="2341866"/>
          </a:xfrm>
          <a:prstGeom prst="cloudCallout">
            <a:avLst>
              <a:gd name="adj1" fmla="val -8920"/>
              <a:gd name="adj2" fmla="val 151019"/>
            </a:avLst>
          </a:prstGeom>
          <a:gradFill>
            <a:gsLst>
              <a:gs pos="0">
                <a:srgbClr val="FFFFFF"/>
              </a:gs>
              <a:gs pos="66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  <a:alpha val="62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السادس: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الجمع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cxnSp>
        <p:nvCxnSpPr>
          <p:cNvPr id="169" name="MH_Other_1"/>
          <p:cNvCxnSpPr>
            <a:stCxn id="178" idx="28"/>
            <a:endCxn id="171" idx="0"/>
          </p:cNvCxnSpPr>
          <p:nvPr>
            <p:custDataLst>
              <p:tags r:id="rId1"/>
            </p:custDataLst>
          </p:nvPr>
        </p:nvCxnSpPr>
        <p:spPr>
          <a:xfrm>
            <a:off x="3299761" y="7306164"/>
            <a:ext cx="5768040" cy="1475580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MH_Other_2"/>
          <p:cNvCxnSpPr>
            <a:stCxn id="171" idx="0"/>
            <a:endCxn id="172" idx="32"/>
          </p:cNvCxnSpPr>
          <p:nvPr>
            <p:custDataLst>
              <p:tags r:id="rId2"/>
            </p:custDataLst>
          </p:nvPr>
        </p:nvCxnSpPr>
        <p:spPr>
          <a:xfrm flipH="1" flipV="1">
            <a:off x="6400850" y="6420006"/>
            <a:ext cx="2666951" cy="236173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H_Title_1"/>
          <p:cNvSpPr txBox="1"/>
          <p:nvPr>
            <p:custDataLst>
              <p:tags r:id="rId3"/>
            </p:custDataLst>
          </p:nvPr>
        </p:nvSpPr>
        <p:spPr>
          <a:xfrm>
            <a:off x="5181601" y="8781744"/>
            <a:ext cx="7772400" cy="750159"/>
          </a:xfrm>
          <a:prstGeom prst="rect">
            <a:avLst/>
          </a:prstGeom>
          <a:solidFill>
            <a:srgbClr val="6666FF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أهداف الفصل السادس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72" name="MH_Other_3"/>
          <p:cNvSpPr/>
          <p:nvPr>
            <p:custDataLst>
              <p:tags r:id="rId4"/>
            </p:custDataLst>
          </p:nvPr>
        </p:nvSpPr>
        <p:spPr>
          <a:xfrm>
            <a:off x="3581400" y="4305300"/>
            <a:ext cx="4216346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3" name="MH_SubTitle_2"/>
          <p:cNvSpPr/>
          <p:nvPr>
            <p:custDataLst>
              <p:tags r:id="rId5"/>
            </p:custDataLst>
          </p:nvPr>
        </p:nvSpPr>
        <p:spPr>
          <a:xfrm>
            <a:off x="3895126" y="4459387"/>
            <a:ext cx="3611426" cy="1821189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CC0099"/>
                </a:solidFill>
                <a:cs typeface="PT Bold Heading" pitchFamily="2" charset="-78"/>
                <a:sym typeface="+mn-lt"/>
              </a:rPr>
              <a:t>الجمع بضم مجموعتين والجمع الى صفر</a:t>
            </a:r>
            <a:endParaRPr lang="zh-CN" altLang="en-US" sz="3200" dirty="0">
              <a:solidFill>
                <a:srgbClr val="CC0099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4" name="MH_Other_4"/>
          <p:cNvSpPr/>
          <p:nvPr>
            <p:custDataLst>
              <p:tags r:id="rId6"/>
            </p:custDataLst>
          </p:nvPr>
        </p:nvSpPr>
        <p:spPr>
          <a:xfrm>
            <a:off x="7506552" y="4684613"/>
            <a:ext cx="4261103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5" name="MH_SubTitle_3"/>
          <p:cNvSpPr/>
          <p:nvPr>
            <p:custDataLst>
              <p:tags r:id="rId7"/>
            </p:custDataLst>
          </p:nvPr>
        </p:nvSpPr>
        <p:spPr>
          <a:xfrm>
            <a:off x="7772400" y="4729808"/>
            <a:ext cx="3688949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أستعمل قطع العد لأكون مجموعاً</a:t>
            </a:r>
          </a:p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من 4 الى 12</a:t>
            </a:r>
            <a:endParaRPr lang="en-US" altLang="zh-CN" sz="3200" dirty="0">
              <a:solidFill>
                <a:srgbClr val="9900FF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6" name="MH_Other_5"/>
          <p:cNvSpPr/>
          <p:nvPr>
            <p:custDataLst>
              <p:tags r:id="rId8"/>
            </p:custDataLst>
          </p:nvPr>
        </p:nvSpPr>
        <p:spPr>
          <a:xfrm>
            <a:off x="11309240" y="4152900"/>
            <a:ext cx="3854560" cy="215704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7" name="MH_SubTitle_5"/>
          <p:cNvSpPr/>
          <p:nvPr>
            <p:custDataLst>
              <p:tags r:id="rId9"/>
            </p:custDataLst>
          </p:nvPr>
        </p:nvSpPr>
        <p:spPr>
          <a:xfrm>
            <a:off x="11767655" y="4152900"/>
            <a:ext cx="3015145" cy="2127676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FF9900"/>
                </a:solidFill>
                <a:cs typeface="PT Bold Heading" pitchFamily="2" charset="-78"/>
                <a:sym typeface="+mn-lt"/>
              </a:rPr>
              <a:t>الجمع الرأسي والافقي</a:t>
            </a:r>
            <a:endParaRPr lang="en-US" altLang="zh-CN" sz="3200" dirty="0">
              <a:solidFill>
                <a:srgbClr val="FF9900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8" name="MH_Other_6"/>
          <p:cNvSpPr/>
          <p:nvPr>
            <p:custDataLst>
              <p:tags r:id="rId10"/>
            </p:custDataLst>
          </p:nvPr>
        </p:nvSpPr>
        <p:spPr>
          <a:xfrm>
            <a:off x="76200" y="5066409"/>
            <a:ext cx="4180197" cy="259169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9" name="MH_SubTitle_1"/>
          <p:cNvSpPr/>
          <p:nvPr>
            <p:custDataLst>
              <p:tags r:id="rId11"/>
            </p:custDataLst>
          </p:nvPr>
        </p:nvSpPr>
        <p:spPr>
          <a:xfrm>
            <a:off x="381000" y="5295900"/>
            <a:ext cx="3572474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009999"/>
                </a:solidFill>
                <a:cs typeface="PT Bold Heading" pitchFamily="2" charset="-78"/>
                <a:sym typeface="+mn-lt"/>
              </a:rPr>
              <a:t>أستعمل قطع العد لتوضيح قصص وتمثيل الجمع</a:t>
            </a:r>
            <a:endParaRPr lang="zh-CN" altLang="en-US" sz="3200" dirty="0">
              <a:solidFill>
                <a:srgbClr val="009999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0" name="MH_Other_7"/>
          <p:cNvCxnSpPr>
            <a:stCxn id="171" idx="0"/>
            <a:endCxn id="185" idx="40"/>
          </p:cNvCxnSpPr>
          <p:nvPr>
            <p:custDataLst>
              <p:tags r:id="rId12"/>
            </p:custDataLst>
          </p:nvPr>
        </p:nvCxnSpPr>
        <p:spPr>
          <a:xfrm flipV="1">
            <a:off x="9067801" y="7744656"/>
            <a:ext cx="5927085" cy="103708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MH_Other_8"/>
          <p:cNvCxnSpPr>
            <a:stCxn id="174" idx="34"/>
            <a:endCxn id="171" idx="0"/>
          </p:cNvCxnSpPr>
          <p:nvPr>
            <p:custDataLst>
              <p:tags r:id="rId13"/>
            </p:custDataLst>
          </p:nvPr>
        </p:nvCxnSpPr>
        <p:spPr>
          <a:xfrm flipH="1">
            <a:off x="9067801" y="6736139"/>
            <a:ext cx="627544" cy="204560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MH_Other_9"/>
          <p:cNvSpPr/>
          <p:nvPr>
            <p:custDataLst>
              <p:tags r:id="rId14"/>
            </p:custDataLst>
          </p:nvPr>
        </p:nvSpPr>
        <p:spPr>
          <a:xfrm>
            <a:off x="13917051" y="5566271"/>
            <a:ext cx="4294749" cy="2472829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6" name="MH_SubTitle_4"/>
          <p:cNvSpPr/>
          <p:nvPr>
            <p:custDataLst>
              <p:tags r:id="rId15"/>
            </p:custDataLst>
          </p:nvPr>
        </p:nvSpPr>
        <p:spPr>
          <a:xfrm>
            <a:off x="14401800" y="5720408"/>
            <a:ext cx="3374365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6666FF"/>
                </a:solidFill>
                <a:cs typeface="PT Bold Heading" pitchFamily="2" charset="-78"/>
                <a:sym typeface="+mn-lt"/>
              </a:rPr>
              <a:t>أُحل مسائل الجمع بالتمثيل </a:t>
            </a:r>
            <a:endParaRPr lang="en-US" altLang="zh-CN" sz="3200" dirty="0">
              <a:solidFill>
                <a:srgbClr val="6666FF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7" name="MH_Other_10"/>
          <p:cNvCxnSpPr>
            <a:stCxn id="176" idx="38"/>
            <a:endCxn id="171" idx="0"/>
          </p:cNvCxnSpPr>
          <p:nvPr>
            <p:custDataLst>
              <p:tags r:id="rId16"/>
            </p:custDataLst>
          </p:nvPr>
        </p:nvCxnSpPr>
        <p:spPr>
          <a:xfrm flipH="1">
            <a:off x="9067801" y="6309279"/>
            <a:ext cx="3627843" cy="247246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26"/>
          <p:cNvSpPr txBox="1"/>
          <p:nvPr/>
        </p:nvSpPr>
        <p:spPr>
          <a:xfrm>
            <a:off x="6781800" y="1104900"/>
            <a:ext cx="2873864" cy="136960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سنتعلم ف</a:t>
            </a:r>
          </a:p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ي هذا الفصل 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89" name="等腰三角形 27"/>
          <p:cNvSpPr/>
          <p:nvPr/>
        </p:nvSpPr>
        <p:spPr>
          <a:xfrm rot="5400000">
            <a:off x="6021168" y="1560734"/>
            <a:ext cx="538933" cy="389269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等腰三角形 28"/>
          <p:cNvSpPr/>
          <p:nvPr/>
        </p:nvSpPr>
        <p:spPr>
          <a:xfrm rot="16200000">
            <a:off x="9746700" y="1560733"/>
            <a:ext cx="538932" cy="389267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58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77" grpId="0" animBg="1"/>
      <p:bldP spid="171" grpId="0" animBg="1"/>
      <p:bldP spid="172" grpId="0" animBg="1"/>
      <p:bldP spid="173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5" grpId="0" animBg="1"/>
      <p:bldP spid="186" grpId="0" animBg="1"/>
      <p:bldP spid="188" grpId="0"/>
      <p:bldP spid="189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12" y="3130921"/>
            <a:ext cx="8918112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أجمع رأسياً و أفقياً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8534400" y="56511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9040245" y="7353300"/>
            <a:ext cx="48281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رأسي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أفقي 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5829300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6" t="16762" r="36181" b="13169"/>
          <a:stretch/>
        </p:blipFill>
        <p:spPr bwMode="auto">
          <a:xfrm>
            <a:off x="9506841" y="2398583"/>
            <a:ext cx="5842522" cy="736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t="25344" r="36360" b="6788"/>
          <a:stretch/>
        </p:blipFill>
        <p:spPr bwMode="auto">
          <a:xfrm>
            <a:off x="1600200" y="2530834"/>
            <a:ext cx="5943600" cy="717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132 الى 133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3 - 6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227202" y="9310701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43734" y="714417"/>
              <a:ext cx="1477006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132 +133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3-6-1443هـ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Theme">
  <a:themeElements>
    <a:clrScheme name="مخصص 36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524</Words>
  <Application>Microsoft Office PowerPoint</Application>
  <PresentationFormat>Custom</PresentationFormat>
  <Paragraphs>183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Arial</vt:lpstr>
      <vt:lpstr>Tw Cen MT</vt:lpstr>
      <vt:lpstr>华康海报体W12(P)</vt:lpstr>
      <vt:lpstr>Calibri</vt:lpstr>
      <vt:lpstr>Century Gothic</vt:lpstr>
      <vt:lpstr>Architects Daughter</vt:lpstr>
      <vt:lpstr>Khalid Art bold</vt:lpstr>
      <vt:lpstr>Concert One</vt:lpstr>
      <vt:lpstr>DecoType Naskh</vt:lpstr>
      <vt:lpstr>맑은 고딕</vt:lpstr>
      <vt:lpstr>Calibri Light</vt:lpstr>
      <vt:lpstr>新蒂小丸子小学版</vt:lpstr>
      <vt:lpstr>Segoe UI Semibold</vt:lpstr>
      <vt:lpstr>PT Bold Heading</vt:lpstr>
      <vt:lpstr>Sakkal Majalla</vt:lpstr>
      <vt:lpstr>Montserrat Medium</vt:lpstr>
      <vt:lpstr>Arabic Typesetting</vt:lpstr>
      <vt:lpstr>Dubai</vt:lpstr>
      <vt:lpstr>Montserrat Black</vt:lpstr>
      <vt:lpstr>GE Dinar One Medium</vt:lpstr>
      <vt:lpstr>Helvetica Light</vt:lpstr>
      <vt:lpstr>Catamaran</vt:lpstr>
      <vt:lpstr>宋体</vt:lpstr>
      <vt:lpstr>微软雅黑</vt:lpstr>
      <vt:lpstr>Copperplate</vt:lpstr>
      <vt:lpstr>Arial Rounded MT Bold</vt:lpstr>
      <vt:lpstr>PT Simple Bold Ruled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292</cp:revision>
  <dcterms:created xsi:type="dcterms:W3CDTF">2006-08-16T00:00:00Z</dcterms:created>
  <dcterms:modified xsi:type="dcterms:W3CDTF">2023-04-07T12:31:33Z</dcterms:modified>
  <dc:identifier>DAEmlF8lUv0</dc:identifier>
</cp:coreProperties>
</file>