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4" r:id="rId2"/>
    <p:sldId id="477" r:id="rId3"/>
    <p:sldId id="474" r:id="rId4"/>
    <p:sldId id="317" r:id="rId5"/>
    <p:sldId id="315" r:id="rId6"/>
    <p:sldId id="318" r:id="rId7"/>
    <p:sldId id="475" r:id="rId8"/>
    <p:sldId id="476" r:id="rId9"/>
    <p:sldId id="347" r:id="rId10"/>
    <p:sldId id="346" r:id="rId11"/>
    <p:sldId id="349" r:id="rId12"/>
    <p:sldId id="350" r:id="rId13"/>
    <p:sldId id="450" r:id="rId14"/>
    <p:sldId id="451" r:id="rId15"/>
    <p:sldId id="473" r:id="rId16"/>
    <p:sldId id="452" r:id="rId17"/>
  </p:sldIdLst>
  <p:sldSz cx="18288000" cy="10287000"/>
  <p:notesSz cx="6858000" cy="9144000"/>
  <p:embeddedFontLst>
    <p:embeddedFont>
      <p:font typeface="맑은 고딕" pitchFamily="34" charset="-127"/>
      <p:regular r:id="rId19"/>
      <p:bold r:id="rId20"/>
    </p:embeddedFont>
    <p:embeddedFont>
      <p:font typeface="Segoe UI Semibold" pitchFamily="34" charset="0"/>
      <p:bold r:id="rId21"/>
    </p:embeddedFont>
    <p:embeddedFont>
      <p:font typeface="Arabic Typesetting" pitchFamily="66" charset="-78"/>
      <p:regular r:id="rId22"/>
    </p:embeddedFont>
    <p:embeddedFont>
      <p:font typeface="PT Simple Bold Ruled" charset="-78"/>
      <p:regular r:id="rId23"/>
    </p:embeddedFont>
    <p:embeddedFont>
      <p:font typeface="宋体" pitchFamily="2" charset="-122"/>
      <p:regular r:id="rId24"/>
    </p:embeddedFont>
    <p:embeddedFont>
      <p:font typeface="Arial Rounded MT Bold" pitchFamily="34" charset="0"/>
      <p:regular r:id="rId25"/>
    </p:embeddedFont>
    <p:embeddedFont>
      <p:font typeface="Tw Cen MT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PT Bold Heading" charset="-78"/>
      <p:regular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Calibri Light" pitchFamily="34" charset="0"/>
      <p:regular r:id="rId39"/>
      <p:italic r:id="rId40"/>
    </p:embeddedFont>
    <p:embeddedFont>
      <p:font typeface="DecoType Naskh" charset="-78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66FF"/>
    <a:srgbClr val="C09200"/>
    <a:srgbClr val="0000FF"/>
    <a:srgbClr val="FF9900"/>
    <a:srgbClr val="FF0000"/>
    <a:srgbClr val="009999"/>
    <a:srgbClr val="006600"/>
    <a:srgbClr val="CC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3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  <p:sldLayoutId id="214748368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26.gif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gif"/><Relationship Id="rId3" Type="http://schemas.openxmlformats.org/officeDocument/2006/relationships/image" Target="../media/image79.gif"/><Relationship Id="rId12" Type="http://schemas.openxmlformats.org/officeDocument/2006/relationships/image" Target="../media/image8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2.jpeg"/><Relationship Id="rId10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gif"/><Relationship Id="rId3" Type="http://schemas.openxmlformats.org/officeDocument/2006/relationships/image" Target="../media/image85.png"/><Relationship Id="rId7" Type="http://schemas.openxmlformats.org/officeDocument/2006/relationships/image" Target="../media/image80.png"/><Relationship Id="rId12" Type="http://schemas.openxmlformats.org/officeDocument/2006/relationships/image" Target="../media/image89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11" Type="http://schemas.openxmlformats.org/officeDocument/2006/relationships/image" Target="../media/image83.gif"/><Relationship Id="rId5" Type="http://schemas.openxmlformats.org/officeDocument/2006/relationships/image" Target="../media/image87.png"/><Relationship Id="rId15" Type="http://schemas.openxmlformats.org/officeDocument/2006/relationships/image" Target="../media/image92.gif"/><Relationship Id="rId10" Type="http://schemas.openxmlformats.org/officeDocument/2006/relationships/image" Target="../media/image82.jpeg"/><Relationship Id="rId4" Type="http://schemas.openxmlformats.org/officeDocument/2006/relationships/image" Target="../media/image86.png"/><Relationship Id="rId9" Type="http://schemas.openxmlformats.org/officeDocument/2006/relationships/image" Target="../media/image2.svg"/><Relationship Id="rId14" Type="http://schemas.openxmlformats.org/officeDocument/2006/relationships/image" Target="../media/image9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5.png"/><Relationship Id="rId12" Type="http://schemas.openxmlformats.org/officeDocument/2006/relationships/image" Target="../media/image98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microsoft.com/office/2007/relationships/media" Target="../media/media3.mp4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openxmlformats.org/officeDocument/2006/relationships/image" Target="../media/image17.png"/><Relationship Id="rId10" Type="http://schemas.openxmlformats.org/officeDocument/2006/relationships/image" Target="../media/image96.jpeg"/><Relationship Id="rId19" Type="http://schemas.openxmlformats.org/officeDocument/2006/relationships/image" Target="../media/image10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5.jpeg"/><Relationship Id="rId14" Type="http://schemas.openxmlformats.org/officeDocument/2006/relationships/image" Target="../media/image100.png"/><Relationship Id="rId22" Type="http://schemas.openxmlformats.org/officeDocument/2006/relationships/hyperlink" Target="https://www.youtube.com/playlist?list=PLyoodbH_5mVIlRVJAJof8blvnTy0aF9R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0.png"/><Relationship Id="rId7" Type="http://schemas.openxmlformats.org/officeDocument/2006/relationships/image" Target="../media/image1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jpg"/><Relationship Id="rId9" Type="http://schemas.openxmlformats.org/officeDocument/2006/relationships/image" Target="../media/image116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png"/><Relationship Id="rId11" Type="http://schemas.openxmlformats.org/officeDocument/2006/relationships/image" Target="../media/image122.gif"/><Relationship Id="rId5" Type="http://schemas.openxmlformats.org/officeDocument/2006/relationships/image" Target="../media/image118.gif"/><Relationship Id="rId10" Type="http://schemas.openxmlformats.org/officeDocument/2006/relationships/image" Target="../media/image15.gif"/><Relationship Id="rId4" Type="http://schemas.openxmlformats.org/officeDocument/2006/relationships/image" Target="../media/image18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image" Target="../media/image1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gif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openxmlformats.org/officeDocument/2006/relationships/image" Target="../media/image44.gif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7.jpe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6.jpeg"/><Relationship Id="rId29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24" Type="http://schemas.openxmlformats.org/officeDocument/2006/relationships/image" Target="../media/image50.png"/><Relationship Id="rId32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image" Target="../media/image42.png"/><Relationship Id="rId23" Type="http://schemas.openxmlformats.org/officeDocument/2006/relationships/image" Target="../media/image49.jpeg"/><Relationship Id="rId28" Type="http://schemas.openxmlformats.org/officeDocument/2006/relationships/image" Target="../media/image54.png"/><Relationship Id="rId10" Type="http://schemas.microsoft.com/office/2007/relationships/hdphoto" Target="../media/hdphoto4.wdp"/><Relationship Id="rId19" Type="http://schemas.openxmlformats.org/officeDocument/2006/relationships/image" Target="../media/image45.gif"/><Relationship Id="rId31" Type="http://schemas.openxmlformats.org/officeDocument/2006/relationships/image" Target="../media/image57.gif"/><Relationship Id="rId4" Type="http://schemas.openxmlformats.org/officeDocument/2006/relationships/image" Target="../media/image36.jpeg"/><Relationship Id="rId9" Type="http://schemas.openxmlformats.org/officeDocument/2006/relationships/image" Target="../media/image39.png"/><Relationship Id="rId14" Type="http://schemas.microsoft.com/office/2007/relationships/hdphoto" Target="../media/hdphoto6.wdp"/><Relationship Id="rId22" Type="http://schemas.openxmlformats.org/officeDocument/2006/relationships/image" Target="../media/image48.png"/><Relationship Id="rId27" Type="http://schemas.openxmlformats.org/officeDocument/2006/relationships/image" Target="../media/image53.jpeg"/><Relationship Id="rId30" Type="http://schemas.openxmlformats.org/officeDocument/2006/relationships/image" Target="../media/image56.g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58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5" Type="http://schemas.microsoft.com/office/2007/relationships/hdphoto" Target="../media/hdphoto8.wdp"/><Relationship Id="rId4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4" t="25077" r="22364" b="9106"/>
          <a:stretch/>
        </p:blipFill>
        <p:spPr bwMode="auto">
          <a:xfrm>
            <a:off x="9354123" y="2856810"/>
            <a:ext cx="6303098" cy="701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98 </a:t>
            </a: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الى </a:t>
            </a: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99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12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5" t="22917" r="22363" b="9105"/>
          <a:stretch/>
        </p:blipFill>
        <p:spPr bwMode="auto">
          <a:xfrm>
            <a:off x="1363717" y="2647978"/>
            <a:ext cx="6400800" cy="722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8149" y="571500"/>
            <a:ext cx="17064051" cy="94106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28" name="Picture 4" descr="Pin on Dibujos kawaii de animales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90" y="4637614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609" y="661314"/>
            <a:ext cx="4819668" cy="2389515"/>
          </a:xfrm>
          <a:prstGeom prst="rect">
            <a:avLst/>
          </a:prstGeom>
        </p:spPr>
      </p:pic>
      <p:pic>
        <p:nvPicPr>
          <p:cNvPr id="2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93500" y="733901"/>
            <a:ext cx="3521799" cy="1746051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01C7DC9B-F4C1-4A50-872B-32B090DEB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153"/>
          <a:stretch/>
        </p:blipFill>
        <p:spPr>
          <a:xfrm>
            <a:off x="12993870" y="1925767"/>
            <a:ext cx="3389130" cy="78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01C7DC9B-F4C1-4A50-872B-32B090DEB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550" r="28150"/>
          <a:stretch/>
        </p:blipFill>
        <p:spPr>
          <a:xfrm>
            <a:off x="10279766" y="1914968"/>
            <a:ext cx="2714104" cy="78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01C7DC9B-F4C1-4A50-872B-32B090DEB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880" r="50695"/>
          <a:stretch/>
        </p:blipFill>
        <p:spPr>
          <a:xfrm>
            <a:off x="6690153" y="1914968"/>
            <a:ext cx="3581284" cy="78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01C7DC9B-F4C1-4A50-872B-32B090DEB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9318"/>
          <a:stretch/>
        </p:blipFill>
        <p:spPr>
          <a:xfrm>
            <a:off x="4173064" y="1914968"/>
            <a:ext cx="2517090" cy="78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10804953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13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7543800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15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C90EBC7A-5CC8-CE4E-A6A8-E7911046F905}"/>
              </a:ext>
            </a:extLst>
          </p:cNvPr>
          <p:cNvSpPr txBox="1"/>
          <p:nvPr/>
        </p:nvSpPr>
        <p:spPr>
          <a:xfrm>
            <a:off x="4269690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17</a:t>
            </a:r>
            <a:endParaRPr lang="ar-SA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13929153" y="8656886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11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851810" y="2704931"/>
            <a:ext cx="3124200" cy="2571918"/>
            <a:chOff x="304800" y="-158769"/>
            <a:chExt cx="3124200" cy="2571918"/>
          </a:xfrm>
        </p:grpSpPr>
        <p:pic>
          <p:nvPicPr>
            <p:cNvPr id="28" name="IMG_1706.jpeg" descr="IMG_1706.jpeg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9" name="مربع نص 28"/>
            <p:cNvSpPr txBox="1"/>
            <p:nvPr/>
          </p:nvSpPr>
          <p:spPr>
            <a:xfrm>
              <a:off x="304800" y="800100"/>
              <a:ext cx="312420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هل تلاحظ نماَ معيناَ , 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</a:t>
              </a:r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اذكره </a:t>
              </a:r>
              <a:r>
                <a:rPr lang="ar-SA" sz="2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وتخدث</a:t>
              </a:r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عنه ..</a:t>
              </a:r>
              <a:endParaRPr lang="ar-SA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" y="187804"/>
            <a:ext cx="3336533" cy="3336533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1582262" y="737354"/>
            <a:ext cx="13886338" cy="2196346"/>
            <a:chOff x="3048000" y="-1334086"/>
            <a:chExt cx="13886338" cy="2196346"/>
          </a:xfrm>
        </p:grpSpPr>
        <p:sp>
          <p:nvSpPr>
            <p:cNvPr id="22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2580981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4" name="مربع نص 12"/>
            <p:cNvSpPr txBox="1"/>
            <p:nvPr/>
          </p:nvSpPr>
          <p:spPr>
            <a:xfrm>
              <a:off x="3048000" y="-1334086"/>
              <a:ext cx="13886338" cy="2196346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6000" dirty="0" smtClean="0">
                  <a:solidFill>
                    <a:srgbClr val="CC0066"/>
                  </a:solidFill>
                  <a:cs typeface="PT Bold Heading" pitchFamily="2" charset="-78"/>
                </a:rPr>
                <a:t>عُد كل مجموعة من الريش ثم أُكتب عددها:          </a:t>
              </a:r>
              <a:endParaRPr lang="ar-EG" sz="60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pic>
        <p:nvPicPr>
          <p:cNvPr id="1026" name="Picture 2" descr="Falling chute caida GIF - Find on GIFE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132" y="1562100"/>
            <a:ext cx="3490268" cy="34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68148" y="508755"/>
            <a:ext cx="16153052" cy="95877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6964052-7D4C-40A8-947B-09DDC171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998" y="2317766"/>
            <a:ext cx="2567002" cy="735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4ED9673B-D76F-4B81-9B82-D02730C23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198" y="2267760"/>
            <a:ext cx="2327402" cy="732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A3ED839E-85CA-43BC-8A1E-1C765C4C1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267760"/>
            <a:ext cx="2472765" cy="732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9228B16B-27EC-465D-BA46-6AA9515D3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2267759"/>
            <a:ext cx="2712369" cy="732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609" y="661314"/>
            <a:ext cx="4819668" cy="2389515"/>
          </a:xfrm>
          <a:prstGeom prst="rect">
            <a:avLst/>
          </a:prstGeom>
        </p:spPr>
      </p:pic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93500" y="733901"/>
            <a:ext cx="3521799" cy="1746051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10896600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10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7167027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13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C90EBC7A-5CC8-CE4E-A6A8-E7911046F905}"/>
              </a:ext>
            </a:extLst>
          </p:cNvPr>
          <p:cNvSpPr txBox="1"/>
          <p:nvPr/>
        </p:nvSpPr>
        <p:spPr>
          <a:xfrm>
            <a:off x="4114800" y="86487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16</a:t>
            </a:r>
            <a:endParaRPr lang="ar-SA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13716000" y="8656886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7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4" name="مجموعة 23"/>
          <p:cNvGrpSpPr/>
          <p:nvPr/>
        </p:nvGrpSpPr>
        <p:grpSpPr>
          <a:xfrm>
            <a:off x="851810" y="2704931"/>
            <a:ext cx="3124200" cy="2571918"/>
            <a:chOff x="304800" y="-158769"/>
            <a:chExt cx="3124200" cy="2571918"/>
          </a:xfrm>
        </p:grpSpPr>
        <p:pic>
          <p:nvPicPr>
            <p:cNvPr id="25" name="IMG_1706.jpeg" descr="IMG_1706.jpeg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6" name="مربع نص 25"/>
            <p:cNvSpPr txBox="1"/>
            <p:nvPr/>
          </p:nvSpPr>
          <p:spPr>
            <a:xfrm>
              <a:off x="304800" y="800100"/>
              <a:ext cx="312420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هل تلاحظ نماَ معيناَ , 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</a:t>
              </a:r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اذكره و </a:t>
              </a:r>
              <a:r>
                <a:rPr lang="ar-SA" sz="2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تخدث</a:t>
              </a:r>
              <a:r>
                <a:rPr lang="ar-SA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عنه ..</a:t>
              </a:r>
              <a:endParaRPr lang="ar-SA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" y="187804"/>
            <a:ext cx="3336533" cy="3336533"/>
          </a:xfrm>
          <a:prstGeom prst="rect">
            <a:avLst/>
          </a:prstGeom>
        </p:spPr>
      </p:pic>
      <p:grpSp>
        <p:nvGrpSpPr>
          <p:cNvPr id="28" name="مجموعة 27"/>
          <p:cNvGrpSpPr/>
          <p:nvPr/>
        </p:nvGrpSpPr>
        <p:grpSpPr>
          <a:xfrm>
            <a:off x="1676401" y="800100"/>
            <a:ext cx="14706599" cy="2196346"/>
            <a:chOff x="3223992" y="-1334086"/>
            <a:chExt cx="14240303" cy="2196346"/>
          </a:xfrm>
        </p:grpSpPr>
        <p:sp>
          <p:nvSpPr>
            <p:cNvPr id="29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3223992" y="-1334086"/>
              <a:ext cx="14240303" cy="2196346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6000" dirty="0" smtClean="0">
                  <a:solidFill>
                    <a:srgbClr val="CC0066"/>
                  </a:solidFill>
                  <a:cs typeface="PT Bold Heading" pitchFamily="2" charset="-78"/>
                </a:rPr>
                <a:t>عُد كل مجموعة من الخضروات ثم أُكتب عددها:          </a:t>
              </a:r>
              <a:endParaRPr lang="ar-EG" sz="60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pic>
        <p:nvPicPr>
          <p:cNvPr id="3" name="Picture 4" descr="Carrot Animation🥕 by Jiwon Bae on Dribbble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07" y="1390883"/>
            <a:ext cx="2621450" cy="19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ookkeeping Services | From Hot Mess to Flaming Success | MicroChilli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406">
            <a:off x="11018214" y="1672631"/>
            <a:ext cx="1413002" cy="141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INE Creators&amp;#39; Stickers - The box of Corn Example with GIF Animatio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8810242"/>
            <a:ext cx="1565402" cy="11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rganismos e instituciones para garantizar la paz - Quizizz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73" y="81915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64" name="Picture 16" descr="Celery Gif GIFs | Tenor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05" y="7540917"/>
            <a:ext cx="2801595" cy="20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3 :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( </a:t>
              </a:r>
              <a:r>
                <a:rPr lang="ar-SA" sz="4400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أبحثُ عن نمط)</a:t>
              </a:r>
              <a:endParaRPr lang="ar-SA" sz="4400" spc="-84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- أحل المسألة  أبحث عن نمط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52600" y="3334311"/>
            <a:ext cx="11217627" cy="6304989"/>
          </a:xfrm>
          <a:prstGeom prst="rect">
            <a:avLst/>
          </a:prstGeom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2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75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78" y="1221894"/>
            <a:ext cx="17354681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86" y="530810"/>
            <a:ext cx="3350298" cy="1120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0" y="453259"/>
            <a:ext cx="3753575" cy="174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4035062" y="3979253"/>
            <a:ext cx="743219" cy="59380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216842" y="-86023"/>
            <a:ext cx="10358573" cy="1708142"/>
          </a:xfrm>
          <a:prstGeom prst="rect">
            <a:avLst/>
          </a:prstGeom>
          <a:noFill/>
        </p:spPr>
        <p:txBody>
          <a:bodyPr wrap="square" lIns="182862" tIns="91431" rIns="182862" bIns="9143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..</a:t>
            </a: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14" y="5889864"/>
            <a:ext cx="4090140" cy="3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12131638" y="960529"/>
            <a:ext cx="1304561" cy="813902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5962780" y="632240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702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9079403" y="3205901"/>
              <a:ext cx="162907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98 +99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3243680" y="478874"/>
            <a:ext cx="9083622" cy="10457831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351" y="219263"/>
            <a:ext cx="1557852" cy="158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13493567" y="7872200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14273159" y="8003600"/>
            <a:ext cx="1831800" cy="718800"/>
          </a:xfrm>
          <a:prstGeom prst="rect">
            <a:avLst/>
          </a:prstGeom>
        </p:spPr>
        <p:txBody>
          <a:bodyPr spcFirstLastPara="1" vert="horz" wrap="square" lIns="182850" tIns="182850" rIns="182850" bIns="182850" rtlCol="1" anchor="t" anchorCtr="0">
            <a:noAutofit/>
          </a:bodyPr>
          <a:lstStyle/>
          <a:p>
            <a:pPr algn="l"/>
            <a:r>
              <a:rPr lang="en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13745044" y="8125327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3842142" y="4971399"/>
            <a:ext cx="7048401" cy="346248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 defTabSz="616127" hangingPunct="0"/>
            <a:r>
              <a:rPr lang="ar-SA" sz="7200" b="1" dirty="0">
                <a:solidFill>
                  <a:srgbClr val="C00000"/>
                </a:solidFill>
              </a:rPr>
              <a:t>الدرس </a:t>
            </a:r>
            <a:r>
              <a:rPr lang="ar-SA" sz="7200" b="1" dirty="0" smtClean="0">
                <a:solidFill>
                  <a:srgbClr val="C00000"/>
                </a:solidFill>
              </a:rPr>
              <a:t>5-4</a:t>
            </a:r>
            <a:r>
              <a:rPr lang="ar-SA" sz="7200" b="1" dirty="0" smtClean="0">
                <a:solidFill>
                  <a:srgbClr val="0000FF"/>
                </a:solidFill>
              </a:rPr>
              <a:t> </a:t>
            </a:r>
            <a:endParaRPr lang="ar-SA" sz="7200" b="1" dirty="0">
              <a:solidFill>
                <a:srgbClr val="0000FF"/>
              </a:solidFill>
            </a:endParaRPr>
          </a:p>
          <a:p>
            <a:pPr algn="ctr" defTabSz="616127" hangingPunct="0"/>
            <a:r>
              <a:rPr lang="ar-SA" sz="7200" b="1" dirty="0">
                <a:solidFill>
                  <a:srgbClr val="0000FF"/>
                </a:solidFill>
              </a:rPr>
              <a:t>( احلُ المسألة</a:t>
            </a:r>
          </a:p>
          <a:p>
            <a:pPr algn="ctr" defTabSz="616127" hangingPunct="0"/>
            <a:r>
              <a:rPr lang="ar-SA" sz="7200" b="1" u="sng" dirty="0">
                <a:solidFill>
                  <a:srgbClr val="FF6699"/>
                </a:solidFill>
              </a:rPr>
              <a:t>“ </a:t>
            </a:r>
            <a:r>
              <a:rPr lang="ar-SA" sz="7200" b="1" u="sng" dirty="0" smtClean="0">
                <a:solidFill>
                  <a:srgbClr val="FF6699"/>
                </a:solidFill>
              </a:rPr>
              <a:t>أأبحثُ عن نمط“ </a:t>
            </a:r>
            <a:r>
              <a:rPr lang="ar-SA" sz="72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xmlns="" id="{97D48515-573B-4958-A321-031D4CF6AE87}"/>
              </a:ext>
            </a:extLst>
          </p:cNvPr>
          <p:cNvSpPr txBox="1"/>
          <p:nvPr/>
        </p:nvSpPr>
        <p:spPr>
          <a:xfrm>
            <a:off x="2475089" y="3794196"/>
            <a:ext cx="92194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7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10641785" y="1979517"/>
            <a:ext cx="1683720" cy="3493392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t="25095" r="47754" b="25568"/>
          <a:stretch/>
        </p:blipFill>
        <p:spPr>
          <a:xfrm rot="20324303">
            <a:off x="-97715" y="8789004"/>
            <a:ext cx="1962138" cy="185288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12006722" y="4389080"/>
            <a:ext cx="5323679" cy="2887838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3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</a:p>
          <a:p>
            <a:pPr algn="ctr"/>
            <a:r>
              <a:rPr lang="ar-SA" sz="3000" dirty="0" smtClean="0">
                <a:solidFill>
                  <a:srgbClr val="009900"/>
                </a:solidFill>
                <a:cs typeface="PT Bold Heading" pitchFamily="2" charset="-78"/>
              </a:rPr>
              <a:t>بالبحث عن نمط </a:t>
            </a:r>
            <a:endParaRPr lang="ar-SA" sz="3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8" y="1899101"/>
            <a:ext cx="6335484" cy="2269946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3" y="-90520"/>
            <a:ext cx="6335484" cy="2269946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5" y="528468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343521" y="2190440"/>
            <a:ext cx="5610190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98 + 99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25048" y="2247506"/>
            <a:ext cx="5706252" cy="2269946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53343" y="2476500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35152" y="3293488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01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3216579" y="237706"/>
            <a:ext cx="11232387" cy="1338170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8905583" y="5116598"/>
            <a:ext cx="68583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11618354" y="4231728"/>
            <a:ext cx="68582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14343923" y="5161857"/>
            <a:ext cx="68582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6026651" y="4921061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8914348" y="509087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8924348" y="5062298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11627119" y="420600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11637118" y="4177425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14352689" y="5136135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14362687" y="510755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4753442" y="8297878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7559533" y="8443724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10363933" y="7544810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13113770" y="8536328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2556" y="6242693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9735" y="7184971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594" y="7025572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1543" y="7276937"/>
            <a:ext cx="1179507" cy="117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52400" y="2830310"/>
            <a:ext cx="3912967" cy="2541790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32150" y="8476565"/>
            <a:ext cx="3882662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xmlns="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8900" y="8693319"/>
            <a:ext cx="1981850" cy="1150941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863" y="7738644"/>
            <a:ext cx="1700789" cy="1150938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5188" y="8646034"/>
            <a:ext cx="1700789" cy="115094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753442" y="8442299"/>
            <a:ext cx="2499182" cy="1150940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3541595" y="1820046"/>
            <a:ext cx="12552935" cy="114836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  <a:alpha val="53000"/>
            </a:schemeClr>
          </a:soli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4013948" y="2151012"/>
            <a:ext cx="11427396" cy="52737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4419366" y="1775829"/>
            <a:ext cx="3312942" cy="650034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626418" y="3731156"/>
                <a:ext cx="86091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4800" dirty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7296434" y="1692983"/>
            <a:ext cx="3312944" cy="6763460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622018" y="3865412"/>
                  <a:ext cx="5499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48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10019836" y="1736099"/>
            <a:ext cx="3312944" cy="5843384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439670" y="3286275"/>
                  <a:ext cx="79466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660066"/>
                      </a:solidFill>
                    </a:rPr>
                    <a:t>أُخطط</a:t>
                  </a:r>
                  <a:endParaRPr sz="48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12744941" y="1820048"/>
            <a:ext cx="3312944" cy="6687227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219334" y="3841743"/>
                  <a:ext cx="72199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CC0066"/>
                      </a:solidFill>
                    </a:rPr>
                    <a:t>افهم </a:t>
                  </a:r>
                  <a:endParaRPr sz="48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 idx="4294967295"/>
          </p:nvPr>
        </p:nvSpPr>
        <p:spPr>
          <a:xfrm>
            <a:off x="2238375" y="571500"/>
            <a:ext cx="11934825" cy="720725"/>
          </a:xfrm>
          <a:prstGeom prst="rect">
            <a:avLst/>
          </a:prstGeom>
        </p:spPr>
        <p:txBody>
          <a:bodyPr spcFirstLastPara="1" vert="horz" wrap="square" lIns="0" tIns="87912" rIns="87912" bIns="87912" rtlCol="1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ar-SA" sz="9000" dirty="0">
                <a:solidFill>
                  <a:srgbClr val="0070C0"/>
                </a:solidFill>
              </a:rPr>
              <a:t>أحُل المسألة ( </a:t>
            </a:r>
            <a:r>
              <a:rPr lang="ar-SA" sz="9000" dirty="0" smtClean="0">
                <a:solidFill>
                  <a:srgbClr val="D60093"/>
                </a:solidFill>
              </a:rPr>
              <a:t>عكسياً</a:t>
            </a:r>
            <a:r>
              <a:rPr lang="ar-SA" sz="9000" dirty="0" smtClean="0">
                <a:solidFill>
                  <a:srgbClr val="0070C0"/>
                </a:solidFill>
              </a:rPr>
              <a:t>)</a:t>
            </a:r>
            <a:endParaRPr sz="9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2765312" y="16386"/>
            <a:ext cx="1317624" cy="118377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13588104" y="897404"/>
            <a:ext cx="1317624" cy="118377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51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81583" y="714417"/>
              <a:ext cx="1201290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98 +99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255</Words>
  <Application>Microsoft Office PowerPoint</Application>
  <PresentationFormat>Custom</PresentationFormat>
  <Paragraphs>86</Paragraphs>
  <Slides>16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Arial</vt:lpstr>
      <vt:lpstr>Copperplate</vt:lpstr>
      <vt:lpstr>Concert One</vt:lpstr>
      <vt:lpstr>Catamaran</vt:lpstr>
      <vt:lpstr>新蒂小丸子小学版</vt:lpstr>
      <vt:lpstr>Montserrat Black</vt:lpstr>
      <vt:lpstr>맑은 고딕</vt:lpstr>
      <vt:lpstr>Segoe UI Semibold</vt:lpstr>
      <vt:lpstr>Dubai</vt:lpstr>
      <vt:lpstr>Arabic Typesetting</vt:lpstr>
      <vt:lpstr>PT Simple Bold Ruled</vt:lpstr>
      <vt:lpstr>宋体</vt:lpstr>
      <vt:lpstr>Montserrat Medium</vt:lpstr>
      <vt:lpstr>Arial Rounded MT Bold</vt:lpstr>
      <vt:lpstr>Helvetica Light</vt:lpstr>
      <vt:lpstr>Tw Cen MT</vt:lpstr>
      <vt:lpstr>华康海报体W12(P)</vt:lpstr>
      <vt:lpstr>Khalid Art bold</vt:lpstr>
      <vt:lpstr>Times New Roman</vt:lpstr>
      <vt:lpstr>Calibri</vt:lpstr>
      <vt:lpstr>Architects Daughter</vt:lpstr>
      <vt:lpstr>PT Bold Heading</vt:lpstr>
      <vt:lpstr>Century Gothic</vt:lpstr>
      <vt:lpstr>Roboto Mono Regular</vt:lpstr>
      <vt:lpstr>Calibri Light</vt:lpstr>
      <vt:lpstr>Anonymous Pro</vt:lpstr>
      <vt:lpstr>DecoType Naskh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عكسياً)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185</cp:revision>
  <dcterms:created xsi:type="dcterms:W3CDTF">2006-08-16T00:00:00Z</dcterms:created>
  <dcterms:modified xsi:type="dcterms:W3CDTF">2023-04-05T03:41:27Z</dcterms:modified>
  <dc:identifier>DAEmlF8lUv0</dc:identifier>
</cp:coreProperties>
</file>