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8" r:id="rId2"/>
    <p:sldId id="257" r:id="rId3"/>
    <p:sldId id="415" r:id="rId4"/>
    <p:sldId id="259" r:id="rId5"/>
    <p:sldId id="416" r:id="rId6"/>
    <p:sldId id="260" r:id="rId7"/>
    <p:sldId id="261" r:id="rId8"/>
    <p:sldId id="262" r:id="rId9"/>
    <p:sldId id="263" r:id="rId10"/>
    <p:sldId id="403" r:id="rId11"/>
    <p:sldId id="404" r:id="rId12"/>
    <p:sldId id="410" r:id="rId13"/>
    <p:sldId id="264" r:id="rId14"/>
    <p:sldId id="265" r:id="rId15"/>
    <p:sldId id="266" r:id="rId16"/>
    <p:sldId id="405" r:id="rId17"/>
    <p:sldId id="406" r:id="rId18"/>
    <p:sldId id="407" r:id="rId19"/>
    <p:sldId id="408" r:id="rId20"/>
    <p:sldId id="409" r:id="rId21"/>
    <p:sldId id="412" r:id="rId22"/>
    <p:sldId id="420" r:id="rId23"/>
    <p:sldId id="417" r:id="rId24"/>
    <p:sldId id="419" r:id="rId25"/>
    <p:sldId id="421" r:id="rId26"/>
    <p:sldId id="413" r:id="rId27"/>
    <p:sldId id="414" r:id="rId28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52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7" autoAdjust="0"/>
    <p:restoredTop sz="94660"/>
  </p:normalViewPr>
  <p:slideViewPr>
    <p:cSldViewPr>
      <p:cViewPr varScale="1">
        <p:scale>
          <a:sx n="62" d="100"/>
          <a:sy n="62" d="100"/>
        </p:scale>
        <p:origin x="2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D374BEF-D101-4022-9CC4-A3608138D4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22E3704E-9261-41D9-A509-4F327D8A9E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E46B898-97D2-4986-8C62-2ECBE6200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2D225-BB0C-4F4B-AC4D-E54DD0DAA5CD}" type="datetimeFigureOut">
              <a:rPr lang="ar-SA" smtClean="0"/>
              <a:t>09/09/44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4D0D1F4-63F3-4BFE-A834-CD34DCE53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D9C92F6-46A1-428B-B1B4-941132841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E073C-E5CC-4377-AC9A-8717E40F739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15236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845B32A-2052-4BAA-8659-250330579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C664129D-C91E-45FD-89C9-4B96223BA2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84C2E8E-EC11-40DA-8E36-45878B380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2D225-BB0C-4F4B-AC4D-E54DD0DAA5CD}" type="datetimeFigureOut">
              <a:rPr lang="ar-SA" smtClean="0"/>
              <a:t>09/09/44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14196A6-D29E-4E53-A00F-535DEC99E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3C87968-1CB8-4996-9EDE-C2F07816F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E073C-E5CC-4377-AC9A-8717E40F739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990385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E56F59BE-C9A1-40C6-9416-E3F3EBFC34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CC885908-D2F0-4D94-AE0C-3643D68506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719DC2D-1326-4291-AEC6-CC3F31C12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2D225-BB0C-4F4B-AC4D-E54DD0DAA5CD}" type="datetimeFigureOut">
              <a:rPr lang="ar-SA" smtClean="0"/>
              <a:t>09/09/44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F73F315-0D20-425C-86BF-71CCE160E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30A88DC-F6F4-4728-AFB8-4890ACA1F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E073C-E5CC-4377-AC9A-8717E40F739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325731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شريحة فرع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92140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F917C24-EB82-4555-877E-E06D1B92D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41D2812-DDC7-4F1F-A5D2-A05A46B21B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7FF154E-0D06-4D6E-A703-70D246A0B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2D225-BB0C-4F4B-AC4D-E54DD0DAA5CD}" type="datetimeFigureOut">
              <a:rPr lang="ar-SA" smtClean="0"/>
              <a:t>09/09/44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A78B874-A218-4B36-9678-BBCBB4F2A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6F0CEC4-262B-4437-A0D5-ED1EBACF5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E073C-E5CC-4377-AC9A-8717E40F739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943766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1A075EE-D912-4102-A944-D5A9261B1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0F32183-FC43-4555-AF8B-46E03FC116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DB44745-724E-456E-AA4B-8F1311E82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2D225-BB0C-4F4B-AC4D-E54DD0DAA5CD}" type="datetimeFigureOut">
              <a:rPr lang="ar-SA" smtClean="0"/>
              <a:t>09/09/44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1F0BA32-20AF-4D57-B3F6-9311FD257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15F5238-2A65-427F-A9B2-CDE1CEC3F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E073C-E5CC-4377-AC9A-8717E40F739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741087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7B8F954-0CAC-4A6E-A8B7-3CAF697BB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CCDD982-10F5-4C6B-B872-135372EF87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003EB57B-7317-4D59-BDD2-DA0765739A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EEC17A4-3FFD-4811-AACE-983FE8E3B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2D225-BB0C-4F4B-AC4D-E54DD0DAA5CD}" type="datetimeFigureOut">
              <a:rPr lang="ar-SA" smtClean="0"/>
              <a:t>09/09/44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45ED6DB8-214B-4258-8145-9C2585486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EDB906A-8763-4719-A425-7F61B1A6A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E073C-E5CC-4377-AC9A-8717E40F739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928456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F8F2ED6-90C4-4272-80DE-0770F2EC3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AAE9B91D-31FF-44A1-BF40-86BC7DEA80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91BF82C7-5EB0-4DDB-A19E-69AD19D406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D87FF515-640C-46EE-8D45-9B3688E96C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A863D02D-C4BB-4CEC-B3F6-29D5EBFE9E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E3F868DB-CD81-4C18-A7B0-371459233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2D225-BB0C-4F4B-AC4D-E54DD0DAA5CD}" type="datetimeFigureOut">
              <a:rPr lang="ar-SA" smtClean="0"/>
              <a:t>09/09/44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9AE1D775-445E-4618-BEE4-4AA25B6B7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71C525A5-DFC2-492C-8CFD-7F2B7F8E4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E073C-E5CC-4377-AC9A-8717E40F739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390063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15AE198-6480-4E4D-82D9-4A27D93CF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90231089-F109-4601-8AFF-C3756BA27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2D225-BB0C-4F4B-AC4D-E54DD0DAA5CD}" type="datetimeFigureOut">
              <a:rPr lang="ar-SA" smtClean="0"/>
              <a:t>09/09/44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EF617AA5-5FCE-4A6C-B11E-7656E1B1B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523594BC-0476-4E21-8277-B647CF6F4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E073C-E5CC-4377-AC9A-8717E40F739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193955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61C67944-CFE3-4B84-B21D-367CC0860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2D225-BB0C-4F4B-AC4D-E54DD0DAA5CD}" type="datetimeFigureOut">
              <a:rPr lang="ar-SA" smtClean="0"/>
              <a:t>09/09/44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671FFE3B-ED49-4A5B-9D8F-C9E719BEF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9580514F-E2E7-45F3-A51B-E35022E2B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E073C-E5CC-4377-AC9A-8717E40F739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38994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433FF7C-C10A-4B24-BF63-1191D68E2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3077A09-ADFB-4043-B853-BFA64F077A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2C33D19A-EFFB-4F8E-A552-E124D2DD77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927EBA46-E71D-49AE-8C2B-789A3D2D5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2D225-BB0C-4F4B-AC4D-E54DD0DAA5CD}" type="datetimeFigureOut">
              <a:rPr lang="ar-SA" smtClean="0"/>
              <a:t>09/09/44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D5796811-1481-436D-B9A2-90D0451F8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21A2D7B1-E99C-4843-BC01-7D9852EB9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E073C-E5CC-4377-AC9A-8717E40F739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752478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4BC692A-A02C-4EC2-AFD9-EC3EC6BC0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BD62507E-C79D-4762-9053-FA10B54708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E6EBF8E3-69A3-4267-8877-70FF57BD97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79C795C5-7227-4CAC-970B-F528D0179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2D225-BB0C-4F4B-AC4D-E54DD0DAA5CD}" type="datetimeFigureOut">
              <a:rPr lang="ar-SA" smtClean="0"/>
              <a:t>09/09/44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E110676-4441-4837-9DD5-71A05AA5F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3B6963AE-972D-4096-A0A4-47B839DD8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E073C-E5CC-4377-AC9A-8717E40F739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349985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0A0D8B0D-7F4C-486B-81E8-DAE920E1C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D0281FE9-EE0F-4CCA-82B5-7EBCC731C3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10DB033-050C-46C8-AEF1-4329DBDBE7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82D225-BB0C-4F4B-AC4D-E54DD0DAA5CD}" type="datetimeFigureOut">
              <a:rPr lang="ar-SA" smtClean="0"/>
              <a:t>09/09/44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D60B595-E12E-47DA-8EA1-2A4106CB87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D98D918-D47F-448F-AC70-BDC29B3907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3E073C-E5CC-4377-AC9A-8717E40F739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06575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15.png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7.wdp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microsoft.com/office/2007/relationships/hdphoto" Target="../media/hdphoto1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10.wdp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gif"/><Relationship Id="rId5" Type="http://schemas.microsoft.com/office/2007/relationships/hdphoto" Target="../media/hdphoto11.wdp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emf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7" Type="http://schemas.microsoft.com/office/2007/relationships/hdphoto" Target="../media/hdphoto1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microsoft.com/office/2007/relationships/hdphoto" Target="../media/hdphoto12.wdp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7" Type="http://schemas.openxmlformats.org/officeDocument/2006/relationships/image" Target="../media/image29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gif"/><Relationship Id="rId5" Type="http://schemas.microsoft.com/office/2007/relationships/hdphoto" Target="../media/hdphoto13.wdp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gif"/><Relationship Id="rId4" Type="http://schemas.openxmlformats.org/officeDocument/2006/relationships/image" Target="../media/image30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g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0.png"/><Relationship Id="rId4" Type="http://schemas.openxmlformats.org/officeDocument/2006/relationships/image" Target="../media/image9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66">
            <a:extLst>
              <a:ext uri="{FF2B5EF4-FFF2-40B4-BE49-F238E27FC236}">
                <a16:creationId xmlns:a16="http://schemas.microsoft.com/office/drawing/2014/main" id="{42225020-F48A-40C1-A94D-62AF4110FE69}"/>
              </a:ext>
            </a:extLst>
          </p:cNvPr>
          <p:cNvGrpSpPr/>
          <p:nvPr/>
        </p:nvGrpSpPr>
        <p:grpSpPr>
          <a:xfrm>
            <a:off x="4038600" y="-1981200"/>
            <a:ext cx="3614632" cy="1585688"/>
            <a:chOff x="8879913" y="-2062940"/>
            <a:chExt cx="6827077" cy="2994942"/>
          </a:xfrm>
        </p:grpSpPr>
        <p:sp>
          <p:nvSpPr>
            <p:cNvPr id="9" name="TextBox 284">
              <a:extLst>
                <a:ext uri="{FF2B5EF4-FFF2-40B4-BE49-F238E27FC236}">
                  <a16:creationId xmlns:a16="http://schemas.microsoft.com/office/drawing/2014/main" id="{5CEE46EA-4B3C-4E39-9FAE-925EFC6150B6}"/>
                </a:ext>
              </a:extLst>
            </p:cNvPr>
            <p:cNvSpPr txBox="1"/>
            <p:nvPr/>
          </p:nvSpPr>
          <p:spPr>
            <a:xfrm>
              <a:off x="8879913" y="-2062940"/>
              <a:ext cx="6827077" cy="1249798"/>
            </a:xfrm>
            <a:prstGeom prst="rect">
              <a:avLst/>
            </a:prstGeom>
            <a:noFill/>
          </p:spPr>
          <p:txBody>
            <a:bodyPr wrap="square" lIns="45711" tIns="22856" rIns="45711" bIns="22856" rtlCol="0">
              <a:spAutoFit/>
            </a:bodyPr>
            <a:lstStyle/>
            <a:p>
              <a:pPr algn="ctr" defTabSz="1086602"/>
              <a:r>
                <a:rPr lang="ar-SA" sz="4000" b="1" dirty="0">
                  <a:solidFill>
                    <a:schemeClr val="bg1"/>
                  </a:solidFill>
                  <a:latin typeface="Tajawal" panose="00000500000000000000" pitchFamily="2" charset="-78"/>
                  <a:ea typeface="Lato" pitchFamily="34" charset="0"/>
                  <a:cs typeface="Tajawal" panose="00000500000000000000" pitchFamily="2" charset="-78"/>
                </a:rPr>
                <a:t>علوم</a:t>
              </a:r>
              <a:endParaRPr lang="id-ID" sz="4000" b="1" dirty="0">
                <a:solidFill>
                  <a:schemeClr val="bg1"/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endParaRPr>
            </a:p>
          </p:txBody>
        </p:sp>
        <p:sp>
          <p:nvSpPr>
            <p:cNvPr id="10" name="Subtitle 2">
              <a:extLst>
                <a:ext uri="{FF2B5EF4-FFF2-40B4-BE49-F238E27FC236}">
                  <a16:creationId xmlns:a16="http://schemas.microsoft.com/office/drawing/2014/main" id="{B70619FD-34F8-44D9-A62F-6709E351FC23}"/>
                </a:ext>
              </a:extLst>
            </p:cNvPr>
            <p:cNvSpPr txBox="1">
              <a:spLocks/>
            </p:cNvSpPr>
            <p:nvPr/>
          </p:nvSpPr>
          <p:spPr>
            <a:xfrm>
              <a:off x="10203360" y="56100"/>
              <a:ext cx="3848144" cy="875902"/>
            </a:xfrm>
            <a:prstGeom prst="rect">
              <a:avLst/>
            </a:prstGeom>
          </p:spPr>
          <p:txBody>
            <a:bodyPr vert="horz" wrap="none" lIns="108745" tIns="54373" rIns="108745" bIns="54373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543818" rtl="1"/>
              <a:r>
                <a:rPr lang="ar-SA" sz="2000" b="1" dirty="0">
                  <a:solidFill>
                    <a:schemeClr val="bg1"/>
                  </a:solidFill>
                  <a:latin typeface="Tajawal" panose="00000500000000000000" pitchFamily="2" charset="-78"/>
                  <a:cs typeface="Tajawal" panose="00000500000000000000" pitchFamily="2" charset="-78"/>
                </a:rPr>
                <a:t>الصف السادس </a:t>
              </a:r>
              <a:endParaRPr lang="en-US" sz="2000" b="1" dirty="0">
                <a:solidFill>
                  <a:schemeClr val="bg1"/>
                </a:solidFill>
                <a:latin typeface="Tajawal" panose="00000500000000000000" pitchFamily="2" charset="-78"/>
                <a:cs typeface="Tajawal" panose="00000500000000000000" pitchFamily="2" charset="-78"/>
              </a:endParaRPr>
            </a:p>
          </p:txBody>
        </p:sp>
      </p:grpSp>
      <p:sp>
        <p:nvSpPr>
          <p:cNvPr id="11" name="Subtitle 2">
            <a:extLst>
              <a:ext uri="{FF2B5EF4-FFF2-40B4-BE49-F238E27FC236}">
                <a16:creationId xmlns:a16="http://schemas.microsoft.com/office/drawing/2014/main" id="{D71C24AC-7DE4-4576-AF6C-47E2CD4D0DB8}"/>
              </a:ext>
            </a:extLst>
          </p:cNvPr>
          <p:cNvSpPr txBox="1">
            <a:spLocks/>
          </p:cNvSpPr>
          <p:nvPr/>
        </p:nvSpPr>
        <p:spPr>
          <a:xfrm>
            <a:off x="1066800" y="7162800"/>
            <a:ext cx="2766786" cy="463751"/>
          </a:xfrm>
          <a:prstGeom prst="rect">
            <a:avLst/>
          </a:prstGeom>
        </p:spPr>
        <p:txBody>
          <a:bodyPr vert="horz" wrap="none" lIns="108745" tIns="54373" rIns="108745" bIns="54373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43818" rtl="1"/>
            <a:r>
              <a:rPr lang="ar-SA" sz="2000" b="1" dirty="0">
                <a:solidFill>
                  <a:schemeClr val="bg1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الفصل الدراسي الثالث </a:t>
            </a:r>
            <a:endParaRPr lang="en-US" sz="2000" b="1" dirty="0">
              <a:solidFill>
                <a:schemeClr val="bg1"/>
              </a:solidFill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A8F6EC5C-46F2-4A3B-A357-B9FCFD967A8F}"/>
              </a:ext>
            </a:extLst>
          </p:cNvPr>
          <p:cNvSpPr txBox="1"/>
          <p:nvPr/>
        </p:nvSpPr>
        <p:spPr>
          <a:xfrm>
            <a:off x="-3583380" y="3581400"/>
            <a:ext cx="3583380" cy="727091"/>
          </a:xfrm>
          <a:prstGeom prst="roundRect">
            <a:avLst>
              <a:gd name="adj" fmla="val 50000"/>
            </a:avLst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15000"/>
              </a:lnSpc>
              <a:spcAft>
                <a:spcPts val="1000"/>
              </a:spcAft>
            </a:pPr>
            <a:r>
              <a:rPr lang="ar-SA" sz="2400" b="1" dirty="0">
                <a:solidFill>
                  <a:schemeClr val="bg1"/>
                </a:solidFill>
                <a:effectLst/>
                <a:latin typeface="A Jannat LT" panose="01000000000000000000" pitchFamily="2" charset="-78"/>
                <a:ea typeface="Calibri" panose="020F0502020204030204" pitchFamily="34" charset="0"/>
                <a:cs typeface="A Jannat LT" panose="01000000000000000000" pitchFamily="2" charset="-78"/>
              </a:rPr>
              <a:t>ما التغيرات الكيميائية </a:t>
            </a:r>
            <a:endParaRPr lang="en-US" dirty="0">
              <a:solidFill>
                <a:schemeClr val="bg1"/>
              </a:solidFill>
              <a:effectLst/>
              <a:latin typeface="A Jannat LT" panose="01000000000000000000" pitchFamily="2" charset="-78"/>
              <a:ea typeface="Calibri" panose="020F0502020204030204" pitchFamily="34" charset="0"/>
              <a:cs typeface="A Jannat LT" panose="01000000000000000000" pitchFamily="2" charset="-78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CBD2564A-A1CA-4807-8DAC-E3D775949369}"/>
              </a:ext>
            </a:extLst>
          </p:cNvPr>
          <p:cNvSpPr txBox="1"/>
          <p:nvPr/>
        </p:nvSpPr>
        <p:spPr>
          <a:xfrm>
            <a:off x="4482" y="-807747"/>
            <a:ext cx="29442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solidFill>
                  <a:schemeClr val="bg1"/>
                </a:solidFill>
                <a:effectLst/>
                <a:latin typeface="A Jannat LT" panose="01000000000000000000" pitchFamily="2" charset="-78"/>
                <a:ea typeface="Calibri" panose="020F0502020204030204" pitchFamily="34" charset="0"/>
                <a:cs typeface="A Jannat LT" panose="01000000000000000000" pitchFamily="2" charset="-78"/>
              </a:rPr>
              <a:t>علوم الصف السادس</a:t>
            </a:r>
            <a:endParaRPr lang="en-US" sz="2400" b="1" dirty="0">
              <a:solidFill>
                <a:schemeClr val="bg1"/>
              </a:solidFill>
              <a:effectLst/>
              <a:latin typeface="A Jannat LT" panose="01000000000000000000" pitchFamily="2" charset="-78"/>
              <a:ea typeface="Calibri" panose="020F0502020204030204" pitchFamily="34" charset="0"/>
              <a:cs typeface="A Jannat LT" panose="01000000000000000000" pitchFamily="2" charset="-78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820AF103-A47F-4E9C-BDB6-B22C135C1C1C}"/>
              </a:ext>
            </a:extLst>
          </p:cNvPr>
          <p:cNvSpPr txBox="1"/>
          <p:nvPr/>
        </p:nvSpPr>
        <p:spPr>
          <a:xfrm>
            <a:off x="-3727120" y="914400"/>
            <a:ext cx="38708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chemeClr val="bg1"/>
                </a:solidFill>
                <a:effectLst/>
                <a:latin typeface="A Jannat LT" panose="01000000000000000000" pitchFamily="2" charset="-78"/>
                <a:ea typeface="Calibri" panose="020F0502020204030204" pitchFamily="34" charset="0"/>
                <a:cs typeface="A Jannat LT" panose="01000000000000000000" pitchFamily="2" charset="-78"/>
              </a:rPr>
              <a:t>الفصل الدراسي الثالث 1443 هـ </a:t>
            </a:r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56F1D428-F21D-4090-9BB9-B3FFE4A2A4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0540" y="2246388"/>
            <a:ext cx="6192372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ar-SA" sz="3200" b="0" i="0" dirty="0">
                <a:solidFill>
                  <a:srgbClr val="FFC000"/>
                </a:solidFill>
                <a:effectLst/>
                <a:latin typeface="A Jannat LT" panose="01000000000000000000" pitchFamily="2" charset="-78"/>
                <a:cs typeface="A Jannat LT" panose="01000000000000000000" pitchFamily="2" charset="-78"/>
              </a:rPr>
              <a:t>بسم الله الرحمن الرحيم </a:t>
            </a:r>
          </a:p>
          <a:p>
            <a:pPr algn="ctr"/>
            <a:endParaRPr lang="ar-SA" sz="3200" dirty="0">
              <a:solidFill>
                <a:srgbClr val="FFC000"/>
              </a:solidFill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algn="ctr"/>
            <a:r>
              <a:rPr lang="ar-SA" sz="3200" dirty="0">
                <a:solidFill>
                  <a:srgbClr val="FFC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السلام عليكم ورحمة الله وبركاته </a:t>
            </a:r>
            <a:br>
              <a:rPr lang="ar-SA" sz="3200" dirty="0">
                <a:solidFill>
                  <a:schemeClr val="bg1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</a:br>
            <a:endParaRPr kumimoji="0" lang="ar-SA" altLang="ar-SA" sz="3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353401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3B7F8E3E-6387-4F5F-9DAA-3B20367AC837}"/>
              </a:ext>
            </a:extLst>
          </p:cNvPr>
          <p:cNvSpPr txBox="1"/>
          <p:nvPr/>
        </p:nvSpPr>
        <p:spPr>
          <a:xfrm>
            <a:off x="3352800" y="1759130"/>
            <a:ext cx="9144000" cy="28161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algn="ctr" rtl="1">
              <a:lnSpc>
                <a:spcPct val="150000"/>
              </a:lnSpc>
            </a:pPr>
            <a:r>
              <a:rPr lang="ar-SA" sz="2400" b="1" dirty="0">
                <a:solidFill>
                  <a:schemeClr val="bg1"/>
                </a:solidFill>
                <a:effectLst/>
                <a:latin typeface="Tajawal" panose="00000500000000000000" pitchFamily="2" charset="-78"/>
                <a:ea typeface="Calibri" panose="020F0502020204030204" pitchFamily="34" charset="0"/>
                <a:cs typeface="Tajawal" panose="00000500000000000000" pitchFamily="2" charset="-78"/>
              </a:rPr>
              <a:t>بعض هذه العلامات قد</a:t>
            </a:r>
            <a:r>
              <a:rPr lang="ar-SA" sz="2400" b="1" dirty="0">
                <a:solidFill>
                  <a:schemeClr val="bg1"/>
                </a:solidFill>
                <a:latin typeface="Tajawal" panose="00000500000000000000" pitchFamily="2" charset="-78"/>
                <a:ea typeface="Calibri" panose="020F0502020204030204" pitchFamily="34" charset="0"/>
                <a:cs typeface="Tajawal" panose="00000500000000000000" pitchFamily="2" charset="-78"/>
              </a:rPr>
              <a:t> </a:t>
            </a:r>
            <a:r>
              <a:rPr lang="ar-SA" sz="2400" b="1" dirty="0">
                <a:solidFill>
                  <a:schemeClr val="bg1"/>
                </a:solidFill>
                <a:effectLst/>
                <a:latin typeface="Tajawal" panose="00000500000000000000" pitchFamily="2" charset="-78"/>
                <a:ea typeface="Calibri" panose="020F0502020204030204" pitchFamily="34" charset="0"/>
                <a:cs typeface="Tajawal" panose="00000500000000000000" pitchFamily="2" charset="-78"/>
              </a:rPr>
              <a:t>تظهر دون حدوث تغير كيميائي</a:t>
            </a:r>
          </a:p>
          <a:p>
            <a:pPr marL="27305" algn="ctr" rtl="1">
              <a:lnSpc>
                <a:spcPct val="150000"/>
              </a:lnSpc>
            </a:pPr>
            <a:r>
              <a:rPr lang="ar-SA" sz="2400" b="1" dirty="0">
                <a:solidFill>
                  <a:schemeClr val="bg1"/>
                </a:solidFill>
                <a:effectLst/>
                <a:latin typeface="Tajawal" panose="00000500000000000000" pitchFamily="2" charset="-78"/>
                <a:ea typeface="Calibri" panose="020F0502020204030204" pitchFamily="34" charset="0"/>
                <a:cs typeface="Tajawal" panose="00000500000000000000" pitchFamily="2" charset="-78"/>
              </a:rPr>
              <a:t> ومن ذلك تغير لون الماء عند إضافة</a:t>
            </a:r>
            <a:r>
              <a:rPr lang="ar-SA" sz="2400" b="1" dirty="0">
                <a:solidFill>
                  <a:schemeClr val="bg1"/>
                </a:solidFill>
                <a:latin typeface="Tajawal" panose="00000500000000000000" pitchFamily="2" charset="-78"/>
                <a:ea typeface="Calibri" panose="020F0502020204030204" pitchFamily="34" charset="0"/>
                <a:cs typeface="Tajawal" panose="00000500000000000000" pitchFamily="2" charset="-78"/>
              </a:rPr>
              <a:t> </a:t>
            </a:r>
            <a:r>
              <a:rPr lang="ar-SA" sz="2400" b="1" dirty="0">
                <a:solidFill>
                  <a:schemeClr val="bg1"/>
                </a:solidFill>
                <a:effectLst/>
                <a:latin typeface="Tajawal" panose="00000500000000000000" pitchFamily="2" charset="-78"/>
                <a:ea typeface="Calibri" panose="020F0502020204030204" pitchFamily="34" charset="0"/>
                <a:cs typeface="Tajawal" panose="00000500000000000000" pitchFamily="2" charset="-78"/>
              </a:rPr>
              <a:t>ملونات الطعام. </a:t>
            </a:r>
          </a:p>
          <a:p>
            <a:pPr marL="27305" algn="ctr" rtl="1">
              <a:lnSpc>
                <a:spcPct val="150000"/>
              </a:lnSpc>
            </a:pPr>
            <a:r>
              <a:rPr lang="ar-SA" sz="2400" b="1" dirty="0">
                <a:solidFill>
                  <a:schemeClr val="bg1"/>
                </a:solidFill>
                <a:effectLst/>
                <a:latin typeface="Tajawal" panose="00000500000000000000" pitchFamily="2" charset="-78"/>
                <a:ea typeface="Calibri" panose="020F0502020204030204" pitchFamily="34" charset="0"/>
                <a:cs typeface="Tajawal" panose="00000500000000000000" pitchFamily="2" charset="-78"/>
              </a:rPr>
              <a:t>وتغير اللون  في هذه الحالة لا يدلُّ على حدوث تغير</a:t>
            </a:r>
            <a:r>
              <a:rPr lang="ar-SA" sz="2400" b="1" dirty="0">
                <a:solidFill>
                  <a:schemeClr val="bg1"/>
                </a:solidFill>
                <a:latin typeface="Tajawal" panose="00000500000000000000" pitchFamily="2" charset="-78"/>
                <a:ea typeface="Calibri" panose="020F0502020204030204" pitchFamily="34" charset="0"/>
                <a:cs typeface="Tajawal" panose="00000500000000000000" pitchFamily="2" charset="-78"/>
              </a:rPr>
              <a:t> </a:t>
            </a:r>
            <a:r>
              <a:rPr lang="ar-SA" sz="2400" b="1" dirty="0">
                <a:solidFill>
                  <a:schemeClr val="bg1"/>
                </a:solidFill>
                <a:effectLst/>
                <a:latin typeface="Tajawal" panose="00000500000000000000" pitchFamily="2" charset="-78"/>
                <a:ea typeface="Calibri" panose="020F0502020204030204" pitchFamily="34" charset="0"/>
                <a:cs typeface="Tajawal" panose="00000500000000000000" pitchFamily="2" charset="-78"/>
              </a:rPr>
              <a:t>كيميائيٍّ؛ </a:t>
            </a:r>
          </a:p>
          <a:p>
            <a:pPr marL="27305" algn="ctr" rtl="1">
              <a:lnSpc>
                <a:spcPct val="150000"/>
              </a:lnSpc>
            </a:pPr>
            <a:r>
              <a:rPr lang="ar-SA" sz="2400" b="1" dirty="0">
                <a:solidFill>
                  <a:schemeClr val="bg1"/>
                </a:solidFill>
                <a:effectLst/>
                <a:latin typeface="Tajawal" panose="00000500000000000000" pitchFamily="2" charset="-78"/>
                <a:ea typeface="Calibri" panose="020F0502020204030204" pitchFamily="34" charset="0"/>
                <a:cs typeface="Tajawal" panose="00000500000000000000" pitchFamily="2" charset="-78"/>
              </a:rPr>
              <a:t>لأنَّ ملون الطعام والماء خليط، </a:t>
            </a:r>
          </a:p>
          <a:p>
            <a:pPr marL="27305" algn="ctr" rtl="1">
              <a:lnSpc>
                <a:spcPct val="150000"/>
              </a:lnSpc>
            </a:pPr>
            <a:r>
              <a:rPr lang="ar-SA" sz="2400" b="1" dirty="0">
                <a:solidFill>
                  <a:schemeClr val="bg1"/>
                </a:solidFill>
                <a:effectLst/>
                <a:latin typeface="Tajawal" panose="00000500000000000000" pitchFamily="2" charset="-78"/>
                <a:ea typeface="Calibri" panose="020F0502020204030204" pitchFamily="34" charset="0"/>
                <a:cs typeface="Tajawal" panose="00000500000000000000" pitchFamily="2" charset="-78"/>
              </a:rPr>
              <a:t>ويمكن أن ينفصل أحدهما</a:t>
            </a:r>
            <a:r>
              <a:rPr lang="ar-SA" sz="2400" b="1" dirty="0">
                <a:solidFill>
                  <a:schemeClr val="bg1"/>
                </a:solidFill>
                <a:latin typeface="Tajawal" panose="00000500000000000000" pitchFamily="2" charset="-78"/>
                <a:ea typeface="Calibri" panose="020F0502020204030204" pitchFamily="34" charset="0"/>
                <a:cs typeface="Tajawal" panose="00000500000000000000" pitchFamily="2" charset="-78"/>
              </a:rPr>
              <a:t> </a:t>
            </a:r>
            <a:r>
              <a:rPr lang="ar-SA" sz="2400" b="1" dirty="0">
                <a:solidFill>
                  <a:schemeClr val="bg1"/>
                </a:solidFill>
                <a:effectLst/>
                <a:latin typeface="Tajawal" panose="00000500000000000000" pitchFamily="2" charset="-78"/>
                <a:ea typeface="Calibri" panose="020F0502020204030204" pitchFamily="34" charset="0"/>
                <a:cs typeface="Tajawal" panose="00000500000000000000" pitchFamily="2" charset="-78"/>
              </a:rPr>
              <a:t>عن الآخر بالتبخُّر أو التقطير.</a:t>
            </a:r>
            <a:endParaRPr lang="en-US" sz="2400" b="1" dirty="0">
              <a:solidFill>
                <a:schemeClr val="bg1"/>
              </a:solidFill>
              <a:effectLst/>
              <a:latin typeface="Tajawal" panose="00000500000000000000" pitchFamily="2" charset="-78"/>
              <a:ea typeface="Calibri" panose="020F0502020204030204" pitchFamily="34" charset="0"/>
              <a:cs typeface="Tajawal" panose="00000500000000000000" pitchFamily="2" charset="-78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3F53713B-2350-4F34-8E42-D8C79FB750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3"/>
          <a:stretch/>
        </p:blipFill>
        <p:spPr bwMode="auto">
          <a:xfrm>
            <a:off x="-1049685" y="0"/>
            <a:ext cx="5168348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63A62DE1-8E6A-418C-854B-80BB604CB16A}"/>
              </a:ext>
            </a:extLst>
          </p:cNvPr>
          <p:cNvSpPr txBox="1"/>
          <p:nvPr/>
        </p:nvSpPr>
        <p:spPr>
          <a:xfrm>
            <a:off x="4118663" y="267683"/>
            <a:ext cx="3124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FFC000"/>
                </a:solidFill>
                <a:effectLst/>
                <a:latin typeface="Tajawal" panose="00000500000000000000" pitchFamily="2" charset="-78"/>
                <a:ea typeface="Calibri" panose="020F0502020204030204" pitchFamily="34" charset="0"/>
                <a:cs typeface="Tajawal" panose="00000500000000000000" pitchFamily="2" charset="-78"/>
              </a:rPr>
              <a:t>التغير الكيميائي  </a:t>
            </a:r>
            <a:endParaRPr lang="ar-SA" sz="2800" dirty="0">
              <a:solidFill>
                <a:srgbClr val="FFC000"/>
              </a:solidFill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54AA1BF7-A1DC-4E49-9859-C4582D91F3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r="31049" b="33344"/>
          <a:stretch/>
        </p:blipFill>
        <p:spPr>
          <a:xfrm>
            <a:off x="13563600" y="-1440478"/>
            <a:ext cx="2527900" cy="1708161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9A5341DC-9D7B-417E-B568-5138E384CC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2000" l="9286" r="91786">
                        <a14:foregroundMark x1="91786" y1="41000" x2="91786" y2="41000"/>
                        <a14:foregroundMark x1="9286" y1="45000" x2="9286" y2="45000"/>
                        <a14:foregroundMark x1="38214" y1="84333" x2="38214" y2="84333"/>
                        <a14:foregroundMark x1="38036" y1="80000" x2="38036" y2="80000"/>
                        <a14:foregroundMark x1="38214" y1="82333" x2="38214" y2="82333"/>
                        <a14:foregroundMark x1="45536" y1="78333" x2="45536" y2="78333"/>
                        <a14:foregroundMark x1="44286" y1="83000" x2="44286" y2="83000"/>
                        <a14:foregroundMark x1="44286" y1="83000" x2="45357" y2="79000"/>
                        <a14:foregroundMark x1="76964" y1="77000" x2="76964" y2="77000"/>
                        <a14:foregroundMark x1="77143" y1="80333" x2="77143" y2="80333"/>
                        <a14:foregroundMark x1="77500" y1="83000" x2="77500" y2="83000"/>
                        <a14:foregroundMark x1="77500" y1="86333" x2="77500" y2="86333"/>
                        <a14:foregroundMark x1="69286" y1="81000" x2="69286" y2="81000"/>
                        <a14:foregroundMark x1="69107" y1="78667" x2="69107" y2="78667"/>
                        <a14:foregroundMark x1="69107" y1="87000" x2="69107" y2="87000"/>
                        <a14:foregroundMark x1="57143" y1="83667" x2="57143" y2="83667"/>
                        <a14:foregroundMark x1="56964" y1="87667" x2="56964" y2="87667"/>
                        <a14:foregroundMark x1="43571" y1="86667" x2="43571" y2="86667"/>
                        <a14:foregroundMark x1="43929" y1="86000" x2="43929" y2="86000"/>
                        <a14:foregroundMark x1="38750" y1="92000" x2="38750" y2="92000"/>
                        <a14:foregroundMark x1="38571" y1="89333" x2="38571" y2="89333"/>
                        <a14:foregroundMark x1="38036" y1="78333" x2="38036" y2="78333"/>
                        <a14:foregroundMark x1="31429" y1="78000" x2="31429" y2="78000"/>
                        <a14:foregroundMark x1="31607" y1="83000" x2="31607" y2="83000"/>
                        <a14:foregroundMark x1="31607" y1="81667" x2="31607" y2="81667"/>
                        <a14:foregroundMark x1="31786" y1="88667" x2="31786" y2="88667"/>
                        <a14:foregroundMark x1="22679" y1="88000" x2="22679" y2="88000"/>
                        <a14:foregroundMark x1="22143" y1="82333" x2="22143" y2="82333"/>
                        <a14:foregroundMark x1="22500" y1="84667" x2="22500" y2="84667"/>
                        <a14:foregroundMark x1="44286" y1="84667" x2="44286" y2="84667"/>
                        <a14:foregroundMark x1="69286" y1="84000" x2="69286" y2="84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352785">
            <a:off x="-4964499" y="-1318358"/>
            <a:ext cx="2841360" cy="1812714"/>
          </a:xfrm>
          <a:prstGeom prst="rect">
            <a:avLst/>
          </a:prstGeom>
        </p:spPr>
      </p:pic>
      <p:pic>
        <p:nvPicPr>
          <p:cNvPr id="7" name="Picture 2" descr="عجينة البيتزا العجن ، المعجنات الدنماركية, الخبز, اليد png">
            <a:extLst>
              <a:ext uri="{FF2B5EF4-FFF2-40B4-BE49-F238E27FC236}">
                <a16:creationId xmlns:a16="http://schemas.microsoft.com/office/drawing/2014/main" id="{9F8B9EFD-1193-4CC4-B248-30B144B8E0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590" b="93789" l="10000" r="90000">
                        <a14:foregroundMark x1="53111" y1="93789" x2="53111" y2="93789"/>
                        <a14:foregroundMark x1="50667" y1="5590" x2="50667" y2="55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44" r="19271"/>
          <a:stretch/>
        </p:blipFill>
        <p:spPr bwMode="auto">
          <a:xfrm>
            <a:off x="3808668" y="-2293115"/>
            <a:ext cx="1967345" cy="159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74120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6F30023C-26B9-4E47-8735-587FFFC6E88A}"/>
              </a:ext>
            </a:extLst>
          </p:cNvPr>
          <p:cNvSpPr txBox="1"/>
          <p:nvPr/>
        </p:nvSpPr>
        <p:spPr>
          <a:xfrm>
            <a:off x="3429000" y="2420493"/>
            <a:ext cx="6404651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SA" sz="2400" b="1" dirty="0">
                <a:solidFill>
                  <a:schemeClr val="bg1"/>
                </a:solidFill>
                <a:effectLst/>
                <a:latin typeface="Tajawal" panose="00000500000000000000" pitchFamily="2" charset="-78"/>
                <a:ea typeface="Calibri" panose="020F0502020204030204" pitchFamily="34" charset="0"/>
                <a:cs typeface="Tajawal" panose="00000500000000000000" pitchFamily="2" charset="-78"/>
              </a:rPr>
              <a:t>التغيرات الكيميائية جزء من حياتنا اليومية </a:t>
            </a:r>
          </a:p>
          <a:p>
            <a:pPr algn="ctr" rtl="1">
              <a:lnSpc>
                <a:spcPct val="150000"/>
              </a:lnSpc>
            </a:pPr>
            <a:r>
              <a:rPr lang="ar-SA" sz="2400" b="1" dirty="0">
                <a:solidFill>
                  <a:schemeClr val="bg1"/>
                </a:solidFill>
                <a:effectLst/>
                <a:latin typeface="Tajawal" panose="00000500000000000000" pitchFamily="2" charset="-78"/>
                <a:ea typeface="Calibri" panose="020F0502020204030204" pitchFamily="34" charset="0"/>
                <a:cs typeface="Tajawal" panose="00000500000000000000" pitchFamily="2" charset="-78"/>
              </a:rPr>
              <a:t>تغير أوراق الشجر , قلي البيض , خبز العجين , هضم الطعام , جميعها تغيرات كيميائية .</a:t>
            </a:r>
            <a:endParaRPr lang="en-US" sz="2400" b="1" dirty="0">
              <a:solidFill>
                <a:schemeClr val="bg1"/>
              </a:solidFill>
              <a:effectLst/>
              <a:latin typeface="Tajawal" panose="00000500000000000000" pitchFamily="2" charset="-78"/>
              <a:ea typeface="Calibri" panose="020F0502020204030204" pitchFamily="34" charset="0"/>
              <a:cs typeface="Tajawal" panose="00000500000000000000" pitchFamily="2" charset="-78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B43F0273-C30E-4D94-A645-1F8153D45A62}"/>
              </a:ext>
            </a:extLst>
          </p:cNvPr>
          <p:cNvSpPr txBox="1"/>
          <p:nvPr/>
        </p:nvSpPr>
        <p:spPr>
          <a:xfrm>
            <a:off x="3429000" y="457200"/>
            <a:ext cx="6096000" cy="5716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15000"/>
              </a:lnSpc>
              <a:spcAft>
                <a:spcPts val="1000"/>
              </a:spcAft>
            </a:pPr>
            <a:r>
              <a:rPr lang="ar-SA" sz="2800" b="1" dirty="0">
                <a:solidFill>
                  <a:srgbClr val="FFC000"/>
                </a:solidFill>
                <a:effectLst/>
                <a:latin typeface="Tajawal" panose="00000500000000000000" pitchFamily="2" charset="-78"/>
                <a:ea typeface="Calibri" panose="020F0502020204030204" pitchFamily="34" charset="0"/>
                <a:cs typeface="Tajawal" panose="00000500000000000000" pitchFamily="2" charset="-78"/>
              </a:rPr>
              <a:t>وصف التغيرات الكيميائية </a:t>
            </a:r>
            <a:endParaRPr lang="en-US" sz="2800" dirty="0">
              <a:solidFill>
                <a:srgbClr val="FFC000"/>
              </a:solidFill>
              <a:effectLst/>
              <a:latin typeface="Tajawal" panose="00000500000000000000" pitchFamily="2" charset="-78"/>
              <a:ea typeface="Calibri" panose="020F0502020204030204" pitchFamily="34" charset="0"/>
              <a:cs typeface="Tajawal" panose="00000500000000000000" pitchFamily="2" charset="-78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C36232BF-0747-4EDF-ABB3-D75D2355E4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r="31049" b="33344"/>
          <a:stretch/>
        </p:blipFill>
        <p:spPr>
          <a:xfrm>
            <a:off x="737202" y="969816"/>
            <a:ext cx="2527900" cy="1708161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826B5BDF-EE15-42FD-8287-E4C8238A24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2000" l="9286" r="91786">
                        <a14:foregroundMark x1="91786" y1="41000" x2="91786" y2="41000"/>
                        <a14:foregroundMark x1="9286" y1="45000" x2="9286" y2="45000"/>
                        <a14:foregroundMark x1="38214" y1="84333" x2="38214" y2="84333"/>
                        <a14:foregroundMark x1="38036" y1="80000" x2="38036" y2="80000"/>
                        <a14:foregroundMark x1="38214" y1="82333" x2="38214" y2="82333"/>
                        <a14:foregroundMark x1="45536" y1="78333" x2="45536" y2="78333"/>
                        <a14:foregroundMark x1="44286" y1="83000" x2="44286" y2="83000"/>
                        <a14:foregroundMark x1="44286" y1="83000" x2="45357" y2="79000"/>
                        <a14:foregroundMark x1="76964" y1="77000" x2="76964" y2="77000"/>
                        <a14:foregroundMark x1="77143" y1="80333" x2="77143" y2="80333"/>
                        <a14:foregroundMark x1="77500" y1="83000" x2="77500" y2="83000"/>
                        <a14:foregroundMark x1="77500" y1="86333" x2="77500" y2="86333"/>
                        <a14:foregroundMark x1="69286" y1="81000" x2="69286" y2="81000"/>
                        <a14:foregroundMark x1="69107" y1="78667" x2="69107" y2="78667"/>
                        <a14:foregroundMark x1="69107" y1="87000" x2="69107" y2="87000"/>
                        <a14:foregroundMark x1="57143" y1="83667" x2="57143" y2="83667"/>
                        <a14:foregroundMark x1="56964" y1="87667" x2="56964" y2="87667"/>
                        <a14:foregroundMark x1="43571" y1="86667" x2="43571" y2="86667"/>
                        <a14:foregroundMark x1="43929" y1="86000" x2="43929" y2="86000"/>
                        <a14:foregroundMark x1="38750" y1="92000" x2="38750" y2="92000"/>
                        <a14:foregroundMark x1="38571" y1="89333" x2="38571" y2="89333"/>
                        <a14:foregroundMark x1="38036" y1="78333" x2="38036" y2="78333"/>
                        <a14:foregroundMark x1="31429" y1="78000" x2="31429" y2="78000"/>
                        <a14:foregroundMark x1="31607" y1="83000" x2="31607" y2="83000"/>
                        <a14:foregroundMark x1="31607" y1="81667" x2="31607" y2="81667"/>
                        <a14:foregroundMark x1="31786" y1="88667" x2="31786" y2="88667"/>
                        <a14:foregroundMark x1="22679" y1="88000" x2="22679" y2="88000"/>
                        <a14:foregroundMark x1="22143" y1="82333" x2="22143" y2="82333"/>
                        <a14:foregroundMark x1="22500" y1="84667" x2="22500" y2="84667"/>
                        <a14:foregroundMark x1="44286" y1="84667" x2="44286" y2="84667"/>
                        <a14:foregroundMark x1="69286" y1="84000" x2="69286" y2="84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352785">
            <a:off x="9296404" y="1445277"/>
            <a:ext cx="2841360" cy="1812714"/>
          </a:xfrm>
          <a:prstGeom prst="rect">
            <a:avLst/>
          </a:prstGeom>
        </p:spPr>
      </p:pic>
      <p:pic>
        <p:nvPicPr>
          <p:cNvPr id="7" name="Picture 2" descr="عجينة البيتزا العجن ، المعجنات الدنماركية, الخبز, اليد png">
            <a:extLst>
              <a:ext uri="{FF2B5EF4-FFF2-40B4-BE49-F238E27FC236}">
                <a16:creationId xmlns:a16="http://schemas.microsoft.com/office/drawing/2014/main" id="{8F6BE334-68F2-464D-AC7F-C105B0C469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90" b="93789" l="10000" r="90000">
                        <a14:foregroundMark x1="53111" y1="93789" x2="53111" y2="93789"/>
                        <a14:foregroundMark x1="50667" y1="5590" x2="50667" y2="55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44" r="19271"/>
          <a:stretch/>
        </p:blipFill>
        <p:spPr bwMode="auto">
          <a:xfrm>
            <a:off x="1012450" y="2992189"/>
            <a:ext cx="1967345" cy="159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▷ Christmas Candles: Animated Images, Gifs, Pictures &amp; Animations - 100%  FREE!">
            <a:extLst>
              <a:ext uri="{FF2B5EF4-FFF2-40B4-BE49-F238E27FC236}">
                <a16:creationId xmlns:a16="http://schemas.microsoft.com/office/drawing/2014/main" id="{4A615C41-2270-4D6C-B6EC-51CBB49F7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9878" y="3053675"/>
            <a:ext cx="552264" cy="75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31886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6F30023C-26B9-4E47-8735-587FFFC6E88A}"/>
              </a:ext>
            </a:extLst>
          </p:cNvPr>
          <p:cNvSpPr txBox="1"/>
          <p:nvPr/>
        </p:nvSpPr>
        <p:spPr>
          <a:xfrm>
            <a:off x="4876800" y="1937921"/>
            <a:ext cx="44196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2000" b="1" dirty="0">
                <a:solidFill>
                  <a:schemeClr val="bg1"/>
                </a:solidFill>
                <a:effectLst/>
                <a:latin typeface="Tajawal" panose="00000500000000000000" pitchFamily="2" charset="-78"/>
                <a:ea typeface="Calibri" panose="020F0502020204030204" pitchFamily="34" charset="0"/>
                <a:cs typeface="Tajawal" panose="00000500000000000000" pitchFamily="2" charset="-78"/>
              </a:rPr>
              <a:t>يتكون التفاعل الكيميائي من جزأين 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B43F0273-C30E-4D94-A645-1F8153D45A62}"/>
              </a:ext>
            </a:extLst>
          </p:cNvPr>
          <p:cNvSpPr txBox="1"/>
          <p:nvPr/>
        </p:nvSpPr>
        <p:spPr>
          <a:xfrm>
            <a:off x="3429000" y="457200"/>
            <a:ext cx="6096000" cy="5716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15000"/>
              </a:lnSpc>
              <a:spcAft>
                <a:spcPts val="1000"/>
              </a:spcAft>
            </a:pPr>
            <a:r>
              <a:rPr lang="ar-SA" sz="2800" b="1" dirty="0">
                <a:solidFill>
                  <a:srgbClr val="FFC000"/>
                </a:solidFill>
                <a:effectLst/>
                <a:latin typeface="Tajawal" panose="00000500000000000000" pitchFamily="2" charset="-78"/>
                <a:ea typeface="Calibri" panose="020F0502020204030204" pitchFamily="34" charset="0"/>
                <a:cs typeface="Tajawal" panose="00000500000000000000" pitchFamily="2" charset="-78"/>
              </a:rPr>
              <a:t>وصف التغيرات الكيميائية </a:t>
            </a:r>
            <a:endParaRPr lang="en-US" sz="2800" dirty="0">
              <a:solidFill>
                <a:srgbClr val="FFC000"/>
              </a:solidFill>
              <a:effectLst/>
              <a:latin typeface="Tajawal" panose="00000500000000000000" pitchFamily="2" charset="-78"/>
              <a:ea typeface="Calibri" panose="020F0502020204030204" pitchFamily="34" charset="0"/>
              <a:cs typeface="Tajawal" panose="00000500000000000000" pitchFamily="2" charset="-78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A3CD35D7-681D-4D92-B005-261378C58D0A}"/>
              </a:ext>
            </a:extLst>
          </p:cNvPr>
          <p:cNvSpPr txBox="1"/>
          <p:nvPr/>
        </p:nvSpPr>
        <p:spPr>
          <a:xfrm>
            <a:off x="4081463" y="4390495"/>
            <a:ext cx="63150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2000" b="1" dirty="0">
                <a:solidFill>
                  <a:schemeClr val="bg1"/>
                </a:solidFill>
                <a:effectLst/>
                <a:latin typeface="Tajawal" panose="00000500000000000000" pitchFamily="2" charset="-78"/>
                <a:ea typeface="Calibri" panose="020F0502020204030204" pitchFamily="34" charset="0"/>
                <a:cs typeface="Tajawal" panose="00000500000000000000" pitchFamily="2" charset="-78"/>
              </a:rPr>
              <a:t>ومواد تنتج عن التغير الكيميائي </a:t>
            </a:r>
            <a:r>
              <a:rPr lang="ar-SA" sz="2000" b="1" dirty="0">
                <a:solidFill>
                  <a:srgbClr val="FFC000"/>
                </a:solidFill>
                <a:effectLst/>
                <a:latin typeface="Tajawal" panose="00000500000000000000" pitchFamily="2" charset="-78"/>
                <a:ea typeface="Calibri" panose="020F0502020204030204" pitchFamily="34" charset="0"/>
                <a:cs typeface="Tajawal" panose="00000500000000000000" pitchFamily="2" charset="-78"/>
              </a:rPr>
              <a:t>تسمى المواد الناتجة 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0ECF62EC-118C-41E8-A357-314ABD839B09}"/>
              </a:ext>
            </a:extLst>
          </p:cNvPr>
          <p:cNvSpPr txBox="1"/>
          <p:nvPr/>
        </p:nvSpPr>
        <p:spPr>
          <a:xfrm>
            <a:off x="3662363" y="3247058"/>
            <a:ext cx="71532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2000" b="1" dirty="0">
                <a:solidFill>
                  <a:schemeClr val="bg1"/>
                </a:solidFill>
                <a:effectLst/>
                <a:latin typeface="Tajawal" panose="00000500000000000000" pitchFamily="2" charset="-78"/>
                <a:ea typeface="Calibri" panose="020F0502020204030204" pitchFamily="34" charset="0"/>
                <a:cs typeface="Tajawal" panose="00000500000000000000" pitchFamily="2" charset="-78"/>
              </a:rPr>
              <a:t>مواد موجودة قبل حدوث التغير الكيميائي هي  </a:t>
            </a:r>
            <a:r>
              <a:rPr lang="ar-SA" sz="2000" b="1" dirty="0">
                <a:solidFill>
                  <a:srgbClr val="FFC000"/>
                </a:solidFill>
                <a:effectLst/>
                <a:latin typeface="Tajawal" panose="00000500000000000000" pitchFamily="2" charset="-78"/>
                <a:ea typeface="Calibri" panose="020F0502020204030204" pitchFamily="34" charset="0"/>
                <a:cs typeface="Tajawal" panose="00000500000000000000" pitchFamily="2" charset="-78"/>
              </a:rPr>
              <a:t>المواد المتفاعلة </a:t>
            </a:r>
          </a:p>
        </p:txBody>
      </p:sp>
      <p:pic>
        <p:nvPicPr>
          <p:cNvPr id="2050" name="Picture 2" descr="▷ Christmas Candles: Animated Images, Gifs, Pictures &amp; Animations - 100%  FREE!">
            <a:extLst>
              <a:ext uri="{FF2B5EF4-FFF2-40B4-BE49-F238E27FC236}">
                <a16:creationId xmlns:a16="http://schemas.microsoft.com/office/drawing/2014/main" id="{B0584AE1-87FB-4D63-AC13-95EA71B77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95" y="762000"/>
            <a:ext cx="2641505" cy="3590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B8216CDB-4089-45B2-85B4-068BF585D745}"/>
              </a:ext>
            </a:extLst>
          </p:cNvPr>
          <p:cNvGrpSpPr/>
          <p:nvPr/>
        </p:nvGrpSpPr>
        <p:grpSpPr>
          <a:xfrm flipH="1">
            <a:off x="4495800" y="-1162659"/>
            <a:ext cx="3962400" cy="510777"/>
            <a:chOff x="2096874" y="6428719"/>
            <a:chExt cx="3433010" cy="169663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9" name="مربع نص 8">
              <a:extLst>
                <a:ext uri="{FF2B5EF4-FFF2-40B4-BE49-F238E27FC236}">
                  <a16:creationId xmlns:a16="http://schemas.microsoft.com/office/drawing/2014/main" id="{33456B83-0578-4B83-8BDC-0C98FDC1DFC9}"/>
                </a:ext>
              </a:extLst>
            </p:cNvPr>
            <p:cNvSpPr txBox="1"/>
            <p:nvPr/>
          </p:nvSpPr>
          <p:spPr>
            <a:xfrm>
              <a:off x="2096874" y="6428719"/>
              <a:ext cx="3433010" cy="169663"/>
            </a:xfrm>
            <a:prstGeom prst="round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i="0" u="none" strike="noStrike" baseline="0" dirty="0">
                  <a:latin typeface="UniMath-Regular"/>
                </a:rPr>
                <a:t>2Na + 2H2O                              2NaOH + H2</a:t>
              </a:r>
              <a:endParaRPr lang="ar-SA" sz="2400" b="1" dirty="0"/>
            </a:p>
          </p:txBody>
        </p:sp>
        <p:cxnSp>
          <p:nvCxnSpPr>
            <p:cNvPr id="10" name="رابط كسهم مستقيم 9">
              <a:extLst>
                <a:ext uri="{FF2B5EF4-FFF2-40B4-BE49-F238E27FC236}">
                  <a16:creationId xmlns:a16="http://schemas.microsoft.com/office/drawing/2014/main" id="{00F97DE4-4759-4CB2-8588-22C682EE4ED9}"/>
                </a:ext>
              </a:extLst>
            </p:cNvPr>
            <p:cNvCxnSpPr>
              <a:cxnSpLocks/>
            </p:cNvCxnSpPr>
            <p:nvPr/>
          </p:nvCxnSpPr>
          <p:spPr>
            <a:xfrm>
              <a:off x="3487300" y="6502846"/>
              <a:ext cx="581542" cy="0"/>
            </a:xfrm>
            <a:prstGeom prst="straightConnector1">
              <a:avLst/>
            </a:prstGeom>
            <a:grpFill/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2" descr="cta arrow right - Market Urbanism">
            <a:extLst>
              <a:ext uri="{FF2B5EF4-FFF2-40B4-BE49-F238E27FC236}">
                <a16:creationId xmlns:a16="http://schemas.microsoft.com/office/drawing/2014/main" id="{9D7A75CE-E028-4657-A85F-7D6C9FDB4A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97" b="33589"/>
          <a:stretch/>
        </p:blipFill>
        <p:spPr bwMode="auto">
          <a:xfrm>
            <a:off x="-4876799" y="3862401"/>
            <a:ext cx="304800" cy="105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2903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extLst>
              <a:ext uri="{FF2B5EF4-FFF2-40B4-BE49-F238E27FC236}">
                <a16:creationId xmlns:a16="http://schemas.microsoft.com/office/drawing/2014/main" id="{88C12266-2667-406A-88A3-220E1CBD21CA}"/>
              </a:ext>
            </a:extLst>
          </p:cNvPr>
          <p:cNvSpPr txBox="1"/>
          <p:nvPr/>
        </p:nvSpPr>
        <p:spPr>
          <a:xfrm>
            <a:off x="1066800" y="3196753"/>
            <a:ext cx="10210800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200000"/>
              </a:lnSpc>
              <a:spcAft>
                <a:spcPts val="1000"/>
              </a:spcAft>
            </a:pPr>
            <a:r>
              <a:rPr lang="ar-SA" sz="2000" b="1" dirty="0">
                <a:solidFill>
                  <a:schemeClr val="bg1"/>
                </a:solidFill>
                <a:effectLst/>
                <a:latin typeface="Tajawal" panose="00000500000000000000" pitchFamily="2" charset="-78"/>
                <a:ea typeface="Calibri" panose="020F0502020204030204" pitchFamily="34" charset="0"/>
                <a:cs typeface="Tajawal" panose="00000500000000000000" pitchFamily="2" charset="-78"/>
              </a:rPr>
              <a:t>تستعمل </a:t>
            </a:r>
            <a:r>
              <a:rPr lang="ar-SA" sz="2000" b="1" dirty="0">
                <a:solidFill>
                  <a:srgbClr val="FFC000"/>
                </a:solidFill>
                <a:effectLst/>
                <a:latin typeface="Tajawal" panose="00000500000000000000" pitchFamily="2" charset="-78"/>
                <a:ea typeface="Calibri" panose="020F0502020204030204" pitchFamily="34" charset="0"/>
                <a:cs typeface="Tajawal" panose="00000500000000000000" pitchFamily="2" charset="-78"/>
              </a:rPr>
              <a:t>المعادلة الكيميائية </a:t>
            </a:r>
            <a:r>
              <a:rPr lang="ar-SA" sz="2000" b="1" dirty="0">
                <a:solidFill>
                  <a:srgbClr val="00B0F0"/>
                </a:solidFill>
                <a:effectLst/>
                <a:latin typeface="Tajawal" panose="00000500000000000000" pitchFamily="2" charset="-78"/>
                <a:ea typeface="Calibri" panose="020F0502020204030204" pitchFamily="34" charset="0"/>
                <a:cs typeface="Tajawal" panose="00000500000000000000" pitchFamily="2" charset="-78"/>
              </a:rPr>
              <a:t>حروف</a:t>
            </a:r>
            <a:r>
              <a:rPr lang="ar-SA" sz="2000" b="1" dirty="0">
                <a:solidFill>
                  <a:schemeClr val="bg1"/>
                </a:solidFill>
                <a:effectLst/>
                <a:latin typeface="Tajawal" panose="00000500000000000000" pitchFamily="2" charset="-78"/>
                <a:ea typeface="Calibri" panose="020F0502020204030204" pitchFamily="34" charset="0"/>
                <a:cs typeface="Tajawal" panose="00000500000000000000" pitchFamily="2" charset="-78"/>
              </a:rPr>
              <a:t> </a:t>
            </a:r>
            <a:r>
              <a:rPr lang="ar-SA" sz="2000" b="1" dirty="0">
                <a:solidFill>
                  <a:srgbClr val="00B0F0"/>
                </a:solidFill>
                <a:effectLst/>
                <a:latin typeface="Tajawal" panose="00000500000000000000" pitchFamily="2" charset="-78"/>
                <a:ea typeface="Calibri" panose="020F0502020204030204" pitchFamily="34" charset="0"/>
                <a:cs typeface="Tajawal" panose="00000500000000000000" pitchFamily="2" charset="-78"/>
              </a:rPr>
              <a:t>وأرقام</a:t>
            </a:r>
            <a:r>
              <a:rPr lang="ar-SA" sz="2000" b="1" dirty="0">
                <a:solidFill>
                  <a:schemeClr val="bg1"/>
                </a:solidFill>
                <a:effectLst/>
                <a:latin typeface="Tajawal" panose="00000500000000000000" pitchFamily="2" charset="-78"/>
                <a:ea typeface="Calibri" panose="020F0502020204030204" pitchFamily="34" charset="0"/>
                <a:cs typeface="Tajawal" panose="00000500000000000000" pitchFamily="2" charset="-78"/>
              </a:rPr>
              <a:t> تدل على كميات </a:t>
            </a:r>
            <a:r>
              <a:rPr lang="ar-SA" sz="2000" b="1" dirty="0">
                <a:solidFill>
                  <a:srgbClr val="FFC000"/>
                </a:solidFill>
                <a:effectLst/>
                <a:latin typeface="Tajawal" panose="00000500000000000000" pitchFamily="2" charset="-78"/>
                <a:ea typeface="Calibri" panose="020F0502020204030204" pitchFamily="34" charset="0"/>
                <a:cs typeface="Tajawal" panose="00000500000000000000" pitchFamily="2" charset="-78"/>
              </a:rPr>
              <a:t>المواد المتفاعلة والمواد الناتجة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2D6574C6-4884-4457-8137-CB0F89AD695D}"/>
              </a:ext>
            </a:extLst>
          </p:cNvPr>
          <p:cNvSpPr txBox="1"/>
          <p:nvPr/>
        </p:nvSpPr>
        <p:spPr>
          <a:xfrm>
            <a:off x="838200" y="2479374"/>
            <a:ext cx="9601200" cy="515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ar-SA" sz="2000" b="1" dirty="0">
                <a:solidFill>
                  <a:schemeClr val="bg1"/>
                </a:solidFill>
                <a:effectLst/>
                <a:latin typeface="Tajawal" panose="00000500000000000000" pitchFamily="2" charset="-78"/>
                <a:ea typeface="Calibri" panose="020F0502020204030204" pitchFamily="34" charset="0"/>
                <a:cs typeface="Tajawal" panose="00000500000000000000" pitchFamily="2" charset="-78"/>
              </a:rPr>
              <a:t>يوصف </a:t>
            </a:r>
            <a:r>
              <a:rPr lang="ar-SA" sz="2000" b="1" dirty="0">
                <a:solidFill>
                  <a:srgbClr val="FFC000"/>
                </a:solidFill>
                <a:effectLst/>
                <a:latin typeface="Tajawal" panose="00000500000000000000" pitchFamily="2" charset="-78"/>
                <a:ea typeface="Calibri" panose="020F0502020204030204" pitchFamily="34" charset="0"/>
                <a:cs typeface="Tajawal" panose="00000500000000000000" pitchFamily="2" charset="-78"/>
              </a:rPr>
              <a:t>التفاعل الكيميائي </a:t>
            </a:r>
            <a:r>
              <a:rPr lang="ar-SA" sz="2000" b="1" dirty="0">
                <a:solidFill>
                  <a:schemeClr val="bg1"/>
                </a:solidFill>
                <a:effectLst/>
                <a:latin typeface="Tajawal" panose="00000500000000000000" pitchFamily="2" charset="-78"/>
                <a:ea typeface="Calibri" panose="020F0502020204030204" pitchFamily="34" charset="0"/>
                <a:cs typeface="Tajawal" panose="00000500000000000000" pitchFamily="2" charset="-78"/>
              </a:rPr>
              <a:t>بصورة رمزية باستخدام </a:t>
            </a:r>
            <a:r>
              <a:rPr lang="ar-SA" sz="2000" b="1" dirty="0">
                <a:solidFill>
                  <a:srgbClr val="FFC000"/>
                </a:solidFill>
                <a:effectLst/>
                <a:latin typeface="Tajawal" panose="00000500000000000000" pitchFamily="2" charset="-78"/>
                <a:ea typeface="Calibri" panose="020F0502020204030204" pitchFamily="34" charset="0"/>
                <a:cs typeface="Tajawal" panose="00000500000000000000" pitchFamily="2" charset="-78"/>
              </a:rPr>
              <a:t>المعادلة الكيميائية </a:t>
            </a:r>
            <a:endParaRPr lang="ar-SA" sz="2000" b="1" dirty="0">
              <a:solidFill>
                <a:srgbClr val="FFC000"/>
              </a:solidFill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75FAF5C9-715A-4D23-836E-E228227E2D30}"/>
              </a:ext>
            </a:extLst>
          </p:cNvPr>
          <p:cNvGrpSpPr/>
          <p:nvPr/>
        </p:nvGrpSpPr>
        <p:grpSpPr>
          <a:xfrm>
            <a:off x="2590800" y="1337655"/>
            <a:ext cx="8111836" cy="510777"/>
            <a:chOff x="2096874" y="6428719"/>
            <a:chExt cx="3433010" cy="169663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6" name="مربع نص 5">
              <a:extLst>
                <a:ext uri="{FF2B5EF4-FFF2-40B4-BE49-F238E27FC236}">
                  <a16:creationId xmlns:a16="http://schemas.microsoft.com/office/drawing/2014/main" id="{A34F41A9-40F3-400D-BBF5-47024FD945D4}"/>
                </a:ext>
              </a:extLst>
            </p:cNvPr>
            <p:cNvSpPr txBox="1"/>
            <p:nvPr/>
          </p:nvSpPr>
          <p:spPr>
            <a:xfrm>
              <a:off x="2096874" y="6428719"/>
              <a:ext cx="3433010" cy="169663"/>
            </a:xfrm>
            <a:prstGeom prst="round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i="0" u="none" strike="noStrike" baseline="0" dirty="0">
                  <a:latin typeface="UniMath-Regular"/>
                </a:rPr>
                <a:t>2Na + 2H2O                              2NaOH + H2</a:t>
              </a:r>
              <a:endParaRPr lang="ar-SA" sz="2400" b="1" dirty="0"/>
            </a:p>
          </p:txBody>
        </p:sp>
        <p:cxnSp>
          <p:nvCxnSpPr>
            <p:cNvPr id="8" name="رابط كسهم مستقيم 7">
              <a:extLst>
                <a:ext uri="{FF2B5EF4-FFF2-40B4-BE49-F238E27FC236}">
                  <a16:creationId xmlns:a16="http://schemas.microsoft.com/office/drawing/2014/main" id="{EE4DCBC2-43AB-4C66-8B7B-CA4E8B1050D6}"/>
                </a:ext>
              </a:extLst>
            </p:cNvPr>
            <p:cNvCxnSpPr>
              <a:cxnSpLocks/>
            </p:cNvCxnSpPr>
            <p:nvPr/>
          </p:nvCxnSpPr>
          <p:spPr>
            <a:xfrm>
              <a:off x="3487300" y="6502846"/>
              <a:ext cx="581542" cy="0"/>
            </a:xfrm>
            <a:prstGeom prst="straightConnector1">
              <a:avLst/>
            </a:prstGeom>
            <a:grpFill/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مربع نص 8">
            <a:extLst>
              <a:ext uri="{FF2B5EF4-FFF2-40B4-BE49-F238E27FC236}">
                <a16:creationId xmlns:a16="http://schemas.microsoft.com/office/drawing/2014/main" id="{7084DC7A-ABF0-4BB4-A77F-DF05CB6D6818}"/>
              </a:ext>
            </a:extLst>
          </p:cNvPr>
          <p:cNvSpPr txBox="1"/>
          <p:nvPr/>
        </p:nvSpPr>
        <p:spPr>
          <a:xfrm>
            <a:off x="4496361" y="4172133"/>
            <a:ext cx="7107382" cy="10561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15000"/>
              </a:lnSpc>
              <a:spcAft>
                <a:spcPts val="1000"/>
              </a:spcAft>
            </a:pPr>
            <a:r>
              <a:rPr lang="ar-SA" sz="2400" b="1" dirty="0">
                <a:solidFill>
                  <a:schemeClr val="bg1"/>
                </a:solidFill>
                <a:effectLst/>
                <a:latin typeface="Tajawal Medium" panose="00000600000000000000" pitchFamily="2" charset="-78"/>
                <a:ea typeface="Calibri" panose="020F0502020204030204" pitchFamily="34" charset="0"/>
                <a:cs typeface="Tajawal Medium" panose="00000600000000000000" pitchFamily="2" charset="-78"/>
              </a:rPr>
              <a:t>يفصل </a:t>
            </a:r>
            <a:r>
              <a:rPr lang="ar-SA" sz="2400" b="1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Tajawal Medium" panose="00000600000000000000" pitchFamily="2" charset="-78"/>
                <a:ea typeface="Calibri" panose="020F0502020204030204" pitchFamily="34" charset="0"/>
                <a:cs typeface="Tajawal Medium" panose="00000600000000000000" pitchFamily="2" charset="-78"/>
              </a:rPr>
              <a:t>السهم</a:t>
            </a:r>
            <a:r>
              <a:rPr lang="ar-SA" sz="2400" b="1" dirty="0">
                <a:solidFill>
                  <a:schemeClr val="bg1"/>
                </a:solidFill>
                <a:effectLst/>
                <a:latin typeface="Tajawal Medium" panose="00000600000000000000" pitchFamily="2" charset="-78"/>
                <a:ea typeface="Calibri" panose="020F0502020204030204" pitchFamily="34" charset="0"/>
                <a:cs typeface="Tajawal Medium" panose="00000600000000000000" pitchFamily="2" charset="-78"/>
              </a:rPr>
              <a:t> بين المواد المتفاعلة جهة ذيل السهم </a:t>
            </a:r>
          </a:p>
          <a:p>
            <a:pPr algn="ctr" rtl="1">
              <a:lnSpc>
                <a:spcPct val="115000"/>
              </a:lnSpc>
              <a:spcAft>
                <a:spcPts val="1000"/>
              </a:spcAft>
            </a:pPr>
            <a:r>
              <a:rPr lang="ar-SA" sz="2400" b="1" dirty="0">
                <a:solidFill>
                  <a:schemeClr val="bg1"/>
                </a:solidFill>
                <a:effectLst/>
                <a:latin typeface="Tajawal Medium" panose="00000600000000000000" pitchFamily="2" charset="-78"/>
                <a:ea typeface="Calibri" panose="020F0502020204030204" pitchFamily="34" charset="0"/>
                <a:cs typeface="Tajawal Medium" panose="00000600000000000000" pitchFamily="2" charset="-78"/>
              </a:rPr>
              <a:t>والمواد الناتجة جهة رأس السهم</a:t>
            </a:r>
            <a:endParaRPr lang="en-US" sz="2400" b="1" dirty="0">
              <a:solidFill>
                <a:schemeClr val="bg1"/>
              </a:solidFill>
              <a:effectLst/>
              <a:latin typeface="Tajawal Medium" panose="00000600000000000000" pitchFamily="2" charset="-78"/>
              <a:ea typeface="Calibri" panose="020F0502020204030204" pitchFamily="34" charset="0"/>
              <a:cs typeface="Tajawal Medium" panose="00000600000000000000" pitchFamily="2" charset="-78"/>
            </a:endParaRPr>
          </a:p>
        </p:txBody>
      </p:sp>
      <p:pic>
        <p:nvPicPr>
          <p:cNvPr id="3074" name="Picture 2" descr="cta arrow right - Market Urbanism">
            <a:extLst>
              <a:ext uri="{FF2B5EF4-FFF2-40B4-BE49-F238E27FC236}">
                <a16:creationId xmlns:a16="http://schemas.microsoft.com/office/drawing/2014/main" id="{0B9453D7-C8EE-4F43-8C35-6B71989005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97" b="33589"/>
          <a:stretch/>
        </p:blipFill>
        <p:spPr bwMode="auto">
          <a:xfrm>
            <a:off x="1447800" y="3827695"/>
            <a:ext cx="2793079" cy="105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E63D8180-1AE4-4597-8A7F-09C05BB08A6E}"/>
              </a:ext>
            </a:extLst>
          </p:cNvPr>
          <p:cNvSpPr txBox="1"/>
          <p:nvPr/>
        </p:nvSpPr>
        <p:spPr>
          <a:xfrm>
            <a:off x="3124200" y="11467"/>
            <a:ext cx="6096000" cy="5716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15000"/>
              </a:lnSpc>
              <a:spcAft>
                <a:spcPts val="1000"/>
              </a:spcAft>
            </a:pPr>
            <a:r>
              <a:rPr lang="ar-SA" sz="2800" b="1" dirty="0">
                <a:solidFill>
                  <a:srgbClr val="FFC000"/>
                </a:solidFill>
                <a:effectLst/>
                <a:latin typeface="Tajawal" panose="00000500000000000000" pitchFamily="2" charset="-78"/>
                <a:ea typeface="Calibri" panose="020F0502020204030204" pitchFamily="34" charset="0"/>
                <a:cs typeface="Tajawal" panose="00000500000000000000" pitchFamily="2" charset="-78"/>
              </a:rPr>
              <a:t>وصف التغيرات الكيميائية </a:t>
            </a:r>
            <a:endParaRPr lang="en-US" sz="2800" dirty="0">
              <a:solidFill>
                <a:srgbClr val="FFC000"/>
              </a:solidFill>
              <a:effectLst/>
              <a:latin typeface="Tajawal" panose="00000500000000000000" pitchFamily="2" charset="-78"/>
              <a:ea typeface="Calibri" panose="020F0502020204030204" pitchFamily="34" charset="0"/>
              <a:cs typeface="Tajawal" panose="00000500000000000000" pitchFamily="2" charset="-78"/>
            </a:endParaRPr>
          </a:p>
        </p:txBody>
      </p:sp>
      <p:pic>
        <p:nvPicPr>
          <p:cNvPr id="11" name="Picture 4" descr="Scientist Science Experiment Chemistry Laboratory Flasks - Scientist  Science Experiment Chemistry Laboratory Flasks - (362x750) Png Clipart  Download">
            <a:extLst>
              <a:ext uri="{FF2B5EF4-FFF2-40B4-BE49-F238E27FC236}">
                <a16:creationId xmlns:a16="http://schemas.microsoft.com/office/drawing/2014/main" id="{BA491A34-FB63-4C04-BD9F-5583C3B4B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2600" y="3960607"/>
            <a:ext cx="223237" cy="423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74268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EF66BDD1-B987-434F-B576-1CC16EF9B201}"/>
              </a:ext>
            </a:extLst>
          </p:cNvPr>
          <p:cNvSpPr txBox="1"/>
          <p:nvPr/>
        </p:nvSpPr>
        <p:spPr>
          <a:xfrm>
            <a:off x="952500" y="2284989"/>
            <a:ext cx="105918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2000" b="1" i="0" u="none" strike="noStrike" baseline="0" dirty="0">
                <a:solidFill>
                  <a:schemeClr val="bg1"/>
                </a:solidFill>
                <a:latin typeface="Tajawal Medium" panose="00000600000000000000" pitchFamily="2" charset="-78"/>
                <a:cs typeface="Tajawal Medium" panose="00000600000000000000" pitchFamily="2" charset="-78"/>
              </a:rPr>
              <a:t>تتكون المواد المتفاعلة والمواد الناتجة </a:t>
            </a:r>
            <a:r>
              <a:rPr lang="ar-SA" sz="2000" b="1" dirty="0">
                <a:solidFill>
                  <a:schemeClr val="bg1"/>
                </a:solidFill>
                <a:latin typeface="Tajawal Medium" panose="00000600000000000000" pitchFamily="2" charset="-78"/>
                <a:cs typeface="Tajawal Medium" panose="00000600000000000000" pitchFamily="2" charset="-78"/>
              </a:rPr>
              <a:t> </a:t>
            </a:r>
            <a:r>
              <a:rPr lang="ar-SA" sz="2000" b="1" i="0" u="none" strike="noStrike" baseline="0" dirty="0">
                <a:solidFill>
                  <a:schemeClr val="bg1"/>
                </a:solidFill>
                <a:latin typeface="Tajawal Medium" panose="00000600000000000000" pitchFamily="2" charset="-78"/>
                <a:cs typeface="Tajawal Medium" panose="00000600000000000000" pitchFamily="2" charset="-78"/>
              </a:rPr>
              <a:t>من ذرات العناصر</a:t>
            </a:r>
            <a:r>
              <a:rPr lang="ar-SA" sz="2000" b="1" dirty="0">
                <a:solidFill>
                  <a:schemeClr val="bg1"/>
                </a:solidFill>
                <a:latin typeface="Tajawal Medium" panose="00000600000000000000" pitchFamily="2" charset="-78"/>
                <a:cs typeface="Tajawal Medium" panose="00000600000000000000" pitchFamily="2" charset="-78"/>
              </a:rPr>
              <a:t> </a:t>
            </a:r>
            <a:r>
              <a:rPr lang="ar-SA" sz="2000" b="1" i="0" u="none" strike="noStrike" baseline="0" dirty="0">
                <a:solidFill>
                  <a:schemeClr val="bg1"/>
                </a:solidFill>
                <a:latin typeface="Tajawal Medium" panose="00000600000000000000" pitchFamily="2" charset="-78"/>
                <a:cs typeface="Tajawal Medium" panose="00000600000000000000" pitchFamily="2" charset="-78"/>
              </a:rPr>
              <a:t>نفسها ولكن أعيد ترتيبها وطريقة ترابطها 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E06E3639-1107-44CF-B9D3-99819D21BB16}"/>
              </a:ext>
            </a:extLst>
          </p:cNvPr>
          <p:cNvSpPr txBox="1"/>
          <p:nvPr/>
        </p:nvSpPr>
        <p:spPr>
          <a:xfrm>
            <a:off x="2609850" y="3403363"/>
            <a:ext cx="7696200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200000"/>
              </a:lnSpc>
            </a:pPr>
            <a:r>
              <a:rPr lang="ar-SA" sz="2000" b="1" i="0" u="none" strike="noStrike" baseline="0" dirty="0">
                <a:solidFill>
                  <a:srgbClr val="00B0F0"/>
                </a:solidFill>
                <a:latin typeface="Tajawal Medium" panose="00000600000000000000" pitchFamily="2" charset="-78"/>
                <a:cs typeface="Tajawal Medium" panose="00000600000000000000" pitchFamily="2" charset="-78"/>
              </a:rPr>
              <a:t>يطلق العلماء على هذا قانون حفظ الكتلة. 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D70BC47E-F7A9-4212-81FC-BF4AD4CC92BC}"/>
              </a:ext>
            </a:extLst>
          </p:cNvPr>
          <p:cNvSpPr txBox="1"/>
          <p:nvPr/>
        </p:nvSpPr>
        <p:spPr>
          <a:xfrm>
            <a:off x="1143000" y="2860755"/>
            <a:ext cx="104394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2000" b="1" i="0" u="none" strike="noStrike" baseline="0" dirty="0">
                <a:solidFill>
                  <a:schemeClr val="bg1"/>
                </a:solidFill>
                <a:latin typeface="Tajawal Medium" panose="00000600000000000000" pitchFamily="2" charset="-78"/>
                <a:cs typeface="Tajawal Medium" panose="00000600000000000000" pitchFamily="2" charset="-78"/>
              </a:rPr>
              <a:t>هناك </a:t>
            </a:r>
            <a:r>
              <a:rPr lang="ar-SA" sz="2000" b="1" i="0" u="none" strike="noStrike" baseline="0" dirty="0">
                <a:solidFill>
                  <a:srgbClr val="FFC000"/>
                </a:solidFill>
                <a:latin typeface="Tajawal Medium" panose="00000600000000000000" pitchFamily="2" charset="-78"/>
                <a:cs typeface="Tajawal Medium" panose="00000600000000000000" pitchFamily="2" charset="-78"/>
              </a:rPr>
              <a:t>أعداد</a:t>
            </a:r>
            <a:r>
              <a:rPr lang="ar-SA" sz="2000" b="1" dirty="0">
                <a:solidFill>
                  <a:srgbClr val="FFC000"/>
                </a:solidFill>
                <a:latin typeface="Tajawal Medium" panose="00000600000000000000" pitchFamily="2" charset="-78"/>
                <a:cs typeface="Tajawal Medium" panose="00000600000000000000" pitchFamily="2" charset="-78"/>
              </a:rPr>
              <a:t> </a:t>
            </a:r>
            <a:r>
              <a:rPr lang="ar-SA" sz="2000" b="1" i="0" u="none" strike="noStrike" baseline="0" dirty="0">
                <a:solidFill>
                  <a:srgbClr val="FFC000"/>
                </a:solidFill>
                <a:latin typeface="Tajawal Medium" panose="00000600000000000000" pitchFamily="2" charset="-78"/>
                <a:cs typeface="Tajawal Medium" panose="00000600000000000000" pitchFamily="2" charset="-78"/>
              </a:rPr>
              <a:t>ذرات متساوية لكل عنصر على جانبي </a:t>
            </a:r>
            <a:r>
              <a:rPr lang="ar-SA" sz="2000" b="1" i="0" u="none" strike="noStrike" baseline="0" dirty="0">
                <a:solidFill>
                  <a:schemeClr val="bg1"/>
                </a:solidFill>
                <a:latin typeface="Tajawal Medium" panose="00000600000000000000" pitchFamily="2" charset="-78"/>
                <a:cs typeface="Tajawal Medium" panose="00000600000000000000" pitchFamily="2" charset="-78"/>
              </a:rPr>
              <a:t>السهم </a:t>
            </a:r>
            <a:r>
              <a:rPr lang="ar-SA" sz="2000" b="1" dirty="0">
                <a:solidFill>
                  <a:schemeClr val="bg1"/>
                </a:solidFill>
                <a:latin typeface="Tajawal Medium" panose="00000600000000000000" pitchFamily="2" charset="-78"/>
                <a:cs typeface="Tajawal Medium" panose="00000600000000000000" pitchFamily="2" charset="-78"/>
              </a:rPr>
              <a:t> </a:t>
            </a:r>
            <a:r>
              <a:rPr lang="ar-SA" sz="2000" b="1" i="0" u="none" strike="noStrike" baseline="0" dirty="0">
                <a:solidFill>
                  <a:schemeClr val="bg1"/>
                </a:solidFill>
                <a:latin typeface="Tajawal Medium" panose="00000600000000000000" pitchFamily="2" charset="-78"/>
                <a:cs typeface="Tajawal Medium" panose="00000600000000000000" pitchFamily="2" charset="-78"/>
              </a:rPr>
              <a:t>وهذا</a:t>
            </a:r>
            <a:r>
              <a:rPr lang="ar-SA" sz="2000" b="1" dirty="0">
                <a:solidFill>
                  <a:schemeClr val="bg1"/>
                </a:solidFill>
                <a:latin typeface="Tajawal Medium" panose="00000600000000000000" pitchFamily="2" charset="-78"/>
                <a:cs typeface="Tajawal Medium" panose="00000600000000000000" pitchFamily="2" charset="-78"/>
              </a:rPr>
              <a:t> </a:t>
            </a:r>
            <a:r>
              <a:rPr lang="ar-SA" sz="2000" b="1" i="0" u="none" strike="noStrike" baseline="0" dirty="0">
                <a:solidFill>
                  <a:schemeClr val="bg1"/>
                </a:solidFill>
                <a:latin typeface="Tajawal Medium" panose="00000600000000000000" pitchFamily="2" charset="-78"/>
                <a:cs typeface="Tajawal Medium" panose="00000600000000000000" pitchFamily="2" charset="-78"/>
              </a:rPr>
              <a:t>يعني أنَّ </a:t>
            </a:r>
            <a:r>
              <a:rPr lang="ar-SA" sz="2000" b="1" i="0" u="none" strike="noStrike" baseline="0" dirty="0">
                <a:solidFill>
                  <a:srgbClr val="FFC000"/>
                </a:solidFill>
                <a:latin typeface="Tajawal Medium" panose="00000600000000000000" pitchFamily="2" charset="-78"/>
                <a:cs typeface="Tajawal Medium" panose="00000600000000000000" pitchFamily="2" charset="-78"/>
              </a:rPr>
              <a:t>المعادلة الكيميائية موزونة</a:t>
            </a:r>
            <a:endParaRPr lang="ar-SA" sz="2000" b="1" dirty="0">
              <a:solidFill>
                <a:srgbClr val="FFC000"/>
              </a:solidFill>
              <a:latin typeface="Tajawal Medium" panose="00000600000000000000" pitchFamily="2" charset="-78"/>
              <a:cs typeface="Tajawal Medium" panose="00000600000000000000" pitchFamily="2" charset="-78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08A26668-BAE3-427B-9839-0600D526F911}"/>
              </a:ext>
            </a:extLst>
          </p:cNvPr>
          <p:cNvSpPr txBox="1"/>
          <p:nvPr/>
        </p:nvSpPr>
        <p:spPr>
          <a:xfrm>
            <a:off x="3589222" y="4324619"/>
            <a:ext cx="6705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000" b="1" i="0" u="none" strike="noStrike" baseline="0" dirty="0">
                <a:solidFill>
                  <a:srgbClr val="FFC000"/>
                </a:solidFill>
                <a:latin typeface="Tajawal Medium" panose="00000600000000000000" pitchFamily="2" charset="-78"/>
                <a:cs typeface="Tajawal Medium" panose="00000600000000000000" pitchFamily="2" charset="-78"/>
              </a:rPr>
              <a:t>وبناء على هذا القانون فإنَّ المادة</a:t>
            </a:r>
            <a:r>
              <a:rPr lang="ar-SA" sz="2000" b="1" dirty="0">
                <a:solidFill>
                  <a:srgbClr val="FFC000"/>
                </a:solidFill>
                <a:latin typeface="Tajawal Medium" panose="00000600000000000000" pitchFamily="2" charset="-78"/>
                <a:cs typeface="Tajawal Medium" panose="00000600000000000000" pitchFamily="2" charset="-78"/>
              </a:rPr>
              <a:t> </a:t>
            </a:r>
            <a:r>
              <a:rPr lang="ar-SA" sz="2000" b="1" i="0" u="none" strike="noStrike" baseline="0" dirty="0">
                <a:solidFill>
                  <a:srgbClr val="FFC000"/>
                </a:solidFill>
                <a:latin typeface="Tajawal Medium" panose="00000600000000000000" pitchFamily="2" charset="-78"/>
                <a:cs typeface="Tajawal Medium" panose="00000600000000000000" pitchFamily="2" charset="-78"/>
              </a:rPr>
              <a:t>لا تفنى ولا تستحدث</a:t>
            </a:r>
          </a:p>
          <a:p>
            <a:pPr algn="ctr"/>
            <a:r>
              <a:rPr lang="ar-SA" sz="2000" b="1" dirty="0">
                <a:solidFill>
                  <a:srgbClr val="FFC000"/>
                </a:solidFill>
                <a:latin typeface="Tajawal Medium" panose="00000600000000000000" pitchFamily="2" charset="-78"/>
                <a:cs typeface="Tajawal Medium" panose="00000600000000000000" pitchFamily="2" charset="-78"/>
              </a:rPr>
              <a:t> </a:t>
            </a:r>
            <a:r>
              <a:rPr lang="ar-SA" sz="2000" b="1" i="0" u="none" strike="noStrike" baseline="0" dirty="0">
                <a:solidFill>
                  <a:srgbClr val="FFC000"/>
                </a:solidFill>
                <a:latin typeface="Tajawal Medium" panose="00000600000000000000" pitchFamily="2" charset="-78"/>
                <a:cs typeface="Tajawal Medium" panose="00000600000000000000" pitchFamily="2" charset="-78"/>
              </a:rPr>
              <a:t>وإنَّما تتحوَّل من شكل إلى آخر</a:t>
            </a:r>
            <a:endParaRPr lang="ar-SA" sz="2000" dirty="0">
              <a:solidFill>
                <a:srgbClr val="FFC000"/>
              </a:solidFill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750E6E8F-5F1F-4569-9150-383472F4063F}"/>
              </a:ext>
            </a:extLst>
          </p:cNvPr>
          <p:cNvSpPr txBox="1"/>
          <p:nvPr/>
        </p:nvSpPr>
        <p:spPr>
          <a:xfrm>
            <a:off x="4343400" y="5297183"/>
            <a:ext cx="5197244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SA" sz="2400" b="1" i="0" u="none" strike="noStrike" baseline="0" dirty="0">
                <a:solidFill>
                  <a:schemeClr val="bg1"/>
                </a:solidFill>
                <a:latin typeface="Tajawal Medium" panose="00000600000000000000" pitchFamily="2" charset="-78"/>
                <a:cs typeface="Tajawal Medium" panose="00000600000000000000" pitchFamily="2" charset="-78"/>
              </a:rPr>
              <a:t>فجميع الذرات الموجودة قبل</a:t>
            </a:r>
            <a:r>
              <a:rPr lang="ar-SA" sz="2400" b="1" dirty="0">
                <a:solidFill>
                  <a:schemeClr val="bg1"/>
                </a:solidFill>
                <a:latin typeface="Tajawal Medium" panose="00000600000000000000" pitchFamily="2" charset="-78"/>
                <a:cs typeface="Tajawal Medium" panose="00000600000000000000" pitchFamily="2" charset="-78"/>
              </a:rPr>
              <a:t> </a:t>
            </a:r>
            <a:r>
              <a:rPr lang="ar-SA" sz="2400" b="1" i="0" u="none" strike="noStrike" baseline="0" dirty="0">
                <a:solidFill>
                  <a:schemeClr val="bg1"/>
                </a:solidFill>
                <a:latin typeface="Tajawal Medium" panose="00000600000000000000" pitchFamily="2" charset="-78"/>
                <a:cs typeface="Tajawal Medium" panose="00000600000000000000" pitchFamily="2" charset="-78"/>
              </a:rPr>
              <a:t>التفاعل</a:t>
            </a:r>
          </a:p>
          <a:p>
            <a:pPr algn="ctr" rtl="1">
              <a:lnSpc>
                <a:spcPct val="150000"/>
              </a:lnSpc>
            </a:pPr>
            <a:r>
              <a:rPr lang="ar-SA" sz="2400" b="1" i="0" u="none" strike="noStrike" baseline="0" dirty="0">
                <a:solidFill>
                  <a:schemeClr val="bg1"/>
                </a:solidFill>
                <a:latin typeface="Tajawal Medium" panose="00000600000000000000" pitchFamily="2" charset="-78"/>
                <a:cs typeface="Tajawal Medium" panose="00000600000000000000" pitchFamily="2" charset="-78"/>
              </a:rPr>
              <a:t> هي نفسها موجودة بعد انتهاء التفاعل</a:t>
            </a:r>
            <a:endParaRPr lang="ar-SA" sz="2400" b="1" dirty="0">
              <a:solidFill>
                <a:schemeClr val="bg1"/>
              </a:solidFill>
              <a:latin typeface="Tajawal Medium" panose="00000600000000000000" pitchFamily="2" charset="-78"/>
              <a:cs typeface="Tajawal Medium" panose="00000600000000000000" pitchFamily="2" charset="-78"/>
            </a:endParaRPr>
          </a:p>
        </p:txBody>
      </p:sp>
      <p:pic>
        <p:nvPicPr>
          <p:cNvPr id="12" name="Picture 4" descr="Scientist Science Experiment Chemistry Laboratory Flasks - Scientist  Science Experiment Chemistry Laboratory Flasks - (362x750) Png Clipart  Download">
            <a:extLst>
              <a:ext uri="{FF2B5EF4-FFF2-40B4-BE49-F238E27FC236}">
                <a16:creationId xmlns:a16="http://schemas.microsoft.com/office/drawing/2014/main" id="{B4B0A5AE-306C-446D-A6A2-E40185A36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7563" y="3367695"/>
            <a:ext cx="1594837" cy="3022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FD917FA7-E5DE-4BA9-BB0F-533F0FA4B93E}"/>
              </a:ext>
            </a:extLst>
          </p:cNvPr>
          <p:cNvSpPr txBox="1"/>
          <p:nvPr/>
        </p:nvSpPr>
        <p:spPr>
          <a:xfrm>
            <a:off x="3200400" y="170416"/>
            <a:ext cx="6096000" cy="5716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15000"/>
              </a:lnSpc>
              <a:spcAft>
                <a:spcPts val="1000"/>
              </a:spcAft>
            </a:pPr>
            <a:r>
              <a:rPr lang="ar-SA" sz="2800" b="1" dirty="0">
                <a:solidFill>
                  <a:srgbClr val="FFC000"/>
                </a:solidFill>
                <a:effectLst/>
                <a:latin typeface="Tajawal" panose="00000500000000000000" pitchFamily="2" charset="-78"/>
                <a:ea typeface="Calibri" panose="020F0502020204030204" pitchFamily="34" charset="0"/>
                <a:cs typeface="Tajawal" panose="00000500000000000000" pitchFamily="2" charset="-78"/>
              </a:rPr>
              <a:t>وصف التغيرات الكيميائية </a:t>
            </a:r>
            <a:endParaRPr lang="en-US" sz="2800" dirty="0">
              <a:solidFill>
                <a:srgbClr val="FFC000"/>
              </a:solidFill>
              <a:effectLst/>
              <a:latin typeface="Tajawal" panose="00000500000000000000" pitchFamily="2" charset="-78"/>
              <a:ea typeface="Calibri" panose="020F0502020204030204" pitchFamily="34" charset="0"/>
              <a:cs typeface="Tajawal" panose="00000500000000000000" pitchFamily="2" charset="-78"/>
            </a:endParaRPr>
          </a:p>
        </p:txBody>
      </p: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C24C47C1-5110-471B-8007-E1A506FC02F4}"/>
              </a:ext>
            </a:extLst>
          </p:cNvPr>
          <p:cNvGrpSpPr/>
          <p:nvPr/>
        </p:nvGrpSpPr>
        <p:grpSpPr>
          <a:xfrm>
            <a:off x="2590800" y="1337655"/>
            <a:ext cx="8111836" cy="510777"/>
            <a:chOff x="2096874" y="6428719"/>
            <a:chExt cx="3433010" cy="169663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5" name="مربع نص 14">
              <a:extLst>
                <a:ext uri="{FF2B5EF4-FFF2-40B4-BE49-F238E27FC236}">
                  <a16:creationId xmlns:a16="http://schemas.microsoft.com/office/drawing/2014/main" id="{878C1719-5D94-4430-92E8-9BDA3A1D9B11}"/>
                </a:ext>
              </a:extLst>
            </p:cNvPr>
            <p:cNvSpPr txBox="1"/>
            <p:nvPr/>
          </p:nvSpPr>
          <p:spPr>
            <a:xfrm>
              <a:off x="2096874" y="6428719"/>
              <a:ext cx="3433010" cy="169663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i="0" u="none" strike="noStrike" baseline="0" dirty="0">
                  <a:solidFill>
                    <a:schemeClr val="bg1"/>
                  </a:solidFill>
                  <a:latin typeface="UniMath-Regular"/>
                </a:rPr>
                <a:t>2Na + 2H2O                              </a:t>
              </a:r>
              <a:r>
                <a:rPr lang="en-US" sz="2400" b="1" i="0" u="none" strike="noStrike" baseline="0" dirty="0">
                  <a:solidFill>
                    <a:srgbClr val="FFC000"/>
                  </a:solidFill>
                  <a:latin typeface="UniMath-Regular"/>
                </a:rPr>
                <a:t>2NaOH + H2</a:t>
              </a:r>
              <a:endParaRPr lang="ar-SA" sz="2400" b="1" dirty="0">
                <a:solidFill>
                  <a:srgbClr val="FFC000"/>
                </a:solidFill>
              </a:endParaRPr>
            </a:p>
          </p:txBody>
        </p:sp>
        <p:cxnSp>
          <p:nvCxnSpPr>
            <p:cNvPr id="16" name="رابط كسهم مستقيم 15">
              <a:extLst>
                <a:ext uri="{FF2B5EF4-FFF2-40B4-BE49-F238E27FC236}">
                  <a16:creationId xmlns:a16="http://schemas.microsoft.com/office/drawing/2014/main" id="{742CBF6D-49BF-46F6-8568-54F842288E50}"/>
                </a:ext>
              </a:extLst>
            </p:cNvPr>
            <p:cNvCxnSpPr>
              <a:cxnSpLocks/>
            </p:cNvCxnSpPr>
            <p:nvPr/>
          </p:nvCxnSpPr>
          <p:spPr>
            <a:xfrm>
              <a:off x="3487300" y="6502846"/>
              <a:ext cx="58154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</p:grpSp>
      <p:pic>
        <p:nvPicPr>
          <p:cNvPr id="17" name="Picture 2" descr="مدونة كيمياء: درس التغيرات الكيميائية">
            <a:extLst>
              <a:ext uri="{FF2B5EF4-FFF2-40B4-BE49-F238E27FC236}">
                <a16:creationId xmlns:a16="http://schemas.microsoft.com/office/drawing/2014/main" id="{64F53A17-429B-43ED-BBE2-4D77673A4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BF9EC"/>
              </a:clrFrom>
              <a:clrTo>
                <a:srgbClr val="0BF9E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277" b="97653" l="6242" r="94018">
                        <a14:foregroundMark x1="6502" y1="15728" x2="6502" y2="15728"/>
                        <a14:foregroundMark x1="6242" y1="7277" x2="6242" y2="7277"/>
                        <a14:foregroundMark x1="8843" y1="10094" x2="14954" y2="22535"/>
                        <a14:foregroundMark x1="94148" y1="92958" x2="68921" y2="61268"/>
                        <a14:foregroundMark x1="63459" y1="97653" x2="9623" y2="90845"/>
                        <a14:backgroundMark x1="23407" y1="63850" x2="23407" y2="63850"/>
                        <a14:backgroundMark x1="23407" y1="63850" x2="23407" y2="63850"/>
                        <a14:backgroundMark x1="19896" y1="62441" x2="19896" y2="62441"/>
                        <a14:backgroundMark x1="16905" y1="61972" x2="16905" y2="61972"/>
                        <a14:backgroundMark x1="15735" y1="61268" x2="6502" y2="556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9728" y="334467"/>
            <a:ext cx="2620899" cy="2006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id="{8A9E4CC0-CF53-4DCA-A2BA-FFAFD1DFAB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167"/>
          <a:stretch/>
        </p:blipFill>
        <p:spPr bwMode="auto">
          <a:xfrm>
            <a:off x="15374835" y="-1392177"/>
            <a:ext cx="4574390" cy="102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24451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1D89CF24-29CC-4794-B742-740C36AE42A3}"/>
              </a:ext>
            </a:extLst>
          </p:cNvPr>
          <p:cNvSpPr txBox="1"/>
          <p:nvPr/>
        </p:nvSpPr>
        <p:spPr>
          <a:xfrm>
            <a:off x="2438400" y="4133010"/>
            <a:ext cx="94488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400" b="1" dirty="0">
                <a:solidFill>
                  <a:schemeClr val="bg1"/>
                </a:solidFill>
                <a:effectLst/>
                <a:latin typeface="Tajawal Medium" panose="00000600000000000000" pitchFamily="2" charset="-78"/>
                <a:ea typeface="Calibri" panose="020F0502020204030204" pitchFamily="34" charset="0"/>
                <a:cs typeface="Tajawal Medium" panose="00000600000000000000" pitchFamily="2" charset="-78"/>
              </a:rPr>
              <a:t> التفاعل الذي يستخدم في الصناعة </a:t>
            </a:r>
            <a:r>
              <a:rPr lang="ar-SA" sz="2400" b="1" dirty="0">
                <a:solidFill>
                  <a:schemeClr val="bg1"/>
                </a:solidFill>
                <a:latin typeface="Tajawal Medium" panose="00000600000000000000" pitchFamily="2" charset="-78"/>
                <a:ea typeface="Calibri" panose="020F0502020204030204" pitchFamily="34" charset="0"/>
                <a:cs typeface="Tajawal Medium" panose="00000600000000000000" pitchFamily="2" charset="-78"/>
              </a:rPr>
              <a:t> </a:t>
            </a:r>
            <a:r>
              <a:rPr lang="ar-SA" sz="2400" b="1" dirty="0">
                <a:solidFill>
                  <a:schemeClr val="bg1"/>
                </a:solidFill>
                <a:effectLst/>
                <a:latin typeface="Tajawal Medium" panose="00000600000000000000" pitchFamily="2" charset="-78"/>
                <a:ea typeface="Calibri" panose="020F0502020204030204" pitchFamily="34" charset="0"/>
                <a:cs typeface="Tajawal Medium" panose="00000600000000000000" pitchFamily="2" charset="-78"/>
              </a:rPr>
              <a:t>لإنتاج المواد الكيميائية عامة .</a:t>
            </a:r>
          </a:p>
          <a:p>
            <a:pPr algn="r" rtl="1"/>
            <a:r>
              <a:rPr lang="ar-SA" sz="2400" b="1" i="0" u="none" strike="noStrike" baseline="0" dirty="0">
                <a:solidFill>
                  <a:srgbClr val="FFC000"/>
                </a:solidFill>
                <a:latin typeface="Tajawal Medium" panose="00000600000000000000" pitchFamily="2" charset="-78"/>
                <a:cs typeface="Tajawal Medium" panose="00000600000000000000" pitchFamily="2" charset="-78"/>
              </a:rPr>
              <a:t>تتحد ذرات الحديد مع جزيئات الاكسجين </a:t>
            </a:r>
            <a:r>
              <a:rPr lang="ar-SA" sz="2400" b="1" i="0" u="none" strike="noStrike" baseline="0" dirty="0">
                <a:solidFill>
                  <a:schemeClr val="bg1"/>
                </a:solidFill>
                <a:latin typeface="Tajawal Medium" panose="00000600000000000000" pitchFamily="2" charset="-78"/>
                <a:cs typeface="Tajawal Medium" panose="00000600000000000000" pitchFamily="2" charset="-78"/>
              </a:rPr>
              <a:t>لإنتاج اكسيد الحديد ( الصدأ )  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7AEFF9AB-329E-448A-BCB1-3F8002BA8BAB}"/>
              </a:ext>
            </a:extLst>
          </p:cNvPr>
          <p:cNvSpPr txBox="1"/>
          <p:nvPr/>
        </p:nvSpPr>
        <p:spPr>
          <a:xfrm>
            <a:off x="3294992" y="209004"/>
            <a:ext cx="6096000" cy="503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15000"/>
              </a:lnSpc>
              <a:spcAft>
                <a:spcPts val="1000"/>
              </a:spcAft>
            </a:pPr>
            <a:r>
              <a:rPr lang="ar-SA" sz="2400" b="1" dirty="0">
                <a:solidFill>
                  <a:srgbClr val="FFC000"/>
                </a:solidFill>
                <a:effectLst/>
                <a:latin typeface="Tajawal Medium" panose="00000600000000000000" pitchFamily="2" charset="-78"/>
                <a:ea typeface="Calibri" panose="020F0502020204030204" pitchFamily="34" charset="0"/>
                <a:cs typeface="Tajawal Medium" panose="00000600000000000000" pitchFamily="2" charset="-78"/>
              </a:rPr>
              <a:t>التفاعلات الكيميائية </a:t>
            </a:r>
            <a:endParaRPr lang="en-US" dirty="0">
              <a:solidFill>
                <a:srgbClr val="FFC000"/>
              </a:solidFill>
              <a:effectLst/>
              <a:latin typeface="Tajawal Medium" panose="00000600000000000000" pitchFamily="2" charset="-78"/>
              <a:ea typeface="Calibri" panose="020F0502020204030204" pitchFamily="34" charset="0"/>
              <a:cs typeface="Tajawal Medium" panose="00000600000000000000" pitchFamily="2" charset="-78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768971BA-3F14-4B2C-9C2F-A34E8A70F416}"/>
              </a:ext>
            </a:extLst>
          </p:cNvPr>
          <p:cNvSpPr txBox="1"/>
          <p:nvPr/>
        </p:nvSpPr>
        <p:spPr>
          <a:xfrm>
            <a:off x="6019800" y="857943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solidFill>
                  <a:schemeClr val="bg1"/>
                </a:solidFill>
                <a:effectLst/>
                <a:latin typeface="Tajawal Medium" panose="00000600000000000000" pitchFamily="2" charset="-78"/>
                <a:ea typeface="Calibri" panose="020F0502020204030204" pitchFamily="34" charset="0"/>
                <a:cs typeface="Tajawal Medium" panose="00000600000000000000" pitchFamily="2" charset="-78"/>
              </a:rPr>
              <a:t>هناك ثلاث أنواع من التفاعلات الكيميائية 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0BE5305C-CFAC-43DA-8D4B-34C8B18C3D77}"/>
              </a:ext>
            </a:extLst>
          </p:cNvPr>
          <p:cNvSpPr txBox="1"/>
          <p:nvPr/>
        </p:nvSpPr>
        <p:spPr>
          <a:xfrm>
            <a:off x="9090212" y="1702056"/>
            <a:ext cx="2590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solidFill>
                  <a:srgbClr val="FFC000"/>
                </a:solidFill>
                <a:effectLst/>
                <a:latin typeface="Tajawal Medium" panose="00000600000000000000" pitchFamily="2" charset="-78"/>
                <a:ea typeface="Calibri" panose="020F0502020204030204" pitchFamily="34" charset="0"/>
                <a:cs typeface="Tajawal Medium" panose="00000600000000000000" pitchFamily="2" charset="-78"/>
              </a:rPr>
              <a:t>1- تفاعل الاتحاد 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27A1ACB7-DE5E-41DC-8CAE-93727DBF0103}"/>
              </a:ext>
            </a:extLst>
          </p:cNvPr>
          <p:cNvSpPr txBox="1"/>
          <p:nvPr/>
        </p:nvSpPr>
        <p:spPr>
          <a:xfrm>
            <a:off x="3268098" y="2533316"/>
            <a:ext cx="821228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400" b="1" dirty="0">
                <a:solidFill>
                  <a:schemeClr val="bg1"/>
                </a:solidFill>
                <a:effectLst/>
                <a:latin typeface="Tajawal Medium" panose="00000600000000000000" pitchFamily="2" charset="-78"/>
                <a:ea typeface="Calibri" panose="020F0502020204030204" pitchFamily="34" charset="0"/>
                <a:cs typeface="Tajawal Medium" panose="00000600000000000000" pitchFamily="2" charset="-78"/>
              </a:rPr>
              <a:t>ترتبط عناصر أو مركبات معاً لتكوين مركبات جديدة أكثر تعقيداً</a:t>
            </a:r>
          </a:p>
        </p:txBody>
      </p:sp>
      <p:pic>
        <p:nvPicPr>
          <p:cNvPr id="4098" name="Picture 2" descr="مدونة كيمياء: درس التغيرات الكيميائية">
            <a:extLst>
              <a:ext uri="{FF2B5EF4-FFF2-40B4-BE49-F238E27FC236}">
                <a16:creationId xmlns:a16="http://schemas.microsoft.com/office/drawing/2014/main" id="{A7C57230-2601-4A8E-9980-ABDE57534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BF9EC"/>
              </a:clrFrom>
              <a:clrTo>
                <a:srgbClr val="0BF9E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277" b="97653" l="6242" r="94018">
                        <a14:foregroundMark x1="6502" y1="15728" x2="6502" y2="15728"/>
                        <a14:foregroundMark x1="6242" y1="7277" x2="6242" y2="7277"/>
                        <a14:foregroundMark x1="8843" y1="10094" x2="14954" y2="22535"/>
                        <a14:foregroundMark x1="94148" y1="92958" x2="68921" y2="61268"/>
                        <a14:foregroundMark x1="63459" y1="97653" x2="9623" y2="90845"/>
                        <a14:backgroundMark x1="23407" y1="63850" x2="23407" y2="63850"/>
                        <a14:backgroundMark x1="23407" y1="63850" x2="23407" y2="63850"/>
                        <a14:backgroundMark x1="19896" y1="62441" x2="19896" y2="62441"/>
                        <a14:backgroundMark x1="16905" y1="61972" x2="16905" y2="61972"/>
                        <a14:backgroundMark x1="15735" y1="61268" x2="6502" y2="556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93" y="2914245"/>
            <a:ext cx="2620899" cy="2006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81AE86CA-9C65-48A7-9376-F0C8B2D484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167"/>
          <a:stretch/>
        </p:blipFill>
        <p:spPr bwMode="auto">
          <a:xfrm>
            <a:off x="1219200" y="1187601"/>
            <a:ext cx="4574390" cy="102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Rum Coke GIFs - Get the best GIF on GIPHY">
            <a:extLst>
              <a:ext uri="{FF2B5EF4-FFF2-40B4-BE49-F238E27FC236}">
                <a16:creationId xmlns:a16="http://schemas.microsoft.com/office/drawing/2014/main" id="{B4930ADB-68A8-4C92-8F21-A12DC9DCBD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31" t="15547" r="5223" b="31667"/>
          <a:stretch/>
        </p:blipFill>
        <p:spPr bwMode="auto">
          <a:xfrm>
            <a:off x="15412422" y="608006"/>
            <a:ext cx="1868452" cy="238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>
            <a:extLst>
              <a:ext uri="{FF2B5EF4-FFF2-40B4-BE49-F238E27FC236}">
                <a16:creationId xmlns:a16="http://schemas.microsoft.com/office/drawing/2014/main" id="{587378F5-51C3-4283-9E79-1E5A518BFB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3" t="24568"/>
          <a:stretch/>
        </p:blipFill>
        <p:spPr bwMode="auto">
          <a:xfrm>
            <a:off x="-6248400" y="-1063590"/>
            <a:ext cx="4842165" cy="1272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94129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8A4E06C3-8A0C-4EFD-AEE5-BCE2ECC043B5}"/>
              </a:ext>
            </a:extLst>
          </p:cNvPr>
          <p:cNvSpPr txBox="1"/>
          <p:nvPr/>
        </p:nvSpPr>
        <p:spPr>
          <a:xfrm>
            <a:off x="4280034" y="3700811"/>
            <a:ext cx="70519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000" b="1" i="0" u="none" strike="noStrike" baseline="0" dirty="0">
                <a:solidFill>
                  <a:srgbClr val="FFFF00"/>
                </a:solidFill>
                <a:latin typeface="Tajawal Medium" panose="00000600000000000000" pitchFamily="2" charset="-78"/>
                <a:cs typeface="Tajawal Medium" panose="00000600000000000000" pitchFamily="2" charset="-78"/>
              </a:rPr>
              <a:t>فقاقيع المشروبات الغازية هي مواد ناتجة عن تفاعلات تحلل 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6C45526A-C732-4F93-A532-6C92ECDBC61F}"/>
              </a:ext>
            </a:extLst>
          </p:cNvPr>
          <p:cNvSpPr txBox="1"/>
          <p:nvPr/>
        </p:nvSpPr>
        <p:spPr>
          <a:xfrm>
            <a:off x="5548017" y="1073483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400" b="1" dirty="0">
                <a:solidFill>
                  <a:srgbClr val="FFC000"/>
                </a:solidFill>
                <a:effectLst/>
                <a:latin typeface="Tajawal Medium" panose="00000600000000000000" pitchFamily="2" charset="-78"/>
                <a:ea typeface="Calibri" panose="020F0502020204030204" pitchFamily="34" charset="0"/>
                <a:cs typeface="Tajawal Medium" panose="00000600000000000000" pitchFamily="2" charset="-78"/>
              </a:rPr>
              <a:t>2- التحلل الكيميائي </a:t>
            </a:r>
            <a:endParaRPr lang="ar-SA" sz="2400" dirty="0">
              <a:solidFill>
                <a:srgbClr val="FFC000"/>
              </a:solidFill>
              <a:latin typeface="Tajawal Medium" panose="00000600000000000000" pitchFamily="2" charset="-78"/>
              <a:cs typeface="Tajawal Medium" panose="00000600000000000000" pitchFamily="2" charset="-78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801E5ED3-8E18-4279-A292-F5167100D427}"/>
              </a:ext>
            </a:extLst>
          </p:cNvPr>
          <p:cNvSpPr txBox="1"/>
          <p:nvPr/>
        </p:nvSpPr>
        <p:spPr>
          <a:xfrm>
            <a:off x="5527964" y="1662041"/>
            <a:ext cx="6096001" cy="977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SA" sz="2000" b="1" dirty="0">
                <a:solidFill>
                  <a:schemeClr val="bg1"/>
                </a:solidFill>
                <a:effectLst/>
                <a:latin typeface="Tajawal Medium" panose="00000600000000000000" pitchFamily="2" charset="-78"/>
                <a:ea typeface="Calibri" panose="020F0502020204030204" pitchFamily="34" charset="0"/>
                <a:cs typeface="Tajawal Medium" panose="00000600000000000000" pitchFamily="2" charset="-78"/>
              </a:rPr>
              <a:t>وهو عكس تفاعل الاتحاد الكيميائي</a:t>
            </a:r>
          </a:p>
          <a:p>
            <a:pPr algn="r" rtl="1">
              <a:lnSpc>
                <a:spcPct val="150000"/>
              </a:lnSpc>
            </a:pPr>
            <a:r>
              <a:rPr lang="ar-SA" sz="2000" b="1" dirty="0">
                <a:solidFill>
                  <a:schemeClr val="bg1"/>
                </a:solidFill>
                <a:effectLst/>
                <a:latin typeface="Tajawal Medium" panose="00000600000000000000" pitchFamily="2" charset="-78"/>
                <a:ea typeface="Calibri" panose="020F0502020204030204" pitchFamily="34" charset="0"/>
                <a:cs typeface="Tajawal Medium" panose="00000600000000000000" pitchFamily="2" charset="-78"/>
              </a:rPr>
              <a:t> تتفكك مركبات معقدة إلى مواد أبسط منها 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C46A657D-5BF5-4F8E-87C8-4DD79C1A686D}"/>
              </a:ext>
            </a:extLst>
          </p:cNvPr>
          <p:cNvSpPr txBox="1"/>
          <p:nvPr/>
        </p:nvSpPr>
        <p:spPr>
          <a:xfrm>
            <a:off x="4284516" y="2864848"/>
            <a:ext cx="73740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000" b="1" dirty="0"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ajawal Medium" panose="00000600000000000000" pitchFamily="2" charset="-78"/>
                <a:ea typeface="Calibri" panose="020F0502020204030204" pitchFamily="34" charset="0"/>
                <a:cs typeface="Tajawal Medium" panose="00000600000000000000" pitchFamily="2" charset="-78"/>
              </a:rPr>
              <a:t>عندما تحلِّل الخلايا أجزاء الطعام فإنَّها تقوم بتفاعل تحلّل كيميائي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35E5913F-9CA8-4666-9D69-8A8A9931F06D}"/>
              </a:ext>
            </a:extLst>
          </p:cNvPr>
          <p:cNvSpPr txBox="1"/>
          <p:nvPr/>
        </p:nvSpPr>
        <p:spPr>
          <a:xfrm>
            <a:off x="3294992" y="-32107"/>
            <a:ext cx="6096000" cy="503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15000"/>
              </a:lnSpc>
              <a:spcAft>
                <a:spcPts val="1000"/>
              </a:spcAft>
            </a:pPr>
            <a:r>
              <a:rPr lang="ar-SA" sz="2400" b="1" dirty="0">
                <a:solidFill>
                  <a:srgbClr val="FFC000"/>
                </a:solidFill>
                <a:effectLst/>
                <a:latin typeface="Tajawal Medium" panose="00000600000000000000" pitchFamily="2" charset="-78"/>
                <a:ea typeface="Calibri" panose="020F0502020204030204" pitchFamily="34" charset="0"/>
                <a:cs typeface="Tajawal Medium" panose="00000600000000000000" pitchFamily="2" charset="-78"/>
              </a:rPr>
              <a:t>التفاعلات الكيميائية </a:t>
            </a:r>
            <a:endParaRPr lang="en-US" dirty="0">
              <a:solidFill>
                <a:srgbClr val="FFC000"/>
              </a:solidFill>
              <a:effectLst/>
              <a:latin typeface="Tajawal Medium" panose="00000600000000000000" pitchFamily="2" charset="-78"/>
              <a:ea typeface="Calibri" panose="020F0502020204030204" pitchFamily="34" charset="0"/>
              <a:cs typeface="Tajawal Medium" panose="00000600000000000000" pitchFamily="2" charset="-78"/>
            </a:endParaRPr>
          </a:p>
        </p:txBody>
      </p:sp>
      <p:pic>
        <p:nvPicPr>
          <p:cNvPr id="6150" name="Picture 6" descr="Rum Coke GIFs - Get the best GIF on GIPHY">
            <a:extLst>
              <a:ext uri="{FF2B5EF4-FFF2-40B4-BE49-F238E27FC236}">
                <a16:creationId xmlns:a16="http://schemas.microsoft.com/office/drawing/2014/main" id="{430CD806-8BC5-4A8F-95BC-E0FEBDEF56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31" t="15547" r="5223" b="31667"/>
          <a:stretch/>
        </p:blipFill>
        <p:spPr bwMode="auto">
          <a:xfrm>
            <a:off x="1905000" y="2558663"/>
            <a:ext cx="1868452" cy="238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>
            <a:extLst>
              <a:ext uri="{FF2B5EF4-FFF2-40B4-BE49-F238E27FC236}">
                <a16:creationId xmlns:a16="http://schemas.microsoft.com/office/drawing/2014/main" id="{78108EC2-C8FC-43ED-8270-24814C5006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3" t="24568"/>
          <a:stretch/>
        </p:blipFill>
        <p:spPr bwMode="auto">
          <a:xfrm>
            <a:off x="742847" y="1019328"/>
            <a:ext cx="4842165" cy="1272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2C6BDFF8-05D2-4828-9166-A856E52BC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0" y="6847664"/>
            <a:ext cx="4343400" cy="119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991401E7-E46A-4CEE-AD44-F655AC9B23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54200" y="-1259715"/>
            <a:ext cx="1916206" cy="2519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9762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319D327B-51D4-427D-B630-8715E0BE1595}"/>
              </a:ext>
            </a:extLst>
          </p:cNvPr>
          <p:cNvSpPr txBox="1"/>
          <p:nvPr/>
        </p:nvSpPr>
        <p:spPr>
          <a:xfrm>
            <a:off x="3211606" y="3004392"/>
            <a:ext cx="8534400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SA" sz="2400" b="1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Tajawal Medium" panose="00000600000000000000" pitchFamily="2" charset="-78"/>
                <a:ea typeface="Calibri" panose="020F0502020204030204" pitchFamily="34" charset="0"/>
                <a:cs typeface="Tajawal Medium" panose="00000600000000000000" pitchFamily="2" charset="-78"/>
              </a:rPr>
              <a:t>مثل : تفاعل حمض الهيدروكلوريك مع هيدروكسيد الصوديوم لتكوين الماء وكلوريد الصوديوم ( ملح الطعام )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B920265D-C955-4F2D-AF19-5193731B59AC}"/>
              </a:ext>
            </a:extLst>
          </p:cNvPr>
          <p:cNvSpPr txBox="1"/>
          <p:nvPr/>
        </p:nvSpPr>
        <p:spPr>
          <a:xfrm>
            <a:off x="8229600" y="894038"/>
            <a:ext cx="3581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400" b="1" dirty="0">
                <a:solidFill>
                  <a:srgbClr val="FFC000"/>
                </a:solidFill>
                <a:latin typeface="Tajawal Medium" panose="00000600000000000000" pitchFamily="2" charset="-78"/>
                <a:ea typeface="Calibri" panose="020F0502020204030204" pitchFamily="34" charset="0"/>
                <a:cs typeface="Tajawal Medium" panose="00000600000000000000" pitchFamily="2" charset="-78"/>
              </a:rPr>
              <a:t>3- تفاعل الإحلال </a:t>
            </a:r>
            <a:endParaRPr lang="ar-SA" sz="2400" dirty="0">
              <a:solidFill>
                <a:srgbClr val="FFC000"/>
              </a:solidFill>
              <a:latin typeface="Tajawal Medium" panose="00000600000000000000" pitchFamily="2" charset="-78"/>
              <a:cs typeface="Tajawal Medium" panose="00000600000000000000" pitchFamily="2" charset="-78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BFAA010E-3A72-45F8-8893-19A9FEDC43BB}"/>
              </a:ext>
            </a:extLst>
          </p:cNvPr>
          <p:cNvSpPr txBox="1"/>
          <p:nvPr/>
        </p:nvSpPr>
        <p:spPr>
          <a:xfrm>
            <a:off x="5486400" y="1703198"/>
            <a:ext cx="6259606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SA" sz="2400" b="1" dirty="0">
                <a:solidFill>
                  <a:schemeClr val="bg1"/>
                </a:solidFill>
                <a:effectLst/>
                <a:latin typeface="Tajawal Medium" panose="00000600000000000000" pitchFamily="2" charset="-78"/>
                <a:ea typeface="Calibri" panose="020F0502020204030204" pitchFamily="34" charset="0"/>
                <a:cs typeface="Tajawal Medium" panose="00000600000000000000" pitchFamily="2" charset="-78"/>
              </a:rPr>
              <a:t>تتبادل </a:t>
            </a:r>
            <a:r>
              <a:rPr lang="ar-SA" sz="2400" b="1" dirty="0">
                <a:solidFill>
                  <a:schemeClr val="bg1"/>
                </a:solidFill>
                <a:latin typeface="Tajawal Medium" panose="00000600000000000000" pitchFamily="2" charset="-78"/>
                <a:ea typeface="Calibri" panose="020F0502020204030204" pitchFamily="34" charset="0"/>
                <a:cs typeface="Tajawal Medium" panose="00000600000000000000" pitchFamily="2" charset="-78"/>
              </a:rPr>
              <a:t>العناصر الجزيئات أماكنها </a:t>
            </a:r>
          </a:p>
          <a:p>
            <a:pPr algn="ctr" rtl="1">
              <a:lnSpc>
                <a:spcPct val="150000"/>
              </a:lnSpc>
            </a:pPr>
            <a:r>
              <a:rPr lang="ar-SA" sz="2400" b="1" dirty="0">
                <a:solidFill>
                  <a:schemeClr val="bg1"/>
                </a:solidFill>
                <a:effectLst/>
                <a:latin typeface="Tajawal Medium" panose="00000600000000000000" pitchFamily="2" charset="-78"/>
                <a:ea typeface="Calibri" panose="020F0502020204030204" pitchFamily="34" charset="0"/>
                <a:cs typeface="Tajawal Medium" panose="00000600000000000000" pitchFamily="2" charset="-78"/>
              </a:rPr>
              <a:t>حيث يحل أحد العناصر محل آخر مكوناً مركباً جديداً 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3CB29C9C-960F-4536-8FD9-ACC3BFAAA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1007261"/>
            <a:ext cx="4343400" cy="119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1EBB7BC1-1DDA-4B78-BE90-AD335664E70A}"/>
              </a:ext>
            </a:extLst>
          </p:cNvPr>
          <p:cNvSpPr txBox="1"/>
          <p:nvPr/>
        </p:nvSpPr>
        <p:spPr>
          <a:xfrm>
            <a:off x="3429000" y="4577721"/>
            <a:ext cx="8382000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SA" sz="2400" b="1" i="0" u="none" strike="noStrike" baseline="0" dirty="0">
                <a:solidFill>
                  <a:srgbClr val="FFFF00"/>
                </a:solidFill>
                <a:latin typeface="Tajawal Medium" panose="00000600000000000000" pitchFamily="2" charset="-78"/>
                <a:cs typeface="Tajawal Medium" panose="00000600000000000000" pitchFamily="2" charset="-78"/>
              </a:rPr>
              <a:t>يحل الخارصين محل الهيدروجين في مركب حمض </a:t>
            </a:r>
            <a:r>
              <a:rPr lang="ar-SA" sz="2400" b="1" i="0" u="none" strike="noStrike" baseline="0" dirty="0" err="1">
                <a:solidFill>
                  <a:srgbClr val="FFFF00"/>
                </a:solidFill>
                <a:latin typeface="Tajawal Medium" panose="00000600000000000000" pitchFamily="2" charset="-78"/>
                <a:cs typeface="Tajawal Medium" panose="00000600000000000000" pitchFamily="2" charset="-78"/>
              </a:rPr>
              <a:t>الهيدروكلويك</a:t>
            </a:r>
            <a:endParaRPr lang="ar-SA" sz="2400" b="1" i="0" u="none" strike="noStrike" baseline="0" dirty="0">
              <a:solidFill>
                <a:srgbClr val="FFFF00"/>
              </a:solidFill>
              <a:latin typeface="Tajawal Medium" panose="00000600000000000000" pitchFamily="2" charset="-78"/>
              <a:cs typeface="Tajawal Medium" panose="00000600000000000000" pitchFamily="2" charset="-78"/>
            </a:endParaRPr>
          </a:p>
          <a:p>
            <a:pPr algn="ctr" rtl="1">
              <a:lnSpc>
                <a:spcPct val="150000"/>
              </a:lnSpc>
            </a:pPr>
            <a:r>
              <a:rPr lang="ar-SA" sz="2400" b="1" i="0" u="none" strike="noStrike" baseline="0" dirty="0">
                <a:solidFill>
                  <a:srgbClr val="FFFF00"/>
                </a:solidFill>
                <a:latin typeface="Tajawal Medium" panose="00000600000000000000" pitchFamily="2" charset="-78"/>
                <a:cs typeface="Tajawal Medium" panose="00000600000000000000" pitchFamily="2" charset="-78"/>
              </a:rPr>
              <a:t> لتكوين كلوريد الخارصين و غاز الهيدروجين 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888FE596-C3B5-49E3-A7A1-64EB0F98F893}"/>
              </a:ext>
            </a:extLst>
          </p:cNvPr>
          <p:cNvSpPr txBox="1"/>
          <p:nvPr/>
        </p:nvSpPr>
        <p:spPr>
          <a:xfrm>
            <a:off x="3303494" y="84879"/>
            <a:ext cx="6096000" cy="503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15000"/>
              </a:lnSpc>
              <a:spcAft>
                <a:spcPts val="1000"/>
              </a:spcAft>
            </a:pPr>
            <a:r>
              <a:rPr lang="ar-SA" sz="2400" b="1" dirty="0">
                <a:solidFill>
                  <a:srgbClr val="FFC000"/>
                </a:solidFill>
                <a:effectLst/>
                <a:latin typeface="Tajawal Medium" panose="00000600000000000000" pitchFamily="2" charset="-78"/>
                <a:ea typeface="Calibri" panose="020F0502020204030204" pitchFamily="34" charset="0"/>
                <a:cs typeface="Tajawal Medium" panose="00000600000000000000" pitchFamily="2" charset="-78"/>
              </a:rPr>
              <a:t>التفاعلات الكيميائية </a:t>
            </a:r>
            <a:endParaRPr lang="en-US" dirty="0">
              <a:solidFill>
                <a:srgbClr val="FFC000"/>
              </a:solidFill>
              <a:effectLst/>
              <a:latin typeface="Tajawal Medium" panose="00000600000000000000" pitchFamily="2" charset="-78"/>
              <a:ea typeface="Calibri" panose="020F0502020204030204" pitchFamily="34" charset="0"/>
              <a:cs typeface="Tajawal Medium" panose="00000600000000000000" pitchFamily="2" charset="-78"/>
            </a:endParaRP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01566BB9-2C74-4668-9A78-FD77FD407A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194" y="2635372"/>
            <a:ext cx="1916206" cy="2519430"/>
          </a:xfrm>
          <a:prstGeom prst="rect">
            <a:avLst/>
          </a:prstGeom>
        </p:spPr>
      </p:pic>
      <p:pic>
        <p:nvPicPr>
          <p:cNvPr id="14" name="Picture 6" descr="Boy and girl do science experiment together vector image on VectorStock |  Science experiments, Science experiments kids, Science cartoons">
            <a:extLst>
              <a:ext uri="{FF2B5EF4-FFF2-40B4-BE49-F238E27FC236}">
                <a16:creationId xmlns:a16="http://schemas.microsoft.com/office/drawing/2014/main" id="{4BECB7A1-2446-4523-A7B1-85E19263B5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69" b="86756" l="44000" r="94300">
                        <a14:foregroundMark x1="79300" y1="52612" x2="65100" y2="69259"/>
                        <a14:foregroundMark x1="67400" y1="54070" x2="60000" y2="69502"/>
                        <a14:foregroundMark x1="60000" y1="69502" x2="51400" y2="73998"/>
                        <a14:foregroundMark x1="51400" y1="73998" x2="66300" y2="84326"/>
                        <a14:foregroundMark x1="66300" y1="84326" x2="90900" y2="77764"/>
                        <a14:foregroundMark x1="90900" y1="77764" x2="92400" y2="62333"/>
                        <a14:foregroundMark x1="92400" y1="62333" x2="84800" y2="51397"/>
                        <a14:foregroundMark x1="84800" y1="51397" x2="59500" y2="49818"/>
                        <a14:foregroundMark x1="59500" y1="49818" x2="49100" y2="52977"/>
                        <a14:foregroundMark x1="49100" y1="52977" x2="44900" y2="63548"/>
                        <a14:foregroundMark x1="44900" y1="63548" x2="45600" y2="86756"/>
                        <a14:foregroundMark x1="45600" y1="86756" x2="78800" y2="82260"/>
                        <a14:foregroundMark x1="85300" y1="64763" x2="74500" y2="65614"/>
                        <a14:foregroundMark x1="74500" y1="65614" x2="54700" y2="58566"/>
                        <a14:foregroundMark x1="54000" y1="58202" x2="60700" y2="75699"/>
                        <a14:foregroundMark x1="60700" y1="75699" x2="89700" y2="71203"/>
                        <a14:foregroundMark x1="48900" y1="51519" x2="44000" y2="62333"/>
                        <a14:foregroundMark x1="44000" y1="62333" x2="44000" y2="62454"/>
                        <a14:foregroundMark x1="44200" y1="64763" x2="44700" y2="70109"/>
                        <a14:foregroundMark x1="74900" y1="7169" x2="74900" y2="7169"/>
                        <a14:foregroundMark x1="51200" y1="61361" x2="51200" y2="61361"/>
                        <a14:foregroundMark x1="51200" y1="61361" x2="57500" y2="65006"/>
                        <a14:foregroundMark x1="71400" y1="85905" x2="90400" y2="84447"/>
                        <a14:foregroundMark x1="86700" y1="84812" x2="91100" y2="78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354" b="9489"/>
          <a:stretch/>
        </p:blipFill>
        <p:spPr bwMode="auto">
          <a:xfrm flipH="1">
            <a:off x="15675748" y="5731883"/>
            <a:ext cx="1828800" cy="2404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لادا لزج زيادة حقيبة المعلم لمادة الكيمياء - realplacerealwomen.com">
            <a:extLst>
              <a:ext uri="{FF2B5EF4-FFF2-40B4-BE49-F238E27FC236}">
                <a16:creationId xmlns:a16="http://schemas.microsoft.com/office/drawing/2014/main" id="{FBF88786-59B4-4DAF-9E8E-6863F895A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375" b="94063" l="8946" r="93930">
                        <a14:foregroundMark x1="85623" y1="56875" x2="45048" y2="53438"/>
                        <a14:foregroundMark x1="43131" y1="51563" x2="65495" y2="46875"/>
                        <a14:foregroundMark x1="70927" y1="11875" x2="55911" y2="9063"/>
                        <a14:foregroundMark x1="60703" y1="4375" x2="60703" y2="4375"/>
                        <a14:foregroundMark x1="27796" y1="90938" x2="62939" y2="94063"/>
                        <a14:foregroundMark x1="56869" y1="81563" x2="37380" y2="80000"/>
                        <a14:foregroundMark x1="93930" y1="78750" x2="93930" y2="78750"/>
                        <a14:foregroundMark x1="75719" y1="81250" x2="63259" y2="81563"/>
                        <a14:foregroundMark x1="47604" y1="52812" x2="66454" y2="62187"/>
                        <a14:foregroundMark x1="66454" y1="62187" x2="66773" y2="64063"/>
                        <a14:foregroundMark x1="56869" y1="69688" x2="77955" y2="53438"/>
                        <a14:foregroundMark x1="77955" y1="53438" x2="76038" y2="49063"/>
                        <a14:foregroundMark x1="75719" y1="49063" x2="88179" y2="68438"/>
                        <a14:foregroundMark x1="88179" y1="69688" x2="69649" y2="71250"/>
                        <a14:foregroundMark x1="69649" y1="71250" x2="61981" y2="68750"/>
                        <a14:foregroundMark x1="60703" y1="66563" x2="56230" y2="55625"/>
                        <a14:foregroundMark x1="75719" y1="47813" x2="82109" y2="50000"/>
                        <a14:foregroundMark x1="33866" y1="40938" x2="33866" y2="40938"/>
                        <a14:foregroundMark x1="21725" y1="57188" x2="21725" y2="57188"/>
                        <a14:foregroundMark x1="21725" y1="57188" x2="16613" y2="58438"/>
                        <a14:foregroundMark x1="17252" y1="58438" x2="28754" y2="59062"/>
                        <a14:foregroundMark x1="13099" y1="55937" x2="13099" y2="55937"/>
                        <a14:foregroundMark x1="13738" y1="56875" x2="17252" y2="57500"/>
                        <a14:foregroundMark x1="8946" y1="83438" x2="8946" y2="83438"/>
                        <a14:foregroundMark x1="70288" y1="30938" x2="70288" y2="30938"/>
                        <a14:foregroundMark x1="52077" y1="33125" x2="52077" y2="33125"/>
                        <a14:foregroundMark x1="52077" y1="31875" x2="52077" y2="3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0418" y="-167469"/>
            <a:ext cx="2394203" cy="244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14133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6BE41F5E-FB51-4532-91B9-A0156D5290B6}"/>
              </a:ext>
            </a:extLst>
          </p:cNvPr>
          <p:cNvSpPr txBox="1"/>
          <p:nvPr/>
        </p:nvSpPr>
        <p:spPr>
          <a:xfrm>
            <a:off x="3733800" y="5410811"/>
            <a:ext cx="7315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000" b="1" i="0" u="none" strike="noStrike" baseline="0" dirty="0">
                <a:solidFill>
                  <a:schemeClr val="bg1"/>
                </a:solidFill>
                <a:latin typeface="Tajawal Medium" panose="00000600000000000000" pitchFamily="2" charset="-78"/>
                <a:cs typeface="Tajawal Medium" panose="00000600000000000000" pitchFamily="2" charset="-78"/>
              </a:rPr>
              <a:t>زيادة الضغط تجبر أكبر عدد من الجزيئات على التجمُّع في مساحة صغيرة،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EA6009A1-2F81-4060-9C23-5F481F99988E}"/>
              </a:ext>
            </a:extLst>
          </p:cNvPr>
          <p:cNvSpPr txBox="1"/>
          <p:nvPr/>
        </p:nvSpPr>
        <p:spPr>
          <a:xfrm>
            <a:off x="3200400" y="152400"/>
            <a:ext cx="6098240" cy="434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15000"/>
              </a:lnSpc>
              <a:spcAft>
                <a:spcPts val="1000"/>
              </a:spcAft>
            </a:pPr>
            <a:r>
              <a:rPr lang="ar-SA" sz="2000" b="1" i="0" u="none" strike="noStrike" baseline="0" dirty="0">
                <a:solidFill>
                  <a:srgbClr val="FFC000"/>
                </a:solidFill>
                <a:latin typeface="Tajawal Medium" panose="00000600000000000000" pitchFamily="2" charset="-78"/>
                <a:cs typeface="Tajawal Medium" panose="00000600000000000000" pitchFamily="2" charset="-78"/>
              </a:rPr>
              <a:t>سرعة </a:t>
            </a:r>
            <a:r>
              <a:rPr lang="ar-SA" sz="2000" b="1" dirty="0">
                <a:solidFill>
                  <a:srgbClr val="FFC000"/>
                </a:solidFill>
                <a:effectLst/>
                <a:latin typeface="Tajawal Medium" panose="00000600000000000000" pitchFamily="2" charset="-78"/>
                <a:ea typeface="Calibri" panose="020F0502020204030204" pitchFamily="34" charset="0"/>
                <a:cs typeface="Tajawal Medium" panose="00000600000000000000" pitchFamily="2" charset="-78"/>
              </a:rPr>
              <a:t>التفاعلات الكيميائية </a:t>
            </a:r>
            <a:endParaRPr lang="en-US" sz="2000" dirty="0">
              <a:solidFill>
                <a:srgbClr val="FFC000"/>
              </a:solidFill>
              <a:effectLst/>
              <a:latin typeface="Tajawal Medium" panose="00000600000000000000" pitchFamily="2" charset="-78"/>
              <a:ea typeface="Calibri" panose="020F0502020204030204" pitchFamily="34" charset="0"/>
              <a:cs typeface="Tajawal Medium" panose="00000600000000000000" pitchFamily="2" charset="-78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F51327E3-2E99-4EB5-BF0F-2B05597D438F}"/>
              </a:ext>
            </a:extLst>
          </p:cNvPr>
          <p:cNvSpPr txBox="1"/>
          <p:nvPr/>
        </p:nvSpPr>
        <p:spPr>
          <a:xfrm>
            <a:off x="6096000" y="1226803"/>
            <a:ext cx="60982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2000" b="1" i="0" u="none" strike="noStrike" baseline="0" dirty="0">
                <a:solidFill>
                  <a:schemeClr val="bg1"/>
                </a:solidFill>
                <a:latin typeface="Tajawal Medium" panose="00000600000000000000" pitchFamily="2" charset="-78"/>
                <a:cs typeface="Tajawal Medium" panose="00000600000000000000" pitchFamily="2" charset="-78"/>
              </a:rPr>
              <a:t>تعتمد سرعة التفاعل الكيميائي على عدة عوامل من</a:t>
            </a:r>
            <a:r>
              <a:rPr lang="ar-SA" sz="2000" b="1" dirty="0">
                <a:solidFill>
                  <a:schemeClr val="bg1"/>
                </a:solidFill>
                <a:latin typeface="Tajawal Medium" panose="00000600000000000000" pitchFamily="2" charset="-78"/>
                <a:cs typeface="Tajawal Medium" panose="00000600000000000000" pitchFamily="2" charset="-78"/>
              </a:rPr>
              <a:t> </a:t>
            </a:r>
            <a:r>
              <a:rPr lang="ar-SA" sz="2000" b="1" i="0" u="none" strike="noStrike" baseline="0" dirty="0">
                <a:solidFill>
                  <a:schemeClr val="bg1"/>
                </a:solidFill>
                <a:latin typeface="Tajawal Medium" panose="00000600000000000000" pitchFamily="2" charset="-78"/>
                <a:cs typeface="Tajawal Medium" panose="00000600000000000000" pitchFamily="2" charset="-78"/>
              </a:rPr>
              <a:t>أهمها  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1B955F99-3223-4A5A-A662-1975BB8021BD}"/>
              </a:ext>
            </a:extLst>
          </p:cNvPr>
          <p:cNvSpPr txBox="1"/>
          <p:nvPr/>
        </p:nvSpPr>
        <p:spPr>
          <a:xfrm>
            <a:off x="5410200" y="1919300"/>
            <a:ext cx="60982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000" b="1" i="0" u="none" strike="noStrike" baseline="0" dirty="0">
                <a:solidFill>
                  <a:srgbClr val="FFC000"/>
                </a:solidFill>
                <a:latin typeface="Tajawal Medium" panose="00000600000000000000" pitchFamily="2" charset="-78"/>
                <a:cs typeface="Tajawal Medium" panose="00000600000000000000" pitchFamily="2" charset="-78"/>
              </a:rPr>
              <a:t>1- درجة الحرارة  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B8C67FFE-367F-473A-8B68-AE5364B11042}"/>
              </a:ext>
            </a:extLst>
          </p:cNvPr>
          <p:cNvSpPr txBox="1"/>
          <p:nvPr/>
        </p:nvSpPr>
        <p:spPr>
          <a:xfrm>
            <a:off x="3886200" y="2213727"/>
            <a:ext cx="60982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000" b="1" dirty="0">
                <a:solidFill>
                  <a:schemeClr val="bg1"/>
                </a:solidFill>
                <a:latin typeface="Tajawal Medium" panose="00000600000000000000" pitchFamily="2" charset="-78"/>
                <a:cs typeface="Tajawal Medium" panose="00000600000000000000" pitchFamily="2" charset="-78"/>
              </a:rPr>
              <a:t>فزيادة درجة الحرارة تسبب زيادة سرعة حركة الجزيئات.</a:t>
            </a:r>
            <a:endParaRPr lang="ar-SA" sz="2000" dirty="0"/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F99E90C6-7F3B-4B9C-A6AD-3D1174C00DB9}"/>
              </a:ext>
            </a:extLst>
          </p:cNvPr>
          <p:cNvSpPr txBox="1"/>
          <p:nvPr/>
        </p:nvSpPr>
        <p:spPr>
          <a:xfrm>
            <a:off x="4191000" y="3703902"/>
            <a:ext cx="609824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000" b="1" i="0" u="none" strike="noStrike" baseline="0" dirty="0">
                <a:solidFill>
                  <a:schemeClr val="bg1"/>
                </a:solidFill>
                <a:latin typeface="Tajawal Medium" panose="00000600000000000000" pitchFamily="2" charset="-78"/>
                <a:cs typeface="Tajawal Medium" panose="00000600000000000000" pitchFamily="2" charset="-78"/>
              </a:rPr>
              <a:t>إنَّ زيادة التركيز أي زيادة كمية المواد المتفاعلة في المحلول تعني زيادة احتمال اتصال الجزيئات معا لتشكل الروابط الكيميائية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F3CE1F08-98EF-4E9C-932F-66EE844354D7}"/>
              </a:ext>
            </a:extLst>
          </p:cNvPr>
          <p:cNvSpPr txBox="1"/>
          <p:nvPr/>
        </p:nvSpPr>
        <p:spPr>
          <a:xfrm>
            <a:off x="5410200" y="3076250"/>
            <a:ext cx="60982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000" b="1" i="0" u="none" strike="noStrike" baseline="0" dirty="0">
                <a:solidFill>
                  <a:srgbClr val="FFC000"/>
                </a:solidFill>
                <a:latin typeface="Tajawal Medium" panose="00000600000000000000" pitchFamily="2" charset="-78"/>
                <a:cs typeface="Tajawal Medium" panose="00000600000000000000" pitchFamily="2" charset="-78"/>
              </a:rPr>
              <a:t>2- التركيز </a:t>
            </a:r>
            <a:endParaRPr lang="ar-SA" sz="2000" dirty="0">
              <a:solidFill>
                <a:srgbClr val="FFC000"/>
              </a:solidFill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ABDDF19A-CF23-4542-8381-881DD6FC2377}"/>
              </a:ext>
            </a:extLst>
          </p:cNvPr>
          <p:cNvSpPr txBox="1"/>
          <p:nvPr/>
        </p:nvSpPr>
        <p:spPr>
          <a:xfrm>
            <a:off x="5562600" y="4608553"/>
            <a:ext cx="60982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000" b="1" i="0" u="none" strike="noStrike" baseline="0" dirty="0">
                <a:solidFill>
                  <a:srgbClr val="FFC000"/>
                </a:solidFill>
                <a:latin typeface="Tajawal Medium" panose="00000600000000000000" pitchFamily="2" charset="-78"/>
                <a:cs typeface="Tajawal Medium" panose="00000600000000000000" pitchFamily="2" charset="-78"/>
              </a:rPr>
              <a:t>3- الضغط </a:t>
            </a:r>
            <a:endParaRPr lang="ar-SA" sz="2000" dirty="0">
              <a:solidFill>
                <a:srgbClr val="FFC000"/>
              </a:solidFill>
            </a:endParaRPr>
          </a:p>
        </p:txBody>
      </p:sp>
      <p:pic>
        <p:nvPicPr>
          <p:cNvPr id="18" name="Picture 6" descr="Boy and girl do science experiment together vector image on VectorStock |  Science experiments, Science experiments kids, Science cartoons">
            <a:extLst>
              <a:ext uri="{FF2B5EF4-FFF2-40B4-BE49-F238E27FC236}">
                <a16:creationId xmlns:a16="http://schemas.microsoft.com/office/drawing/2014/main" id="{56917BBF-8228-400E-9970-573FCD74CF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69" b="86756" l="44000" r="94300">
                        <a14:foregroundMark x1="79300" y1="52612" x2="65100" y2="69259"/>
                        <a14:foregroundMark x1="67400" y1="54070" x2="60000" y2="69502"/>
                        <a14:foregroundMark x1="60000" y1="69502" x2="51400" y2="73998"/>
                        <a14:foregroundMark x1="51400" y1="73998" x2="66300" y2="84326"/>
                        <a14:foregroundMark x1="66300" y1="84326" x2="90900" y2="77764"/>
                        <a14:foregroundMark x1="90900" y1="77764" x2="92400" y2="62333"/>
                        <a14:foregroundMark x1="92400" y1="62333" x2="84800" y2="51397"/>
                        <a14:foregroundMark x1="84800" y1="51397" x2="59500" y2="49818"/>
                        <a14:foregroundMark x1="59500" y1="49818" x2="49100" y2="52977"/>
                        <a14:foregroundMark x1="49100" y1="52977" x2="44900" y2="63548"/>
                        <a14:foregroundMark x1="44900" y1="63548" x2="45600" y2="86756"/>
                        <a14:foregroundMark x1="45600" y1="86756" x2="78800" y2="82260"/>
                        <a14:foregroundMark x1="85300" y1="64763" x2="74500" y2="65614"/>
                        <a14:foregroundMark x1="74500" y1="65614" x2="54700" y2="58566"/>
                        <a14:foregroundMark x1="54000" y1="58202" x2="60700" y2="75699"/>
                        <a14:foregroundMark x1="60700" y1="75699" x2="89700" y2="71203"/>
                        <a14:foregroundMark x1="48900" y1="51519" x2="44000" y2="62333"/>
                        <a14:foregroundMark x1="44000" y1="62333" x2="44000" y2="62454"/>
                        <a14:foregroundMark x1="44200" y1="64763" x2="44700" y2="70109"/>
                        <a14:foregroundMark x1="74900" y1="7169" x2="74900" y2="7169"/>
                        <a14:foregroundMark x1="51200" y1="61361" x2="51200" y2="61361"/>
                        <a14:foregroundMark x1="51200" y1="61361" x2="57500" y2="65006"/>
                        <a14:foregroundMark x1="71400" y1="85905" x2="90400" y2="84447"/>
                        <a14:foregroundMark x1="86700" y1="84812" x2="91100" y2="78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354" b="9489"/>
          <a:stretch/>
        </p:blipFill>
        <p:spPr bwMode="auto">
          <a:xfrm flipH="1">
            <a:off x="2362200" y="30133"/>
            <a:ext cx="1828800" cy="2404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لادا لزج زيادة حقيبة المعلم لمادة الكيمياء - realplacerealwomen.com">
            <a:extLst>
              <a:ext uri="{FF2B5EF4-FFF2-40B4-BE49-F238E27FC236}">
                <a16:creationId xmlns:a16="http://schemas.microsoft.com/office/drawing/2014/main" id="{4951225A-69C6-4621-BBA5-94300D1A1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375" b="94063" l="8946" r="93930">
                        <a14:foregroundMark x1="85623" y1="56875" x2="45048" y2="53438"/>
                        <a14:foregroundMark x1="43131" y1="51563" x2="65495" y2="46875"/>
                        <a14:foregroundMark x1="70927" y1="11875" x2="55911" y2="9063"/>
                        <a14:foregroundMark x1="60703" y1="4375" x2="60703" y2="4375"/>
                        <a14:foregroundMark x1="27796" y1="90938" x2="62939" y2="94063"/>
                        <a14:foregroundMark x1="56869" y1="81563" x2="37380" y2="80000"/>
                        <a14:foregroundMark x1="93930" y1="78750" x2="93930" y2="78750"/>
                        <a14:foregroundMark x1="75719" y1="81250" x2="63259" y2="81563"/>
                        <a14:foregroundMark x1="47604" y1="52812" x2="66454" y2="62187"/>
                        <a14:foregroundMark x1="66454" y1="62187" x2="66773" y2="64063"/>
                        <a14:foregroundMark x1="56869" y1="69688" x2="77955" y2="53438"/>
                        <a14:foregroundMark x1="77955" y1="53438" x2="76038" y2="49063"/>
                        <a14:foregroundMark x1="75719" y1="49063" x2="88179" y2="68438"/>
                        <a14:foregroundMark x1="88179" y1="69688" x2="69649" y2="71250"/>
                        <a14:foregroundMark x1="69649" y1="71250" x2="61981" y2="68750"/>
                        <a14:foregroundMark x1="60703" y1="66563" x2="56230" y2="55625"/>
                        <a14:foregroundMark x1="75719" y1="47813" x2="82109" y2="50000"/>
                        <a14:foregroundMark x1="33866" y1="40938" x2="33866" y2="40938"/>
                        <a14:foregroundMark x1="21725" y1="57188" x2="21725" y2="57188"/>
                        <a14:foregroundMark x1="21725" y1="57188" x2="16613" y2="58438"/>
                        <a14:foregroundMark x1="17252" y1="58438" x2="28754" y2="59062"/>
                        <a14:foregroundMark x1="13099" y1="55937" x2="13099" y2="55937"/>
                        <a14:foregroundMark x1="13738" y1="56875" x2="17252" y2="57500"/>
                        <a14:foregroundMark x1="8946" y1="83438" x2="8946" y2="83438"/>
                        <a14:foregroundMark x1="70288" y1="30938" x2="70288" y2="30938"/>
                        <a14:foregroundMark x1="52077" y1="33125" x2="52077" y2="33125"/>
                        <a14:foregroundMark x1="52077" y1="31875" x2="52077" y2="3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04" y="2146135"/>
            <a:ext cx="2394203" cy="244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Soldadura Con Microalambre GIF | Gfycat">
            <a:extLst>
              <a:ext uri="{FF2B5EF4-FFF2-40B4-BE49-F238E27FC236}">
                <a16:creationId xmlns:a16="http://schemas.microsoft.com/office/drawing/2014/main" id="{BEEF15BE-BEA0-42D2-8AB3-83F59702C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4200" y="1360490"/>
            <a:ext cx="2819400" cy="324806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Welding Welder GIF - Welding Welder Spot - Discover &amp; Share GIFs">
            <a:extLst>
              <a:ext uri="{FF2B5EF4-FFF2-40B4-BE49-F238E27FC236}">
                <a16:creationId xmlns:a16="http://schemas.microsoft.com/office/drawing/2014/main" id="{277814F6-951F-41C1-8C76-870B44869C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97" r="19478"/>
          <a:stretch/>
        </p:blipFill>
        <p:spPr bwMode="auto">
          <a:xfrm>
            <a:off x="-5882632" y="-1198829"/>
            <a:ext cx="3137192" cy="313719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54567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262B97B7-90BA-4CD9-B405-F3E0F2795FB1}"/>
              </a:ext>
            </a:extLst>
          </p:cNvPr>
          <p:cNvSpPr txBox="1"/>
          <p:nvPr/>
        </p:nvSpPr>
        <p:spPr>
          <a:xfrm>
            <a:off x="3618380" y="4271781"/>
            <a:ext cx="4955240" cy="977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SA" sz="2000" b="1" i="0" u="none" strike="noStrike" baseline="0" dirty="0">
                <a:solidFill>
                  <a:schemeClr val="bg1">
                    <a:lumMod val="95000"/>
                  </a:schemeClr>
                </a:solidFill>
                <a:latin typeface="Tajawal Medium" panose="00000600000000000000" pitchFamily="2" charset="-78"/>
                <a:cs typeface="Tajawal Medium" panose="00000600000000000000" pitchFamily="2" charset="-78"/>
              </a:rPr>
              <a:t>وهذا</a:t>
            </a:r>
            <a:r>
              <a:rPr lang="ar-SA" sz="2000" b="1" dirty="0">
                <a:solidFill>
                  <a:schemeClr val="bg1">
                    <a:lumMod val="95000"/>
                  </a:schemeClr>
                </a:solidFill>
                <a:latin typeface="Tajawal Medium" panose="00000600000000000000" pitchFamily="2" charset="-78"/>
                <a:cs typeface="Tajawal Medium" panose="00000600000000000000" pitchFamily="2" charset="-78"/>
              </a:rPr>
              <a:t> </a:t>
            </a:r>
            <a:r>
              <a:rPr lang="ar-SA" sz="2000" b="1" i="0" u="none" strike="noStrike" baseline="0" dirty="0">
                <a:solidFill>
                  <a:schemeClr val="bg1">
                    <a:lumMod val="95000"/>
                  </a:schemeClr>
                </a:solidFill>
                <a:latin typeface="Tajawal Medium" panose="00000600000000000000" pitchFamily="2" charset="-78"/>
                <a:cs typeface="Tajawal Medium" panose="00000600000000000000" pitchFamily="2" charset="-78"/>
              </a:rPr>
              <a:t>النوع من التفاعلات التي تطلق الطاقة</a:t>
            </a:r>
          </a:p>
          <a:p>
            <a:pPr algn="ctr" rtl="1">
              <a:lnSpc>
                <a:spcPct val="150000"/>
              </a:lnSpc>
            </a:pPr>
            <a:r>
              <a:rPr lang="ar-SA" sz="2000" b="1" i="0" u="none" strike="noStrike" baseline="0" dirty="0">
                <a:solidFill>
                  <a:schemeClr val="bg1">
                    <a:lumMod val="95000"/>
                  </a:schemeClr>
                </a:solidFill>
                <a:latin typeface="Tajawal Medium" panose="00000600000000000000" pitchFamily="2" charset="-78"/>
                <a:cs typeface="Tajawal Medium" panose="00000600000000000000" pitchFamily="2" charset="-78"/>
              </a:rPr>
              <a:t> يسمَّى </a:t>
            </a:r>
            <a:r>
              <a:rPr lang="ar-SA" sz="2000" b="1" i="0" u="none" strike="noStrike" baseline="0" dirty="0">
                <a:solidFill>
                  <a:srgbClr val="FFC000"/>
                </a:solidFill>
                <a:latin typeface="Tajawal Medium" panose="00000600000000000000" pitchFamily="2" charset="-78"/>
                <a:cs typeface="Tajawal Medium" panose="00000600000000000000" pitchFamily="2" charset="-78"/>
              </a:rPr>
              <a:t>التفاعلات</a:t>
            </a:r>
            <a:r>
              <a:rPr lang="ar-SA" sz="2000" b="1" dirty="0">
                <a:solidFill>
                  <a:srgbClr val="FFC000"/>
                </a:solidFill>
                <a:latin typeface="Tajawal Medium" panose="00000600000000000000" pitchFamily="2" charset="-78"/>
                <a:cs typeface="Tajawal Medium" panose="00000600000000000000" pitchFamily="2" charset="-78"/>
              </a:rPr>
              <a:t> </a:t>
            </a:r>
            <a:r>
              <a:rPr lang="ar-SA" sz="2000" b="1" i="0" u="none" strike="noStrike" baseline="0" dirty="0">
                <a:solidFill>
                  <a:srgbClr val="FFC000"/>
                </a:solidFill>
                <a:latin typeface="Tajawal Medium" panose="00000600000000000000" pitchFamily="2" charset="-78"/>
                <a:cs typeface="Tajawal Medium" panose="00000600000000000000" pitchFamily="2" charset="-78"/>
              </a:rPr>
              <a:t>الطاردة للطاقة</a:t>
            </a:r>
            <a:endParaRPr lang="ar-SA" sz="2000" b="1" i="0" u="none" strike="noStrike" baseline="0" dirty="0">
              <a:solidFill>
                <a:schemeClr val="bg1">
                  <a:lumMod val="95000"/>
                </a:schemeClr>
              </a:solidFill>
              <a:latin typeface="Tajawal Medium" panose="00000600000000000000" pitchFamily="2" charset="-78"/>
              <a:cs typeface="Tajawal Medium" panose="00000600000000000000" pitchFamily="2" charset="-78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C0B7F012-5C21-4474-AAF7-678B8995B155}"/>
              </a:ext>
            </a:extLst>
          </p:cNvPr>
          <p:cNvSpPr txBox="1"/>
          <p:nvPr/>
        </p:nvSpPr>
        <p:spPr>
          <a:xfrm>
            <a:off x="2819400" y="152400"/>
            <a:ext cx="6098240" cy="434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15000"/>
              </a:lnSpc>
              <a:spcAft>
                <a:spcPts val="1000"/>
              </a:spcAft>
            </a:pPr>
            <a:r>
              <a:rPr lang="ar-SA" sz="2000" b="1" dirty="0">
                <a:solidFill>
                  <a:srgbClr val="FFC000"/>
                </a:solidFill>
                <a:effectLst/>
                <a:latin typeface="Tajawal Medium" panose="00000600000000000000" pitchFamily="2" charset="-78"/>
                <a:ea typeface="Calibri" panose="020F0502020204030204" pitchFamily="34" charset="0"/>
                <a:cs typeface="Tajawal Medium" panose="00000600000000000000" pitchFamily="2" charset="-78"/>
              </a:rPr>
              <a:t>التفاعلات الماصة للطاقة والتفاعلات الطاردة للطاقة</a:t>
            </a:r>
            <a:endParaRPr lang="en-US" sz="2000" dirty="0">
              <a:solidFill>
                <a:srgbClr val="FFC000"/>
              </a:solidFill>
              <a:effectLst/>
              <a:latin typeface="Tajawal Medium" panose="00000600000000000000" pitchFamily="2" charset="-78"/>
              <a:ea typeface="Calibri" panose="020F0502020204030204" pitchFamily="34" charset="0"/>
              <a:cs typeface="Tajawal Medium" panose="00000600000000000000" pitchFamily="2" charset="-78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2BB66660-4FEE-4B32-9C1A-593B54E8C56E}"/>
              </a:ext>
            </a:extLst>
          </p:cNvPr>
          <p:cNvSpPr txBox="1"/>
          <p:nvPr/>
        </p:nvSpPr>
        <p:spPr>
          <a:xfrm>
            <a:off x="3305390" y="1032571"/>
            <a:ext cx="6479240" cy="977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SA" sz="2000" b="1" i="0" u="none" strike="noStrike" baseline="0" dirty="0">
                <a:solidFill>
                  <a:schemeClr val="bg1"/>
                </a:solidFill>
                <a:latin typeface="Tajawal Medium" panose="00000600000000000000" pitchFamily="2" charset="-78"/>
                <a:cs typeface="Tajawal Medium" panose="00000600000000000000" pitchFamily="2" charset="-78"/>
              </a:rPr>
              <a:t>إن المشعل  ينْتج</a:t>
            </a:r>
            <a:r>
              <a:rPr lang="ar-SA" sz="2000" b="1" dirty="0">
                <a:solidFill>
                  <a:schemeClr val="bg1"/>
                </a:solidFill>
                <a:latin typeface="Tajawal Medium" panose="00000600000000000000" pitchFamily="2" charset="-78"/>
                <a:cs typeface="Tajawal Medium" panose="00000600000000000000" pitchFamily="2" charset="-78"/>
              </a:rPr>
              <a:t> </a:t>
            </a:r>
            <a:r>
              <a:rPr lang="ar-SA" sz="2000" b="1" i="0" u="none" strike="noStrike" baseline="0" dirty="0">
                <a:solidFill>
                  <a:schemeClr val="bg1"/>
                </a:solidFill>
                <a:latin typeface="Tajawal Medium" panose="00000600000000000000" pitchFamily="2" charset="-78"/>
                <a:cs typeface="Tajawal Medium" panose="00000600000000000000" pitchFamily="2" charset="-78"/>
              </a:rPr>
              <a:t>ضوءا وكمية من الحرارة كافية لقطع الفلز</a:t>
            </a:r>
          </a:p>
          <a:p>
            <a:pPr algn="ctr" rtl="1">
              <a:lnSpc>
                <a:spcPct val="150000"/>
              </a:lnSpc>
            </a:pPr>
            <a:r>
              <a:rPr lang="ar-SA" sz="2000" b="1" i="0" u="none" strike="noStrike" baseline="0" dirty="0">
                <a:solidFill>
                  <a:schemeClr val="bg1"/>
                </a:solidFill>
                <a:latin typeface="Tajawal Medium" panose="00000600000000000000" pitchFamily="2" charset="-78"/>
                <a:cs typeface="Tajawal Medium" panose="00000600000000000000" pitchFamily="2" charset="-78"/>
              </a:rPr>
              <a:t> ينتج شعاع المشعل</a:t>
            </a:r>
            <a:r>
              <a:rPr lang="ar-SA" sz="2000" b="1" dirty="0">
                <a:solidFill>
                  <a:schemeClr val="bg1"/>
                </a:solidFill>
                <a:latin typeface="Tajawal Medium" panose="00000600000000000000" pitchFamily="2" charset="-78"/>
                <a:cs typeface="Tajawal Medium" panose="00000600000000000000" pitchFamily="2" charset="-78"/>
              </a:rPr>
              <a:t> </a:t>
            </a:r>
            <a:r>
              <a:rPr lang="ar-SA" sz="2000" b="1" i="0" u="none" strike="noStrike" baseline="0" dirty="0">
                <a:solidFill>
                  <a:schemeClr val="bg1"/>
                </a:solidFill>
                <a:latin typeface="Tajawal Medium" panose="00000600000000000000" pitchFamily="2" charset="-78"/>
                <a:cs typeface="Tajawal Medium" panose="00000600000000000000" pitchFamily="2" charset="-78"/>
              </a:rPr>
              <a:t>عن تفاعل غازين معا. 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95B97872-F93B-42BC-8C02-D0D47EAD7993}"/>
              </a:ext>
            </a:extLst>
          </p:cNvPr>
          <p:cNvSpPr txBox="1"/>
          <p:nvPr/>
        </p:nvSpPr>
        <p:spPr>
          <a:xfrm>
            <a:off x="3305390" y="2309121"/>
            <a:ext cx="6631640" cy="14388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SA" sz="2000" b="1" i="0" u="none" strike="noStrike" baseline="0" dirty="0">
                <a:solidFill>
                  <a:schemeClr val="accent2">
                    <a:lumMod val="40000"/>
                    <a:lumOff val="60000"/>
                  </a:schemeClr>
                </a:solidFill>
                <a:latin typeface="Tajawal Medium" panose="00000600000000000000" pitchFamily="2" charset="-78"/>
                <a:cs typeface="Tajawal Medium" panose="00000600000000000000" pitchFamily="2" charset="-78"/>
              </a:rPr>
              <a:t>والغازان محفوظان في صهاريج قريبة</a:t>
            </a:r>
            <a:r>
              <a:rPr lang="ar-SA" sz="20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ajawal Medium" panose="00000600000000000000" pitchFamily="2" charset="-78"/>
                <a:cs typeface="Tajawal Medium" panose="00000600000000000000" pitchFamily="2" charset="-78"/>
              </a:rPr>
              <a:t> </a:t>
            </a:r>
            <a:r>
              <a:rPr lang="ar-SA" sz="2000" b="1" i="0" u="none" strike="noStrike" baseline="0" dirty="0">
                <a:solidFill>
                  <a:schemeClr val="accent2">
                    <a:lumMod val="40000"/>
                    <a:lumOff val="60000"/>
                  </a:schemeClr>
                </a:solidFill>
                <a:latin typeface="Tajawal Medium" panose="00000600000000000000" pitchFamily="2" charset="-78"/>
                <a:cs typeface="Tajawal Medium" panose="00000600000000000000" pitchFamily="2" charset="-78"/>
              </a:rPr>
              <a:t>ويتفاعلان معا بشدَّة،</a:t>
            </a:r>
          </a:p>
          <a:p>
            <a:pPr algn="ctr" rtl="1">
              <a:lnSpc>
                <a:spcPct val="150000"/>
              </a:lnSpc>
            </a:pPr>
            <a:r>
              <a:rPr lang="ar-SA" sz="2000" b="1" i="0" u="none" strike="noStrike" baseline="0" dirty="0">
                <a:solidFill>
                  <a:schemeClr val="accent2">
                    <a:lumMod val="40000"/>
                    <a:lumOff val="60000"/>
                  </a:schemeClr>
                </a:solidFill>
                <a:latin typeface="Tajawal Medium" panose="00000600000000000000" pitchFamily="2" charset="-78"/>
                <a:cs typeface="Tajawal Medium" panose="00000600000000000000" pitchFamily="2" charset="-78"/>
              </a:rPr>
              <a:t>يعطي التفاعل بينهما الكثير من</a:t>
            </a:r>
            <a:r>
              <a:rPr lang="ar-SA" sz="20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ajawal Medium" panose="00000600000000000000" pitchFamily="2" charset="-78"/>
                <a:cs typeface="Tajawal Medium" panose="00000600000000000000" pitchFamily="2" charset="-78"/>
              </a:rPr>
              <a:t> </a:t>
            </a:r>
            <a:r>
              <a:rPr lang="ar-SA" sz="2000" b="1" i="0" u="none" strike="noStrike" baseline="0" dirty="0">
                <a:solidFill>
                  <a:schemeClr val="accent2">
                    <a:lumMod val="40000"/>
                    <a:lumOff val="60000"/>
                  </a:schemeClr>
                </a:solidFill>
                <a:latin typeface="Tajawal Medium" panose="00000600000000000000" pitchFamily="2" charset="-78"/>
                <a:cs typeface="Tajawal Medium" panose="00000600000000000000" pitchFamily="2" charset="-78"/>
              </a:rPr>
              <a:t>الطاقة في صورة</a:t>
            </a:r>
          </a:p>
          <a:p>
            <a:pPr algn="ctr" rtl="1">
              <a:lnSpc>
                <a:spcPct val="150000"/>
              </a:lnSpc>
            </a:pPr>
            <a:r>
              <a:rPr lang="ar-SA" sz="2000" b="1" i="0" u="none" strike="noStrike" baseline="0" dirty="0">
                <a:solidFill>
                  <a:schemeClr val="accent2">
                    <a:lumMod val="40000"/>
                    <a:lumOff val="60000"/>
                  </a:schemeClr>
                </a:solidFill>
                <a:latin typeface="Tajawal Medium" panose="00000600000000000000" pitchFamily="2" charset="-78"/>
                <a:cs typeface="Tajawal Medium" panose="00000600000000000000" pitchFamily="2" charset="-78"/>
              </a:rPr>
              <a:t> ضوء وحرارة في مدة زمنيَّة قصيرة. </a:t>
            </a:r>
          </a:p>
        </p:txBody>
      </p:sp>
      <p:pic>
        <p:nvPicPr>
          <p:cNvPr id="8194" name="Picture 2" descr="Soldadura Con Microalambre GIF | Gfycat">
            <a:extLst>
              <a:ext uri="{FF2B5EF4-FFF2-40B4-BE49-F238E27FC236}">
                <a16:creationId xmlns:a16="http://schemas.microsoft.com/office/drawing/2014/main" id="{112B885B-BFAE-4067-AB8E-F47D696B3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8" y="1023718"/>
            <a:ext cx="2819400" cy="324806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Welding Welder GIF - Welding Welder Spot - Discover &amp; Share GIFs">
            <a:extLst>
              <a:ext uri="{FF2B5EF4-FFF2-40B4-BE49-F238E27FC236}">
                <a16:creationId xmlns:a16="http://schemas.microsoft.com/office/drawing/2014/main" id="{585363F2-F95C-4439-95A7-15B13CB5EF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97" r="19478"/>
          <a:stretch/>
        </p:blipFill>
        <p:spPr bwMode="auto">
          <a:xfrm>
            <a:off x="8994068" y="3124890"/>
            <a:ext cx="3137192" cy="313719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🎬 filmgifs 🎞 — So, what's a dancer doing working as a welder? A...">
            <a:extLst>
              <a:ext uri="{FF2B5EF4-FFF2-40B4-BE49-F238E27FC236}">
                <a16:creationId xmlns:a16="http://schemas.microsoft.com/office/drawing/2014/main" id="{36983E98-4D4B-4760-AFAF-B99F26850F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2" r="29851"/>
          <a:stretch/>
        </p:blipFill>
        <p:spPr bwMode="auto">
          <a:xfrm>
            <a:off x="-7108957" y="65314"/>
            <a:ext cx="2819400" cy="279709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شمعة GIF - تحميل ومشاركة علىPHONEKY">
            <a:extLst>
              <a:ext uri="{FF2B5EF4-FFF2-40B4-BE49-F238E27FC236}">
                <a16:creationId xmlns:a16="http://schemas.microsoft.com/office/drawing/2014/main" id="{815F8AA9-DD08-4542-91E1-547C34644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7200" y="-585126"/>
            <a:ext cx="2494234" cy="259488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52100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ربع نص 5">
            <a:extLst>
              <a:ext uri="{FF2B5EF4-FFF2-40B4-BE49-F238E27FC236}">
                <a16:creationId xmlns:a16="http://schemas.microsoft.com/office/drawing/2014/main" id="{EEE8AA09-1863-4933-8725-5DEECDC92537}"/>
              </a:ext>
            </a:extLst>
          </p:cNvPr>
          <p:cNvSpPr txBox="1"/>
          <p:nvPr/>
        </p:nvSpPr>
        <p:spPr>
          <a:xfrm>
            <a:off x="4800600" y="3429000"/>
            <a:ext cx="3583380" cy="727091"/>
          </a:xfrm>
          <a:prstGeom prst="roundRect">
            <a:avLst>
              <a:gd name="adj" fmla="val 50000"/>
            </a:avLst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15000"/>
              </a:lnSpc>
              <a:spcAft>
                <a:spcPts val="1000"/>
              </a:spcAft>
            </a:pPr>
            <a:r>
              <a:rPr lang="ar-SA" sz="2400" b="1" dirty="0">
                <a:solidFill>
                  <a:schemeClr val="bg1"/>
                </a:solidFill>
                <a:effectLst/>
                <a:latin typeface="A Jannat LT" panose="01000000000000000000" pitchFamily="2" charset="-78"/>
                <a:ea typeface="Calibri" panose="020F0502020204030204" pitchFamily="34" charset="0"/>
                <a:cs typeface="A Jannat LT" panose="01000000000000000000" pitchFamily="2" charset="-78"/>
              </a:rPr>
              <a:t>ما التغيرات الكيميائية </a:t>
            </a:r>
            <a:endParaRPr lang="en-US" dirty="0">
              <a:solidFill>
                <a:schemeClr val="bg1"/>
              </a:solidFill>
              <a:effectLst/>
              <a:latin typeface="A Jannat LT" panose="01000000000000000000" pitchFamily="2" charset="-78"/>
              <a:ea typeface="Calibri" panose="020F0502020204030204" pitchFamily="34" charset="0"/>
              <a:cs typeface="A Jannat LT" panose="01000000000000000000" pitchFamily="2" charset="-78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A51D7EA7-BD42-4F3F-B07F-498649BBFB3E}"/>
              </a:ext>
            </a:extLst>
          </p:cNvPr>
          <p:cNvSpPr txBox="1"/>
          <p:nvPr/>
        </p:nvSpPr>
        <p:spPr>
          <a:xfrm>
            <a:off x="4976436" y="1907858"/>
            <a:ext cx="29442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solidFill>
                  <a:schemeClr val="bg1"/>
                </a:solidFill>
                <a:effectLst/>
                <a:latin typeface="A Jannat LT" panose="01000000000000000000" pitchFamily="2" charset="-78"/>
                <a:ea typeface="Calibri" panose="020F0502020204030204" pitchFamily="34" charset="0"/>
                <a:cs typeface="A Jannat LT" panose="01000000000000000000" pitchFamily="2" charset="-78"/>
              </a:rPr>
              <a:t>علوم الصف السادس</a:t>
            </a:r>
            <a:endParaRPr lang="en-US" sz="2400" b="1" dirty="0">
              <a:solidFill>
                <a:schemeClr val="bg1"/>
              </a:solidFill>
              <a:effectLst/>
              <a:latin typeface="A Jannat LT" panose="01000000000000000000" pitchFamily="2" charset="-78"/>
              <a:ea typeface="Calibri" panose="020F0502020204030204" pitchFamily="34" charset="0"/>
              <a:cs typeface="A Jannat LT" panose="01000000000000000000" pitchFamily="2" charset="-78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F0EB6D0D-4708-42A7-AF45-8B8E22F70C75}"/>
              </a:ext>
            </a:extLst>
          </p:cNvPr>
          <p:cNvSpPr txBox="1"/>
          <p:nvPr/>
        </p:nvSpPr>
        <p:spPr>
          <a:xfrm>
            <a:off x="4513121" y="2743200"/>
            <a:ext cx="38708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chemeClr val="bg1"/>
                </a:solidFill>
                <a:effectLst/>
                <a:latin typeface="A Jannat LT" panose="01000000000000000000" pitchFamily="2" charset="-78"/>
                <a:ea typeface="Calibri" panose="020F0502020204030204" pitchFamily="34" charset="0"/>
                <a:cs typeface="A Jannat LT" panose="01000000000000000000" pitchFamily="2" charset="-78"/>
              </a:rPr>
              <a:t>الفصل الدراسي الثالث 1443 هـ </a:t>
            </a:r>
          </a:p>
        </p:txBody>
      </p:sp>
    </p:spTree>
    <p:extLst>
      <p:ext uri="{BB962C8B-B14F-4D97-AF65-F5344CB8AC3E}">
        <p14:creationId xmlns:p14="http://schemas.microsoft.com/office/powerpoint/2010/main" val="25279055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61EF6594-ECD2-4496-BBA9-3BE36D5B53CF}"/>
              </a:ext>
            </a:extLst>
          </p:cNvPr>
          <p:cNvSpPr txBox="1"/>
          <p:nvPr/>
        </p:nvSpPr>
        <p:spPr>
          <a:xfrm>
            <a:off x="2819400" y="4001756"/>
            <a:ext cx="5713879" cy="515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50000"/>
              </a:lnSpc>
            </a:pPr>
            <a:r>
              <a:rPr lang="ar-SA" sz="2000" b="1" dirty="0">
                <a:solidFill>
                  <a:schemeClr val="bg1"/>
                </a:solidFill>
                <a:effectLst/>
                <a:latin typeface="Tajawal Medium" panose="00000600000000000000" pitchFamily="2" charset="-78"/>
                <a:ea typeface="Calibri" panose="020F0502020204030204" pitchFamily="34" charset="0"/>
                <a:cs typeface="Tajawal Medium" panose="00000600000000000000" pitchFamily="2" charset="-78"/>
              </a:rPr>
              <a:t>احتراق الشمعة ينتج طاقة حرارية وضوئية </a:t>
            </a:r>
            <a:endParaRPr lang="ar-SA" sz="2000" dirty="0">
              <a:solidFill>
                <a:schemeClr val="bg1"/>
              </a:solidFill>
              <a:latin typeface="Tajawal Medium" panose="00000600000000000000" pitchFamily="2" charset="-78"/>
              <a:cs typeface="Tajawal Medium" panose="00000600000000000000" pitchFamily="2" charset="-78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327A5516-BC10-4CED-9057-A4BBCC46693A}"/>
              </a:ext>
            </a:extLst>
          </p:cNvPr>
          <p:cNvSpPr txBox="1"/>
          <p:nvPr/>
        </p:nvSpPr>
        <p:spPr>
          <a:xfrm>
            <a:off x="8077200" y="990600"/>
            <a:ext cx="33550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/>
            <a:r>
              <a:rPr lang="ar-SA" sz="2400" b="1" dirty="0">
                <a:solidFill>
                  <a:srgbClr val="FFC000"/>
                </a:solidFill>
                <a:effectLst/>
                <a:latin typeface="Tajawal Medium" panose="00000600000000000000" pitchFamily="2" charset="-78"/>
                <a:ea typeface="Calibri" panose="020F0502020204030204" pitchFamily="34" charset="0"/>
                <a:cs typeface="Tajawal Medium" panose="00000600000000000000" pitchFamily="2" charset="-78"/>
              </a:rPr>
              <a:t>التفاعل الطارد للطاقة : 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04EBB3AB-72C1-4176-8AF0-D86DA1666DE8}"/>
              </a:ext>
            </a:extLst>
          </p:cNvPr>
          <p:cNvSpPr txBox="1"/>
          <p:nvPr/>
        </p:nvSpPr>
        <p:spPr>
          <a:xfrm>
            <a:off x="4625410" y="1469810"/>
            <a:ext cx="381336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000" b="1" dirty="0">
                <a:solidFill>
                  <a:schemeClr val="bg1"/>
                </a:solidFill>
                <a:effectLst/>
                <a:latin typeface="Tajawal Medium" panose="00000600000000000000" pitchFamily="2" charset="-78"/>
                <a:ea typeface="Calibri" panose="020F0502020204030204" pitchFamily="34" charset="0"/>
                <a:cs typeface="Tajawal Medium" panose="00000600000000000000" pitchFamily="2" charset="-78"/>
              </a:rPr>
              <a:t>تفاعلات كيميائية تطلق طاقة </a:t>
            </a:r>
            <a:endParaRPr lang="ar-SA" sz="2000" dirty="0"/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8D5D3AEA-6A20-491C-8DAB-A9C2D4B71B43}"/>
              </a:ext>
            </a:extLst>
          </p:cNvPr>
          <p:cNvSpPr txBox="1"/>
          <p:nvPr/>
        </p:nvSpPr>
        <p:spPr>
          <a:xfrm>
            <a:off x="2286561" y="2212441"/>
            <a:ext cx="76188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1800" b="1" dirty="0">
                <a:solidFill>
                  <a:schemeClr val="bg1"/>
                </a:solidFill>
                <a:effectLst/>
                <a:latin typeface="Tajawal Medium" panose="00000600000000000000" pitchFamily="2" charset="-78"/>
                <a:ea typeface="Calibri" panose="020F0502020204030204" pitchFamily="34" charset="0"/>
                <a:cs typeface="Tajawal Medium" panose="00000600000000000000" pitchFamily="2" charset="-78"/>
              </a:rPr>
              <a:t>تستمر هذه التفاعلات في إطلاق الطاقة من لحظة بدئها حتى تتوقف </a:t>
            </a:r>
            <a:endParaRPr lang="ar-SA" dirty="0"/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01BE8D96-D9C6-4611-B822-9B72EA474F83}"/>
              </a:ext>
            </a:extLst>
          </p:cNvPr>
          <p:cNvSpPr txBox="1"/>
          <p:nvPr/>
        </p:nvSpPr>
        <p:spPr>
          <a:xfrm>
            <a:off x="3046880" y="3266816"/>
            <a:ext cx="6098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1800" b="1" dirty="0">
                <a:solidFill>
                  <a:schemeClr val="bg1"/>
                </a:solidFill>
                <a:effectLst/>
                <a:latin typeface="Tajawal Medium" panose="00000600000000000000" pitchFamily="2" charset="-78"/>
                <a:ea typeface="Calibri" panose="020F0502020204030204" pitchFamily="34" charset="0"/>
                <a:cs typeface="Tajawal Medium" panose="00000600000000000000" pitchFamily="2" charset="-78"/>
              </a:rPr>
              <a:t>مثال : حرارة وضوء المشعل الكهربائي الذي يستخدم في اللحام </a:t>
            </a:r>
            <a:endParaRPr lang="ar-SA" dirty="0"/>
          </a:p>
        </p:txBody>
      </p:sp>
      <p:pic>
        <p:nvPicPr>
          <p:cNvPr id="9218" name="Picture 2" descr="🎬 filmgifs 🎞 — So, what's a dancer doing working as a welder? A...">
            <a:extLst>
              <a:ext uri="{FF2B5EF4-FFF2-40B4-BE49-F238E27FC236}">
                <a16:creationId xmlns:a16="http://schemas.microsoft.com/office/drawing/2014/main" id="{B25271CC-EA43-4586-8C12-569FA1F923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2" r="29851"/>
          <a:stretch/>
        </p:blipFill>
        <p:spPr bwMode="auto">
          <a:xfrm>
            <a:off x="402095" y="1627872"/>
            <a:ext cx="2819400" cy="279709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شمعة GIF - تحميل ومشاركة علىPHONEKY">
            <a:extLst>
              <a:ext uri="{FF2B5EF4-FFF2-40B4-BE49-F238E27FC236}">
                <a16:creationId xmlns:a16="http://schemas.microsoft.com/office/drawing/2014/main" id="{5ED1B65A-2C91-486C-BBD3-73225E78B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884" y="2815312"/>
            <a:ext cx="2494234" cy="259488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Photosynthesis GIF | Gfycat">
            <a:extLst>
              <a:ext uri="{FF2B5EF4-FFF2-40B4-BE49-F238E27FC236}">
                <a16:creationId xmlns:a16="http://schemas.microsoft.com/office/drawing/2014/main" id="{230B080F-75A7-4A04-ADBD-5DAD6C83C8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9" t="16666" r="26402" b="12668"/>
          <a:stretch/>
        </p:blipFill>
        <p:spPr bwMode="auto">
          <a:xfrm>
            <a:off x="13042723" y="4857339"/>
            <a:ext cx="812818" cy="11057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01872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CFDEFA30-44D7-4A24-916F-586301624FDB}"/>
              </a:ext>
            </a:extLst>
          </p:cNvPr>
          <p:cNvSpPr txBox="1"/>
          <p:nvPr/>
        </p:nvSpPr>
        <p:spPr>
          <a:xfrm>
            <a:off x="4343400" y="4250928"/>
            <a:ext cx="7543800" cy="977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SA" sz="2000" b="1" i="0" u="none" strike="noStrike" baseline="0" dirty="0">
                <a:solidFill>
                  <a:srgbClr val="FFC000"/>
                </a:solidFill>
                <a:latin typeface="Tajawal Medium" panose="00000600000000000000" pitchFamily="2" charset="-78"/>
                <a:cs typeface="Tajawal Medium" panose="00000600000000000000" pitchFamily="2" charset="-78"/>
              </a:rPr>
              <a:t>عملية البناء الضوئي</a:t>
            </a:r>
            <a:r>
              <a:rPr lang="ar-SA" sz="2000" b="1" dirty="0">
                <a:solidFill>
                  <a:srgbClr val="FFC000"/>
                </a:solidFill>
                <a:latin typeface="Tajawal Medium" panose="00000600000000000000" pitchFamily="2" charset="-78"/>
                <a:cs typeface="Tajawal Medium" panose="00000600000000000000" pitchFamily="2" charset="-78"/>
              </a:rPr>
              <a:t> </a:t>
            </a:r>
            <a:r>
              <a:rPr lang="ar-SA" sz="2000" b="1" i="0" u="none" strike="noStrike" baseline="0" dirty="0">
                <a:solidFill>
                  <a:schemeClr val="bg1"/>
                </a:solidFill>
                <a:latin typeface="Tajawal Medium" panose="00000600000000000000" pitchFamily="2" charset="-78"/>
                <a:cs typeface="Tajawal Medium" panose="00000600000000000000" pitchFamily="2" charset="-78"/>
              </a:rPr>
              <a:t>في النباتات مثال على التفاعلات الماصَّة للحرارة </a:t>
            </a:r>
          </a:p>
          <a:p>
            <a:pPr algn="ctr" rtl="1">
              <a:lnSpc>
                <a:spcPct val="150000"/>
              </a:lnSpc>
            </a:pPr>
            <a:r>
              <a:rPr lang="ar-SA" sz="2000" b="1" i="0" u="none" strike="noStrike" baseline="0" dirty="0">
                <a:solidFill>
                  <a:schemeClr val="bg1"/>
                </a:solidFill>
                <a:latin typeface="Tajawal Medium" panose="00000600000000000000" pitchFamily="2" charset="-78"/>
                <a:cs typeface="Tajawal Medium" panose="00000600000000000000" pitchFamily="2" charset="-78"/>
              </a:rPr>
              <a:t>وهي لا تحدث دون تزويدها بطاقة من مصدر ضوئي</a:t>
            </a:r>
            <a:endParaRPr lang="ar-SA" sz="2000" b="1" dirty="0">
              <a:solidFill>
                <a:schemeClr val="bg1"/>
              </a:solidFill>
              <a:latin typeface="Tajawal Medium" panose="00000600000000000000" pitchFamily="2" charset="-78"/>
              <a:cs typeface="Tajawal Medium" panose="00000600000000000000" pitchFamily="2" charset="-78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18DFA87F-53F4-4242-902D-1340325E3487}"/>
              </a:ext>
            </a:extLst>
          </p:cNvPr>
          <p:cNvSpPr txBox="1"/>
          <p:nvPr/>
        </p:nvSpPr>
        <p:spPr>
          <a:xfrm>
            <a:off x="4088047" y="1720783"/>
            <a:ext cx="8054506" cy="515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SA" sz="2000" b="1" i="0" u="none" strike="noStrike" baseline="0" dirty="0">
                <a:solidFill>
                  <a:schemeClr val="bg1"/>
                </a:solidFill>
                <a:latin typeface="Tajawal Medium" panose="00000600000000000000" pitchFamily="2" charset="-78"/>
                <a:cs typeface="Tajawal Medium" panose="00000600000000000000" pitchFamily="2" charset="-78"/>
              </a:rPr>
              <a:t>هناك تفاعلات</a:t>
            </a:r>
            <a:r>
              <a:rPr lang="ar-SA" sz="2000" b="1" dirty="0">
                <a:solidFill>
                  <a:schemeClr val="bg1"/>
                </a:solidFill>
                <a:latin typeface="Tajawal Medium" panose="00000600000000000000" pitchFamily="2" charset="-78"/>
                <a:cs typeface="Tajawal Medium" panose="00000600000000000000" pitchFamily="2" charset="-78"/>
              </a:rPr>
              <a:t> </a:t>
            </a:r>
            <a:r>
              <a:rPr lang="ar-SA" sz="2000" b="1" i="0" u="none" strike="noStrike" baseline="0" dirty="0">
                <a:solidFill>
                  <a:schemeClr val="bg1"/>
                </a:solidFill>
                <a:latin typeface="Tajawal Medium" panose="00000600000000000000" pitchFamily="2" charset="-78"/>
                <a:cs typeface="Tajawal Medium" panose="00000600000000000000" pitchFamily="2" charset="-78"/>
              </a:rPr>
              <a:t>تحتاج إلى مصدر طاقة  تسمَّى </a:t>
            </a:r>
            <a:r>
              <a:rPr lang="ar-SA" sz="2000" b="1" i="0" u="none" strike="noStrike" baseline="0" dirty="0">
                <a:solidFill>
                  <a:srgbClr val="FFC000"/>
                </a:solidFill>
                <a:latin typeface="Tajawal Medium" panose="00000600000000000000" pitchFamily="2" charset="-78"/>
                <a:cs typeface="Tajawal Medium" panose="00000600000000000000" pitchFamily="2" charset="-78"/>
              </a:rPr>
              <a:t>التفاعلات الماصَّة للطاقة</a:t>
            </a:r>
            <a:r>
              <a:rPr lang="ar-SA" sz="2000" b="1" i="0" u="none" strike="noStrike" baseline="0" dirty="0">
                <a:solidFill>
                  <a:schemeClr val="bg1"/>
                </a:solidFill>
                <a:latin typeface="Tajawal Medium" panose="00000600000000000000" pitchFamily="2" charset="-78"/>
                <a:cs typeface="Tajawal Medium" panose="00000600000000000000" pitchFamily="2" charset="-78"/>
              </a:rPr>
              <a:t>.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9B6786EA-F14E-4F63-BE71-4DD4D6F40DC4}"/>
              </a:ext>
            </a:extLst>
          </p:cNvPr>
          <p:cNvSpPr txBox="1"/>
          <p:nvPr/>
        </p:nvSpPr>
        <p:spPr>
          <a:xfrm>
            <a:off x="3747808" y="2621731"/>
            <a:ext cx="813939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2000" b="1" i="0" u="none" strike="noStrike" baseline="0" dirty="0">
                <a:solidFill>
                  <a:schemeClr val="bg1"/>
                </a:solidFill>
                <a:latin typeface="Tajawal Medium" panose="00000600000000000000" pitchFamily="2" charset="-78"/>
                <a:cs typeface="Tajawal Medium" panose="00000600000000000000" pitchFamily="2" charset="-78"/>
              </a:rPr>
              <a:t>تتطلَّب </a:t>
            </a:r>
            <a:r>
              <a:rPr lang="ar-SA" sz="2000" b="1" i="0" u="none" strike="noStrike" baseline="0" dirty="0">
                <a:solidFill>
                  <a:srgbClr val="00B0F0"/>
                </a:solidFill>
                <a:latin typeface="Tajawal Medium" panose="00000600000000000000" pitchFamily="2" charset="-78"/>
                <a:cs typeface="Tajawal Medium" panose="00000600000000000000" pitchFamily="2" charset="-78"/>
              </a:rPr>
              <a:t>التفاعلات الماصة للطاقة </a:t>
            </a:r>
            <a:r>
              <a:rPr lang="ar-SA" sz="2000" b="1" i="0" u="none" strike="noStrike" baseline="0" dirty="0">
                <a:solidFill>
                  <a:schemeClr val="bg1"/>
                </a:solidFill>
                <a:latin typeface="Tajawal Medium" panose="00000600000000000000" pitchFamily="2" charset="-78"/>
                <a:cs typeface="Tajawal Medium" panose="00000600000000000000" pitchFamily="2" charset="-78"/>
              </a:rPr>
              <a:t>توافر </a:t>
            </a:r>
            <a:r>
              <a:rPr lang="ar-SA" sz="2000" b="1" i="0" u="none" strike="noStrike" baseline="0" dirty="0">
                <a:solidFill>
                  <a:srgbClr val="FFFF00"/>
                </a:solidFill>
                <a:latin typeface="Tajawal Medium" panose="00000600000000000000" pitchFamily="2" charset="-78"/>
                <a:cs typeface="Tajawal Medium" panose="00000600000000000000" pitchFamily="2" charset="-78"/>
              </a:rPr>
              <a:t>مصدر طاقة </a:t>
            </a:r>
            <a:r>
              <a:rPr lang="ar-SA" sz="2000" b="1" i="0" u="none" strike="noStrike" baseline="0" dirty="0">
                <a:solidFill>
                  <a:schemeClr val="bg1"/>
                </a:solidFill>
                <a:latin typeface="Tajawal Medium" panose="00000600000000000000" pitchFamily="2" charset="-78"/>
                <a:cs typeface="Tajawal Medium" panose="00000600000000000000" pitchFamily="2" charset="-78"/>
              </a:rPr>
              <a:t>مستمر</a:t>
            </a:r>
            <a:r>
              <a:rPr lang="ar-SA" sz="2000" b="1" dirty="0">
                <a:solidFill>
                  <a:schemeClr val="bg1"/>
                </a:solidFill>
                <a:latin typeface="Tajawal Medium" panose="00000600000000000000" pitchFamily="2" charset="-78"/>
                <a:cs typeface="Tajawal Medium" panose="00000600000000000000" pitchFamily="2" charset="-78"/>
              </a:rPr>
              <a:t> </a:t>
            </a:r>
            <a:r>
              <a:rPr lang="ar-SA" sz="2000" b="1" i="0" u="none" strike="noStrike" baseline="0" dirty="0">
                <a:solidFill>
                  <a:schemeClr val="bg1"/>
                </a:solidFill>
                <a:latin typeface="Tajawal Medium" panose="00000600000000000000" pitchFamily="2" charset="-78"/>
                <a:cs typeface="Tajawal Medium" panose="00000600000000000000" pitchFamily="2" charset="-78"/>
              </a:rPr>
              <a:t>ليستمرَّ التفاعل. 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924DEF09-ED32-4EC7-B21A-17B735863505}"/>
              </a:ext>
            </a:extLst>
          </p:cNvPr>
          <p:cNvSpPr txBox="1"/>
          <p:nvPr/>
        </p:nvSpPr>
        <p:spPr>
          <a:xfrm>
            <a:off x="3639951" y="3228945"/>
            <a:ext cx="81393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000" b="1" i="0" u="none" strike="noStrike" baseline="0" dirty="0">
                <a:solidFill>
                  <a:schemeClr val="bg1"/>
                </a:solidFill>
                <a:latin typeface="Tajawal Medium" panose="00000600000000000000" pitchFamily="2" charset="-78"/>
                <a:cs typeface="Tajawal Medium" panose="00000600000000000000" pitchFamily="2" charset="-78"/>
              </a:rPr>
              <a:t>إذا توقَّف هذا المصدر عن تزويد التفاعل بالطاقة فإنَّ التفاعل يتوقَّف فورا</a:t>
            </a:r>
            <a:endParaRPr lang="ar-SA" sz="2000" dirty="0"/>
          </a:p>
        </p:txBody>
      </p:sp>
      <p:pic>
        <p:nvPicPr>
          <p:cNvPr id="10242" name="Picture 2" descr="Photosynthesis GIF | Gfycat">
            <a:extLst>
              <a:ext uri="{FF2B5EF4-FFF2-40B4-BE49-F238E27FC236}">
                <a16:creationId xmlns:a16="http://schemas.microsoft.com/office/drawing/2014/main" id="{A41E9255-2858-497B-9D27-D4B8586F0C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9" t="16666" r="26402" b="12668"/>
          <a:stretch/>
        </p:blipFill>
        <p:spPr bwMode="auto">
          <a:xfrm>
            <a:off x="395009" y="1066800"/>
            <a:ext cx="2874309" cy="39100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88439AFA-6202-4E34-87F9-2580D16EAC1B}"/>
              </a:ext>
            </a:extLst>
          </p:cNvPr>
          <p:cNvSpPr txBox="1"/>
          <p:nvPr/>
        </p:nvSpPr>
        <p:spPr>
          <a:xfrm>
            <a:off x="4075580" y="267591"/>
            <a:ext cx="40408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800" b="1" i="0" u="none" strike="noStrike" baseline="0" dirty="0">
                <a:solidFill>
                  <a:srgbClr val="FFC000"/>
                </a:solidFill>
                <a:latin typeface="Tajawal Medium" panose="00000600000000000000" pitchFamily="2" charset="-78"/>
                <a:cs typeface="Tajawal Medium" panose="00000600000000000000" pitchFamily="2" charset="-78"/>
              </a:rPr>
              <a:t>التفاعلات الماصَّة للطاقة</a:t>
            </a:r>
            <a:endParaRPr lang="ar-SA" sz="2800" dirty="0"/>
          </a:p>
        </p:txBody>
      </p:sp>
    </p:spTree>
    <p:extLst>
      <p:ext uri="{BB962C8B-B14F-4D97-AF65-F5344CB8AC3E}">
        <p14:creationId xmlns:p14="http://schemas.microsoft.com/office/powerpoint/2010/main" val="41678185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ربع نص 11">
            <a:extLst>
              <a:ext uri="{FF2B5EF4-FFF2-40B4-BE49-F238E27FC236}">
                <a16:creationId xmlns:a16="http://schemas.microsoft.com/office/drawing/2014/main" id="{888FE596-C3B5-49E3-A7A1-64EB0F98F893}"/>
              </a:ext>
            </a:extLst>
          </p:cNvPr>
          <p:cNvSpPr txBox="1"/>
          <p:nvPr/>
        </p:nvSpPr>
        <p:spPr>
          <a:xfrm>
            <a:off x="3048000" y="381000"/>
            <a:ext cx="6096000" cy="503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15000"/>
              </a:lnSpc>
              <a:spcAft>
                <a:spcPts val="1000"/>
              </a:spcAft>
            </a:pPr>
            <a:r>
              <a:rPr lang="ar-SA" sz="2400" b="1" dirty="0">
                <a:solidFill>
                  <a:srgbClr val="FFC000"/>
                </a:solidFill>
                <a:effectLst/>
                <a:latin typeface="Tajawal Medium" panose="00000600000000000000" pitchFamily="2" charset="-78"/>
                <a:ea typeface="Calibri" panose="020F0502020204030204" pitchFamily="34" charset="0"/>
                <a:cs typeface="Tajawal Medium" panose="00000600000000000000" pitchFamily="2" charset="-78"/>
              </a:rPr>
              <a:t>تقويم</a:t>
            </a:r>
            <a:endParaRPr lang="en-US" dirty="0">
              <a:solidFill>
                <a:srgbClr val="FFC000"/>
              </a:solidFill>
              <a:effectLst/>
              <a:latin typeface="Tajawal Medium" panose="00000600000000000000" pitchFamily="2" charset="-78"/>
              <a:ea typeface="Calibri" panose="020F0502020204030204" pitchFamily="34" charset="0"/>
              <a:cs typeface="Tajawal Medium" panose="000006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BEC6431-F103-4982-92DA-DEA718C846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42" y="1043733"/>
            <a:ext cx="12175958" cy="477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ar-SA" sz="2800" b="0" i="0" dirty="0">
                <a:solidFill>
                  <a:srgbClr val="FFC000"/>
                </a:solidFill>
                <a:effectLst/>
                <a:latin typeface="A Jannat LT" panose="01000000000000000000" pitchFamily="2" charset="-78"/>
                <a:cs typeface="A Jannat LT" panose="01000000000000000000" pitchFamily="2" charset="-78"/>
              </a:rPr>
              <a:t>نوع السؤال: صواب أم خطأ</a:t>
            </a:r>
          </a:p>
          <a:p>
            <a:endParaRPr lang="ar-SA" sz="2800" b="0" i="0" dirty="0">
              <a:solidFill>
                <a:srgbClr val="FFC000"/>
              </a:solidFill>
              <a:effectLst/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r>
              <a:rPr lang="ar-SA" sz="2400" b="0" i="0" dirty="0">
                <a:solidFill>
                  <a:schemeClr val="bg1"/>
                </a:solidFill>
                <a:effectLst/>
                <a:latin typeface="A Jannat LT" panose="01000000000000000000" pitchFamily="2" charset="-78"/>
                <a:cs typeface="A Jannat LT" panose="01000000000000000000" pitchFamily="2" charset="-78"/>
              </a:rPr>
              <a:t>المعادلة الكيميائية التالية تمثل تفاعل طارد للطاقة:        حرارة  +  4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 Jannat LT" panose="01000000000000000000" pitchFamily="2" charset="-78"/>
                <a:cs typeface="A Jannat LT" panose="01000000000000000000" pitchFamily="2" charset="-78"/>
              </a:rPr>
              <a:t>Fe    +  3o3   → 2FeO3  </a:t>
            </a:r>
          </a:p>
          <a:p>
            <a:r>
              <a:rPr lang="en-US" sz="2800" b="0" i="0" dirty="0">
                <a:solidFill>
                  <a:srgbClr val="FFC000"/>
                </a:solidFill>
                <a:effectLst/>
                <a:latin typeface="A Jannat LT" panose="01000000000000000000" pitchFamily="2" charset="-78"/>
                <a:cs typeface="A Jannat LT" panose="01000000000000000000" pitchFamily="2" charset="-78"/>
              </a:rPr>
              <a:t> </a:t>
            </a:r>
            <a:endParaRPr lang="ar-SA" sz="2800" b="0" i="0" dirty="0">
              <a:solidFill>
                <a:srgbClr val="FFC000"/>
              </a:solidFill>
              <a:effectLst/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endParaRPr lang="ar-SA" sz="2800" dirty="0">
              <a:solidFill>
                <a:srgbClr val="FFC000"/>
              </a:solidFill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r>
              <a:rPr lang="ar-SA" sz="2800" b="0" i="0" dirty="0">
                <a:solidFill>
                  <a:srgbClr val="FFC000"/>
                </a:solidFill>
                <a:effectLst/>
                <a:latin typeface="A Jannat LT" panose="01000000000000000000" pitchFamily="2" charset="-78"/>
                <a:cs typeface="A Jannat LT" panose="01000000000000000000" pitchFamily="2" charset="-78"/>
              </a:rPr>
              <a:t>صواب</a:t>
            </a:r>
          </a:p>
          <a:p>
            <a:endParaRPr lang="ar-SA" sz="2800" b="0" i="0" dirty="0">
              <a:solidFill>
                <a:srgbClr val="FFC000"/>
              </a:solidFill>
              <a:effectLst/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r>
              <a:rPr lang="ar-SA" sz="2800" b="0" i="0" dirty="0">
                <a:solidFill>
                  <a:srgbClr val="FFC000"/>
                </a:solidFill>
                <a:effectLst/>
                <a:latin typeface="A Jannat LT" panose="01000000000000000000" pitchFamily="2" charset="-78"/>
                <a:cs typeface="A Jannat LT" panose="01000000000000000000" pitchFamily="2" charset="-78"/>
              </a:rPr>
              <a:t> خطأ</a:t>
            </a:r>
          </a:p>
          <a:p>
            <a:endParaRPr lang="ar-SA" sz="2800" b="0" i="0" dirty="0">
              <a:solidFill>
                <a:srgbClr val="FFC000"/>
              </a:solidFill>
              <a:effectLst/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br>
              <a:rPr lang="ar-SA" sz="2800" dirty="0">
                <a:solidFill>
                  <a:schemeClr val="bg1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</a:br>
            <a:endParaRPr kumimoji="0" lang="ar-SA" altLang="ar-SA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002403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ربع نص 11">
            <a:extLst>
              <a:ext uri="{FF2B5EF4-FFF2-40B4-BE49-F238E27FC236}">
                <a16:creationId xmlns:a16="http://schemas.microsoft.com/office/drawing/2014/main" id="{888FE596-C3B5-49E3-A7A1-64EB0F98F893}"/>
              </a:ext>
            </a:extLst>
          </p:cNvPr>
          <p:cNvSpPr txBox="1"/>
          <p:nvPr/>
        </p:nvSpPr>
        <p:spPr>
          <a:xfrm>
            <a:off x="3048000" y="381000"/>
            <a:ext cx="6096000" cy="503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15000"/>
              </a:lnSpc>
              <a:spcAft>
                <a:spcPts val="1000"/>
              </a:spcAft>
            </a:pPr>
            <a:r>
              <a:rPr lang="ar-SA" sz="2400" b="1" dirty="0">
                <a:solidFill>
                  <a:srgbClr val="FFC000"/>
                </a:solidFill>
                <a:effectLst/>
                <a:latin typeface="Tajawal Medium" panose="00000600000000000000" pitchFamily="2" charset="-78"/>
                <a:ea typeface="Calibri" panose="020F0502020204030204" pitchFamily="34" charset="0"/>
                <a:cs typeface="Tajawal Medium" panose="00000600000000000000" pitchFamily="2" charset="-78"/>
              </a:rPr>
              <a:t>تقويم</a:t>
            </a:r>
            <a:endParaRPr lang="en-US" dirty="0">
              <a:solidFill>
                <a:srgbClr val="FFC000"/>
              </a:solidFill>
              <a:effectLst/>
              <a:latin typeface="Tajawal Medium" panose="00000600000000000000" pitchFamily="2" charset="-78"/>
              <a:ea typeface="Calibri" panose="020F0502020204030204" pitchFamily="34" charset="0"/>
              <a:cs typeface="Tajawal Medium" panose="000006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BEC6431-F103-4982-92DA-DEA718C846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633949"/>
            <a:ext cx="11353800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ar-SA" sz="2800" b="0" i="0" dirty="0">
                <a:solidFill>
                  <a:schemeClr val="bg1"/>
                </a:solidFill>
                <a:effectLst/>
                <a:latin typeface="A Jannat LT" panose="01000000000000000000" pitchFamily="2" charset="-78"/>
                <a:cs typeface="A Jannat LT" panose="01000000000000000000" pitchFamily="2" charset="-78"/>
              </a:rPr>
              <a:t>نوع التفاعل في المعادلة الكيمائية التالية:       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 Jannat LT" panose="01000000000000000000" pitchFamily="2" charset="-78"/>
                <a:cs typeface="A Jannat LT" panose="01000000000000000000" pitchFamily="2" charset="-78"/>
              </a:rPr>
              <a:t>C  +  O →  Co2 </a:t>
            </a:r>
          </a:p>
          <a:p>
            <a:r>
              <a:rPr lang="en-US" sz="2800" b="0" i="0" dirty="0">
                <a:solidFill>
                  <a:schemeClr val="bg1"/>
                </a:solidFill>
                <a:effectLst/>
                <a:latin typeface="A Jannat LT" panose="01000000000000000000" pitchFamily="2" charset="-78"/>
                <a:cs typeface="A Jannat LT" panose="01000000000000000000" pitchFamily="2" charset="-78"/>
              </a:rPr>
              <a:t> </a:t>
            </a:r>
            <a:endParaRPr lang="ar-SA" sz="2800" b="0" i="0" dirty="0">
              <a:solidFill>
                <a:schemeClr val="bg1"/>
              </a:solidFill>
              <a:effectLst/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r>
              <a:rPr lang="ar-SA" sz="2800" b="0" i="0" dirty="0">
                <a:solidFill>
                  <a:schemeClr val="bg1"/>
                </a:solidFill>
                <a:effectLst/>
                <a:latin typeface="A Jannat LT" panose="01000000000000000000" pitchFamily="2" charset="-78"/>
                <a:cs typeface="A Jannat LT" panose="01000000000000000000" pitchFamily="2" charset="-78"/>
              </a:rPr>
              <a:t>اتحاد.</a:t>
            </a:r>
          </a:p>
          <a:p>
            <a:r>
              <a:rPr lang="ar-SA" sz="2800" b="0" i="0" dirty="0">
                <a:solidFill>
                  <a:schemeClr val="bg1"/>
                </a:solidFill>
                <a:effectLst/>
                <a:latin typeface="A Jannat LT" panose="01000000000000000000" pitchFamily="2" charset="-78"/>
                <a:cs typeface="A Jannat LT" panose="01000000000000000000" pitchFamily="2" charset="-78"/>
              </a:rPr>
              <a:t> تحلل.</a:t>
            </a:r>
          </a:p>
          <a:p>
            <a:r>
              <a:rPr lang="ar-SA" sz="2800" b="0" i="0" dirty="0">
                <a:solidFill>
                  <a:schemeClr val="bg1"/>
                </a:solidFill>
                <a:effectLst/>
                <a:latin typeface="A Jannat LT" panose="01000000000000000000" pitchFamily="2" charset="-78"/>
                <a:cs typeface="A Jannat LT" panose="01000000000000000000" pitchFamily="2" charset="-78"/>
              </a:rPr>
              <a:t> إحلال.</a:t>
            </a:r>
          </a:p>
          <a:p>
            <a:r>
              <a:rPr lang="ar-SA" sz="2800" b="0" i="0" dirty="0">
                <a:solidFill>
                  <a:schemeClr val="bg1"/>
                </a:solidFill>
                <a:effectLst/>
                <a:latin typeface="A Jannat LT" panose="01000000000000000000" pitchFamily="2" charset="-78"/>
                <a:cs typeface="A Jannat LT" panose="01000000000000000000" pitchFamily="2" charset="-78"/>
              </a:rPr>
              <a:t> تعادل.</a:t>
            </a:r>
          </a:p>
          <a:p>
            <a:br>
              <a:rPr lang="ar-SA" sz="2800" dirty="0">
                <a:solidFill>
                  <a:schemeClr val="bg1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</a:br>
            <a:endParaRPr kumimoji="0" lang="ar-SA" altLang="ar-SA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850863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ربع نص 11">
            <a:extLst>
              <a:ext uri="{FF2B5EF4-FFF2-40B4-BE49-F238E27FC236}">
                <a16:creationId xmlns:a16="http://schemas.microsoft.com/office/drawing/2014/main" id="{888FE596-C3B5-49E3-A7A1-64EB0F98F893}"/>
              </a:ext>
            </a:extLst>
          </p:cNvPr>
          <p:cNvSpPr txBox="1"/>
          <p:nvPr/>
        </p:nvSpPr>
        <p:spPr>
          <a:xfrm>
            <a:off x="3048000" y="381000"/>
            <a:ext cx="6096000" cy="503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15000"/>
              </a:lnSpc>
              <a:spcAft>
                <a:spcPts val="1000"/>
              </a:spcAft>
            </a:pPr>
            <a:r>
              <a:rPr lang="ar-SA" sz="2400" b="1" dirty="0">
                <a:solidFill>
                  <a:srgbClr val="FFC000"/>
                </a:solidFill>
                <a:effectLst/>
                <a:latin typeface="Tajawal Medium" panose="00000600000000000000" pitchFamily="2" charset="-78"/>
                <a:ea typeface="Calibri" panose="020F0502020204030204" pitchFamily="34" charset="0"/>
                <a:cs typeface="Tajawal Medium" panose="00000600000000000000" pitchFamily="2" charset="-78"/>
              </a:rPr>
              <a:t>تقويم</a:t>
            </a:r>
            <a:endParaRPr lang="en-US" dirty="0">
              <a:solidFill>
                <a:srgbClr val="FFC000"/>
              </a:solidFill>
              <a:effectLst/>
              <a:latin typeface="Tajawal Medium" panose="00000600000000000000" pitchFamily="2" charset="-78"/>
              <a:ea typeface="Calibri" panose="020F0502020204030204" pitchFamily="34" charset="0"/>
              <a:cs typeface="Tajawal Medium" panose="000006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BEC6431-F103-4982-92DA-DEA718C846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53749" y="766732"/>
            <a:ext cx="12175958" cy="5324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ar-SA" sz="2000" b="0" i="0" dirty="0">
                <a:solidFill>
                  <a:srgbClr val="FFC000"/>
                </a:solidFill>
                <a:effectLst/>
                <a:latin typeface="A Jannat LT" panose="01000000000000000000" pitchFamily="2" charset="-78"/>
                <a:cs typeface="A Jannat LT" panose="01000000000000000000" pitchFamily="2" charset="-78"/>
              </a:rPr>
              <a:t>السؤال:</a:t>
            </a:r>
          </a:p>
          <a:p>
            <a:endParaRPr lang="ar-SA" sz="2000" dirty="0">
              <a:solidFill>
                <a:srgbClr val="FFC000"/>
              </a:solidFill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r>
              <a:rPr lang="ar-SA" sz="2000" b="0" i="0" dirty="0">
                <a:solidFill>
                  <a:srgbClr val="FFC000"/>
                </a:solidFill>
                <a:effectLst/>
                <a:latin typeface="A Jannat LT" panose="01000000000000000000" pitchFamily="2" charset="-78"/>
                <a:cs typeface="A Jannat LT" panose="01000000000000000000" pitchFamily="2" charset="-78"/>
              </a:rPr>
              <a:t>كيف تتغير المادة كيميائيا</a:t>
            </a:r>
          </a:p>
          <a:p>
            <a:endParaRPr lang="ar-SA" sz="2000" b="0" i="0" dirty="0">
              <a:solidFill>
                <a:srgbClr val="FFC000"/>
              </a:solidFill>
              <a:effectLst/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endParaRPr lang="ar-SA" sz="2000" b="0" i="0" dirty="0">
              <a:solidFill>
                <a:srgbClr val="FFC000"/>
              </a:solidFill>
              <a:effectLst/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r>
              <a:rPr lang="ar-SA" sz="2000" b="0" i="0" dirty="0">
                <a:solidFill>
                  <a:srgbClr val="FFC000"/>
                </a:solidFill>
                <a:effectLst/>
                <a:latin typeface="A Jannat LT" panose="01000000000000000000" pitchFamily="2" charset="-78"/>
                <a:cs typeface="A Jannat LT" panose="01000000000000000000" pitchFamily="2" charset="-78"/>
              </a:rPr>
              <a:t>المفردات. المواد التي تنتج عن التغير الكيميائي تُسمى  ّ</a:t>
            </a:r>
          </a:p>
          <a:p>
            <a:endParaRPr lang="ar-SA" sz="2000" b="0" i="0" dirty="0">
              <a:solidFill>
                <a:srgbClr val="FFC000"/>
              </a:solidFill>
              <a:effectLst/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r>
              <a:rPr lang="ar-SA" b="0" i="0" dirty="0">
                <a:solidFill>
                  <a:srgbClr val="FFC000"/>
                </a:solidFill>
                <a:effectLst/>
                <a:latin typeface="A Jannat LT" panose="01000000000000000000" pitchFamily="2" charset="-78"/>
                <a:cs typeface="A Jannat LT" panose="01000000000000000000" pitchFamily="2" charset="-78"/>
              </a:rPr>
              <a:t>ما بعض الدلائل التي تشير إلى التغير الكيميائي</a:t>
            </a:r>
            <a:r>
              <a:rPr lang="en-US" sz="2000" b="0" i="0" dirty="0">
                <a:solidFill>
                  <a:srgbClr val="FFC000"/>
                </a:solidFill>
                <a:effectLst/>
                <a:latin typeface="A Jannat LT" panose="01000000000000000000" pitchFamily="2" charset="-78"/>
                <a:cs typeface="A Jannat LT" panose="01000000000000000000" pitchFamily="2" charset="-78"/>
              </a:rPr>
              <a:t> </a:t>
            </a:r>
          </a:p>
          <a:p>
            <a:endParaRPr lang="en-US" sz="2000" dirty="0">
              <a:solidFill>
                <a:srgbClr val="FFC000"/>
              </a:solidFill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r>
              <a:rPr lang="ar-SA" sz="2000" b="0" i="0" dirty="0">
                <a:solidFill>
                  <a:srgbClr val="FFC000"/>
                </a:solidFill>
                <a:effectLst/>
                <a:latin typeface="A Jannat LT" panose="01000000000000000000" pitchFamily="2" charset="-78"/>
                <a:cs typeface="A Jannat LT" panose="01000000000000000000" pitchFamily="2" charset="-78"/>
              </a:rPr>
              <a:t>في المعادلة الكيميائية، ماذا يظهر جهة ذيل السهم وجهة رأس السهم؟</a:t>
            </a:r>
          </a:p>
          <a:p>
            <a:endParaRPr lang="en-US" sz="2000" dirty="0">
              <a:solidFill>
                <a:srgbClr val="FFC000"/>
              </a:solidFill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endParaRPr lang="en-US" sz="2000" dirty="0">
              <a:solidFill>
                <a:srgbClr val="FFC000"/>
              </a:solidFill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endParaRPr lang="ar-SA" sz="2000" dirty="0">
              <a:solidFill>
                <a:srgbClr val="FFC000"/>
              </a:solidFill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r>
              <a:rPr lang="ar-SA" sz="2000" b="0" i="0" dirty="0">
                <a:solidFill>
                  <a:srgbClr val="FFC000"/>
                </a:solidFill>
                <a:effectLst/>
                <a:latin typeface="A Jannat LT" panose="01000000000000000000" pitchFamily="2" charset="-78"/>
                <a:cs typeface="A Jannat LT" panose="01000000000000000000" pitchFamily="2" charset="-78"/>
              </a:rPr>
              <a:t>إذا كانت المواد المتفاعلة في التغير الكيميائي تحتوي على ثلاثة عناصر،</a:t>
            </a:r>
          </a:p>
          <a:p>
            <a:r>
              <a:rPr lang="ar-SA" sz="2000" b="0" i="0" dirty="0">
                <a:solidFill>
                  <a:srgbClr val="FFC000"/>
                </a:solidFill>
                <a:effectLst/>
                <a:latin typeface="A Jannat LT" panose="01000000000000000000" pitchFamily="2" charset="-78"/>
                <a:cs typeface="A Jannat LT" panose="01000000000000000000" pitchFamily="2" charset="-78"/>
              </a:rPr>
              <a:t>فماذا يمكن أن تتوقع للمواد الناتجة؟</a:t>
            </a:r>
          </a:p>
          <a:p>
            <a:br>
              <a:rPr lang="ar-SA" sz="2000" dirty="0">
                <a:solidFill>
                  <a:schemeClr val="bg1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</a:br>
            <a:endParaRPr kumimoji="0" lang="ar-SA" altLang="ar-SA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251373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ربع نص 11">
            <a:extLst>
              <a:ext uri="{FF2B5EF4-FFF2-40B4-BE49-F238E27FC236}">
                <a16:creationId xmlns:a16="http://schemas.microsoft.com/office/drawing/2014/main" id="{888FE596-C3B5-49E3-A7A1-64EB0F98F893}"/>
              </a:ext>
            </a:extLst>
          </p:cNvPr>
          <p:cNvSpPr txBox="1"/>
          <p:nvPr/>
        </p:nvSpPr>
        <p:spPr>
          <a:xfrm>
            <a:off x="3048000" y="381000"/>
            <a:ext cx="6096000" cy="503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15000"/>
              </a:lnSpc>
              <a:spcAft>
                <a:spcPts val="1000"/>
              </a:spcAft>
            </a:pPr>
            <a:r>
              <a:rPr lang="ar-SA" sz="2400" b="1" dirty="0">
                <a:solidFill>
                  <a:srgbClr val="FFC000"/>
                </a:solidFill>
                <a:effectLst/>
                <a:latin typeface="Tajawal Medium" panose="00000600000000000000" pitchFamily="2" charset="-78"/>
                <a:ea typeface="Calibri" panose="020F0502020204030204" pitchFamily="34" charset="0"/>
                <a:cs typeface="Tajawal Medium" panose="00000600000000000000" pitchFamily="2" charset="-78"/>
              </a:rPr>
              <a:t>تقويم</a:t>
            </a:r>
            <a:endParaRPr lang="en-US" dirty="0">
              <a:solidFill>
                <a:srgbClr val="FFC000"/>
              </a:solidFill>
              <a:effectLst/>
              <a:latin typeface="Tajawal Medium" panose="00000600000000000000" pitchFamily="2" charset="-78"/>
              <a:ea typeface="Calibri" panose="020F0502020204030204" pitchFamily="34" charset="0"/>
              <a:cs typeface="Tajawal Medium" panose="000006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BEC6431-F103-4982-92DA-DEA718C846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04800" y="763923"/>
            <a:ext cx="12175958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ar-SA" sz="2000" b="0" i="0" dirty="0">
                <a:solidFill>
                  <a:srgbClr val="FFC000"/>
                </a:solidFill>
                <a:effectLst/>
                <a:latin typeface="A Jannat LT" panose="01000000000000000000" pitchFamily="2" charset="-78"/>
                <a:cs typeface="A Jannat LT" panose="01000000000000000000" pitchFamily="2" charset="-78"/>
              </a:rPr>
              <a:t>السؤال:</a:t>
            </a:r>
          </a:p>
          <a:p>
            <a:endParaRPr lang="ar-SA" sz="2000" dirty="0">
              <a:solidFill>
                <a:srgbClr val="FFC000"/>
              </a:solidFill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r>
              <a:rPr lang="ar-SA" sz="2000" b="0" i="0" dirty="0">
                <a:solidFill>
                  <a:srgbClr val="FFC000"/>
                </a:solidFill>
                <a:effectLst/>
                <a:latin typeface="A Jannat LT" panose="01000000000000000000" pitchFamily="2" charset="-78"/>
                <a:cs typeface="A Jannat LT" panose="01000000000000000000" pitchFamily="2" charset="-78"/>
              </a:rPr>
              <a:t>أختار الإجابة الصحيحة. أيّ مما يأتي ليس تغيرا </a:t>
            </a:r>
            <a:r>
              <a:rPr lang="ar-SA" sz="2000" dirty="0">
                <a:solidFill>
                  <a:srgbClr val="FFC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كيميائيا</a:t>
            </a:r>
            <a:endParaRPr lang="ar-SA" sz="2000" b="0" i="0" dirty="0">
              <a:solidFill>
                <a:srgbClr val="FFC000"/>
              </a:solidFill>
              <a:effectLst/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r>
              <a:rPr lang="ar-SA" sz="2000" b="0" i="0" dirty="0">
                <a:solidFill>
                  <a:srgbClr val="FFC000"/>
                </a:solidFill>
                <a:effectLst/>
                <a:latin typeface="A Jannat LT" panose="01000000000000000000" pitchFamily="2" charset="-78"/>
                <a:cs typeface="A Jannat LT" panose="01000000000000000000" pitchFamily="2" charset="-78"/>
              </a:rPr>
              <a:t>أ- احتراق الخشب.</a:t>
            </a:r>
          </a:p>
          <a:p>
            <a:r>
              <a:rPr lang="ar-SA" sz="2000" b="0" i="0" dirty="0">
                <a:solidFill>
                  <a:srgbClr val="FFC000"/>
                </a:solidFill>
                <a:effectLst/>
                <a:latin typeface="A Jannat LT" panose="01000000000000000000" pitchFamily="2" charset="-78"/>
                <a:cs typeface="A Jannat LT" panose="01000000000000000000" pitchFamily="2" charset="-78"/>
              </a:rPr>
              <a:t>ب- تحوّل لون شريحة التفاح إلى البني عند تعرضها للهواء.</a:t>
            </a:r>
          </a:p>
          <a:p>
            <a:r>
              <a:rPr lang="ar-SA" sz="2000" b="0" i="0" dirty="0">
                <a:solidFill>
                  <a:srgbClr val="FFC000"/>
                </a:solidFill>
                <a:effectLst/>
                <a:latin typeface="A Jannat LT" panose="01000000000000000000" pitchFamily="2" charset="-78"/>
                <a:cs typeface="A Jannat LT" panose="01000000000000000000" pitchFamily="2" charset="-78"/>
              </a:rPr>
              <a:t>ج- تصبح رائحة البيض الكريهة عندما يفسد.</a:t>
            </a:r>
          </a:p>
          <a:p>
            <a:r>
              <a:rPr lang="ar-SA" sz="2000" b="0" i="0" dirty="0">
                <a:solidFill>
                  <a:srgbClr val="FFC000"/>
                </a:solidFill>
                <a:effectLst/>
                <a:latin typeface="A Jannat LT" panose="01000000000000000000" pitchFamily="2" charset="-78"/>
                <a:cs typeface="A Jannat LT" panose="01000000000000000000" pitchFamily="2" charset="-78"/>
              </a:rPr>
              <a:t>د- اختلاط السكر بالماء.</a:t>
            </a:r>
          </a:p>
          <a:p>
            <a:br>
              <a:rPr lang="ar-SA" sz="2000" dirty="0">
                <a:solidFill>
                  <a:schemeClr val="bg1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</a:br>
            <a:endParaRPr kumimoji="0" lang="ar-SA" altLang="ar-SA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F2B93D4F-A3FA-44A3-A6EE-B7D7859FC0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04800" y="4155085"/>
            <a:ext cx="12175958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ar-SA" sz="2000" b="0" i="0" dirty="0">
                <a:solidFill>
                  <a:srgbClr val="FFC000"/>
                </a:solidFill>
                <a:effectLst/>
                <a:latin typeface="A Jannat LT" panose="01000000000000000000" pitchFamily="2" charset="-78"/>
                <a:cs typeface="A Jannat LT" panose="01000000000000000000" pitchFamily="2" charset="-78"/>
              </a:rPr>
              <a:t>السؤال:</a:t>
            </a:r>
          </a:p>
          <a:p>
            <a:r>
              <a:rPr lang="ar-SA" sz="2000" dirty="0">
                <a:solidFill>
                  <a:srgbClr val="FFC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ختار الإجابة الصحيحة. أيّ مما يأتي مثال على تفاعلات التحلل؟</a:t>
            </a:r>
          </a:p>
          <a:p>
            <a:r>
              <a:rPr lang="ar-SA" sz="2000" dirty="0">
                <a:solidFill>
                  <a:srgbClr val="FFC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أ- تفاعل الحديد والأكسجين لتكوين أكسيد الحديد.</a:t>
            </a:r>
          </a:p>
          <a:p>
            <a:r>
              <a:rPr lang="ar-SA" sz="2000" dirty="0">
                <a:solidFill>
                  <a:srgbClr val="FFC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ب- تفاعل كلوريد الفضة والرصاص لتكوين كلوريد الرصاص والفضة.</a:t>
            </a:r>
          </a:p>
          <a:p>
            <a:r>
              <a:rPr lang="ar-SA" sz="2000" dirty="0">
                <a:solidFill>
                  <a:srgbClr val="FFC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ج- تكوّن ثاني أكسيد الكربون والماء من حمض الكربونيك.</a:t>
            </a:r>
            <a:br>
              <a:rPr lang="ar-SA" sz="2000" dirty="0">
                <a:solidFill>
                  <a:schemeClr val="bg1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</a:br>
            <a:endParaRPr kumimoji="0" lang="ar-SA" altLang="ar-SA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814296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AE661EF-D39D-4E36-A6C7-E6EEEF92EB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1869759"/>
            <a:ext cx="7070558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ar-SA" sz="3600" b="0" i="0" dirty="0">
                <a:solidFill>
                  <a:srgbClr val="FFC000"/>
                </a:solidFill>
                <a:effectLst/>
                <a:latin typeface="A Jannat LT" panose="01000000000000000000" pitchFamily="2" charset="-78"/>
                <a:cs typeface="A Jannat LT" panose="01000000000000000000" pitchFamily="2" charset="-78"/>
              </a:rPr>
              <a:t>انتهى </a:t>
            </a:r>
          </a:p>
          <a:p>
            <a:pPr algn="ctr"/>
            <a:endParaRPr lang="ar-SA" sz="3600" dirty="0">
              <a:solidFill>
                <a:srgbClr val="FFC000"/>
              </a:solidFill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algn="ctr"/>
            <a:r>
              <a:rPr lang="ar-SA" sz="3600" dirty="0">
                <a:solidFill>
                  <a:srgbClr val="FFC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مع تمنياتي لكم بالتوفيق والسداد </a:t>
            </a:r>
            <a:br>
              <a:rPr lang="ar-SA" sz="3600" dirty="0">
                <a:solidFill>
                  <a:schemeClr val="bg1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</a:br>
            <a:endParaRPr kumimoji="0" lang="ar-SA" altLang="ar-SA" sz="3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A8475310-5FAD-4557-BFF1-8536E248CF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4178083"/>
            <a:ext cx="4936958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ar-SA" sz="2000" b="0" i="0" dirty="0">
                <a:solidFill>
                  <a:schemeClr val="bg1"/>
                </a:solidFill>
                <a:effectLst/>
                <a:latin typeface="A Jannat LT" panose="01000000000000000000" pitchFamily="2" charset="-78"/>
                <a:cs typeface="A Jannat LT" panose="01000000000000000000" pitchFamily="2" charset="-78"/>
              </a:rPr>
              <a:t>أخوكم </a:t>
            </a:r>
          </a:p>
          <a:p>
            <a:r>
              <a:rPr lang="ar-SA" sz="2000" dirty="0">
                <a:solidFill>
                  <a:schemeClr val="bg1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أ. يوسف سليمان البلوي </a:t>
            </a:r>
            <a:br>
              <a:rPr lang="ar-SA" sz="2000" dirty="0">
                <a:solidFill>
                  <a:schemeClr val="bg1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</a:br>
            <a:endParaRPr kumimoji="0" lang="ar-SA" altLang="ar-SA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099374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71392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1" name="กลุ่ม 330"/>
          <p:cNvGrpSpPr/>
          <p:nvPr/>
        </p:nvGrpSpPr>
        <p:grpSpPr>
          <a:xfrm rot="20562134">
            <a:off x="7548824" y="2458515"/>
            <a:ext cx="2470891" cy="2177917"/>
            <a:chOff x="6682128" y="3795554"/>
            <a:chExt cx="10076619" cy="8521026"/>
          </a:xfrm>
        </p:grpSpPr>
        <p:sp>
          <p:nvSpPr>
            <p:cNvPr id="332" name="Freeform 477"/>
            <p:cNvSpPr>
              <a:spLocks/>
            </p:cNvSpPr>
            <p:nvPr/>
          </p:nvSpPr>
          <p:spPr bwMode="auto">
            <a:xfrm>
              <a:off x="15315411" y="3923851"/>
              <a:ext cx="1315039" cy="8360655"/>
            </a:xfrm>
            <a:custGeom>
              <a:avLst/>
              <a:gdLst>
                <a:gd name="T0" fmla="*/ 246 w 246"/>
                <a:gd name="T1" fmla="*/ 0 h 1564"/>
                <a:gd name="T2" fmla="*/ 0 w 246"/>
                <a:gd name="T3" fmla="*/ 0 h 1564"/>
                <a:gd name="T4" fmla="*/ 0 w 246"/>
                <a:gd name="T5" fmla="*/ 60 h 1564"/>
                <a:gd name="T6" fmla="*/ 0 w 246"/>
                <a:gd name="T7" fmla="*/ 84 h 1564"/>
                <a:gd name="T8" fmla="*/ 0 w 246"/>
                <a:gd name="T9" fmla="*/ 126 h 1564"/>
                <a:gd name="T10" fmla="*/ 0 w 246"/>
                <a:gd name="T11" fmla="*/ 150 h 1564"/>
                <a:gd name="T12" fmla="*/ 0 w 246"/>
                <a:gd name="T13" fmla="*/ 192 h 1564"/>
                <a:gd name="T14" fmla="*/ 0 w 246"/>
                <a:gd name="T15" fmla="*/ 216 h 1564"/>
                <a:gd name="T16" fmla="*/ 0 w 246"/>
                <a:gd name="T17" fmla="*/ 265 h 1564"/>
                <a:gd name="T18" fmla="*/ 0 w 246"/>
                <a:gd name="T19" fmla="*/ 289 h 1564"/>
                <a:gd name="T20" fmla="*/ 0 w 246"/>
                <a:gd name="T21" fmla="*/ 331 h 1564"/>
                <a:gd name="T22" fmla="*/ 0 w 246"/>
                <a:gd name="T23" fmla="*/ 355 h 1564"/>
                <a:gd name="T24" fmla="*/ 0 w 246"/>
                <a:gd name="T25" fmla="*/ 403 h 1564"/>
                <a:gd name="T26" fmla="*/ 0 w 246"/>
                <a:gd name="T27" fmla="*/ 427 h 1564"/>
                <a:gd name="T28" fmla="*/ 0 w 246"/>
                <a:gd name="T29" fmla="*/ 505 h 1564"/>
                <a:gd name="T30" fmla="*/ 0 w 246"/>
                <a:gd name="T31" fmla="*/ 529 h 1564"/>
                <a:gd name="T32" fmla="*/ 0 w 246"/>
                <a:gd name="T33" fmla="*/ 571 h 1564"/>
                <a:gd name="T34" fmla="*/ 0 w 246"/>
                <a:gd name="T35" fmla="*/ 595 h 1564"/>
                <a:gd name="T36" fmla="*/ 0 w 246"/>
                <a:gd name="T37" fmla="*/ 650 h 1564"/>
                <a:gd name="T38" fmla="*/ 0 w 246"/>
                <a:gd name="T39" fmla="*/ 674 h 1564"/>
                <a:gd name="T40" fmla="*/ 0 w 246"/>
                <a:gd name="T41" fmla="*/ 716 h 1564"/>
                <a:gd name="T42" fmla="*/ 0 w 246"/>
                <a:gd name="T43" fmla="*/ 740 h 1564"/>
                <a:gd name="T44" fmla="*/ 0 w 246"/>
                <a:gd name="T45" fmla="*/ 782 h 1564"/>
                <a:gd name="T46" fmla="*/ 0 w 246"/>
                <a:gd name="T47" fmla="*/ 806 h 1564"/>
                <a:gd name="T48" fmla="*/ 0 w 246"/>
                <a:gd name="T49" fmla="*/ 854 h 1564"/>
                <a:gd name="T50" fmla="*/ 0 w 246"/>
                <a:gd name="T51" fmla="*/ 878 h 1564"/>
                <a:gd name="T52" fmla="*/ 0 w 246"/>
                <a:gd name="T53" fmla="*/ 920 h 1564"/>
                <a:gd name="T54" fmla="*/ 0 w 246"/>
                <a:gd name="T55" fmla="*/ 944 h 1564"/>
                <a:gd name="T56" fmla="*/ 0 w 246"/>
                <a:gd name="T57" fmla="*/ 992 h 1564"/>
                <a:gd name="T58" fmla="*/ 0 w 246"/>
                <a:gd name="T59" fmla="*/ 1016 h 1564"/>
                <a:gd name="T60" fmla="*/ 0 w 246"/>
                <a:gd name="T61" fmla="*/ 1065 h 1564"/>
                <a:gd name="T62" fmla="*/ 0 w 246"/>
                <a:gd name="T63" fmla="*/ 1089 h 1564"/>
                <a:gd name="T64" fmla="*/ 0 w 246"/>
                <a:gd name="T65" fmla="*/ 1137 h 1564"/>
                <a:gd name="T66" fmla="*/ 0 w 246"/>
                <a:gd name="T67" fmla="*/ 1161 h 1564"/>
                <a:gd name="T68" fmla="*/ 0 w 246"/>
                <a:gd name="T69" fmla="*/ 1209 h 1564"/>
                <a:gd name="T70" fmla="*/ 0 w 246"/>
                <a:gd name="T71" fmla="*/ 1227 h 1564"/>
                <a:gd name="T72" fmla="*/ 0 w 246"/>
                <a:gd name="T73" fmla="*/ 1275 h 1564"/>
                <a:gd name="T74" fmla="*/ 0 w 246"/>
                <a:gd name="T75" fmla="*/ 1299 h 1564"/>
                <a:gd name="T76" fmla="*/ 0 w 246"/>
                <a:gd name="T77" fmla="*/ 1347 h 1564"/>
                <a:gd name="T78" fmla="*/ 0 w 246"/>
                <a:gd name="T79" fmla="*/ 1365 h 1564"/>
                <a:gd name="T80" fmla="*/ 0 w 246"/>
                <a:gd name="T81" fmla="*/ 1413 h 1564"/>
                <a:gd name="T82" fmla="*/ 0 w 246"/>
                <a:gd name="T83" fmla="*/ 1438 h 1564"/>
                <a:gd name="T84" fmla="*/ 0 w 246"/>
                <a:gd name="T85" fmla="*/ 1480 h 1564"/>
                <a:gd name="T86" fmla="*/ 0 w 246"/>
                <a:gd name="T87" fmla="*/ 1504 h 1564"/>
                <a:gd name="T88" fmla="*/ 0 w 246"/>
                <a:gd name="T89" fmla="*/ 1564 h 1564"/>
                <a:gd name="T90" fmla="*/ 222 w 246"/>
                <a:gd name="T91" fmla="*/ 1564 h 1564"/>
                <a:gd name="T92" fmla="*/ 246 w 246"/>
                <a:gd name="T93" fmla="*/ 1564 h 1564"/>
                <a:gd name="T94" fmla="*/ 246 w 246"/>
                <a:gd name="T95" fmla="*/ 0 h 1564"/>
                <a:gd name="T96" fmla="*/ 246 w 246"/>
                <a:gd name="T97" fmla="*/ 0 h 1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46" h="1564">
                  <a:moveTo>
                    <a:pt x="246" y="0"/>
                  </a:moveTo>
                  <a:lnTo>
                    <a:pt x="0" y="0"/>
                  </a:lnTo>
                  <a:lnTo>
                    <a:pt x="0" y="60"/>
                  </a:lnTo>
                  <a:lnTo>
                    <a:pt x="0" y="84"/>
                  </a:lnTo>
                  <a:lnTo>
                    <a:pt x="0" y="126"/>
                  </a:lnTo>
                  <a:lnTo>
                    <a:pt x="0" y="150"/>
                  </a:lnTo>
                  <a:lnTo>
                    <a:pt x="0" y="192"/>
                  </a:lnTo>
                  <a:lnTo>
                    <a:pt x="0" y="216"/>
                  </a:lnTo>
                  <a:lnTo>
                    <a:pt x="0" y="265"/>
                  </a:lnTo>
                  <a:lnTo>
                    <a:pt x="0" y="289"/>
                  </a:lnTo>
                  <a:lnTo>
                    <a:pt x="0" y="331"/>
                  </a:lnTo>
                  <a:lnTo>
                    <a:pt x="0" y="355"/>
                  </a:lnTo>
                  <a:lnTo>
                    <a:pt x="0" y="403"/>
                  </a:lnTo>
                  <a:lnTo>
                    <a:pt x="0" y="427"/>
                  </a:lnTo>
                  <a:lnTo>
                    <a:pt x="0" y="505"/>
                  </a:lnTo>
                  <a:lnTo>
                    <a:pt x="0" y="529"/>
                  </a:lnTo>
                  <a:lnTo>
                    <a:pt x="0" y="571"/>
                  </a:lnTo>
                  <a:lnTo>
                    <a:pt x="0" y="595"/>
                  </a:lnTo>
                  <a:lnTo>
                    <a:pt x="0" y="650"/>
                  </a:lnTo>
                  <a:lnTo>
                    <a:pt x="0" y="674"/>
                  </a:lnTo>
                  <a:lnTo>
                    <a:pt x="0" y="716"/>
                  </a:lnTo>
                  <a:lnTo>
                    <a:pt x="0" y="740"/>
                  </a:lnTo>
                  <a:lnTo>
                    <a:pt x="0" y="782"/>
                  </a:lnTo>
                  <a:lnTo>
                    <a:pt x="0" y="806"/>
                  </a:lnTo>
                  <a:lnTo>
                    <a:pt x="0" y="854"/>
                  </a:lnTo>
                  <a:lnTo>
                    <a:pt x="0" y="878"/>
                  </a:lnTo>
                  <a:lnTo>
                    <a:pt x="0" y="920"/>
                  </a:lnTo>
                  <a:lnTo>
                    <a:pt x="0" y="944"/>
                  </a:lnTo>
                  <a:lnTo>
                    <a:pt x="0" y="992"/>
                  </a:lnTo>
                  <a:lnTo>
                    <a:pt x="0" y="1016"/>
                  </a:lnTo>
                  <a:lnTo>
                    <a:pt x="0" y="1065"/>
                  </a:lnTo>
                  <a:lnTo>
                    <a:pt x="0" y="1089"/>
                  </a:lnTo>
                  <a:lnTo>
                    <a:pt x="0" y="1137"/>
                  </a:lnTo>
                  <a:lnTo>
                    <a:pt x="0" y="1161"/>
                  </a:lnTo>
                  <a:lnTo>
                    <a:pt x="0" y="1209"/>
                  </a:lnTo>
                  <a:lnTo>
                    <a:pt x="0" y="1227"/>
                  </a:lnTo>
                  <a:lnTo>
                    <a:pt x="0" y="1275"/>
                  </a:lnTo>
                  <a:lnTo>
                    <a:pt x="0" y="1299"/>
                  </a:lnTo>
                  <a:lnTo>
                    <a:pt x="0" y="1347"/>
                  </a:lnTo>
                  <a:lnTo>
                    <a:pt x="0" y="1365"/>
                  </a:lnTo>
                  <a:lnTo>
                    <a:pt x="0" y="1413"/>
                  </a:lnTo>
                  <a:lnTo>
                    <a:pt x="0" y="1438"/>
                  </a:lnTo>
                  <a:lnTo>
                    <a:pt x="0" y="1480"/>
                  </a:lnTo>
                  <a:lnTo>
                    <a:pt x="0" y="1504"/>
                  </a:lnTo>
                  <a:lnTo>
                    <a:pt x="0" y="1564"/>
                  </a:lnTo>
                  <a:lnTo>
                    <a:pt x="222" y="1564"/>
                  </a:lnTo>
                  <a:lnTo>
                    <a:pt x="246" y="1564"/>
                  </a:lnTo>
                  <a:lnTo>
                    <a:pt x="246" y="0"/>
                  </a:lnTo>
                  <a:lnTo>
                    <a:pt x="24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333" name="Freeform 479"/>
            <p:cNvSpPr>
              <a:spLocks/>
            </p:cNvSpPr>
            <p:nvPr/>
          </p:nvSpPr>
          <p:spPr bwMode="auto">
            <a:xfrm>
              <a:off x="7740573" y="11803394"/>
              <a:ext cx="7286173" cy="513186"/>
            </a:xfrm>
            <a:custGeom>
              <a:avLst/>
              <a:gdLst>
                <a:gd name="T0" fmla="*/ 1129 w 1363"/>
                <a:gd name="T1" fmla="*/ 0 h 96"/>
                <a:gd name="T2" fmla="*/ 162 w 1363"/>
                <a:gd name="T3" fmla="*/ 0 h 96"/>
                <a:gd name="T4" fmla="*/ 126 w 1363"/>
                <a:gd name="T5" fmla="*/ 0 h 96"/>
                <a:gd name="T6" fmla="*/ 0 w 1363"/>
                <a:gd name="T7" fmla="*/ 0 h 96"/>
                <a:gd name="T8" fmla="*/ 0 w 1363"/>
                <a:gd name="T9" fmla="*/ 30 h 96"/>
                <a:gd name="T10" fmla="*/ 0 w 1363"/>
                <a:gd name="T11" fmla="*/ 96 h 96"/>
                <a:gd name="T12" fmla="*/ 126 w 1363"/>
                <a:gd name="T13" fmla="*/ 96 h 96"/>
                <a:gd name="T14" fmla="*/ 162 w 1363"/>
                <a:gd name="T15" fmla="*/ 96 h 96"/>
                <a:gd name="T16" fmla="*/ 1129 w 1363"/>
                <a:gd name="T17" fmla="*/ 96 h 96"/>
                <a:gd name="T18" fmla="*/ 1273 w 1363"/>
                <a:gd name="T19" fmla="*/ 66 h 96"/>
                <a:gd name="T20" fmla="*/ 1363 w 1363"/>
                <a:gd name="T21" fmla="*/ 48 h 96"/>
                <a:gd name="T22" fmla="*/ 1273 w 1363"/>
                <a:gd name="T23" fmla="*/ 30 h 96"/>
                <a:gd name="T24" fmla="*/ 1129 w 1363"/>
                <a:gd name="T25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63" h="96">
                  <a:moveTo>
                    <a:pt x="1129" y="0"/>
                  </a:moveTo>
                  <a:lnTo>
                    <a:pt x="162" y="0"/>
                  </a:lnTo>
                  <a:lnTo>
                    <a:pt x="126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96"/>
                  </a:lnTo>
                  <a:lnTo>
                    <a:pt x="126" y="96"/>
                  </a:lnTo>
                  <a:lnTo>
                    <a:pt x="162" y="96"/>
                  </a:lnTo>
                  <a:lnTo>
                    <a:pt x="1129" y="96"/>
                  </a:lnTo>
                  <a:lnTo>
                    <a:pt x="1273" y="66"/>
                  </a:lnTo>
                  <a:lnTo>
                    <a:pt x="1363" y="48"/>
                  </a:lnTo>
                  <a:lnTo>
                    <a:pt x="1273" y="30"/>
                  </a:lnTo>
                  <a:lnTo>
                    <a:pt x="112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334" name="Rectangle 492"/>
            <p:cNvSpPr>
              <a:spLocks noChangeArrowheads="1"/>
            </p:cNvSpPr>
            <p:nvPr/>
          </p:nvSpPr>
          <p:spPr bwMode="auto">
            <a:xfrm>
              <a:off x="15443707" y="3795554"/>
              <a:ext cx="1315039" cy="836065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335" name="Rectangle 493"/>
            <p:cNvSpPr>
              <a:spLocks noChangeArrowheads="1"/>
            </p:cNvSpPr>
            <p:nvPr/>
          </p:nvSpPr>
          <p:spPr bwMode="auto">
            <a:xfrm>
              <a:off x="15443707" y="11707173"/>
              <a:ext cx="673557" cy="128297"/>
            </a:xfrm>
            <a:prstGeom prst="rect">
              <a:avLst/>
            </a:prstGeom>
            <a:solidFill>
              <a:srgbClr val="C5C6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336" name="Rectangle 494"/>
            <p:cNvSpPr>
              <a:spLocks noChangeArrowheads="1"/>
            </p:cNvSpPr>
            <p:nvPr/>
          </p:nvSpPr>
          <p:spPr bwMode="auto">
            <a:xfrm>
              <a:off x="15443707" y="10258489"/>
              <a:ext cx="673557" cy="96223"/>
            </a:xfrm>
            <a:prstGeom prst="rect">
              <a:avLst/>
            </a:prstGeom>
            <a:solidFill>
              <a:srgbClr val="C5C6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337" name="Rectangle 495"/>
            <p:cNvSpPr>
              <a:spLocks noChangeArrowheads="1"/>
            </p:cNvSpPr>
            <p:nvPr/>
          </p:nvSpPr>
          <p:spPr bwMode="auto">
            <a:xfrm>
              <a:off x="15443707" y="9488710"/>
              <a:ext cx="673557" cy="128297"/>
            </a:xfrm>
            <a:prstGeom prst="rect">
              <a:avLst/>
            </a:prstGeom>
            <a:solidFill>
              <a:srgbClr val="C5C6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338" name="Rectangle 496"/>
            <p:cNvSpPr>
              <a:spLocks noChangeArrowheads="1"/>
            </p:cNvSpPr>
            <p:nvPr/>
          </p:nvSpPr>
          <p:spPr bwMode="auto">
            <a:xfrm>
              <a:off x="15443707" y="8713587"/>
              <a:ext cx="673557" cy="128297"/>
            </a:xfrm>
            <a:prstGeom prst="rect">
              <a:avLst/>
            </a:prstGeom>
            <a:solidFill>
              <a:srgbClr val="C5C6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339" name="Rectangle 497"/>
            <p:cNvSpPr>
              <a:spLocks noChangeArrowheads="1"/>
            </p:cNvSpPr>
            <p:nvPr/>
          </p:nvSpPr>
          <p:spPr bwMode="auto">
            <a:xfrm>
              <a:off x="15443707" y="7975882"/>
              <a:ext cx="737704" cy="128297"/>
            </a:xfrm>
            <a:prstGeom prst="rect">
              <a:avLst/>
            </a:prstGeom>
            <a:solidFill>
              <a:srgbClr val="C5C6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340" name="Rectangle 498"/>
            <p:cNvSpPr>
              <a:spLocks noChangeArrowheads="1"/>
            </p:cNvSpPr>
            <p:nvPr/>
          </p:nvSpPr>
          <p:spPr bwMode="auto">
            <a:xfrm>
              <a:off x="15443707" y="7270252"/>
              <a:ext cx="737704" cy="128297"/>
            </a:xfrm>
            <a:prstGeom prst="rect">
              <a:avLst/>
            </a:prstGeom>
            <a:solidFill>
              <a:srgbClr val="C5C6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341" name="Rectangle 499"/>
            <p:cNvSpPr>
              <a:spLocks noChangeArrowheads="1"/>
            </p:cNvSpPr>
            <p:nvPr/>
          </p:nvSpPr>
          <p:spPr bwMode="auto">
            <a:xfrm>
              <a:off x="15443707" y="6495125"/>
              <a:ext cx="737704" cy="128297"/>
            </a:xfrm>
            <a:prstGeom prst="rect">
              <a:avLst/>
            </a:prstGeom>
            <a:solidFill>
              <a:srgbClr val="C5C6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342" name="Rectangle 500"/>
            <p:cNvSpPr>
              <a:spLocks noChangeArrowheads="1"/>
            </p:cNvSpPr>
            <p:nvPr/>
          </p:nvSpPr>
          <p:spPr bwMode="auto">
            <a:xfrm>
              <a:off x="15443707" y="10996194"/>
              <a:ext cx="673557" cy="96223"/>
            </a:xfrm>
            <a:prstGeom prst="rect">
              <a:avLst/>
            </a:prstGeom>
            <a:solidFill>
              <a:srgbClr val="C5C6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343" name="Rectangle 501"/>
            <p:cNvSpPr>
              <a:spLocks noChangeArrowheads="1"/>
            </p:cNvSpPr>
            <p:nvPr/>
          </p:nvSpPr>
          <p:spPr bwMode="auto">
            <a:xfrm>
              <a:off x="15443707" y="11349009"/>
              <a:ext cx="352815" cy="128297"/>
            </a:xfrm>
            <a:prstGeom prst="rect">
              <a:avLst/>
            </a:prstGeom>
            <a:solidFill>
              <a:srgbClr val="C5C6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344" name="Rectangle 502"/>
            <p:cNvSpPr>
              <a:spLocks noChangeArrowheads="1"/>
            </p:cNvSpPr>
            <p:nvPr/>
          </p:nvSpPr>
          <p:spPr bwMode="auto">
            <a:xfrm>
              <a:off x="15443707" y="10611304"/>
              <a:ext cx="352815" cy="128297"/>
            </a:xfrm>
            <a:prstGeom prst="rect">
              <a:avLst/>
            </a:prstGeom>
            <a:solidFill>
              <a:srgbClr val="C5C6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345" name="Rectangle 503"/>
            <p:cNvSpPr>
              <a:spLocks noChangeArrowheads="1"/>
            </p:cNvSpPr>
            <p:nvPr/>
          </p:nvSpPr>
          <p:spPr bwMode="auto">
            <a:xfrm>
              <a:off x="15443707" y="9873600"/>
              <a:ext cx="352815" cy="128297"/>
            </a:xfrm>
            <a:prstGeom prst="rect">
              <a:avLst/>
            </a:prstGeom>
            <a:solidFill>
              <a:srgbClr val="C5C6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346" name="Rectangle 504"/>
            <p:cNvSpPr>
              <a:spLocks noChangeArrowheads="1"/>
            </p:cNvSpPr>
            <p:nvPr/>
          </p:nvSpPr>
          <p:spPr bwMode="auto">
            <a:xfrm>
              <a:off x="15443707" y="9098477"/>
              <a:ext cx="352815" cy="128297"/>
            </a:xfrm>
            <a:prstGeom prst="rect">
              <a:avLst/>
            </a:prstGeom>
            <a:solidFill>
              <a:srgbClr val="C5C6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347" name="Rectangle 505"/>
            <p:cNvSpPr>
              <a:spLocks noChangeArrowheads="1"/>
            </p:cNvSpPr>
            <p:nvPr/>
          </p:nvSpPr>
          <p:spPr bwMode="auto">
            <a:xfrm>
              <a:off x="15443707" y="8360771"/>
              <a:ext cx="352815" cy="128297"/>
            </a:xfrm>
            <a:prstGeom prst="rect">
              <a:avLst/>
            </a:prstGeom>
            <a:solidFill>
              <a:srgbClr val="C5C6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348" name="Rectangle 506"/>
            <p:cNvSpPr>
              <a:spLocks noChangeArrowheads="1"/>
            </p:cNvSpPr>
            <p:nvPr/>
          </p:nvSpPr>
          <p:spPr bwMode="auto">
            <a:xfrm>
              <a:off x="15443707" y="7623067"/>
              <a:ext cx="352815" cy="128297"/>
            </a:xfrm>
            <a:prstGeom prst="rect">
              <a:avLst/>
            </a:prstGeom>
            <a:solidFill>
              <a:srgbClr val="C5C6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349" name="Rectangle 507"/>
            <p:cNvSpPr>
              <a:spLocks noChangeArrowheads="1"/>
            </p:cNvSpPr>
            <p:nvPr/>
          </p:nvSpPr>
          <p:spPr bwMode="auto">
            <a:xfrm>
              <a:off x="15443707" y="6847940"/>
              <a:ext cx="352815" cy="128297"/>
            </a:xfrm>
            <a:prstGeom prst="rect">
              <a:avLst/>
            </a:prstGeom>
            <a:solidFill>
              <a:srgbClr val="C5C6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350" name="Rectangle 508"/>
            <p:cNvSpPr>
              <a:spLocks noChangeArrowheads="1"/>
            </p:cNvSpPr>
            <p:nvPr/>
          </p:nvSpPr>
          <p:spPr bwMode="auto">
            <a:xfrm>
              <a:off x="15443707" y="5949864"/>
              <a:ext cx="673557" cy="128297"/>
            </a:xfrm>
            <a:prstGeom prst="rect">
              <a:avLst/>
            </a:prstGeom>
            <a:solidFill>
              <a:srgbClr val="C5C6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351" name="Rectangle 509"/>
            <p:cNvSpPr>
              <a:spLocks noChangeArrowheads="1"/>
            </p:cNvSpPr>
            <p:nvPr/>
          </p:nvSpPr>
          <p:spPr bwMode="auto">
            <a:xfrm>
              <a:off x="15443707" y="4469111"/>
              <a:ext cx="673556" cy="128298"/>
            </a:xfrm>
            <a:prstGeom prst="rect">
              <a:avLst/>
            </a:prstGeom>
            <a:solidFill>
              <a:srgbClr val="C5C6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352" name="Rectangle 510"/>
            <p:cNvSpPr>
              <a:spLocks noChangeArrowheads="1"/>
            </p:cNvSpPr>
            <p:nvPr/>
          </p:nvSpPr>
          <p:spPr bwMode="auto">
            <a:xfrm>
              <a:off x="15443707" y="5212160"/>
              <a:ext cx="673557" cy="128297"/>
            </a:xfrm>
            <a:prstGeom prst="rect">
              <a:avLst/>
            </a:prstGeom>
            <a:solidFill>
              <a:srgbClr val="C5C6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353" name="Rectangle 511"/>
            <p:cNvSpPr>
              <a:spLocks noChangeArrowheads="1"/>
            </p:cNvSpPr>
            <p:nvPr/>
          </p:nvSpPr>
          <p:spPr bwMode="auto">
            <a:xfrm>
              <a:off x="15443707" y="5564975"/>
              <a:ext cx="352815" cy="128297"/>
            </a:xfrm>
            <a:prstGeom prst="rect">
              <a:avLst/>
            </a:prstGeom>
            <a:solidFill>
              <a:srgbClr val="C5C6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354" name="Rectangle 512"/>
            <p:cNvSpPr>
              <a:spLocks noChangeArrowheads="1"/>
            </p:cNvSpPr>
            <p:nvPr/>
          </p:nvSpPr>
          <p:spPr bwMode="auto">
            <a:xfrm>
              <a:off x="15443707" y="4821926"/>
              <a:ext cx="352815" cy="128297"/>
            </a:xfrm>
            <a:prstGeom prst="rect">
              <a:avLst/>
            </a:prstGeom>
            <a:solidFill>
              <a:srgbClr val="C5C6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355" name="Rectangle 513"/>
            <p:cNvSpPr>
              <a:spLocks noChangeArrowheads="1"/>
            </p:cNvSpPr>
            <p:nvPr/>
          </p:nvSpPr>
          <p:spPr bwMode="auto">
            <a:xfrm>
              <a:off x="15443707" y="4116296"/>
              <a:ext cx="352815" cy="128297"/>
            </a:xfrm>
            <a:prstGeom prst="rect">
              <a:avLst/>
            </a:prstGeom>
            <a:solidFill>
              <a:srgbClr val="C5C6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356" name="Rectangle 514"/>
            <p:cNvSpPr>
              <a:spLocks noChangeArrowheads="1"/>
            </p:cNvSpPr>
            <p:nvPr/>
          </p:nvSpPr>
          <p:spPr bwMode="auto">
            <a:xfrm>
              <a:off x="16630450" y="3795554"/>
              <a:ext cx="128297" cy="8360655"/>
            </a:xfrm>
            <a:prstGeom prst="rect">
              <a:avLst/>
            </a:prstGeom>
            <a:solidFill>
              <a:srgbClr val="C5C6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357" name="Rectangle 515"/>
            <p:cNvSpPr>
              <a:spLocks noChangeArrowheads="1"/>
            </p:cNvSpPr>
            <p:nvPr/>
          </p:nvSpPr>
          <p:spPr bwMode="auto">
            <a:xfrm>
              <a:off x="8734871" y="11675098"/>
              <a:ext cx="5169282" cy="160371"/>
            </a:xfrm>
            <a:prstGeom prst="rect">
              <a:avLst/>
            </a:prstGeom>
            <a:solidFill>
              <a:srgbClr val="2E32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358" name="Rectangle 516"/>
            <p:cNvSpPr>
              <a:spLocks noChangeArrowheads="1"/>
            </p:cNvSpPr>
            <p:nvPr/>
          </p:nvSpPr>
          <p:spPr bwMode="auto">
            <a:xfrm>
              <a:off x="8734871" y="11835468"/>
              <a:ext cx="5169282" cy="192445"/>
            </a:xfrm>
            <a:prstGeom prst="rect">
              <a:avLst/>
            </a:prstGeom>
            <a:solidFill>
              <a:srgbClr val="6468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359" name="Rectangle 517"/>
            <p:cNvSpPr>
              <a:spLocks noChangeArrowheads="1"/>
            </p:cNvSpPr>
            <p:nvPr/>
          </p:nvSpPr>
          <p:spPr bwMode="auto">
            <a:xfrm>
              <a:off x="8734871" y="12027913"/>
              <a:ext cx="5169282" cy="160371"/>
            </a:xfrm>
            <a:prstGeom prst="rect">
              <a:avLst/>
            </a:prstGeom>
            <a:solidFill>
              <a:srgbClr val="3337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360" name="Freeform 518"/>
            <p:cNvSpPr>
              <a:spLocks/>
            </p:cNvSpPr>
            <p:nvPr/>
          </p:nvSpPr>
          <p:spPr bwMode="auto">
            <a:xfrm>
              <a:off x="14641854" y="11835468"/>
              <a:ext cx="513186" cy="192445"/>
            </a:xfrm>
            <a:custGeom>
              <a:avLst/>
              <a:gdLst>
                <a:gd name="T0" fmla="*/ 1 w 16"/>
                <a:gd name="T1" fmla="*/ 6 h 6"/>
                <a:gd name="T2" fmla="*/ 16 w 16"/>
                <a:gd name="T3" fmla="*/ 3 h 6"/>
                <a:gd name="T4" fmla="*/ 1 w 16"/>
                <a:gd name="T5" fmla="*/ 0 h 6"/>
                <a:gd name="T6" fmla="*/ 1 w 16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6">
                  <a:moveTo>
                    <a:pt x="1" y="6"/>
                  </a:moveTo>
                  <a:cubicBezTo>
                    <a:pt x="16" y="3"/>
                    <a:pt x="16" y="3"/>
                    <a:pt x="16" y="3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2"/>
                    <a:pt x="0" y="4"/>
                    <a:pt x="1" y="6"/>
                  </a:cubicBezTo>
                  <a:close/>
                </a:path>
              </a:pathLst>
            </a:custGeom>
            <a:solidFill>
              <a:srgbClr val="2E32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361" name="Freeform 519"/>
            <p:cNvSpPr>
              <a:spLocks/>
            </p:cNvSpPr>
            <p:nvPr/>
          </p:nvSpPr>
          <p:spPr bwMode="auto">
            <a:xfrm>
              <a:off x="13904150" y="11675098"/>
              <a:ext cx="769778" cy="513186"/>
            </a:xfrm>
            <a:custGeom>
              <a:avLst/>
              <a:gdLst>
                <a:gd name="T0" fmla="*/ 24 w 24"/>
                <a:gd name="T1" fmla="*/ 5 h 16"/>
                <a:gd name="T2" fmla="*/ 0 w 24"/>
                <a:gd name="T3" fmla="*/ 0 h 16"/>
                <a:gd name="T4" fmla="*/ 0 w 24"/>
                <a:gd name="T5" fmla="*/ 16 h 16"/>
                <a:gd name="T6" fmla="*/ 24 w 24"/>
                <a:gd name="T7" fmla="*/ 11 h 16"/>
                <a:gd name="T8" fmla="*/ 24 w 24"/>
                <a:gd name="T9" fmla="*/ 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6">
                  <a:moveTo>
                    <a:pt x="24" y="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24" y="11"/>
                    <a:pt x="24" y="11"/>
                    <a:pt x="24" y="11"/>
                  </a:cubicBezTo>
                  <a:cubicBezTo>
                    <a:pt x="23" y="9"/>
                    <a:pt x="23" y="7"/>
                    <a:pt x="2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362" name="Rectangle 520"/>
            <p:cNvSpPr>
              <a:spLocks noChangeArrowheads="1"/>
            </p:cNvSpPr>
            <p:nvPr/>
          </p:nvSpPr>
          <p:spPr bwMode="auto">
            <a:xfrm>
              <a:off x="8542427" y="11675098"/>
              <a:ext cx="192445" cy="51318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363" name="Rectangle 521"/>
            <p:cNvSpPr>
              <a:spLocks noChangeArrowheads="1"/>
            </p:cNvSpPr>
            <p:nvPr/>
          </p:nvSpPr>
          <p:spPr bwMode="auto">
            <a:xfrm>
              <a:off x="7868870" y="11675098"/>
              <a:ext cx="673557" cy="513186"/>
            </a:xfrm>
            <a:prstGeom prst="rect">
              <a:avLst/>
            </a:prstGeom>
            <a:solidFill>
              <a:srgbClr val="6468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364" name="Rectangle 522"/>
            <p:cNvSpPr>
              <a:spLocks noChangeArrowheads="1"/>
            </p:cNvSpPr>
            <p:nvPr/>
          </p:nvSpPr>
          <p:spPr bwMode="auto">
            <a:xfrm>
              <a:off x="7868870" y="11675098"/>
              <a:ext cx="673557" cy="160371"/>
            </a:xfrm>
            <a:prstGeom prst="rect">
              <a:avLst/>
            </a:prstGeom>
            <a:solidFill>
              <a:srgbClr val="2E32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365" name="Rectangle 523"/>
            <p:cNvSpPr>
              <a:spLocks noChangeArrowheads="1"/>
            </p:cNvSpPr>
            <p:nvPr/>
          </p:nvSpPr>
          <p:spPr bwMode="auto">
            <a:xfrm>
              <a:off x="8542427" y="11675098"/>
              <a:ext cx="192445" cy="160371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366" name="Freeform 524"/>
            <p:cNvSpPr>
              <a:spLocks/>
            </p:cNvSpPr>
            <p:nvPr/>
          </p:nvSpPr>
          <p:spPr bwMode="auto">
            <a:xfrm>
              <a:off x="7708499" y="5757421"/>
              <a:ext cx="7222025" cy="5463293"/>
            </a:xfrm>
            <a:custGeom>
              <a:avLst/>
              <a:gdLst>
                <a:gd name="T0" fmla="*/ 1351 w 1351"/>
                <a:gd name="T1" fmla="*/ 1022 h 1022"/>
                <a:gd name="T2" fmla="*/ 0 w 1351"/>
                <a:gd name="T3" fmla="*/ 1022 h 1022"/>
                <a:gd name="T4" fmla="*/ 0 w 1351"/>
                <a:gd name="T5" fmla="*/ 0 h 1022"/>
                <a:gd name="T6" fmla="*/ 679 w 1351"/>
                <a:gd name="T7" fmla="*/ 0 h 1022"/>
                <a:gd name="T8" fmla="*/ 1351 w 1351"/>
                <a:gd name="T9" fmla="*/ 0 h 1022"/>
                <a:gd name="T10" fmla="*/ 1351 w 1351"/>
                <a:gd name="T11" fmla="*/ 1022 h 10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1" h="1022">
                  <a:moveTo>
                    <a:pt x="1351" y="1022"/>
                  </a:moveTo>
                  <a:lnTo>
                    <a:pt x="0" y="1022"/>
                  </a:lnTo>
                  <a:lnTo>
                    <a:pt x="0" y="0"/>
                  </a:lnTo>
                  <a:lnTo>
                    <a:pt x="679" y="0"/>
                  </a:lnTo>
                  <a:lnTo>
                    <a:pt x="1351" y="0"/>
                  </a:lnTo>
                  <a:lnTo>
                    <a:pt x="1351" y="1022"/>
                  </a:lnTo>
                  <a:close/>
                </a:path>
              </a:pathLst>
            </a:custGeom>
            <a:solidFill>
              <a:srgbClr val="D6B9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367" name="Rectangle 525"/>
            <p:cNvSpPr>
              <a:spLocks noChangeArrowheads="1"/>
            </p:cNvSpPr>
            <p:nvPr/>
          </p:nvSpPr>
          <p:spPr bwMode="auto">
            <a:xfrm>
              <a:off x="7868870" y="10579230"/>
              <a:ext cx="6869210" cy="449038"/>
            </a:xfrm>
            <a:prstGeom prst="rect">
              <a:avLst/>
            </a:prstGeom>
            <a:solidFill>
              <a:srgbClr val="D4D2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368" name="Freeform 526"/>
            <p:cNvSpPr>
              <a:spLocks/>
            </p:cNvSpPr>
            <p:nvPr/>
          </p:nvSpPr>
          <p:spPr bwMode="auto">
            <a:xfrm>
              <a:off x="11126636" y="5752740"/>
              <a:ext cx="3431932" cy="5270846"/>
            </a:xfrm>
            <a:custGeom>
              <a:avLst/>
              <a:gdLst>
                <a:gd name="T0" fmla="*/ 17 w 107"/>
                <a:gd name="T1" fmla="*/ 0 h 164"/>
                <a:gd name="T2" fmla="*/ 0 w 107"/>
                <a:gd name="T3" fmla="*/ 10 h 164"/>
                <a:gd name="T4" fmla="*/ 0 w 107"/>
                <a:gd name="T5" fmla="*/ 153 h 164"/>
                <a:gd name="T6" fmla="*/ 0 w 107"/>
                <a:gd name="T7" fmla="*/ 156 h 164"/>
                <a:gd name="T8" fmla="*/ 0 w 107"/>
                <a:gd name="T9" fmla="*/ 164 h 164"/>
                <a:gd name="T10" fmla="*/ 11 w 107"/>
                <a:gd name="T11" fmla="*/ 156 h 164"/>
                <a:gd name="T12" fmla="*/ 107 w 107"/>
                <a:gd name="T13" fmla="*/ 156 h 164"/>
                <a:gd name="T14" fmla="*/ 107 w 107"/>
                <a:gd name="T15" fmla="*/ 0 h 164"/>
                <a:gd name="T16" fmla="*/ 17 w 107"/>
                <a:gd name="T17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7" h="164">
                  <a:moveTo>
                    <a:pt x="17" y="0"/>
                  </a:moveTo>
                  <a:cubicBezTo>
                    <a:pt x="10" y="2"/>
                    <a:pt x="3" y="5"/>
                    <a:pt x="0" y="10"/>
                  </a:cubicBezTo>
                  <a:cubicBezTo>
                    <a:pt x="0" y="153"/>
                    <a:pt x="0" y="153"/>
                    <a:pt x="0" y="153"/>
                  </a:cubicBezTo>
                  <a:cubicBezTo>
                    <a:pt x="0" y="156"/>
                    <a:pt x="0" y="156"/>
                    <a:pt x="0" y="156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2" y="162"/>
                    <a:pt x="4" y="157"/>
                    <a:pt x="11" y="156"/>
                  </a:cubicBezTo>
                  <a:cubicBezTo>
                    <a:pt x="107" y="156"/>
                    <a:pt x="107" y="156"/>
                    <a:pt x="107" y="156"/>
                  </a:cubicBezTo>
                  <a:cubicBezTo>
                    <a:pt x="107" y="0"/>
                    <a:pt x="107" y="0"/>
                    <a:pt x="107" y="0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rgbClr val="F7F7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369" name="Freeform 527"/>
            <p:cNvSpPr>
              <a:spLocks/>
            </p:cNvSpPr>
            <p:nvPr/>
          </p:nvSpPr>
          <p:spPr bwMode="auto">
            <a:xfrm>
              <a:off x="7868870" y="5564975"/>
              <a:ext cx="3437278" cy="5270847"/>
            </a:xfrm>
            <a:custGeom>
              <a:avLst/>
              <a:gdLst>
                <a:gd name="T0" fmla="*/ 90 w 107"/>
                <a:gd name="T1" fmla="*/ 0 h 164"/>
                <a:gd name="T2" fmla="*/ 107 w 107"/>
                <a:gd name="T3" fmla="*/ 10 h 164"/>
                <a:gd name="T4" fmla="*/ 107 w 107"/>
                <a:gd name="T5" fmla="*/ 153 h 164"/>
                <a:gd name="T6" fmla="*/ 107 w 107"/>
                <a:gd name="T7" fmla="*/ 156 h 164"/>
                <a:gd name="T8" fmla="*/ 107 w 107"/>
                <a:gd name="T9" fmla="*/ 164 h 164"/>
                <a:gd name="T10" fmla="*/ 96 w 107"/>
                <a:gd name="T11" fmla="*/ 156 h 164"/>
                <a:gd name="T12" fmla="*/ 0 w 107"/>
                <a:gd name="T13" fmla="*/ 156 h 164"/>
                <a:gd name="T14" fmla="*/ 0 w 107"/>
                <a:gd name="T15" fmla="*/ 0 h 164"/>
                <a:gd name="T16" fmla="*/ 90 w 107"/>
                <a:gd name="T17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7" h="164">
                  <a:moveTo>
                    <a:pt x="90" y="0"/>
                  </a:moveTo>
                  <a:cubicBezTo>
                    <a:pt x="97" y="2"/>
                    <a:pt x="104" y="5"/>
                    <a:pt x="107" y="10"/>
                  </a:cubicBezTo>
                  <a:cubicBezTo>
                    <a:pt x="107" y="153"/>
                    <a:pt x="107" y="153"/>
                    <a:pt x="107" y="153"/>
                  </a:cubicBezTo>
                  <a:cubicBezTo>
                    <a:pt x="107" y="156"/>
                    <a:pt x="107" y="156"/>
                    <a:pt x="107" y="156"/>
                  </a:cubicBezTo>
                  <a:cubicBezTo>
                    <a:pt x="107" y="164"/>
                    <a:pt x="107" y="164"/>
                    <a:pt x="107" y="164"/>
                  </a:cubicBezTo>
                  <a:cubicBezTo>
                    <a:pt x="105" y="161"/>
                    <a:pt x="101" y="158"/>
                    <a:pt x="96" y="156"/>
                  </a:cubicBezTo>
                  <a:cubicBezTo>
                    <a:pt x="0" y="156"/>
                    <a:pt x="0" y="156"/>
                    <a:pt x="0" y="156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9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370" name="Freeform 528"/>
            <p:cNvSpPr>
              <a:spLocks/>
            </p:cNvSpPr>
            <p:nvPr/>
          </p:nvSpPr>
          <p:spPr bwMode="auto">
            <a:xfrm>
              <a:off x="10755541" y="5564975"/>
              <a:ext cx="550608" cy="5270847"/>
            </a:xfrm>
            <a:custGeom>
              <a:avLst/>
              <a:gdLst>
                <a:gd name="T0" fmla="*/ 0 w 17"/>
                <a:gd name="T1" fmla="*/ 0 h 164"/>
                <a:gd name="T2" fmla="*/ 0 w 17"/>
                <a:gd name="T3" fmla="*/ 156 h 164"/>
                <a:gd name="T4" fmla="*/ 17 w 17"/>
                <a:gd name="T5" fmla="*/ 164 h 164"/>
                <a:gd name="T6" fmla="*/ 17 w 17"/>
                <a:gd name="T7" fmla="*/ 10 h 164"/>
                <a:gd name="T8" fmla="*/ 0 w 17"/>
                <a:gd name="T9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64">
                  <a:moveTo>
                    <a:pt x="0" y="0"/>
                  </a:moveTo>
                  <a:cubicBezTo>
                    <a:pt x="0" y="156"/>
                    <a:pt x="0" y="156"/>
                    <a:pt x="0" y="156"/>
                  </a:cubicBezTo>
                  <a:cubicBezTo>
                    <a:pt x="0" y="156"/>
                    <a:pt x="10" y="155"/>
                    <a:pt x="17" y="164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4" y="5"/>
                    <a:pt x="8" y="2"/>
                    <a:pt x="0" y="0"/>
                  </a:cubicBezTo>
                  <a:close/>
                </a:path>
              </a:pathLst>
            </a:custGeom>
            <a:solidFill>
              <a:srgbClr val="E4E3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 dirty="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371" name="Rectangle 529"/>
            <p:cNvSpPr>
              <a:spLocks noChangeArrowheads="1"/>
            </p:cNvSpPr>
            <p:nvPr/>
          </p:nvSpPr>
          <p:spPr bwMode="auto">
            <a:xfrm>
              <a:off x="8959391" y="6302681"/>
              <a:ext cx="1218816" cy="64148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372" name="Rectangle 530"/>
            <p:cNvSpPr>
              <a:spLocks noChangeArrowheads="1"/>
            </p:cNvSpPr>
            <p:nvPr/>
          </p:nvSpPr>
          <p:spPr bwMode="auto">
            <a:xfrm>
              <a:off x="8766945" y="6527199"/>
              <a:ext cx="1828225" cy="64148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373" name="Rectangle 531"/>
            <p:cNvSpPr>
              <a:spLocks noChangeArrowheads="1"/>
            </p:cNvSpPr>
            <p:nvPr/>
          </p:nvSpPr>
          <p:spPr bwMode="auto">
            <a:xfrm>
              <a:off x="8542427" y="6623422"/>
              <a:ext cx="2052745" cy="64148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374" name="Rectangle 532"/>
            <p:cNvSpPr>
              <a:spLocks noChangeArrowheads="1"/>
            </p:cNvSpPr>
            <p:nvPr/>
          </p:nvSpPr>
          <p:spPr bwMode="auto">
            <a:xfrm>
              <a:off x="8542427" y="6719644"/>
              <a:ext cx="2052745" cy="64148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375" name="Rectangle 533"/>
            <p:cNvSpPr>
              <a:spLocks noChangeArrowheads="1"/>
            </p:cNvSpPr>
            <p:nvPr/>
          </p:nvSpPr>
          <p:spPr bwMode="auto">
            <a:xfrm>
              <a:off x="8542427" y="6847940"/>
              <a:ext cx="2052745" cy="64148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376" name="Rectangle 534"/>
            <p:cNvSpPr>
              <a:spLocks noChangeArrowheads="1"/>
            </p:cNvSpPr>
            <p:nvPr/>
          </p:nvSpPr>
          <p:spPr bwMode="auto">
            <a:xfrm>
              <a:off x="8542427" y="6944163"/>
              <a:ext cx="2052745" cy="64148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377" name="Rectangle 535"/>
            <p:cNvSpPr>
              <a:spLocks noChangeArrowheads="1"/>
            </p:cNvSpPr>
            <p:nvPr/>
          </p:nvSpPr>
          <p:spPr bwMode="auto">
            <a:xfrm>
              <a:off x="8542427" y="7040385"/>
              <a:ext cx="2052745" cy="64148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378" name="Rectangle 536"/>
            <p:cNvSpPr>
              <a:spLocks noChangeArrowheads="1"/>
            </p:cNvSpPr>
            <p:nvPr/>
          </p:nvSpPr>
          <p:spPr bwMode="auto">
            <a:xfrm>
              <a:off x="8542427" y="7168682"/>
              <a:ext cx="2052745" cy="32074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379" name="Rectangle 537"/>
            <p:cNvSpPr>
              <a:spLocks noChangeArrowheads="1"/>
            </p:cNvSpPr>
            <p:nvPr/>
          </p:nvSpPr>
          <p:spPr bwMode="auto">
            <a:xfrm>
              <a:off x="8542427" y="7270252"/>
              <a:ext cx="2052745" cy="64148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380" name="Rectangle 538"/>
            <p:cNvSpPr>
              <a:spLocks noChangeArrowheads="1"/>
            </p:cNvSpPr>
            <p:nvPr/>
          </p:nvSpPr>
          <p:spPr bwMode="auto">
            <a:xfrm>
              <a:off x="8542427" y="7366473"/>
              <a:ext cx="1026372" cy="64148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381" name="Rectangle 539"/>
            <p:cNvSpPr>
              <a:spLocks noChangeArrowheads="1"/>
            </p:cNvSpPr>
            <p:nvPr/>
          </p:nvSpPr>
          <p:spPr bwMode="auto">
            <a:xfrm>
              <a:off x="8766945" y="7494770"/>
              <a:ext cx="1828225" cy="64148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382" name="Rectangle 540"/>
            <p:cNvSpPr>
              <a:spLocks noChangeArrowheads="1"/>
            </p:cNvSpPr>
            <p:nvPr/>
          </p:nvSpPr>
          <p:spPr bwMode="auto">
            <a:xfrm>
              <a:off x="8542427" y="7590993"/>
              <a:ext cx="2052745" cy="64148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383" name="Rectangle 541"/>
            <p:cNvSpPr>
              <a:spLocks noChangeArrowheads="1"/>
            </p:cNvSpPr>
            <p:nvPr/>
          </p:nvSpPr>
          <p:spPr bwMode="auto">
            <a:xfrm>
              <a:off x="8542427" y="7687216"/>
              <a:ext cx="2052745" cy="64148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384" name="Rectangle 542"/>
            <p:cNvSpPr>
              <a:spLocks noChangeArrowheads="1"/>
            </p:cNvSpPr>
            <p:nvPr/>
          </p:nvSpPr>
          <p:spPr bwMode="auto">
            <a:xfrm>
              <a:off x="8542427" y="7815511"/>
              <a:ext cx="2052745" cy="32074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385" name="Rectangle 543"/>
            <p:cNvSpPr>
              <a:spLocks noChangeArrowheads="1"/>
            </p:cNvSpPr>
            <p:nvPr/>
          </p:nvSpPr>
          <p:spPr bwMode="auto">
            <a:xfrm>
              <a:off x="8542427" y="7911734"/>
              <a:ext cx="2052745" cy="64148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386" name="Rectangle 544"/>
            <p:cNvSpPr>
              <a:spLocks noChangeArrowheads="1"/>
            </p:cNvSpPr>
            <p:nvPr/>
          </p:nvSpPr>
          <p:spPr bwMode="auto">
            <a:xfrm>
              <a:off x="8542427" y="8007956"/>
              <a:ext cx="2052745" cy="64148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387" name="Rectangle 545"/>
            <p:cNvSpPr>
              <a:spLocks noChangeArrowheads="1"/>
            </p:cNvSpPr>
            <p:nvPr/>
          </p:nvSpPr>
          <p:spPr bwMode="auto">
            <a:xfrm>
              <a:off x="8542427" y="8104179"/>
              <a:ext cx="2052745" cy="64148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388" name="Rectangle 546"/>
            <p:cNvSpPr>
              <a:spLocks noChangeArrowheads="1"/>
            </p:cNvSpPr>
            <p:nvPr/>
          </p:nvSpPr>
          <p:spPr bwMode="auto">
            <a:xfrm>
              <a:off x="8542427" y="8232475"/>
              <a:ext cx="2052745" cy="64148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389" name="Rectangle 547"/>
            <p:cNvSpPr>
              <a:spLocks noChangeArrowheads="1"/>
            </p:cNvSpPr>
            <p:nvPr/>
          </p:nvSpPr>
          <p:spPr bwMode="auto">
            <a:xfrm>
              <a:off x="8542427" y="8328697"/>
              <a:ext cx="1699928" cy="64148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390" name="Rectangle 548"/>
            <p:cNvSpPr>
              <a:spLocks noChangeArrowheads="1"/>
            </p:cNvSpPr>
            <p:nvPr/>
          </p:nvSpPr>
          <p:spPr bwMode="auto">
            <a:xfrm>
              <a:off x="8766945" y="8456994"/>
              <a:ext cx="1828225" cy="32074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391" name="Rectangle 549"/>
            <p:cNvSpPr>
              <a:spLocks noChangeArrowheads="1"/>
            </p:cNvSpPr>
            <p:nvPr/>
          </p:nvSpPr>
          <p:spPr bwMode="auto">
            <a:xfrm>
              <a:off x="8542427" y="8553217"/>
              <a:ext cx="2052745" cy="64148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392" name="Rectangle 550"/>
            <p:cNvSpPr>
              <a:spLocks noChangeArrowheads="1"/>
            </p:cNvSpPr>
            <p:nvPr/>
          </p:nvSpPr>
          <p:spPr bwMode="auto">
            <a:xfrm>
              <a:off x="8542427" y="8649440"/>
              <a:ext cx="2052745" cy="64148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393" name="Rectangle 551"/>
            <p:cNvSpPr>
              <a:spLocks noChangeArrowheads="1"/>
            </p:cNvSpPr>
            <p:nvPr/>
          </p:nvSpPr>
          <p:spPr bwMode="auto">
            <a:xfrm>
              <a:off x="8542427" y="8777735"/>
              <a:ext cx="2052745" cy="32074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394" name="Rectangle 552"/>
            <p:cNvSpPr>
              <a:spLocks noChangeArrowheads="1"/>
            </p:cNvSpPr>
            <p:nvPr/>
          </p:nvSpPr>
          <p:spPr bwMode="auto">
            <a:xfrm>
              <a:off x="8542427" y="8873958"/>
              <a:ext cx="2052745" cy="64148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395" name="Rectangle 553"/>
            <p:cNvSpPr>
              <a:spLocks noChangeArrowheads="1"/>
            </p:cNvSpPr>
            <p:nvPr/>
          </p:nvSpPr>
          <p:spPr bwMode="auto">
            <a:xfrm>
              <a:off x="8542427" y="8970180"/>
              <a:ext cx="2052745" cy="64148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396" name="Rectangle 554"/>
            <p:cNvSpPr>
              <a:spLocks noChangeArrowheads="1"/>
            </p:cNvSpPr>
            <p:nvPr/>
          </p:nvSpPr>
          <p:spPr bwMode="auto">
            <a:xfrm>
              <a:off x="8542427" y="9194698"/>
              <a:ext cx="2052745" cy="64148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397" name="Rectangle 555"/>
            <p:cNvSpPr>
              <a:spLocks noChangeArrowheads="1"/>
            </p:cNvSpPr>
            <p:nvPr/>
          </p:nvSpPr>
          <p:spPr bwMode="auto">
            <a:xfrm>
              <a:off x="8542427" y="9066403"/>
              <a:ext cx="2052745" cy="64148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398" name="Rectangle 556"/>
            <p:cNvSpPr>
              <a:spLocks noChangeArrowheads="1"/>
            </p:cNvSpPr>
            <p:nvPr/>
          </p:nvSpPr>
          <p:spPr bwMode="auto">
            <a:xfrm>
              <a:off x="8542427" y="9194698"/>
              <a:ext cx="2052745" cy="32074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399" name="Rectangle 557"/>
            <p:cNvSpPr>
              <a:spLocks noChangeArrowheads="1"/>
            </p:cNvSpPr>
            <p:nvPr/>
          </p:nvSpPr>
          <p:spPr bwMode="auto">
            <a:xfrm>
              <a:off x="8542427" y="9290921"/>
              <a:ext cx="2052745" cy="64148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400" name="Rectangle 558"/>
            <p:cNvSpPr>
              <a:spLocks noChangeArrowheads="1"/>
            </p:cNvSpPr>
            <p:nvPr/>
          </p:nvSpPr>
          <p:spPr bwMode="auto">
            <a:xfrm>
              <a:off x="8542427" y="9387144"/>
              <a:ext cx="2052745" cy="69496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401" name="Rectangle 559"/>
            <p:cNvSpPr>
              <a:spLocks noChangeArrowheads="1"/>
            </p:cNvSpPr>
            <p:nvPr/>
          </p:nvSpPr>
          <p:spPr bwMode="auto">
            <a:xfrm>
              <a:off x="8542427" y="9488710"/>
              <a:ext cx="2052745" cy="64148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402" name="Rectangle 560"/>
            <p:cNvSpPr>
              <a:spLocks noChangeArrowheads="1"/>
            </p:cNvSpPr>
            <p:nvPr/>
          </p:nvSpPr>
          <p:spPr bwMode="auto">
            <a:xfrm>
              <a:off x="8542427" y="9617006"/>
              <a:ext cx="2052745" cy="64148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403" name="Rectangle 561"/>
            <p:cNvSpPr>
              <a:spLocks noChangeArrowheads="1"/>
            </p:cNvSpPr>
            <p:nvPr/>
          </p:nvSpPr>
          <p:spPr bwMode="auto">
            <a:xfrm>
              <a:off x="8542427" y="9713229"/>
              <a:ext cx="2052745" cy="64148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404" name="Rectangle 562"/>
            <p:cNvSpPr>
              <a:spLocks noChangeArrowheads="1"/>
            </p:cNvSpPr>
            <p:nvPr/>
          </p:nvSpPr>
          <p:spPr bwMode="auto">
            <a:xfrm>
              <a:off x="12428740" y="6302681"/>
              <a:ext cx="1218816" cy="64148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405" name="Rectangle 563"/>
            <p:cNvSpPr>
              <a:spLocks noChangeArrowheads="1"/>
            </p:cNvSpPr>
            <p:nvPr/>
          </p:nvSpPr>
          <p:spPr bwMode="auto">
            <a:xfrm>
              <a:off x="12236294" y="6527199"/>
              <a:ext cx="1828225" cy="64148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406" name="Rectangle 564"/>
            <p:cNvSpPr>
              <a:spLocks noChangeArrowheads="1"/>
            </p:cNvSpPr>
            <p:nvPr/>
          </p:nvSpPr>
          <p:spPr bwMode="auto">
            <a:xfrm>
              <a:off x="12011776" y="6623422"/>
              <a:ext cx="2052745" cy="64148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407" name="Rectangle 565"/>
            <p:cNvSpPr>
              <a:spLocks noChangeArrowheads="1"/>
            </p:cNvSpPr>
            <p:nvPr/>
          </p:nvSpPr>
          <p:spPr bwMode="auto">
            <a:xfrm>
              <a:off x="12011776" y="6719644"/>
              <a:ext cx="2052745" cy="64148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408" name="Rectangle 566"/>
            <p:cNvSpPr>
              <a:spLocks noChangeArrowheads="1"/>
            </p:cNvSpPr>
            <p:nvPr/>
          </p:nvSpPr>
          <p:spPr bwMode="auto">
            <a:xfrm>
              <a:off x="12011776" y="6847940"/>
              <a:ext cx="2052745" cy="64148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409" name="Rectangle 567"/>
            <p:cNvSpPr>
              <a:spLocks noChangeArrowheads="1"/>
            </p:cNvSpPr>
            <p:nvPr/>
          </p:nvSpPr>
          <p:spPr bwMode="auto">
            <a:xfrm>
              <a:off x="12011776" y="6944163"/>
              <a:ext cx="2052745" cy="64148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410" name="Rectangle 568"/>
            <p:cNvSpPr>
              <a:spLocks noChangeArrowheads="1"/>
            </p:cNvSpPr>
            <p:nvPr/>
          </p:nvSpPr>
          <p:spPr bwMode="auto">
            <a:xfrm>
              <a:off x="12011776" y="7040385"/>
              <a:ext cx="2052745" cy="64148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411" name="Rectangle 569"/>
            <p:cNvSpPr>
              <a:spLocks noChangeArrowheads="1"/>
            </p:cNvSpPr>
            <p:nvPr/>
          </p:nvSpPr>
          <p:spPr bwMode="auto">
            <a:xfrm>
              <a:off x="12011776" y="7168682"/>
              <a:ext cx="2052745" cy="32074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412" name="Rectangle 570"/>
            <p:cNvSpPr>
              <a:spLocks noChangeArrowheads="1"/>
            </p:cNvSpPr>
            <p:nvPr/>
          </p:nvSpPr>
          <p:spPr bwMode="auto">
            <a:xfrm>
              <a:off x="12011776" y="7270252"/>
              <a:ext cx="2052745" cy="64148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413" name="Rectangle 571"/>
            <p:cNvSpPr>
              <a:spLocks noChangeArrowheads="1"/>
            </p:cNvSpPr>
            <p:nvPr/>
          </p:nvSpPr>
          <p:spPr bwMode="auto">
            <a:xfrm>
              <a:off x="12011776" y="7366473"/>
              <a:ext cx="1026372" cy="64148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414" name="Rectangle 572"/>
            <p:cNvSpPr>
              <a:spLocks noChangeArrowheads="1"/>
            </p:cNvSpPr>
            <p:nvPr/>
          </p:nvSpPr>
          <p:spPr bwMode="auto">
            <a:xfrm>
              <a:off x="12236294" y="7494770"/>
              <a:ext cx="1828225" cy="64148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415" name="Rectangle 573"/>
            <p:cNvSpPr>
              <a:spLocks noChangeArrowheads="1"/>
            </p:cNvSpPr>
            <p:nvPr/>
          </p:nvSpPr>
          <p:spPr bwMode="auto">
            <a:xfrm>
              <a:off x="12011776" y="7590993"/>
              <a:ext cx="2052745" cy="64148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416" name="Rectangle 574"/>
            <p:cNvSpPr>
              <a:spLocks noChangeArrowheads="1"/>
            </p:cNvSpPr>
            <p:nvPr/>
          </p:nvSpPr>
          <p:spPr bwMode="auto">
            <a:xfrm>
              <a:off x="12011776" y="7687216"/>
              <a:ext cx="2052745" cy="64148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417" name="Rectangle 575"/>
            <p:cNvSpPr>
              <a:spLocks noChangeArrowheads="1"/>
            </p:cNvSpPr>
            <p:nvPr/>
          </p:nvSpPr>
          <p:spPr bwMode="auto">
            <a:xfrm>
              <a:off x="12011776" y="7815511"/>
              <a:ext cx="2052745" cy="32074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418" name="Rectangle 576"/>
            <p:cNvSpPr>
              <a:spLocks noChangeArrowheads="1"/>
            </p:cNvSpPr>
            <p:nvPr/>
          </p:nvSpPr>
          <p:spPr bwMode="auto">
            <a:xfrm>
              <a:off x="12011776" y="7911734"/>
              <a:ext cx="2052745" cy="64148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419" name="Rectangle 577"/>
            <p:cNvSpPr>
              <a:spLocks noChangeArrowheads="1"/>
            </p:cNvSpPr>
            <p:nvPr/>
          </p:nvSpPr>
          <p:spPr bwMode="auto">
            <a:xfrm>
              <a:off x="12011776" y="8007956"/>
              <a:ext cx="2052745" cy="64148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420" name="Rectangle 578"/>
            <p:cNvSpPr>
              <a:spLocks noChangeArrowheads="1"/>
            </p:cNvSpPr>
            <p:nvPr/>
          </p:nvSpPr>
          <p:spPr bwMode="auto">
            <a:xfrm>
              <a:off x="12011776" y="8104179"/>
              <a:ext cx="2052745" cy="64148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421" name="Rectangle 579"/>
            <p:cNvSpPr>
              <a:spLocks noChangeArrowheads="1"/>
            </p:cNvSpPr>
            <p:nvPr/>
          </p:nvSpPr>
          <p:spPr bwMode="auto">
            <a:xfrm>
              <a:off x="12011776" y="8232475"/>
              <a:ext cx="2052745" cy="64148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422" name="Rectangle 580"/>
            <p:cNvSpPr>
              <a:spLocks noChangeArrowheads="1"/>
            </p:cNvSpPr>
            <p:nvPr/>
          </p:nvSpPr>
          <p:spPr bwMode="auto">
            <a:xfrm>
              <a:off x="12011776" y="8328697"/>
              <a:ext cx="1699928" cy="64148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423" name="Rectangle 581"/>
            <p:cNvSpPr>
              <a:spLocks noChangeArrowheads="1"/>
            </p:cNvSpPr>
            <p:nvPr/>
          </p:nvSpPr>
          <p:spPr bwMode="auto">
            <a:xfrm>
              <a:off x="12236294" y="8456994"/>
              <a:ext cx="1828225" cy="32074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424" name="Rectangle 582"/>
            <p:cNvSpPr>
              <a:spLocks noChangeArrowheads="1"/>
            </p:cNvSpPr>
            <p:nvPr/>
          </p:nvSpPr>
          <p:spPr bwMode="auto">
            <a:xfrm>
              <a:off x="12011776" y="8553217"/>
              <a:ext cx="2052745" cy="64148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425" name="Rectangle 583"/>
            <p:cNvSpPr>
              <a:spLocks noChangeArrowheads="1"/>
            </p:cNvSpPr>
            <p:nvPr/>
          </p:nvSpPr>
          <p:spPr bwMode="auto">
            <a:xfrm>
              <a:off x="12011776" y="8649440"/>
              <a:ext cx="2052745" cy="64148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426" name="Rectangle 584"/>
            <p:cNvSpPr>
              <a:spLocks noChangeArrowheads="1"/>
            </p:cNvSpPr>
            <p:nvPr/>
          </p:nvSpPr>
          <p:spPr bwMode="auto">
            <a:xfrm>
              <a:off x="12011776" y="8777735"/>
              <a:ext cx="2052745" cy="32074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427" name="Rectangle 585"/>
            <p:cNvSpPr>
              <a:spLocks noChangeArrowheads="1"/>
            </p:cNvSpPr>
            <p:nvPr/>
          </p:nvSpPr>
          <p:spPr bwMode="auto">
            <a:xfrm>
              <a:off x="12011776" y="8873958"/>
              <a:ext cx="2052745" cy="64148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428" name="Rectangle 586"/>
            <p:cNvSpPr>
              <a:spLocks noChangeArrowheads="1"/>
            </p:cNvSpPr>
            <p:nvPr/>
          </p:nvSpPr>
          <p:spPr bwMode="auto">
            <a:xfrm>
              <a:off x="12011776" y="8970180"/>
              <a:ext cx="2052745" cy="64148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429" name="Rectangle 587"/>
            <p:cNvSpPr>
              <a:spLocks noChangeArrowheads="1"/>
            </p:cNvSpPr>
            <p:nvPr/>
          </p:nvSpPr>
          <p:spPr bwMode="auto">
            <a:xfrm>
              <a:off x="12011776" y="9194698"/>
              <a:ext cx="2052745" cy="64148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430" name="Rectangle 588"/>
            <p:cNvSpPr>
              <a:spLocks noChangeArrowheads="1"/>
            </p:cNvSpPr>
            <p:nvPr/>
          </p:nvSpPr>
          <p:spPr bwMode="auto">
            <a:xfrm>
              <a:off x="12011776" y="9066403"/>
              <a:ext cx="2052745" cy="64148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431" name="Rectangle 589"/>
            <p:cNvSpPr>
              <a:spLocks noChangeArrowheads="1"/>
            </p:cNvSpPr>
            <p:nvPr/>
          </p:nvSpPr>
          <p:spPr bwMode="auto">
            <a:xfrm>
              <a:off x="12011776" y="9194698"/>
              <a:ext cx="2052745" cy="32074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432" name="Rectangle 590"/>
            <p:cNvSpPr>
              <a:spLocks noChangeArrowheads="1"/>
            </p:cNvSpPr>
            <p:nvPr/>
          </p:nvSpPr>
          <p:spPr bwMode="auto">
            <a:xfrm>
              <a:off x="12011776" y="9290921"/>
              <a:ext cx="2052745" cy="64148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433" name="Rectangle 591"/>
            <p:cNvSpPr>
              <a:spLocks noChangeArrowheads="1"/>
            </p:cNvSpPr>
            <p:nvPr/>
          </p:nvSpPr>
          <p:spPr bwMode="auto">
            <a:xfrm>
              <a:off x="12011776" y="9387144"/>
              <a:ext cx="2052745" cy="69496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434" name="Rectangle 592"/>
            <p:cNvSpPr>
              <a:spLocks noChangeArrowheads="1"/>
            </p:cNvSpPr>
            <p:nvPr/>
          </p:nvSpPr>
          <p:spPr bwMode="auto">
            <a:xfrm>
              <a:off x="12011776" y="9488710"/>
              <a:ext cx="2052745" cy="64148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435" name="Rectangle 593"/>
            <p:cNvSpPr>
              <a:spLocks noChangeArrowheads="1"/>
            </p:cNvSpPr>
            <p:nvPr/>
          </p:nvSpPr>
          <p:spPr bwMode="auto">
            <a:xfrm>
              <a:off x="12011776" y="9617006"/>
              <a:ext cx="2052745" cy="64148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436" name="Rectangle 594"/>
            <p:cNvSpPr>
              <a:spLocks noChangeArrowheads="1"/>
            </p:cNvSpPr>
            <p:nvPr/>
          </p:nvSpPr>
          <p:spPr bwMode="auto">
            <a:xfrm>
              <a:off x="12011776" y="9713229"/>
              <a:ext cx="2052745" cy="64148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437" name="Freeform 597"/>
            <p:cNvSpPr>
              <a:spLocks/>
            </p:cNvSpPr>
            <p:nvPr/>
          </p:nvSpPr>
          <p:spPr bwMode="auto">
            <a:xfrm>
              <a:off x="6682128" y="10483008"/>
              <a:ext cx="705630" cy="705630"/>
            </a:xfrm>
            <a:custGeom>
              <a:avLst/>
              <a:gdLst>
                <a:gd name="T0" fmla="*/ 22 w 22"/>
                <a:gd name="T1" fmla="*/ 5 h 22"/>
                <a:gd name="T2" fmla="*/ 18 w 22"/>
                <a:gd name="T3" fmla="*/ 0 h 22"/>
                <a:gd name="T4" fmla="*/ 5 w 22"/>
                <a:gd name="T5" fmla="*/ 0 h 22"/>
                <a:gd name="T6" fmla="*/ 0 w 22"/>
                <a:gd name="T7" fmla="*/ 5 h 22"/>
                <a:gd name="T8" fmla="*/ 0 w 22"/>
                <a:gd name="T9" fmla="*/ 22 h 22"/>
                <a:gd name="T10" fmla="*/ 22 w 22"/>
                <a:gd name="T11" fmla="*/ 22 h 22"/>
                <a:gd name="T12" fmla="*/ 22 w 22"/>
                <a:gd name="T13" fmla="*/ 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22">
                  <a:moveTo>
                    <a:pt x="22" y="5"/>
                  </a:moveTo>
                  <a:cubicBezTo>
                    <a:pt x="22" y="2"/>
                    <a:pt x="20" y="0"/>
                    <a:pt x="18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22" y="22"/>
                    <a:pt x="22" y="22"/>
                    <a:pt x="22" y="22"/>
                  </a:cubicBezTo>
                  <a:lnTo>
                    <a:pt x="22" y="5"/>
                  </a:lnTo>
                  <a:close/>
                </a:path>
              </a:pathLst>
            </a:custGeom>
            <a:solidFill>
              <a:srgbClr val="FCCE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438" name="Freeform 598"/>
            <p:cNvSpPr>
              <a:spLocks/>
            </p:cNvSpPr>
            <p:nvPr/>
          </p:nvSpPr>
          <p:spPr bwMode="auto">
            <a:xfrm>
              <a:off x="6682128" y="11188639"/>
              <a:ext cx="705630" cy="743052"/>
            </a:xfrm>
            <a:custGeom>
              <a:avLst/>
              <a:gdLst>
                <a:gd name="T0" fmla="*/ 0 w 22"/>
                <a:gd name="T1" fmla="*/ 0 h 23"/>
                <a:gd name="T2" fmla="*/ 0 w 22"/>
                <a:gd name="T3" fmla="*/ 18 h 23"/>
                <a:gd name="T4" fmla="*/ 5 w 22"/>
                <a:gd name="T5" fmla="*/ 23 h 23"/>
                <a:gd name="T6" fmla="*/ 18 w 22"/>
                <a:gd name="T7" fmla="*/ 23 h 23"/>
                <a:gd name="T8" fmla="*/ 22 w 22"/>
                <a:gd name="T9" fmla="*/ 18 h 23"/>
                <a:gd name="T10" fmla="*/ 22 w 22"/>
                <a:gd name="T11" fmla="*/ 0 h 23"/>
                <a:gd name="T12" fmla="*/ 0 w 22"/>
                <a:gd name="T1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23">
                  <a:moveTo>
                    <a:pt x="0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20"/>
                    <a:pt x="2" y="23"/>
                    <a:pt x="5" y="23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20" y="23"/>
                    <a:pt x="22" y="20"/>
                    <a:pt x="22" y="18"/>
                  </a:cubicBezTo>
                  <a:cubicBezTo>
                    <a:pt x="22" y="0"/>
                    <a:pt x="22" y="0"/>
                    <a:pt x="2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</p:grpSp>
      <p:sp>
        <p:nvSpPr>
          <p:cNvPr id="266" name="วงรี 265"/>
          <p:cNvSpPr/>
          <p:nvPr/>
        </p:nvSpPr>
        <p:spPr>
          <a:xfrm>
            <a:off x="3848100" y="990600"/>
            <a:ext cx="4598757" cy="4598757"/>
          </a:xfrm>
          <a:prstGeom prst="ellipse">
            <a:avLst/>
          </a:prstGeom>
          <a:noFill/>
          <a:ln w="279400">
            <a:solidFill>
              <a:schemeClr val="tx2">
                <a:lumMod val="60000"/>
                <a:lumOff val="40000"/>
                <a:alpha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2" tIns="22856" rIns="45712" bIns="22856" spcCol="0" rtlCol="0" anchor="ctr"/>
          <a:lstStyle/>
          <a:p>
            <a:pPr algn="ctr" defTabSz="1086602" rtl="0"/>
            <a:endParaRPr lang="th-TH" sz="3350" dirty="0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grpSp>
        <p:nvGrpSpPr>
          <p:cNvPr id="272" name="Group 66"/>
          <p:cNvGrpSpPr/>
          <p:nvPr/>
        </p:nvGrpSpPr>
        <p:grpSpPr>
          <a:xfrm>
            <a:off x="4427461" y="2282978"/>
            <a:ext cx="3614632" cy="1585688"/>
            <a:chOff x="8879913" y="-2062940"/>
            <a:chExt cx="6827077" cy="2994942"/>
          </a:xfrm>
        </p:grpSpPr>
        <p:sp>
          <p:nvSpPr>
            <p:cNvPr id="285" name="TextBox 284"/>
            <p:cNvSpPr txBox="1"/>
            <p:nvPr/>
          </p:nvSpPr>
          <p:spPr>
            <a:xfrm>
              <a:off x="8879913" y="-2062940"/>
              <a:ext cx="6827077" cy="1249798"/>
            </a:xfrm>
            <a:prstGeom prst="rect">
              <a:avLst/>
            </a:prstGeom>
            <a:noFill/>
          </p:spPr>
          <p:txBody>
            <a:bodyPr wrap="square" lIns="45711" tIns="22856" rIns="45711" bIns="22856" rtlCol="0">
              <a:spAutoFit/>
            </a:bodyPr>
            <a:lstStyle/>
            <a:p>
              <a:pPr algn="ctr" defTabSz="1086602"/>
              <a:r>
                <a:rPr lang="ar-SA" sz="4000" b="1" dirty="0">
                  <a:solidFill>
                    <a:schemeClr val="bg1"/>
                  </a:solidFill>
                  <a:latin typeface="Tajawal" panose="00000500000000000000" pitchFamily="2" charset="-78"/>
                  <a:ea typeface="Lato" pitchFamily="34" charset="0"/>
                  <a:cs typeface="Tajawal" panose="00000500000000000000" pitchFamily="2" charset="-78"/>
                </a:rPr>
                <a:t>علوم</a:t>
              </a:r>
              <a:endParaRPr lang="id-ID" sz="4000" b="1" dirty="0">
                <a:solidFill>
                  <a:schemeClr val="bg1"/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endParaRPr>
            </a:p>
          </p:txBody>
        </p:sp>
        <p:sp>
          <p:nvSpPr>
            <p:cNvPr id="302" name="Subtitle 2"/>
            <p:cNvSpPr txBox="1">
              <a:spLocks/>
            </p:cNvSpPr>
            <p:nvPr/>
          </p:nvSpPr>
          <p:spPr>
            <a:xfrm>
              <a:off x="10203360" y="56100"/>
              <a:ext cx="3848144" cy="875902"/>
            </a:xfrm>
            <a:prstGeom prst="rect">
              <a:avLst/>
            </a:prstGeom>
          </p:spPr>
          <p:txBody>
            <a:bodyPr vert="horz" wrap="none" lIns="108745" tIns="54373" rIns="108745" bIns="54373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543818" rtl="1"/>
              <a:r>
                <a:rPr lang="ar-SA" sz="2000" b="1" dirty="0">
                  <a:solidFill>
                    <a:schemeClr val="bg1"/>
                  </a:solidFill>
                  <a:latin typeface="Tajawal" panose="00000500000000000000" pitchFamily="2" charset="-78"/>
                  <a:cs typeface="Tajawal" panose="00000500000000000000" pitchFamily="2" charset="-78"/>
                </a:rPr>
                <a:t>الصف السادس </a:t>
              </a:r>
              <a:endParaRPr lang="en-US" sz="2000" b="1" dirty="0">
                <a:solidFill>
                  <a:schemeClr val="bg1"/>
                </a:solidFill>
                <a:latin typeface="Tajawal" panose="00000500000000000000" pitchFamily="2" charset="-78"/>
                <a:cs typeface="Tajawal" panose="00000500000000000000" pitchFamily="2" charset="-78"/>
              </a:endParaRPr>
            </a:p>
          </p:txBody>
        </p:sp>
      </p:grpSp>
      <p:grpSp>
        <p:nvGrpSpPr>
          <p:cNvPr id="273" name="Group 1"/>
          <p:cNvGrpSpPr/>
          <p:nvPr/>
        </p:nvGrpSpPr>
        <p:grpSpPr>
          <a:xfrm>
            <a:off x="4886175" y="3255003"/>
            <a:ext cx="2645081" cy="65093"/>
            <a:chOff x="10709793" y="7897952"/>
            <a:chExt cx="2738811" cy="73151"/>
          </a:xfrm>
        </p:grpSpPr>
        <p:sp>
          <p:nvSpPr>
            <p:cNvPr id="274" name="Rectangle 11"/>
            <p:cNvSpPr/>
            <p:nvPr/>
          </p:nvSpPr>
          <p:spPr>
            <a:xfrm flipV="1">
              <a:off x="10709793" y="7897953"/>
              <a:ext cx="407520" cy="7315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75" name="Rectangle 12"/>
            <p:cNvSpPr/>
            <p:nvPr/>
          </p:nvSpPr>
          <p:spPr>
            <a:xfrm flipV="1">
              <a:off x="11174034" y="7897953"/>
              <a:ext cx="407520" cy="7315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77" name="Rectangle 13"/>
            <p:cNvSpPr/>
            <p:nvPr/>
          </p:nvSpPr>
          <p:spPr>
            <a:xfrm flipV="1">
              <a:off x="11652737" y="7897953"/>
              <a:ext cx="407520" cy="7315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82" name="Rectangle 14"/>
            <p:cNvSpPr/>
            <p:nvPr/>
          </p:nvSpPr>
          <p:spPr>
            <a:xfrm flipV="1">
              <a:off x="12117079" y="7897953"/>
              <a:ext cx="407520" cy="731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83" name="Rectangle 15"/>
            <p:cNvSpPr/>
            <p:nvPr/>
          </p:nvSpPr>
          <p:spPr>
            <a:xfrm flipV="1">
              <a:off x="12581321" y="7897952"/>
              <a:ext cx="407520" cy="7315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84" name="Rectangle 16"/>
            <p:cNvSpPr/>
            <p:nvPr/>
          </p:nvSpPr>
          <p:spPr>
            <a:xfrm flipV="1">
              <a:off x="13041084" y="7897953"/>
              <a:ext cx="407520" cy="7315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2" name="Picture 2" descr="أيقونات الكمبيوتر البكرة ، الفيزياء, متنوعة, زاوية 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844" l="11889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29" r="19893"/>
          <a:stretch/>
        </p:blipFill>
        <p:spPr bwMode="auto">
          <a:xfrm rot="19753288">
            <a:off x="6548857" y="420084"/>
            <a:ext cx="1875793" cy="182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دورق التفاعل، رسم كاريكاتوري، تصوير الرمز، تصوير كيميائي، رمز كيماوي،  إمدادات كيميائية، الآلة الزرقاء الكيمياء، ايقونة، Beaker،, كوب, دورق رد  الفعل, التوضيح الكرتون PNG وملف PSD للتحميل مجانا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250">
                        <a14:foregroundMark x1="44333" y1="64250" x2="26667" y2="65083"/>
                        <a14:foregroundMark x1="47667" y1="41250" x2="47667" y2="41250"/>
                        <a14:foregroundMark x1="29167" y1="44333" x2="29167" y2="44333"/>
                        <a14:foregroundMark x1="37000" y1="37583" x2="38167" y2="54667"/>
                        <a14:foregroundMark x1="40417" y1="31167" x2="40417" y2="31167"/>
                        <a14:foregroundMark x1="41250" y1="18000" x2="41250" y2="18000"/>
                        <a14:foregroundMark x1="36750" y1="25833" x2="36750" y2="25833"/>
                        <a14:foregroundMark x1="27750" y1="25250" x2="27750" y2="25250"/>
                        <a14:foregroundMark x1="32250" y1="20250" x2="32250" y2="20250"/>
                        <a14:foregroundMark x1="25250" y1="13000" x2="25250" y2="13000"/>
                        <a14:foregroundMark x1="33417" y1="14667" x2="33417" y2="14667"/>
                        <a14:foregroundMark x1="39583" y1="7917" x2="39583" y2="7917"/>
                        <a14:foregroundMark x1="88833" y1="18000" x2="88833" y2="18000"/>
                        <a14:foregroundMark x1="84917" y1="31417" x2="84917" y2="31417"/>
                        <a14:foregroundMark x1="75417" y1="23333" x2="75417" y2="23333"/>
                        <a14:foregroundMark x1="82167" y1="26167" x2="82167" y2="26167"/>
                        <a14:foregroundMark x1="82667" y1="50500" x2="82667" y2="50500"/>
                        <a14:foregroundMark x1="74000" y1="90583" x2="74000" y2="90583"/>
                        <a14:foregroundMark x1="77667" y1="95917" x2="77667" y2="95917"/>
                        <a14:foregroundMark x1="28333" y1="97000" x2="28333" y2="97000"/>
                        <a14:foregroundMark x1="40083" y1="17167" x2="40083" y2="17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270" y="2370616"/>
            <a:ext cx="2763266" cy="1725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أيقونات الكمبيوتر, العلوم, البحث صورة بابوا نيو غينيا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2556">
                        <a14:foregroundMark x1="61444" y1="50577" x2="61444" y2="50577"/>
                        <a14:foregroundMark x1="44778" y1="68654" x2="44778" y2="686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01" t="-783" r="21689" b="1"/>
          <a:stretch/>
        </p:blipFill>
        <p:spPr bwMode="auto">
          <a:xfrm>
            <a:off x="3822086" y="615733"/>
            <a:ext cx="1759048" cy="1523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7" name="Subtitle 2">
            <a:extLst>
              <a:ext uri="{FF2B5EF4-FFF2-40B4-BE49-F238E27FC236}">
                <a16:creationId xmlns:a16="http://schemas.microsoft.com/office/drawing/2014/main" id="{56F969B7-D75B-4654-BF37-4B07CE314BAA}"/>
              </a:ext>
            </a:extLst>
          </p:cNvPr>
          <p:cNvSpPr txBox="1">
            <a:spLocks/>
          </p:cNvSpPr>
          <p:nvPr/>
        </p:nvSpPr>
        <p:spPr>
          <a:xfrm>
            <a:off x="4763488" y="4164782"/>
            <a:ext cx="2766786" cy="463751"/>
          </a:xfrm>
          <a:prstGeom prst="rect">
            <a:avLst/>
          </a:prstGeom>
        </p:spPr>
        <p:txBody>
          <a:bodyPr vert="horz" wrap="none" lIns="108745" tIns="54373" rIns="108745" bIns="54373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43818" rtl="1"/>
            <a:r>
              <a:rPr lang="ar-SA" sz="2000" b="1" dirty="0">
                <a:solidFill>
                  <a:schemeClr val="bg1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الفصل الدراسي الثالث </a:t>
            </a:r>
            <a:endParaRPr lang="en-US" sz="2000" b="1" dirty="0">
              <a:solidFill>
                <a:schemeClr val="bg1"/>
              </a:solidFill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  <p:sp>
        <p:nvSpPr>
          <p:cNvPr id="128" name="Subtitle 2">
            <a:extLst>
              <a:ext uri="{FF2B5EF4-FFF2-40B4-BE49-F238E27FC236}">
                <a16:creationId xmlns:a16="http://schemas.microsoft.com/office/drawing/2014/main" id="{FC8B4D23-150F-470E-8F51-8AF37E659E49}"/>
              </a:ext>
            </a:extLst>
          </p:cNvPr>
          <p:cNvSpPr txBox="1">
            <a:spLocks/>
          </p:cNvSpPr>
          <p:nvPr/>
        </p:nvSpPr>
        <p:spPr>
          <a:xfrm>
            <a:off x="4632240" y="4787583"/>
            <a:ext cx="2960750" cy="463751"/>
          </a:xfrm>
          <a:prstGeom prst="rect">
            <a:avLst/>
          </a:prstGeom>
        </p:spPr>
        <p:txBody>
          <a:bodyPr vert="horz" wrap="none" lIns="108745" tIns="54373" rIns="108745" bIns="54373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43818" rtl="1"/>
            <a:r>
              <a:rPr lang="ar-SA" sz="2000" b="1" dirty="0">
                <a:solidFill>
                  <a:schemeClr val="bg1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أ. يوسف سليمان البلوي </a:t>
            </a:r>
            <a:endParaRPr lang="en-US" sz="2000" b="1" dirty="0">
              <a:solidFill>
                <a:schemeClr val="bg1"/>
              </a:solidFill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  <p:pic>
        <p:nvPicPr>
          <p:cNvPr id="126" name="صورة 125" descr="نتيجة بحث الصور عن الرابطة الكيميائية">
            <a:extLst>
              <a:ext uri="{FF2B5EF4-FFF2-40B4-BE49-F238E27FC236}">
                <a16:creationId xmlns:a16="http://schemas.microsoft.com/office/drawing/2014/main" id="{49CAAC95-F1CA-4EBC-86DE-4CAC64D143D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5828" r="94479">
                        <a14:foregroundMark x1="94479" y1="25000" x2="94479" y2="25000"/>
                        <a14:foregroundMark x1="59816" y1="34545" x2="59816" y2="34545"/>
                        <a14:foregroundMark x1="77301" y1="50909" x2="77301" y2="50909"/>
                        <a14:foregroundMark x1="58896" y1="53182" x2="58896" y2="53182"/>
                        <a14:foregroundMark x1="40798" y1="58636" x2="40798" y2="58636"/>
                        <a14:foregroundMark x1="41718" y1="21364" x2="41718" y2="21364"/>
                        <a14:foregroundMark x1="5828" y1="23636" x2="5828" y2="23636"/>
                        <a14:foregroundMark x1="6748" y1="65909" x2="6748" y2="65909"/>
                        <a14:foregroundMark x1="59509" y1="72727" x2="59509" y2="72727"/>
                        <a14:foregroundMark x1="93558" y1="66818" x2="93558" y2="66818"/>
                        <a14:foregroundMark x1="62883" y1="53636" x2="62883" y2="53636"/>
                        <a14:foregroundMark x1="53374" y1="54091" x2="53374" y2="54091"/>
                        <a14:foregroundMark x1="47239" y1="56818" x2="47239" y2="56818"/>
                        <a14:foregroundMark x1="48160" y1="41364" x2="48160" y2="41364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794" b="15553"/>
          <a:stretch/>
        </p:blipFill>
        <p:spPr bwMode="auto">
          <a:xfrm flipH="1">
            <a:off x="12954000" y="-281982"/>
            <a:ext cx="3813142" cy="27430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919765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" grpId="0" animBg="1"/>
      <p:bldP spid="127" grpId="0"/>
      <p:bldP spid="1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ربع نص 6">
            <a:extLst>
              <a:ext uri="{FF2B5EF4-FFF2-40B4-BE49-F238E27FC236}">
                <a16:creationId xmlns:a16="http://schemas.microsoft.com/office/drawing/2014/main" id="{CB42E0EF-18B6-4F09-AFD1-CFCE077476C9}"/>
              </a:ext>
            </a:extLst>
          </p:cNvPr>
          <p:cNvSpPr txBox="1"/>
          <p:nvPr/>
        </p:nvSpPr>
        <p:spPr>
          <a:xfrm>
            <a:off x="685800" y="1905000"/>
            <a:ext cx="108204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ar-SA" sz="2400" b="0" i="0" dirty="0">
                <a:solidFill>
                  <a:srgbClr val="FFC000"/>
                </a:solidFill>
                <a:effectLst/>
                <a:latin typeface="A Jannat LT" panose="01000000000000000000" pitchFamily="2" charset="-78"/>
                <a:cs typeface="A Jannat LT" panose="01000000000000000000" pitchFamily="2" charset="-78"/>
              </a:rPr>
              <a:t>الأهداف التعليمية ومخرجات التعلم</a:t>
            </a:r>
          </a:p>
          <a:p>
            <a:pPr algn="ctr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ar-SA" sz="3200" b="0" i="0" dirty="0">
                <a:solidFill>
                  <a:schemeClr val="bg1"/>
                </a:solidFill>
                <a:effectLst/>
                <a:latin typeface="A Jannat LT" panose="01000000000000000000" pitchFamily="2" charset="-78"/>
                <a:cs typeface="A Jannat LT" panose="01000000000000000000" pitchFamily="2" charset="-78"/>
              </a:rPr>
              <a:t>وصف ثلاثة أنواع من التفاعلات الكيميائية.</a:t>
            </a:r>
          </a:p>
          <a:p>
            <a:pPr algn="ctr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ar-SA" sz="3200" dirty="0">
                <a:solidFill>
                  <a:schemeClr val="bg1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م</a:t>
            </a:r>
            <a:r>
              <a:rPr lang="ar-SA" sz="3200" b="0" i="0" dirty="0">
                <a:solidFill>
                  <a:schemeClr val="bg1"/>
                </a:solidFill>
                <a:effectLst/>
                <a:latin typeface="A Jannat LT" panose="01000000000000000000" pitchFamily="2" charset="-78"/>
                <a:cs typeface="A Jannat LT" panose="01000000000000000000" pitchFamily="2" charset="-78"/>
              </a:rPr>
              <a:t>قارنة التفاعل الطارد للطاقة والتفاعل الماص لها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A4F9FED3-FB79-4868-8BAB-2442711B9BAE}"/>
              </a:ext>
            </a:extLst>
          </p:cNvPr>
          <p:cNvSpPr txBox="1"/>
          <p:nvPr/>
        </p:nvSpPr>
        <p:spPr>
          <a:xfrm>
            <a:off x="3200400" y="457200"/>
            <a:ext cx="6096000" cy="708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15000"/>
              </a:lnSpc>
              <a:spcAft>
                <a:spcPts val="1000"/>
              </a:spcAft>
            </a:pPr>
            <a:r>
              <a:rPr lang="ar-SA" sz="3600" b="1" dirty="0">
                <a:solidFill>
                  <a:schemeClr val="bg1"/>
                </a:solidFill>
                <a:effectLst/>
                <a:latin typeface="Tajawal" panose="00000500000000000000" pitchFamily="2" charset="-78"/>
                <a:ea typeface="Calibri" panose="020F0502020204030204" pitchFamily="34" charset="0"/>
                <a:cs typeface="Tajawal" panose="00000500000000000000" pitchFamily="2" charset="-78"/>
              </a:rPr>
              <a:t>ما التغيرات الكيميائية </a:t>
            </a:r>
            <a:endParaRPr lang="en-US" sz="2800" dirty="0">
              <a:solidFill>
                <a:schemeClr val="bg1"/>
              </a:solidFill>
              <a:effectLst/>
              <a:latin typeface="Tajawal" panose="00000500000000000000" pitchFamily="2" charset="-78"/>
              <a:ea typeface="Calibri" panose="020F0502020204030204" pitchFamily="34" charset="0"/>
              <a:cs typeface="Tajawal" panose="00000500000000000000" pitchFamily="2" charset="-78"/>
            </a:endParaRPr>
          </a:p>
        </p:txBody>
      </p:sp>
      <p:pic>
        <p:nvPicPr>
          <p:cNvPr id="6" name="صورة 5" descr="نتيجة بحث الصور عن الرابطة الكيميائية">
            <a:extLst>
              <a:ext uri="{FF2B5EF4-FFF2-40B4-BE49-F238E27FC236}">
                <a16:creationId xmlns:a16="http://schemas.microsoft.com/office/drawing/2014/main" id="{8465B433-C36D-4F74-83FC-974B02EF84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828" r="94479">
                        <a14:foregroundMark x1="94479" y1="25000" x2="94479" y2="25000"/>
                        <a14:foregroundMark x1="59816" y1="34545" x2="59816" y2="34545"/>
                        <a14:foregroundMark x1="77301" y1="50909" x2="77301" y2="50909"/>
                        <a14:foregroundMark x1="58896" y1="53182" x2="58896" y2="53182"/>
                        <a14:foregroundMark x1="40798" y1="58636" x2="40798" y2="58636"/>
                        <a14:foregroundMark x1="41718" y1="21364" x2="41718" y2="21364"/>
                        <a14:foregroundMark x1="5828" y1="23636" x2="5828" y2="23636"/>
                        <a14:foregroundMark x1="6748" y1="65909" x2="6748" y2="65909"/>
                        <a14:foregroundMark x1="59509" y1="72727" x2="59509" y2="72727"/>
                        <a14:foregroundMark x1="93558" y1="66818" x2="93558" y2="66818"/>
                        <a14:foregroundMark x1="62883" y1="53636" x2="62883" y2="53636"/>
                        <a14:foregroundMark x1="53374" y1="54091" x2="53374" y2="54091"/>
                        <a14:foregroundMark x1="47239" y1="56818" x2="47239" y2="56818"/>
                        <a14:foregroundMark x1="48160" y1="41364" x2="48160" y2="41364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794" b="15553"/>
          <a:stretch/>
        </p:blipFill>
        <p:spPr bwMode="auto">
          <a:xfrm flipH="1" flipV="1">
            <a:off x="13182600" y="1135726"/>
            <a:ext cx="2138894" cy="19088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07826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ربع نص 6">
            <a:extLst>
              <a:ext uri="{FF2B5EF4-FFF2-40B4-BE49-F238E27FC236}">
                <a16:creationId xmlns:a16="http://schemas.microsoft.com/office/drawing/2014/main" id="{CB42E0EF-18B6-4F09-AFD1-CFCE077476C9}"/>
              </a:ext>
            </a:extLst>
          </p:cNvPr>
          <p:cNvSpPr txBox="1"/>
          <p:nvPr/>
        </p:nvSpPr>
        <p:spPr>
          <a:xfrm>
            <a:off x="2882832" y="3889834"/>
            <a:ext cx="8229600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ar-SA" sz="2800" b="1" dirty="0">
                <a:solidFill>
                  <a:schemeClr val="bg1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أن التغيرات الفيزيائية لا ينتج عنها مواد جديدة. </a:t>
            </a:r>
          </a:p>
          <a:p>
            <a:pPr algn="ctr">
              <a:lnSpc>
                <a:spcPct val="200000"/>
              </a:lnSpc>
            </a:pPr>
            <a:r>
              <a:rPr lang="ar-SA" sz="2800" b="1" dirty="0">
                <a:solidFill>
                  <a:srgbClr val="FFC000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فكيف تتكون المواد الجديدة إذن؟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A4F9FED3-FB79-4868-8BAB-2442711B9BAE}"/>
              </a:ext>
            </a:extLst>
          </p:cNvPr>
          <p:cNvSpPr txBox="1"/>
          <p:nvPr/>
        </p:nvSpPr>
        <p:spPr>
          <a:xfrm>
            <a:off x="3200400" y="457200"/>
            <a:ext cx="6096000" cy="708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15000"/>
              </a:lnSpc>
              <a:spcAft>
                <a:spcPts val="1000"/>
              </a:spcAft>
            </a:pPr>
            <a:r>
              <a:rPr lang="ar-SA" sz="3600" b="1" dirty="0">
                <a:solidFill>
                  <a:srgbClr val="FFC000"/>
                </a:solidFill>
                <a:effectLst/>
                <a:latin typeface="Tajawal" panose="00000500000000000000" pitchFamily="2" charset="-78"/>
                <a:ea typeface="Calibri" panose="020F0502020204030204" pitchFamily="34" charset="0"/>
                <a:cs typeface="Tajawal" panose="00000500000000000000" pitchFamily="2" charset="-78"/>
              </a:rPr>
              <a:t>ما التغيرات الكيميائية </a:t>
            </a:r>
            <a:endParaRPr lang="en-US" sz="2800" dirty="0">
              <a:solidFill>
                <a:srgbClr val="FFC000"/>
              </a:solidFill>
              <a:effectLst/>
              <a:latin typeface="Tajawal" panose="00000500000000000000" pitchFamily="2" charset="-78"/>
              <a:ea typeface="Calibri" panose="020F0502020204030204" pitchFamily="34" charset="0"/>
              <a:cs typeface="Tajawal" panose="00000500000000000000" pitchFamily="2" charset="-78"/>
            </a:endParaRPr>
          </a:p>
        </p:txBody>
      </p:sp>
      <p:pic>
        <p:nvPicPr>
          <p:cNvPr id="10" name="صورة 9" descr="نتيجة بحث الصور عن الرابطة الكيميائية">
            <a:extLst>
              <a:ext uri="{FF2B5EF4-FFF2-40B4-BE49-F238E27FC236}">
                <a16:creationId xmlns:a16="http://schemas.microsoft.com/office/drawing/2014/main" id="{CCCF6955-1EED-4A53-AB2D-47DCA769C8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828" r="94479">
                        <a14:foregroundMark x1="94479" y1="25000" x2="94479" y2="25000"/>
                        <a14:foregroundMark x1="59816" y1="34545" x2="59816" y2="34545"/>
                        <a14:foregroundMark x1="77301" y1="50909" x2="77301" y2="50909"/>
                        <a14:foregroundMark x1="58896" y1="53182" x2="58896" y2="53182"/>
                        <a14:foregroundMark x1="40798" y1="58636" x2="40798" y2="58636"/>
                        <a14:foregroundMark x1="41718" y1="21364" x2="41718" y2="21364"/>
                        <a14:foregroundMark x1="5828" y1="23636" x2="5828" y2="23636"/>
                        <a14:foregroundMark x1="6748" y1="65909" x2="6748" y2="65909"/>
                        <a14:foregroundMark x1="59509" y1="72727" x2="59509" y2="72727"/>
                        <a14:foregroundMark x1="93558" y1="66818" x2="93558" y2="66818"/>
                        <a14:foregroundMark x1="62883" y1="53636" x2="62883" y2="53636"/>
                        <a14:foregroundMark x1="53374" y1="54091" x2="53374" y2="54091"/>
                        <a14:foregroundMark x1="47239" y1="56818" x2="47239" y2="56818"/>
                        <a14:foregroundMark x1="48160" y1="41364" x2="48160" y2="41364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794" b="15553"/>
          <a:stretch/>
        </p:blipFill>
        <p:spPr bwMode="auto">
          <a:xfrm>
            <a:off x="3200400" y="1720840"/>
            <a:ext cx="6096000" cy="1708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صورة 4" descr="نتيجة بحث الصور عن الرابطة الكيميائية">
            <a:extLst>
              <a:ext uri="{FF2B5EF4-FFF2-40B4-BE49-F238E27FC236}">
                <a16:creationId xmlns:a16="http://schemas.microsoft.com/office/drawing/2014/main" id="{0A9C2BE3-7CEA-42A4-84B5-7973142F9F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5392400" y="1146806"/>
            <a:ext cx="1171228" cy="27430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70927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8C6D7843-B497-4AA8-A527-FFFAFF273CF4}"/>
              </a:ext>
            </a:extLst>
          </p:cNvPr>
          <p:cNvSpPr txBox="1"/>
          <p:nvPr/>
        </p:nvSpPr>
        <p:spPr>
          <a:xfrm>
            <a:off x="4180972" y="2258653"/>
            <a:ext cx="78486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200000"/>
              </a:lnSpc>
            </a:pPr>
            <a:r>
              <a:rPr lang="ar-SA" sz="2400" b="1" dirty="0">
                <a:solidFill>
                  <a:schemeClr val="bg1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تتكون المواد من ذرات مرتبطة معا. </a:t>
            </a:r>
          </a:p>
          <a:p>
            <a:pPr algn="ctr" rtl="1">
              <a:lnSpc>
                <a:spcPct val="200000"/>
              </a:lnSpc>
            </a:pPr>
            <a:r>
              <a:rPr lang="ar-SA" sz="2400" b="1" dirty="0">
                <a:solidFill>
                  <a:schemeClr val="bg1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عندما ترتبط ذرات مع ذرات أخرى تتكوَّن </a:t>
            </a:r>
            <a:r>
              <a:rPr lang="ar-SA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الرابطة الكيميائيَّة. </a:t>
            </a:r>
          </a:p>
        </p:txBody>
      </p:sp>
      <p:pic>
        <p:nvPicPr>
          <p:cNvPr id="5" name="صورة 4" descr="نتيجة بحث الصور عن الرابطة الكيميائية">
            <a:extLst>
              <a:ext uri="{FF2B5EF4-FFF2-40B4-BE49-F238E27FC236}">
                <a16:creationId xmlns:a16="http://schemas.microsoft.com/office/drawing/2014/main" id="{94CB257B-DB54-4462-A721-4D060B9D86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28" y="1364038"/>
            <a:ext cx="3342772" cy="265368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F17CED70-013D-486A-B21F-3ACAE84F2A5F}"/>
              </a:ext>
            </a:extLst>
          </p:cNvPr>
          <p:cNvSpPr txBox="1"/>
          <p:nvPr/>
        </p:nvSpPr>
        <p:spPr>
          <a:xfrm>
            <a:off x="3200400" y="457200"/>
            <a:ext cx="6096000" cy="708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15000"/>
              </a:lnSpc>
              <a:spcAft>
                <a:spcPts val="1000"/>
              </a:spcAft>
            </a:pPr>
            <a:r>
              <a:rPr lang="ar-SA" sz="3600" b="1" dirty="0">
                <a:solidFill>
                  <a:srgbClr val="FFC000"/>
                </a:solidFill>
                <a:effectLst/>
                <a:latin typeface="Tajawal" panose="00000500000000000000" pitchFamily="2" charset="-78"/>
                <a:ea typeface="Calibri" panose="020F0502020204030204" pitchFamily="34" charset="0"/>
                <a:cs typeface="Tajawal" panose="00000500000000000000" pitchFamily="2" charset="-78"/>
              </a:rPr>
              <a:t>ما التغيرات الكيميائية </a:t>
            </a:r>
            <a:endParaRPr lang="en-US" sz="2800" dirty="0">
              <a:solidFill>
                <a:srgbClr val="FFC000"/>
              </a:solidFill>
              <a:effectLst/>
              <a:latin typeface="Tajawal" panose="00000500000000000000" pitchFamily="2" charset="-78"/>
              <a:ea typeface="Calibri" panose="020F0502020204030204" pitchFamily="34" charset="0"/>
              <a:cs typeface="Tajawal" panose="00000500000000000000" pitchFamily="2" charset="-78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E433BB57-9733-4348-BB46-D44D80987F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86200" y="-1389063"/>
            <a:ext cx="2778125" cy="277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Water Molecule">
            <a:extLst>
              <a:ext uri="{FF2B5EF4-FFF2-40B4-BE49-F238E27FC236}">
                <a16:creationId xmlns:a16="http://schemas.microsoft.com/office/drawing/2014/main" id="{BA7E8CCC-E513-4BA1-A22C-60AA6F635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0378" y="-851495"/>
            <a:ext cx="2419120" cy="326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13080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extLst>
              <a:ext uri="{FF2B5EF4-FFF2-40B4-BE49-F238E27FC236}">
                <a16:creationId xmlns:a16="http://schemas.microsoft.com/office/drawing/2014/main" id="{1172074E-CD92-4E32-9E7F-5900D02A66F3}"/>
              </a:ext>
            </a:extLst>
          </p:cNvPr>
          <p:cNvSpPr txBox="1"/>
          <p:nvPr/>
        </p:nvSpPr>
        <p:spPr>
          <a:xfrm>
            <a:off x="2200739" y="1635697"/>
            <a:ext cx="7324724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200000"/>
              </a:lnSpc>
            </a:pPr>
            <a:r>
              <a:rPr lang="ar-SA" sz="2400" b="1" dirty="0">
                <a:solidFill>
                  <a:schemeClr val="bg1"/>
                </a:solidFill>
                <a:effectLst/>
                <a:latin typeface="Tajawal" panose="00000500000000000000" pitchFamily="2" charset="-78"/>
                <a:ea typeface="Calibri" panose="020F0502020204030204" pitchFamily="34" charset="0"/>
                <a:cs typeface="Tajawal" panose="00000500000000000000" pitchFamily="2" charset="-78"/>
              </a:rPr>
              <a:t>قوة تجعل الذرات تترابط معاً ,</a:t>
            </a:r>
          </a:p>
          <a:p>
            <a:pPr algn="ctr" rtl="1">
              <a:lnSpc>
                <a:spcPct val="200000"/>
              </a:lnSpc>
            </a:pPr>
            <a:r>
              <a:rPr lang="ar-SA" sz="2400" b="1" dirty="0">
                <a:solidFill>
                  <a:schemeClr val="bg1"/>
                </a:solidFill>
                <a:effectLst/>
                <a:latin typeface="Tajawal" panose="00000500000000000000" pitchFamily="2" charset="-78"/>
                <a:ea typeface="Calibri" panose="020F0502020204030204" pitchFamily="34" charset="0"/>
                <a:cs typeface="Tajawal" panose="00000500000000000000" pitchFamily="2" charset="-78"/>
              </a:rPr>
              <a:t> تكوين هذه الروابط أو تفكيكها  يغير الخصائص الكيميائية للمادة </a:t>
            </a:r>
            <a:endParaRPr lang="ar-SA" sz="2400" b="1" dirty="0">
              <a:solidFill>
                <a:schemeClr val="bg1"/>
              </a:solidFill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A9398C6E-BCDC-4A69-BF52-5130AC617727}"/>
              </a:ext>
            </a:extLst>
          </p:cNvPr>
          <p:cNvSpPr txBox="1"/>
          <p:nvPr/>
        </p:nvSpPr>
        <p:spPr>
          <a:xfrm>
            <a:off x="4038600" y="609600"/>
            <a:ext cx="4114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2800" b="1" dirty="0">
                <a:solidFill>
                  <a:srgbClr val="FFC000"/>
                </a:solidFill>
                <a:effectLst/>
                <a:latin typeface="Tajawal" panose="00000500000000000000" pitchFamily="2" charset="-78"/>
                <a:ea typeface="Calibri" panose="020F0502020204030204" pitchFamily="34" charset="0"/>
                <a:cs typeface="Tajawal" panose="00000500000000000000" pitchFamily="2" charset="-78"/>
              </a:rPr>
              <a:t>الرابطة الكيميائية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63A7F5A-B8F4-4A43-B661-CBC875373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3345" y="1825028"/>
            <a:ext cx="2778125" cy="277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Water Molecule">
            <a:extLst>
              <a:ext uri="{FF2B5EF4-FFF2-40B4-BE49-F238E27FC236}">
                <a16:creationId xmlns:a16="http://schemas.microsoft.com/office/drawing/2014/main" id="{CF8F5F1D-5266-4351-9B3A-6856526B7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30" y="1580810"/>
            <a:ext cx="2419120" cy="326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Stories | Raconteur Games">
            <a:extLst>
              <a:ext uri="{FF2B5EF4-FFF2-40B4-BE49-F238E27FC236}">
                <a16:creationId xmlns:a16="http://schemas.microsoft.com/office/drawing/2014/main" id="{9CFAE99F-805A-4666-A92A-3DC783ED2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8725" y="-2308822"/>
            <a:ext cx="5787390" cy="413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ملخص الفصل العاشر التغيرات والخصائص الكيميائية علوم سادس ابتدائي أ. يوسف  البلوي - حلول">
            <a:extLst>
              <a:ext uri="{FF2B5EF4-FFF2-40B4-BE49-F238E27FC236}">
                <a16:creationId xmlns:a16="http://schemas.microsoft.com/office/drawing/2014/main" id="{F060F877-2D89-46B8-BF83-B8588A6D56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1533"/>
          <a:stretch/>
        </p:blipFill>
        <p:spPr bwMode="auto">
          <a:xfrm>
            <a:off x="-7315200" y="4419600"/>
            <a:ext cx="6630265" cy="140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59176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extLst>
              <a:ext uri="{FF2B5EF4-FFF2-40B4-BE49-F238E27FC236}">
                <a16:creationId xmlns:a16="http://schemas.microsoft.com/office/drawing/2014/main" id="{26DBF9EF-50F6-4007-AFCC-FF7679C4D3AD}"/>
              </a:ext>
            </a:extLst>
          </p:cNvPr>
          <p:cNvSpPr txBox="1"/>
          <p:nvPr/>
        </p:nvSpPr>
        <p:spPr>
          <a:xfrm>
            <a:off x="3318511" y="2420423"/>
            <a:ext cx="8610600" cy="8463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200000"/>
              </a:lnSpc>
            </a:pPr>
            <a:r>
              <a:rPr lang="ar-SA" sz="2800" b="1" dirty="0">
                <a:solidFill>
                  <a:schemeClr val="bg1"/>
                </a:solidFill>
                <a:effectLst/>
                <a:latin typeface="Tajawal" panose="00000500000000000000" pitchFamily="2" charset="-78"/>
                <a:ea typeface="Calibri" panose="020F0502020204030204" pitchFamily="34" charset="0"/>
                <a:cs typeface="Tajawal" panose="00000500000000000000" pitchFamily="2" charset="-78"/>
              </a:rPr>
              <a:t>مادة الفحم تتكون من ذرات الكربون المترابطة </a:t>
            </a:r>
          </a:p>
        </p:txBody>
      </p:sp>
      <p:pic>
        <p:nvPicPr>
          <p:cNvPr id="3076" name="Picture 4" descr="Stories | Raconteur Games">
            <a:extLst>
              <a:ext uri="{FF2B5EF4-FFF2-40B4-BE49-F238E27FC236}">
                <a16:creationId xmlns:a16="http://schemas.microsoft.com/office/drawing/2014/main" id="{8A5EC153-A2DE-4C75-AF58-E62001563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200" y="457200"/>
            <a:ext cx="5787390" cy="413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0D1498A5-A443-4EB5-ABFA-372F8DFB8C23}"/>
              </a:ext>
            </a:extLst>
          </p:cNvPr>
          <p:cNvSpPr txBox="1"/>
          <p:nvPr/>
        </p:nvSpPr>
        <p:spPr>
          <a:xfrm>
            <a:off x="4038600" y="457200"/>
            <a:ext cx="4114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2800" b="1" dirty="0">
                <a:solidFill>
                  <a:srgbClr val="FFC000"/>
                </a:solidFill>
                <a:effectLst/>
                <a:latin typeface="Tajawal" panose="00000500000000000000" pitchFamily="2" charset="-78"/>
                <a:ea typeface="Calibri" panose="020F0502020204030204" pitchFamily="34" charset="0"/>
                <a:cs typeface="Tajawal" panose="00000500000000000000" pitchFamily="2" charset="-78"/>
              </a:rPr>
              <a:t>الرابطة الكيميائية </a:t>
            </a:r>
          </a:p>
        </p:txBody>
      </p:sp>
      <p:pic>
        <p:nvPicPr>
          <p:cNvPr id="1026" name="Picture 2" descr="ملخص الفصل العاشر التغيرات والخصائص الكيميائية علوم سادس ابتدائي أ. يوسف  البلوي - حلول">
            <a:extLst>
              <a:ext uri="{FF2B5EF4-FFF2-40B4-BE49-F238E27FC236}">
                <a16:creationId xmlns:a16="http://schemas.microsoft.com/office/drawing/2014/main" id="{80362017-1E10-4019-8F97-3799EEB05F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1533"/>
          <a:stretch/>
        </p:blipFill>
        <p:spPr bwMode="auto">
          <a:xfrm>
            <a:off x="4308679" y="980420"/>
            <a:ext cx="6630265" cy="140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27CF3210-864A-4058-BD05-603F021F25CD}"/>
              </a:ext>
            </a:extLst>
          </p:cNvPr>
          <p:cNvSpPr txBox="1"/>
          <p:nvPr/>
        </p:nvSpPr>
        <p:spPr>
          <a:xfrm>
            <a:off x="2888673" y="3561967"/>
            <a:ext cx="8839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chemeClr val="bg1"/>
                </a:solidFill>
                <a:effectLst/>
                <a:latin typeface="Tajawal" panose="00000500000000000000" pitchFamily="2" charset="-78"/>
                <a:ea typeface="Calibri" panose="020F0502020204030204" pitchFamily="34" charset="0"/>
                <a:cs typeface="Tajawal" panose="00000500000000000000" pitchFamily="2" charset="-78"/>
              </a:rPr>
              <a:t>عندما يحترق الفحم فإن جزيئات الأكسجين في الهواء تترابط مع ذرات الكربون مكونة جزيئات جديدة من ثاني أكسيد الكربون</a:t>
            </a:r>
            <a:endParaRPr lang="ar-SA" sz="2400" dirty="0"/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4AC0FBC2-3AB1-4497-B5B6-C56DD35C8CE8}"/>
              </a:ext>
            </a:extLst>
          </p:cNvPr>
          <p:cNvSpPr txBox="1"/>
          <p:nvPr/>
        </p:nvSpPr>
        <p:spPr>
          <a:xfrm>
            <a:off x="3445107" y="4516876"/>
            <a:ext cx="835740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200000"/>
              </a:lnSpc>
            </a:pPr>
            <a:r>
              <a:rPr lang="ar-SA" sz="2400" b="1" dirty="0">
                <a:solidFill>
                  <a:schemeClr val="bg1"/>
                </a:solidFill>
                <a:effectLst/>
                <a:latin typeface="Tajawal" panose="00000500000000000000" pitchFamily="2" charset="-78"/>
                <a:ea typeface="Calibri" panose="020F0502020204030204" pitchFamily="34" charset="0"/>
                <a:cs typeface="Tajawal" panose="00000500000000000000" pitchFamily="2" charset="-78"/>
              </a:rPr>
              <a:t> الذي يختلف في خصائصه عن كل من الكربون والأكسجين </a:t>
            </a:r>
            <a:endParaRPr lang="en-US" b="1" dirty="0">
              <a:solidFill>
                <a:schemeClr val="bg1"/>
              </a:solidFill>
              <a:effectLst/>
              <a:latin typeface="Tajawal" panose="00000500000000000000" pitchFamily="2" charset="-78"/>
              <a:ea typeface="Calibri" panose="020F0502020204030204" pitchFamily="34" charset="0"/>
              <a:cs typeface="Tajawal" panose="00000500000000000000" pitchFamily="2" charset="-78"/>
            </a:endParaRPr>
          </a:p>
        </p:txBody>
      </p:sp>
      <p:pic>
        <p:nvPicPr>
          <p:cNvPr id="10" name="Picture 2" descr="Loading Chemistry - Quiz Results Animation by Jared Kinsella | Animation  schools, Chemistry, Motion design animation">
            <a:extLst>
              <a:ext uri="{FF2B5EF4-FFF2-40B4-BE49-F238E27FC236}">
                <a16:creationId xmlns:a16="http://schemas.microsoft.com/office/drawing/2014/main" id="{9E95D5F1-90F2-43A4-9050-70C1A34AE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3978200" y="2306398"/>
            <a:ext cx="2438400" cy="1732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Lab Loaders by Gur Margalit on Dribbble">
            <a:extLst>
              <a:ext uri="{FF2B5EF4-FFF2-40B4-BE49-F238E27FC236}">
                <a16:creationId xmlns:a16="http://schemas.microsoft.com/office/drawing/2014/main" id="{F6BE8E09-929F-400A-B8F8-52C32EB412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0" t="35333" r="74000" b="30000"/>
          <a:stretch/>
        </p:blipFill>
        <p:spPr bwMode="auto">
          <a:xfrm flipV="1">
            <a:off x="-4419600" y="756527"/>
            <a:ext cx="1767254" cy="2367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47988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extLst>
              <a:ext uri="{FF2B5EF4-FFF2-40B4-BE49-F238E27FC236}">
                <a16:creationId xmlns:a16="http://schemas.microsoft.com/office/drawing/2014/main" id="{2598244F-1B3D-4913-808F-4845BA42CE3B}"/>
              </a:ext>
            </a:extLst>
          </p:cNvPr>
          <p:cNvSpPr txBox="1"/>
          <p:nvPr/>
        </p:nvSpPr>
        <p:spPr>
          <a:xfrm>
            <a:off x="917964" y="1627436"/>
            <a:ext cx="10210800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200000"/>
              </a:lnSpc>
            </a:pPr>
            <a:r>
              <a:rPr lang="ar-SA" sz="2000" b="1" dirty="0">
                <a:solidFill>
                  <a:schemeClr val="bg1"/>
                </a:solidFill>
                <a:effectLst/>
                <a:latin typeface="Tajawal" panose="00000500000000000000" pitchFamily="2" charset="-78"/>
                <a:ea typeface="Calibri" panose="020F0502020204030204" pitchFamily="34" charset="0"/>
                <a:cs typeface="Tajawal" panose="00000500000000000000" pitchFamily="2" charset="-78"/>
              </a:rPr>
              <a:t>تغير ينتج عنه مواد جديدة لها خصائص كيميائية تختلف عن خصائص المواد الأصلية </a:t>
            </a:r>
            <a:endParaRPr lang="ar-SA" sz="2000" b="1" dirty="0">
              <a:solidFill>
                <a:schemeClr val="bg1"/>
              </a:solidFill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6A3CBC2B-0E50-44B5-BB81-D6E4D3D66139}"/>
              </a:ext>
            </a:extLst>
          </p:cNvPr>
          <p:cNvSpPr txBox="1"/>
          <p:nvPr/>
        </p:nvSpPr>
        <p:spPr>
          <a:xfrm>
            <a:off x="4118663" y="267683"/>
            <a:ext cx="3124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FFC000"/>
                </a:solidFill>
                <a:effectLst/>
                <a:latin typeface="Tajawal" panose="00000500000000000000" pitchFamily="2" charset="-78"/>
                <a:ea typeface="Calibri" panose="020F0502020204030204" pitchFamily="34" charset="0"/>
                <a:cs typeface="Tajawal" panose="00000500000000000000" pitchFamily="2" charset="-78"/>
              </a:rPr>
              <a:t>التغير الكيميائي  </a:t>
            </a:r>
            <a:endParaRPr lang="ar-SA" sz="2800" dirty="0">
              <a:solidFill>
                <a:srgbClr val="FFC000"/>
              </a:solidFill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  <p:pic>
        <p:nvPicPr>
          <p:cNvPr id="4098" name="Picture 2" descr="Loading Chemistry - Quiz Results Animation by Jared Kinsella | Animation  schools, Chemistry, Motion design animation">
            <a:extLst>
              <a:ext uri="{FF2B5EF4-FFF2-40B4-BE49-F238E27FC236}">
                <a16:creationId xmlns:a16="http://schemas.microsoft.com/office/drawing/2014/main" id="{D75E4F2E-4DC5-4E99-AFAB-A488B9188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6272" y="2418230"/>
            <a:ext cx="24384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Lab Loaders by Gur Margalit on Dribbble">
            <a:extLst>
              <a:ext uri="{FF2B5EF4-FFF2-40B4-BE49-F238E27FC236}">
                <a16:creationId xmlns:a16="http://schemas.microsoft.com/office/drawing/2014/main" id="{B4682BF2-FF4E-4AC4-983C-D890F51159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0" t="35333" r="74000" b="30000"/>
          <a:stretch/>
        </p:blipFill>
        <p:spPr bwMode="auto">
          <a:xfrm>
            <a:off x="10287000" y="2132479"/>
            <a:ext cx="1767254" cy="2702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CF6D816F-7251-45F6-A72A-9DD9A274E5A8}"/>
              </a:ext>
            </a:extLst>
          </p:cNvPr>
          <p:cNvSpPr txBox="1"/>
          <p:nvPr/>
        </p:nvSpPr>
        <p:spPr>
          <a:xfrm>
            <a:off x="1177937" y="2609850"/>
            <a:ext cx="969085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ar-SA" sz="2400" b="1" dirty="0">
                <a:solidFill>
                  <a:schemeClr val="bg1"/>
                </a:solidFill>
                <a:effectLst/>
                <a:latin typeface="Tajawal" panose="00000500000000000000" pitchFamily="2" charset="-78"/>
                <a:ea typeface="Calibri" panose="020F0502020204030204" pitchFamily="34" charset="0"/>
                <a:cs typeface="Tajawal" panose="00000500000000000000" pitchFamily="2" charset="-78"/>
              </a:rPr>
              <a:t>يمكن ملاحظة بعض العلامات التي قد تدل على حدوث التغير الكيميائي</a:t>
            </a:r>
          </a:p>
          <a:p>
            <a:pPr algn="ctr">
              <a:lnSpc>
                <a:spcPct val="200000"/>
              </a:lnSpc>
            </a:pPr>
            <a:r>
              <a:rPr lang="ar-SA" sz="2400" b="1" dirty="0">
                <a:solidFill>
                  <a:schemeClr val="bg1"/>
                </a:solidFill>
                <a:effectLst/>
                <a:latin typeface="Tajawal" panose="00000500000000000000" pitchFamily="2" charset="-78"/>
                <a:ea typeface="Calibri" panose="020F0502020204030204" pitchFamily="34" charset="0"/>
                <a:cs typeface="Tajawal" panose="00000500000000000000" pitchFamily="2" charset="-78"/>
              </a:rPr>
              <a:t> ( تغير اللون – تصاعد الغازات – انطلاق الحرارة أو الضوء </a:t>
            </a:r>
            <a:endParaRPr lang="ar-SA" sz="2400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16760BCC-CBA4-43FB-AF86-F1803FBE5A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3"/>
          <a:stretch/>
        </p:blipFill>
        <p:spPr bwMode="auto">
          <a:xfrm>
            <a:off x="13033561" y="-990600"/>
            <a:ext cx="5168348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36111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</TotalTime>
  <Words>980</Words>
  <Application>Microsoft Office PowerPoint</Application>
  <PresentationFormat>شاشة عريضة</PresentationFormat>
  <Paragraphs>167</Paragraphs>
  <Slides>27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27</vt:i4>
      </vt:variant>
    </vt:vector>
  </HeadingPairs>
  <TitlesOfParts>
    <vt:vector size="35" baseType="lpstr">
      <vt:lpstr>A Jannat LT</vt:lpstr>
      <vt:lpstr>Arial</vt:lpstr>
      <vt:lpstr>Calibri</vt:lpstr>
      <vt:lpstr>Calibri Light</vt:lpstr>
      <vt:lpstr>Tajawal</vt:lpstr>
      <vt:lpstr>Tajawal Medium</vt:lpstr>
      <vt:lpstr>UniMath-Regular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يوسف البلوي</dc:creator>
  <cp:lastModifiedBy>noura oraik</cp:lastModifiedBy>
  <cp:revision>2</cp:revision>
  <dcterms:created xsi:type="dcterms:W3CDTF">2022-04-02T02:41:33Z</dcterms:created>
  <dcterms:modified xsi:type="dcterms:W3CDTF">2023-03-30T20:46:36Z</dcterms:modified>
</cp:coreProperties>
</file>