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0"/>
  </p:notesMasterIdLst>
  <p:sldIdLst>
    <p:sldId id="256" r:id="rId2"/>
    <p:sldId id="258" r:id="rId3"/>
    <p:sldId id="261" r:id="rId4"/>
    <p:sldId id="259" r:id="rId5"/>
    <p:sldId id="303" r:id="rId6"/>
    <p:sldId id="265" r:id="rId7"/>
    <p:sldId id="260" r:id="rId8"/>
    <p:sldId id="304" r:id="rId9"/>
    <p:sldId id="275" r:id="rId10"/>
    <p:sldId id="266" r:id="rId11"/>
    <p:sldId id="268" r:id="rId12"/>
    <p:sldId id="280" r:id="rId13"/>
    <p:sldId id="305" r:id="rId14"/>
    <p:sldId id="262" r:id="rId15"/>
    <p:sldId id="272" r:id="rId16"/>
    <p:sldId id="267" r:id="rId17"/>
    <p:sldId id="270" r:id="rId18"/>
    <p:sldId id="282" r:id="rId19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Frank Ruhl Libre" panose="00000500000000000000" pitchFamily="2" charset="-79"/>
      <p:regular r:id="rId25"/>
      <p:bold r:id="rId26"/>
    </p:embeddedFont>
    <p:embeddedFont>
      <p:font typeface="Frank Ruhl Libre Black" panose="00000A00000000000000" pitchFamily="2" charset="-79"/>
      <p:bold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  <p:embeddedFont>
      <p:font typeface="Lato Light" panose="020B0604020202020204" pitchFamily="34" charset="0"/>
      <p:regular r:id="rId32"/>
      <p:bold r:id="rId33"/>
      <p:italic r:id="rId34"/>
      <p:boldItalic r:id="rId35"/>
    </p:embeddedFont>
    <p:embeddedFont>
      <p:font typeface="Montserrat" panose="00000500000000000000" pitchFamily="2" charset="0"/>
      <p:regular r:id="rId36"/>
      <p:bold r:id="rId37"/>
      <p:italic r:id="rId38"/>
      <p:boldItalic r:id="rId39"/>
    </p:embeddedFont>
    <p:embeddedFont>
      <p:font typeface="Montserrat SemiBold" panose="00000700000000000000" pitchFamily="2" charset="0"/>
      <p:regular r:id="rId40"/>
      <p:bold r:id="rId41"/>
      <p:italic r:id="rId42"/>
      <p:boldItalic r:id="rId43"/>
    </p:embeddedFont>
    <p:embeddedFont>
      <p:font typeface="Palatino Linotype" panose="02040502050505030304" pitchFamily="18" charset="0"/>
      <p:regular r:id="rId44"/>
      <p:bold r:id="rId45"/>
      <p:italic r:id="rId46"/>
      <p:boldItalic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85"/>
    <a:srgbClr val="FFE1E1"/>
    <a:srgbClr val="FEFDFC"/>
    <a:srgbClr val="FCF4EE"/>
    <a:srgbClr val="FFC9C9"/>
    <a:srgbClr val="FBECE1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74DD4B-FE92-40A0-918F-D1AEC01FF92B}">
  <a:tblStyle styleId="{AE74DD4B-FE92-40A0-918F-D1AEC01FF9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484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a7c4b8f1e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a7c4b8f1e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a7c4b8f1e1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a7c4b8f1e1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a7c4b8f1e1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a7c4b8f1e1_0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a7c4b8f1e1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a7c4b8f1e1_0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af3581d64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af3581d64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a7c4b8f1e1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a7c4b8f1e1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a7c4b8f1e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a7c4b8f1e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a7c4b8f1e1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a7c4b8f1e1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af3581d64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af3581d64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af3581d6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af3581d6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a7c4b8f1e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a7c4b8f1e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b0a7d30a68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b0a7d30a68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a7c4b8f1e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a7c4b8f1e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a7c4b8f1e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a7c4b8f1e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a7c4b8f1e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a7c4b8f1e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a7c4b8f1e1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a7c4b8f1e1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a7c4b8f1e1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a7c4b8f1e1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5252700" y="2783431"/>
            <a:ext cx="9144005" cy="4801775"/>
          </a:xfrm>
          <a:custGeom>
            <a:avLst/>
            <a:gdLst/>
            <a:ahLst/>
            <a:cxnLst/>
            <a:rect l="l" t="t" r="r" b="b"/>
            <a:pathLst>
              <a:path w="78577" h="41263" extrusionOk="0">
                <a:moveTo>
                  <a:pt x="58293" y="0"/>
                </a:moveTo>
                <a:cubicBezTo>
                  <a:pt x="50116" y="0"/>
                  <a:pt x="44097" y="6268"/>
                  <a:pt x="36221" y="6268"/>
                </a:cubicBezTo>
                <a:cubicBezTo>
                  <a:pt x="35090" y="6268"/>
                  <a:pt x="33921" y="6139"/>
                  <a:pt x="32702" y="5843"/>
                </a:cubicBezTo>
                <a:cubicBezTo>
                  <a:pt x="28973" y="4952"/>
                  <a:pt x="25569" y="4473"/>
                  <a:pt x="22490" y="4473"/>
                </a:cubicBezTo>
                <a:cubicBezTo>
                  <a:pt x="15706" y="4473"/>
                  <a:pt x="10492" y="6795"/>
                  <a:pt x="6817" y="12138"/>
                </a:cubicBezTo>
                <a:cubicBezTo>
                  <a:pt x="1505" y="19876"/>
                  <a:pt x="0" y="35966"/>
                  <a:pt x="10870" y="40019"/>
                </a:cubicBezTo>
                <a:cubicBezTo>
                  <a:pt x="10870" y="40019"/>
                  <a:pt x="14125" y="41263"/>
                  <a:pt x="18719" y="41263"/>
                </a:cubicBezTo>
                <a:cubicBezTo>
                  <a:pt x="23226" y="41263"/>
                  <a:pt x="29022" y="40066"/>
                  <a:pt x="34299" y="35321"/>
                </a:cubicBezTo>
                <a:cubicBezTo>
                  <a:pt x="44923" y="25741"/>
                  <a:pt x="56868" y="31206"/>
                  <a:pt x="66417" y="25127"/>
                </a:cubicBezTo>
                <a:cubicBezTo>
                  <a:pt x="75998" y="19016"/>
                  <a:pt x="78577" y="7225"/>
                  <a:pt x="65158" y="1483"/>
                </a:cubicBezTo>
                <a:cubicBezTo>
                  <a:pt x="62678" y="422"/>
                  <a:pt x="60413" y="0"/>
                  <a:pt x="582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46825" y="300150"/>
            <a:ext cx="82503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88450" y="4180534"/>
            <a:ext cx="4967100" cy="397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>
            <a:off x="1087438" y="3047800"/>
            <a:ext cx="2151900" cy="16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/>
          </p:nvPr>
        </p:nvSpPr>
        <p:spPr>
          <a:xfrm>
            <a:off x="1195813" y="2507400"/>
            <a:ext cx="2151900" cy="427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 rot="4995255">
            <a:off x="7252835" y="3889895"/>
            <a:ext cx="1452339" cy="1421899"/>
            <a:chOff x="-641000" y="1950050"/>
            <a:chExt cx="2077921" cy="1859954"/>
          </a:xfrm>
        </p:grpSpPr>
        <p:sp>
          <p:nvSpPr>
            <p:cNvPr id="163" name="Google Shape;163;p15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15"/>
          <p:cNvSpPr/>
          <p:nvPr/>
        </p:nvSpPr>
        <p:spPr>
          <a:xfrm rot="1988234">
            <a:off x="-1257137" y="-1844845"/>
            <a:ext cx="3841305" cy="439240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_2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 txBox="1">
            <a:spLocks noGrp="1"/>
          </p:cNvSpPr>
          <p:nvPr>
            <p:ph type="body" idx="1"/>
          </p:nvPr>
        </p:nvSpPr>
        <p:spPr>
          <a:xfrm>
            <a:off x="670763" y="1593975"/>
            <a:ext cx="3941700" cy="26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 sz="12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title"/>
          </p:nvPr>
        </p:nvSpPr>
        <p:spPr>
          <a:xfrm>
            <a:off x="670763" y="830125"/>
            <a:ext cx="42663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92" name="Google Shape;192;p17"/>
          <p:cNvSpPr/>
          <p:nvPr/>
        </p:nvSpPr>
        <p:spPr>
          <a:xfrm rot="1946036">
            <a:off x="-1669128" y="-2228517"/>
            <a:ext cx="3629958" cy="4150530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"/>
          <p:cNvSpPr txBox="1">
            <a:spLocks noGrp="1"/>
          </p:cNvSpPr>
          <p:nvPr>
            <p:ph type="subTitle" idx="1"/>
          </p:nvPr>
        </p:nvSpPr>
        <p:spPr>
          <a:xfrm>
            <a:off x="6508975" y="1601388"/>
            <a:ext cx="2188200" cy="351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subTitle" idx="2"/>
          </p:nvPr>
        </p:nvSpPr>
        <p:spPr>
          <a:xfrm>
            <a:off x="6400200" y="2062388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6" name="Google Shape;196;p18"/>
          <p:cNvSpPr txBox="1">
            <a:spLocks noGrp="1"/>
          </p:cNvSpPr>
          <p:nvPr>
            <p:ph type="subTitle" idx="3"/>
          </p:nvPr>
        </p:nvSpPr>
        <p:spPr>
          <a:xfrm>
            <a:off x="446825" y="1601388"/>
            <a:ext cx="2188200" cy="351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7" name="Google Shape;197;p18"/>
          <p:cNvSpPr txBox="1">
            <a:spLocks noGrp="1"/>
          </p:cNvSpPr>
          <p:nvPr>
            <p:ph type="subTitle" idx="4"/>
          </p:nvPr>
        </p:nvSpPr>
        <p:spPr>
          <a:xfrm>
            <a:off x="548850" y="2062388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subTitle" idx="5"/>
          </p:nvPr>
        </p:nvSpPr>
        <p:spPr>
          <a:xfrm>
            <a:off x="6508975" y="3263000"/>
            <a:ext cx="2188200" cy="351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6"/>
          </p:nvPr>
        </p:nvSpPr>
        <p:spPr>
          <a:xfrm>
            <a:off x="6400200" y="3719775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subTitle" idx="7"/>
          </p:nvPr>
        </p:nvSpPr>
        <p:spPr>
          <a:xfrm>
            <a:off x="446825" y="3263000"/>
            <a:ext cx="2188200" cy="351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subTitle" idx="8"/>
          </p:nvPr>
        </p:nvSpPr>
        <p:spPr>
          <a:xfrm>
            <a:off x="548800" y="3719775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02" name="Google Shape;202;p18"/>
          <p:cNvSpPr/>
          <p:nvPr/>
        </p:nvSpPr>
        <p:spPr>
          <a:xfrm rot="1988234">
            <a:off x="-1769849" y="-2297770"/>
            <a:ext cx="3841305" cy="439240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title"/>
          </p:nvPr>
        </p:nvSpPr>
        <p:spPr>
          <a:xfrm>
            <a:off x="446825" y="329175"/>
            <a:ext cx="8250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 txBox="1">
            <a:spLocks noGrp="1"/>
          </p:cNvSpPr>
          <p:nvPr>
            <p:ph type="title" hasCustomPrompt="1"/>
          </p:nvPr>
        </p:nvSpPr>
        <p:spPr>
          <a:xfrm>
            <a:off x="3256750" y="542575"/>
            <a:ext cx="2637000" cy="538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1"/>
          </p:nvPr>
        </p:nvSpPr>
        <p:spPr>
          <a:xfrm>
            <a:off x="3256738" y="1187525"/>
            <a:ext cx="2637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 idx="2" hasCustomPrompt="1"/>
          </p:nvPr>
        </p:nvSpPr>
        <p:spPr>
          <a:xfrm>
            <a:off x="3256750" y="2116500"/>
            <a:ext cx="2637000" cy="538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3"/>
          </p:nvPr>
        </p:nvSpPr>
        <p:spPr>
          <a:xfrm>
            <a:off x="3256703" y="2764275"/>
            <a:ext cx="2637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title" idx="4" hasCustomPrompt="1"/>
          </p:nvPr>
        </p:nvSpPr>
        <p:spPr>
          <a:xfrm>
            <a:off x="3256675" y="3690425"/>
            <a:ext cx="2637000" cy="538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0" name="Google Shape;210;p19"/>
          <p:cNvSpPr txBox="1">
            <a:spLocks noGrp="1"/>
          </p:cNvSpPr>
          <p:nvPr>
            <p:ph type="subTitle" idx="5"/>
          </p:nvPr>
        </p:nvSpPr>
        <p:spPr>
          <a:xfrm>
            <a:off x="3256813" y="4340275"/>
            <a:ext cx="2637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19"/>
          <p:cNvSpPr/>
          <p:nvPr/>
        </p:nvSpPr>
        <p:spPr>
          <a:xfrm rot="-5201090">
            <a:off x="6941796" y="-2040667"/>
            <a:ext cx="3629897" cy="415048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" name="Google Shape;212;p19"/>
          <p:cNvGrpSpPr/>
          <p:nvPr/>
        </p:nvGrpSpPr>
        <p:grpSpPr>
          <a:xfrm rot="5399508">
            <a:off x="8228911" y="1095937"/>
            <a:ext cx="1452259" cy="1421935"/>
            <a:chOff x="-641000" y="1950050"/>
            <a:chExt cx="2077921" cy="1859954"/>
          </a:xfrm>
        </p:grpSpPr>
        <p:sp>
          <p:nvSpPr>
            <p:cNvPr id="213" name="Google Shape;213;p19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9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19"/>
          <p:cNvSpPr/>
          <p:nvPr/>
        </p:nvSpPr>
        <p:spPr>
          <a:xfrm rot="-5201090">
            <a:off x="-1368129" y="2818508"/>
            <a:ext cx="3629897" cy="415048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19"/>
          <p:cNvGrpSpPr/>
          <p:nvPr/>
        </p:nvGrpSpPr>
        <p:grpSpPr>
          <a:xfrm rot="4196979">
            <a:off x="-632852" y="2322373"/>
            <a:ext cx="1452169" cy="1421929"/>
            <a:chOff x="-641000" y="1950050"/>
            <a:chExt cx="2077921" cy="1859954"/>
          </a:xfrm>
        </p:grpSpPr>
        <p:sp>
          <p:nvSpPr>
            <p:cNvPr id="236" name="Google Shape;236;p19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9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2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>
            <a:spLocks noGrp="1"/>
          </p:cNvSpPr>
          <p:nvPr>
            <p:ph type="subTitle" idx="1"/>
          </p:nvPr>
        </p:nvSpPr>
        <p:spPr>
          <a:xfrm>
            <a:off x="675813" y="2918588"/>
            <a:ext cx="30411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title"/>
          </p:nvPr>
        </p:nvSpPr>
        <p:spPr>
          <a:xfrm>
            <a:off x="675813" y="1166238"/>
            <a:ext cx="3831300" cy="18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 b="1"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0"/>
          <p:cNvSpPr/>
          <p:nvPr/>
        </p:nvSpPr>
        <p:spPr>
          <a:xfrm rot="1988234">
            <a:off x="-1445299" y="-2262495"/>
            <a:ext cx="3841305" cy="439240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"/>
          <p:cNvSpPr/>
          <p:nvPr/>
        </p:nvSpPr>
        <p:spPr>
          <a:xfrm rot="-5201090">
            <a:off x="7993121" y="-931842"/>
            <a:ext cx="3629897" cy="415048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4"/>
          <p:cNvSpPr txBox="1">
            <a:spLocks noGrp="1"/>
          </p:cNvSpPr>
          <p:nvPr>
            <p:ph type="title"/>
          </p:nvPr>
        </p:nvSpPr>
        <p:spPr>
          <a:xfrm>
            <a:off x="4638375" y="287500"/>
            <a:ext cx="2868600" cy="8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285" name="Google Shape;285;p24"/>
          <p:cNvSpPr txBox="1">
            <a:spLocks noGrp="1"/>
          </p:cNvSpPr>
          <p:nvPr>
            <p:ph type="title" idx="2"/>
          </p:nvPr>
        </p:nvSpPr>
        <p:spPr>
          <a:xfrm>
            <a:off x="4631300" y="1220300"/>
            <a:ext cx="42213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530400" y="2093700"/>
            <a:ext cx="956100" cy="956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6278044" y="1734500"/>
            <a:ext cx="2493600" cy="8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278049" y="2619575"/>
            <a:ext cx="2493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16" name="Google Shape;16;p3"/>
          <p:cNvGrpSpPr/>
          <p:nvPr/>
        </p:nvGrpSpPr>
        <p:grpSpPr>
          <a:xfrm>
            <a:off x="7921807" y="-494908"/>
            <a:ext cx="1320311" cy="1292668"/>
            <a:chOff x="-641000" y="1950050"/>
            <a:chExt cx="2077921" cy="1859954"/>
          </a:xfrm>
        </p:grpSpPr>
        <p:sp>
          <p:nvSpPr>
            <p:cNvPr id="17" name="Google Shape;17;p3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3"/>
          <p:cNvSpPr/>
          <p:nvPr/>
        </p:nvSpPr>
        <p:spPr>
          <a:xfrm rot="-8914135">
            <a:off x="6799724" y="2792147"/>
            <a:ext cx="3630024" cy="4150606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6398250" y="3087513"/>
            <a:ext cx="1538100" cy="351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6282975" y="3547525"/>
            <a:ext cx="2414100" cy="15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1206400" y="1526688"/>
            <a:ext cx="1538100" cy="351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435050" y="1983250"/>
            <a:ext cx="2414100" cy="15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" name="Google Shape;47;p5"/>
          <p:cNvSpPr/>
          <p:nvPr/>
        </p:nvSpPr>
        <p:spPr>
          <a:xfrm rot="-5201090">
            <a:off x="7112871" y="-1532642"/>
            <a:ext cx="3629897" cy="415048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446825" y="329175"/>
            <a:ext cx="8250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446825" y="329175"/>
            <a:ext cx="8250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 rot="-8779393">
            <a:off x="-1368177" y="-1532753"/>
            <a:ext cx="3630007" cy="4150676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7"/>
          <p:cNvGrpSpPr/>
          <p:nvPr/>
        </p:nvGrpSpPr>
        <p:grpSpPr>
          <a:xfrm rot="-4632747">
            <a:off x="1238608" y="367585"/>
            <a:ext cx="1452332" cy="1421860"/>
            <a:chOff x="-641000" y="1950050"/>
            <a:chExt cx="2077921" cy="1859954"/>
          </a:xfrm>
        </p:grpSpPr>
        <p:sp>
          <p:nvSpPr>
            <p:cNvPr id="54" name="Google Shape;54;p7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7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7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7"/>
          <p:cNvSpPr txBox="1">
            <a:spLocks noGrp="1"/>
          </p:cNvSpPr>
          <p:nvPr>
            <p:ph type="subTitle" idx="1"/>
          </p:nvPr>
        </p:nvSpPr>
        <p:spPr>
          <a:xfrm>
            <a:off x="4265600" y="1932150"/>
            <a:ext cx="2681700" cy="1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2190775" y="1790700"/>
            <a:ext cx="1833900" cy="15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1"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/>
          <p:nvPr/>
        </p:nvSpPr>
        <p:spPr>
          <a:xfrm rot="-8914135">
            <a:off x="6609224" y="2763922"/>
            <a:ext cx="3630024" cy="4150606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"/>
          <p:cNvSpPr/>
          <p:nvPr/>
        </p:nvSpPr>
        <p:spPr>
          <a:xfrm>
            <a:off x="5057025" y="3977370"/>
            <a:ext cx="1708007" cy="1371170"/>
          </a:xfrm>
          <a:custGeom>
            <a:avLst/>
            <a:gdLst/>
            <a:ahLst/>
            <a:cxnLst/>
            <a:rect l="l" t="t" r="r" b="b"/>
            <a:pathLst>
              <a:path w="50758" h="40748" extrusionOk="0">
                <a:moveTo>
                  <a:pt x="49407" y="0"/>
                </a:moveTo>
                <a:lnTo>
                  <a:pt x="48762" y="92"/>
                </a:lnTo>
                <a:cubicBezTo>
                  <a:pt x="48792" y="184"/>
                  <a:pt x="50051" y="10072"/>
                  <a:pt x="43204" y="12866"/>
                </a:cubicBezTo>
                <a:cubicBezTo>
                  <a:pt x="42037" y="13357"/>
                  <a:pt x="40840" y="13787"/>
                  <a:pt x="39550" y="14217"/>
                </a:cubicBezTo>
                <a:cubicBezTo>
                  <a:pt x="33224" y="16458"/>
                  <a:pt x="26684" y="18761"/>
                  <a:pt x="22662" y="29078"/>
                </a:cubicBezTo>
                <a:cubicBezTo>
                  <a:pt x="20451" y="34759"/>
                  <a:pt x="16551" y="38567"/>
                  <a:pt x="11669" y="39733"/>
                </a:cubicBezTo>
                <a:cubicBezTo>
                  <a:pt x="10661" y="39984"/>
                  <a:pt x="9636" y="40106"/>
                  <a:pt x="8619" y="40106"/>
                </a:cubicBezTo>
                <a:cubicBezTo>
                  <a:pt x="5640" y="40106"/>
                  <a:pt x="2719" y="39053"/>
                  <a:pt x="430" y="37062"/>
                </a:cubicBezTo>
                <a:lnTo>
                  <a:pt x="1" y="37523"/>
                </a:lnTo>
                <a:cubicBezTo>
                  <a:pt x="2365" y="39584"/>
                  <a:pt x="5387" y="40747"/>
                  <a:pt x="8507" y="40747"/>
                </a:cubicBezTo>
                <a:cubicBezTo>
                  <a:pt x="8548" y="40747"/>
                  <a:pt x="8588" y="40747"/>
                  <a:pt x="8629" y="40747"/>
                </a:cubicBezTo>
                <a:cubicBezTo>
                  <a:pt x="9704" y="40747"/>
                  <a:pt x="10778" y="40624"/>
                  <a:pt x="11822" y="40378"/>
                </a:cubicBezTo>
                <a:cubicBezTo>
                  <a:pt x="16920" y="39150"/>
                  <a:pt x="20973" y="35220"/>
                  <a:pt x="23276" y="29324"/>
                </a:cubicBezTo>
                <a:cubicBezTo>
                  <a:pt x="27175" y="19283"/>
                  <a:pt x="33593" y="17011"/>
                  <a:pt x="39796" y="14831"/>
                </a:cubicBezTo>
                <a:cubicBezTo>
                  <a:pt x="40993" y="14401"/>
                  <a:pt x="42283" y="13971"/>
                  <a:pt x="43480" y="13480"/>
                </a:cubicBezTo>
                <a:cubicBezTo>
                  <a:pt x="50758" y="10471"/>
                  <a:pt x="49407" y="92"/>
                  <a:pt x="49407" y="0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 rot="4500034">
            <a:off x="-2295703" y="2489239"/>
            <a:ext cx="3841535" cy="4392503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4333500" y="3273800"/>
            <a:ext cx="4040400" cy="7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4333500" y="4095775"/>
            <a:ext cx="40404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9"/>
          <p:cNvSpPr/>
          <p:nvPr/>
        </p:nvSpPr>
        <p:spPr>
          <a:xfrm rot="-6299970">
            <a:off x="6237077" y="-2705413"/>
            <a:ext cx="5160536" cy="5900771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"/>
          <p:cNvSpPr txBox="1">
            <a:spLocks noGrp="1"/>
          </p:cNvSpPr>
          <p:nvPr>
            <p:ph type="title" hasCustomPrompt="1"/>
          </p:nvPr>
        </p:nvSpPr>
        <p:spPr>
          <a:xfrm>
            <a:off x="2229550" y="542575"/>
            <a:ext cx="4684800" cy="958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2" name="Google Shape;112;p11"/>
          <p:cNvSpPr txBox="1">
            <a:spLocks noGrp="1"/>
          </p:cNvSpPr>
          <p:nvPr>
            <p:ph type="body" idx="1"/>
          </p:nvPr>
        </p:nvSpPr>
        <p:spPr>
          <a:xfrm>
            <a:off x="2229575" y="1611300"/>
            <a:ext cx="46848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1"/>
          <p:cNvSpPr/>
          <p:nvPr/>
        </p:nvSpPr>
        <p:spPr>
          <a:xfrm rot="5400129">
            <a:off x="-926771" y="3367176"/>
            <a:ext cx="3841391" cy="4392467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">
  <p:cSld name="BLANK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5613138" y="38872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2"/>
          </p:nvPr>
        </p:nvSpPr>
        <p:spPr>
          <a:xfrm>
            <a:off x="5613138" y="811675"/>
            <a:ext cx="27747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hasCustomPrompt="1"/>
          </p:nvPr>
        </p:nvSpPr>
        <p:spPr>
          <a:xfrm>
            <a:off x="4452049" y="542550"/>
            <a:ext cx="804600" cy="728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3"/>
          </p:nvPr>
        </p:nvSpPr>
        <p:spPr>
          <a:xfrm>
            <a:off x="5613138" y="1486063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4"/>
          </p:nvPr>
        </p:nvSpPr>
        <p:spPr>
          <a:xfrm>
            <a:off x="5613138" y="1909912"/>
            <a:ext cx="27747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4452075" y="1644875"/>
            <a:ext cx="804600" cy="728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6"/>
          </p:nvPr>
        </p:nvSpPr>
        <p:spPr>
          <a:xfrm>
            <a:off x="5613138" y="259040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7"/>
          </p:nvPr>
        </p:nvSpPr>
        <p:spPr>
          <a:xfrm>
            <a:off x="5613138" y="3010174"/>
            <a:ext cx="27747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rank Ruhl Libre Black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8" hasCustomPrompt="1"/>
          </p:nvPr>
        </p:nvSpPr>
        <p:spPr>
          <a:xfrm>
            <a:off x="4452075" y="2747200"/>
            <a:ext cx="804600" cy="728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9"/>
          </p:nvPr>
        </p:nvSpPr>
        <p:spPr>
          <a:xfrm>
            <a:off x="5613138" y="369155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3"/>
          </p:nvPr>
        </p:nvSpPr>
        <p:spPr>
          <a:xfrm>
            <a:off x="5613138" y="4114776"/>
            <a:ext cx="27747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4" hasCustomPrompt="1"/>
          </p:nvPr>
        </p:nvSpPr>
        <p:spPr>
          <a:xfrm>
            <a:off x="4452075" y="3849500"/>
            <a:ext cx="804600" cy="728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/>
          <p:nvPr/>
        </p:nvSpPr>
        <p:spPr>
          <a:xfrm rot="-4016834">
            <a:off x="-956706" y="2913176"/>
            <a:ext cx="3629961" cy="415054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46825" y="445025"/>
            <a:ext cx="825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 Ruhl Libre Black"/>
              <a:buNone/>
              <a:defRPr sz="2800">
                <a:solidFill>
                  <a:schemeClr val="dk1"/>
                </a:solidFill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46825" y="1152475"/>
            <a:ext cx="8250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64" r:id="rId12"/>
    <p:sldLayoutId id="2147483665" r:id="rId13"/>
    <p:sldLayoutId id="2147483666" r:id="rId14"/>
    <p:sldLayoutId id="214748367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"/>
          <p:cNvSpPr/>
          <p:nvPr/>
        </p:nvSpPr>
        <p:spPr>
          <a:xfrm>
            <a:off x="1691680" y="1203598"/>
            <a:ext cx="5767291" cy="3053850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9"/>
          <p:cNvSpPr txBox="1">
            <a:spLocks noGrp="1"/>
          </p:cNvSpPr>
          <p:nvPr>
            <p:ph type="ctrTitle"/>
          </p:nvPr>
        </p:nvSpPr>
        <p:spPr>
          <a:xfrm>
            <a:off x="73989" y="139806"/>
            <a:ext cx="2131548" cy="5434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Mega </a:t>
            </a:r>
            <a:r>
              <a:rPr lang="en-US" sz="2000" dirty="0"/>
              <a:t>Goal </a:t>
            </a:r>
            <a:r>
              <a:rPr lang="en-US" sz="2000" dirty="0">
                <a:solidFill>
                  <a:srgbClr val="FF8585"/>
                </a:solidFill>
              </a:rPr>
              <a:t>5</a:t>
            </a:r>
            <a:endParaRPr sz="2400" dirty="0">
              <a:solidFill>
                <a:srgbClr val="FF8585"/>
              </a:solidFill>
            </a:endParaRPr>
          </a:p>
        </p:txBody>
      </p:sp>
      <p:sp>
        <p:nvSpPr>
          <p:cNvPr id="310" name="Google Shape;310;p29"/>
          <p:cNvSpPr txBox="1">
            <a:spLocks noGrp="1"/>
          </p:cNvSpPr>
          <p:nvPr>
            <p:ph type="subTitle" idx="1"/>
          </p:nvPr>
        </p:nvSpPr>
        <p:spPr>
          <a:xfrm>
            <a:off x="2088450" y="4180534"/>
            <a:ext cx="4967100" cy="3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Done by : Entisar Al-Obaidallah</a:t>
            </a:r>
            <a:endParaRPr sz="1400" b="1" dirty="0"/>
          </a:p>
        </p:txBody>
      </p:sp>
      <p:sp>
        <p:nvSpPr>
          <p:cNvPr id="311" name="Google Shape;311;p29"/>
          <p:cNvSpPr/>
          <p:nvPr/>
        </p:nvSpPr>
        <p:spPr>
          <a:xfrm>
            <a:off x="6804248" y="843558"/>
            <a:ext cx="889262" cy="955497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29"/>
          <p:cNvGrpSpPr/>
          <p:nvPr/>
        </p:nvGrpSpPr>
        <p:grpSpPr>
          <a:xfrm>
            <a:off x="1067209" y="3172866"/>
            <a:ext cx="975999" cy="955458"/>
            <a:chOff x="-641000" y="1950050"/>
            <a:chExt cx="2077921" cy="1859954"/>
          </a:xfrm>
        </p:grpSpPr>
        <p:sp>
          <p:nvSpPr>
            <p:cNvPr id="313" name="Google Shape;313;p29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9;p29"/>
          <p:cNvSpPr txBox="1">
            <a:spLocks/>
          </p:cNvSpPr>
          <p:nvPr/>
        </p:nvSpPr>
        <p:spPr>
          <a:xfrm>
            <a:off x="1691680" y="1491630"/>
            <a:ext cx="5976664" cy="54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ank Ruhl Libre Black"/>
              <a:buNone/>
              <a:defRPr sz="4000" b="0" i="0" u="none" strike="noStrike" cap="none">
                <a:solidFill>
                  <a:schemeClr val="dk1"/>
                </a:solidFill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dirty="0">
                <a:solidFill>
                  <a:schemeClr val="bg1"/>
                </a:solidFill>
              </a:rPr>
              <a:t>Unit </a:t>
            </a:r>
            <a:r>
              <a:rPr lang="en-US" sz="4800" dirty="0">
                <a:solidFill>
                  <a:schemeClr val="tx2"/>
                </a:solidFill>
              </a:rPr>
              <a:t>2</a:t>
            </a:r>
          </a:p>
          <a:p>
            <a:r>
              <a:rPr lang="en-US" sz="4800" dirty="0">
                <a:solidFill>
                  <a:schemeClr val="bg1"/>
                </a:solidFill>
              </a:rPr>
              <a:t>Influential People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accent5"/>
                </a:solidFill>
              </a:rPr>
              <a:t>Listen &amp; Discuss</a:t>
            </a:r>
          </a:p>
        </p:txBody>
      </p:sp>
      <p:sp>
        <p:nvSpPr>
          <p:cNvPr id="31" name="Google Shape;311;p29">
            <a:extLst>
              <a:ext uri="{FF2B5EF4-FFF2-40B4-BE49-F238E27FC236}">
                <a16:creationId xmlns:a16="http://schemas.microsoft.com/office/drawing/2014/main" id="{C32ECF6D-E539-4084-9406-5A783B733F39}"/>
              </a:ext>
            </a:extLst>
          </p:cNvPr>
          <p:cNvSpPr/>
          <p:nvPr/>
        </p:nvSpPr>
        <p:spPr>
          <a:xfrm rot="5785823">
            <a:off x="1483556" y="861149"/>
            <a:ext cx="889262" cy="955497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9"/>
          <p:cNvSpPr/>
          <p:nvPr/>
        </p:nvSpPr>
        <p:spPr>
          <a:xfrm rot="16200000">
            <a:off x="1618132" y="-279388"/>
            <a:ext cx="2770931" cy="4843545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617;p41"/>
          <p:cNvGrpSpPr/>
          <p:nvPr/>
        </p:nvGrpSpPr>
        <p:grpSpPr>
          <a:xfrm rot="3880009">
            <a:off x="6051484" y="-28206"/>
            <a:ext cx="1422781" cy="1538416"/>
            <a:chOff x="-641000" y="1950050"/>
            <a:chExt cx="2077921" cy="1859954"/>
          </a:xfrm>
        </p:grpSpPr>
        <p:sp>
          <p:nvSpPr>
            <p:cNvPr id="11" name="Google Shape;618;p41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19;p41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20;p41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21;p41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22;p41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23;p41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24;p41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25;p41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26;p41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27;p41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28;p41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29;p41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0;p41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1;p41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32;p41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33;p41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34;p41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5;p41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6;p41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37;p41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38;p41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30859" r="16332" b="23244"/>
          <a:stretch/>
        </p:blipFill>
        <p:spPr bwMode="auto">
          <a:xfrm>
            <a:off x="799913" y="1003691"/>
            <a:ext cx="4407368" cy="2277385"/>
          </a:xfrm>
          <a:prstGeom prst="rect">
            <a:avLst/>
          </a:prstGeom>
          <a:ln w="381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Google Shape;419;p33"/>
          <p:cNvSpPr txBox="1">
            <a:spLocks noGrp="1"/>
          </p:cNvSpPr>
          <p:nvPr>
            <p:ph type="title"/>
          </p:nvPr>
        </p:nvSpPr>
        <p:spPr>
          <a:xfrm>
            <a:off x="103774" y="1759666"/>
            <a:ext cx="956100" cy="9561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/>
              <a:t>04</a:t>
            </a:r>
            <a:endParaRPr dirty="0"/>
          </a:p>
        </p:txBody>
      </p:sp>
      <p:pic>
        <p:nvPicPr>
          <p:cNvPr id="34" name="MG Bk 5 F-SA_'17_1-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9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154" y="158249"/>
            <a:ext cx="406400" cy="406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5" name="وسيلة شرح مستطيلة مستديرة الزوايا 34"/>
          <p:cNvSpPr/>
          <p:nvPr/>
        </p:nvSpPr>
        <p:spPr>
          <a:xfrm>
            <a:off x="5721845" y="1779662"/>
            <a:ext cx="2936097" cy="552028"/>
          </a:xfrm>
          <a:prstGeom prst="wedgeRoundRectCallout">
            <a:avLst>
              <a:gd name="adj1" fmla="val -57177"/>
              <a:gd name="adj2" fmla="val -21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What was Steven Paul Jobs most famous for? </a:t>
            </a:r>
            <a:endParaRPr lang="ar-SA" b="1" dirty="0">
              <a:solidFill>
                <a:srgbClr val="FEFDFC"/>
              </a:solidFill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5713729" y="2571750"/>
            <a:ext cx="2952328" cy="523220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He co-founded Apple with Steve Wozniak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وسيلة شرح مستطيلة مستديرة الزوايا 36"/>
          <p:cNvSpPr/>
          <p:nvPr/>
        </p:nvSpPr>
        <p:spPr>
          <a:xfrm>
            <a:off x="5755307" y="3447864"/>
            <a:ext cx="2936097" cy="552028"/>
          </a:xfrm>
          <a:prstGeom prst="wedgeRoundRectCallout">
            <a:avLst>
              <a:gd name="adj1" fmla="val -57177"/>
              <a:gd name="adj2" fmla="val -21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Why had</a:t>
            </a:r>
          </a:p>
          <a:p>
            <a:pPr algn="ctr"/>
            <a:r>
              <a:rPr lang="en-US" b="1" dirty="0">
                <a:solidFill>
                  <a:srgbClr val="FEFDFC"/>
                </a:solidFill>
              </a:rPr>
              <a:t>he resigned from Apple? </a:t>
            </a:r>
            <a:endParaRPr lang="ar-SA" b="1" dirty="0">
              <a:solidFill>
                <a:srgbClr val="FEFDFC"/>
              </a:solidFill>
            </a:endParaRPr>
          </a:p>
        </p:txBody>
      </p:sp>
      <p:sp>
        <p:nvSpPr>
          <p:cNvPr id="38" name="مستطيل 37"/>
          <p:cNvSpPr/>
          <p:nvPr/>
        </p:nvSpPr>
        <p:spPr>
          <a:xfrm>
            <a:off x="5759648" y="4155926"/>
            <a:ext cx="2952328" cy="738664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He had resigned over an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argument with the board of directors in 1984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9" name="Google Shape;845;p48"/>
          <p:cNvGrpSpPr/>
          <p:nvPr/>
        </p:nvGrpSpPr>
        <p:grpSpPr>
          <a:xfrm rot="5399508">
            <a:off x="1218490" y="3823884"/>
            <a:ext cx="1452259" cy="1421935"/>
            <a:chOff x="-641000" y="1950050"/>
            <a:chExt cx="2077921" cy="1859954"/>
          </a:xfrm>
        </p:grpSpPr>
        <p:sp>
          <p:nvSpPr>
            <p:cNvPr id="40" name="Google Shape;846;p48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7;p48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8;p48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9;p48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0;p48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1;p48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2;p48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3;p48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4;p48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5;p48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6;p48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7;p48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8;p48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9;p48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60;p48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61;p48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2;p48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3;p48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4;p48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5;p48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6;p48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9"/>
          <p:cNvSpPr/>
          <p:nvPr/>
        </p:nvSpPr>
        <p:spPr>
          <a:xfrm>
            <a:off x="4916984" y="543604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مستطيل 60"/>
          <p:cNvSpPr/>
          <p:nvPr/>
        </p:nvSpPr>
        <p:spPr>
          <a:xfrm>
            <a:off x="2717696" y="4201356"/>
            <a:ext cx="2384570" cy="307777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 chief executive officer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وسيلة شرح مستطيلة مستديرة الزوايا 61"/>
          <p:cNvSpPr/>
          <p:nvPr/>
        </p:nvSpPr>
        <p:spPr>
          <a:xfrm>
            <a:off x="2441933" y="3704244"/>
            <a:ext cx="2936097" cy="411039"/>
          </a:xfrm>
          <a:prstGeom prst="wedgeRoundRectCallout">
            <a:avLst>
              <a:gd name="adj1" fmla="val -57177"/>
              <a:gd name="adj2" fmla="val -21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What is the meaning of CEO? </a:t>
            </a:r>
            <a:endParaRPr lang="ar-SA" b="1" dirty="0">
              <a:solidFill>
                <a:srgbClr val="FEFDF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39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1"/>
          <p:cNvSpPr/>
          <p:nvPr/>
        </p:nvSpPr>
        <p:spPr>
          <a:xfrm>
            <a:off x="830216" y="542575"/>
            <a:ext cx="2893682" cy="3757367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1"/>
          <p:cNvSpPr/>
          <p:nvPr/>
        </p:nvSpPr>
        <p:spPr>
          <a:xfrm>
            <a:off x="3152150" y="313200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7" name="Google Shape;617;p41"/>
          <p:cNvGrpSpPr/>
          <p:nvPr/>
        </p:nvGrpSpPr>
        <p:grpSpPr>
          <a:xfrm rot="3880009">
            <a:off x="406684" y="-67858"/>
            <a:ext cx="1046047" cy="1024011"/>
            <a:chOff x="-641000" y="1950050"/>
            <a:chExt cx="2077921" cy="1859954"/>
          </a:xfrm>
        </p:grpSpPr>
        <p:sp>
          <p:nvSpPr>
            <p:cNvPr id="618" name="Google Shape;618;p41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1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1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1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1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386;p32"/>
          <p:cNvSpPr txBox="1">
            <a:spLocks/>
          </p:cNvSpPr>
          <p:nvPr/>
        </p:nvSpPr>
        <p:spPr>
          <a:xfrm>
            <a:off x="4211960" y="1995686"/>
            <a:ext cx="4266300" cy="15256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 Black"/>
              <a:buNone/>
              <a:defRPr sz="3200" b="0" i="0" u="none" strike="noStrike" cap="none">
                <a:solidFill>
                  <a:schemeClr val="dk1"/>
                </a:solidFill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br>
              <a:rPr lang="en-US" sz="1050" dirty="0"/>
            </a:br>
            <a:r>
              <a:rPr lang="en-US" dirty="0">
                <a:solidFill>
                  <a:schemeClr val="bg1"/>
                </a:solidFill>
              </a:rPr>
              <a:t>Open your student's book p. 21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24" y="873429"/>
            <a:ext cx="2385020" cy="309565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3" name="Google Shape;845;p48"/>
          <p:cNvGrpSpPr/>
          <p:nvPr/>
        </p:nvGrpSpPr>
        <p:grpSpPr>
          <a:xfrm rot="5399508">
            <a:off x="7653286" y="3691955"/>
            <a:ext cx="1452259" cy="1421935"/>
            <a:chOff x="-641000" y="1950050"/>
            <a:chExt cx="2077921" cy="1859954"/>
          </a:xfrm>
        </p:grpSpPr>
        <p:sp>
          <p:nvSpPr>
            <p:cNvPr id="34" name="Google Shape;846;p48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47;p48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8;p48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9;p48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0;p48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1;p48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2;p48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3;p48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4;p48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5;p48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6;p48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7;p48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;p48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9;p48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60;p48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61;p48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62;p48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63;p48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64;p48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65;p48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66;p48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3"/>
          <a:stretch/>
        </p:blipFill>
        <p:spPr bwMode="auto">
          <a:xfrm>
            <a:off x="610802" y="339502"/>
            <a:ext cx="6912768" cy="161303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1037864" y="2234118"/>
            <a:ext cx="1463877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excelled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19609" y="3147814"/>
            <a:ext cx="144590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reputation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983378" y="4105404"/>
            <a:ext cx="148213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prominent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983378" y="3634134"/>
            <a:ext cx="151836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impoverished</a:t>
            </a:r>
            <a:endParaRPr lang="ar-SA" sz="18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999201" y="2681188"/>
            <a:ext cx="155363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philanthropist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603550" y="2224692"/>
            <a:ext cx="379142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b="1" dirty="0"/>
              <a:t>Excelled is defined as done very well</a:t>
            </a:r>
            <a:endParaRPr lang="ar-SA" sz="1600" b="1" dirty="0"/>
          </a:p>
        </p:txBody>
      </p:sp>
      <p:sp>
        <p:nvSpPr>
          <p:cNvPr id="9" name="مستطيل 8"/>
          <p:cNvSpPr/>
          <p:nvPr/>
        </p:nvSpPr>
        <p:spPr>
          <a:xfrm>
            <a:off x="2627784" y="2653432"/>
            <a:ext cx="633670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1600" b="1" dirty="0"/>
              <a:t>someone who gives money to help people who are poor or sick</a:t>
            </a:r>
            <a:endParaRPr lang="ar-SA" sz="1600" b="1" dirty="0"/>
          </a:p>
        </p:txBody>
      </p:sp>
      <p:sp>
        <p:nvSpPr>
          <p:cNvPr id="10" name="مستطيل 9"/>
          <p:cNvSpPr/>
          <p:nvPr/>
        </p:nvSpPr>
        <p:spPr>
          <a:xfrm>
            <a:off x="2637235" y="3147814"/>
            <a:ext cx="630269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1600" b="1" dirty="0"/>
              <a:t>the general belief or opinion that other people have about</a:t>
            </a:r>
            <a:endParaRPr lang="ar-SA" sz="1600" b="1" dirty="0"/>
          </a:p>
        </p:txBody>
      </p:sp>
      <p:sp>
        <p:nvSpPr>
          <p:cNvPr id="11" name="مستطيل 10"/>
          <p:cNvSpPr/>
          <p:nvPr/>
        </p:nvSpPr>
        <p:spPr>
          <a:xfrm>
            <a:off x="2637235" y="3608114"/>
            <a:ext cx="111921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b="1" dirty="0"/>
              <a:t>very poor</a:t>
            </a:r>
            <a:endParaRPr lang="ar-SA" sz="1600" b="1" dirty="0"/>
          </a:p>
        </p:txBody>
      </p:sp>
      <p:sp>
        <p:nvSpPr>
          <p:cNvPr id="2" name="مستطيل 1"/>
          <p:cNvSpPr/>
          <p:nvPr/>
        </p:nvSpPr>
        <p:spPr>
          <a:xfrm>
            <a:off x="2582644" y="4098806"/>
            <a:ext cx="296908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b="1" dirty="0"/>
              <a:t>very well known and famous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8" grpId="0" animBg="1"/>
      <p:bldP spid="9" grpId="0" animBg="1"/>
      <p:bldP spid="10" grpId="0" animBg="1"/>
      <p:bldP spid="11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5"/>
          <a:stretch/>
        </p:blipFill>
        <p:spPr bwMode="auto">
          <a:xfrm>
            <a:off x="1043608" y="522944"/>
            <a:ext cx="6912768" cy="370498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6084167" y="2064536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excelled</a:t>
            </a:r>
            <a:endParaRPr lang="ar-SA" sz="15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123727" y="2571750"/>
            <a:ext cx="10583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reputation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771800" y="2882948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prominent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932040" y="3157804"/>
            <a:ext cx="1348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impoverished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2522483" y="3768198"/>
            <a:ext cx="1375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philanthropist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35"/>
          <p:cNvGrpSpPr/>
          <p:nvPr/>
        </p:nvGrpSpPr>
        <p:grpSpPr>
          <a:xfrm>
            <a:off x="-23256" y="4218050"/>
            <a:ext cx="966025" cy="945973"/>
            <a:chOff x="-641000" y="1950050"/>
            <a:chExt cx="2077921" cy="1859954"/>
          </a:xfrm>
        </p:grpSpPr>
        <p:sp>
          <p:nvSpPr>
            <p:cNvPr id="445" name="Google Shape;445;p35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"/>
          <a:stretch/>
        </p:blipFill>
        <p:spPr bwMode="auto">
          <a:xfrm>
            <a:off x="607496" y="454633"/>
            <a:ext cx="6457674" cy="230425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43" name="Google Shape;443;p35"/>
          <p:cNvSpPr/>
          <p:nvPr/>
        </p:nvSpPr>
        <p:spPr>
          <a:xfrm>
            <a:off x="6588224" y="207444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TextBox 3"/>
          <p:cNvSpPr txBox="1"/>
          <p:nvPr/>
        </p:nvSpPr>
        <p:spPr>
          <a:xfrm>
            <a:off x="330412" y="3028398"/>
            <a:ext cx="8634076" cy="170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1500" b="1" dirty="0">
                <a:solidFill>
                  <a:schemeClr val="bg1"/>
                </a:solidFill>
              </a:rPr>
              <a:t>1</a:t>
            </a:r>
            <a:r>
              <a:rPr lang="en-US" sz="1500" dirty="0">
                <a:solidFill>
                  <a:schemeClr val="bg1"/>
                </a:solidFill>
              </a:rPr>
              <a:t>.It sold designer fashions at a reasonable price. </a:t>
            </a:r>
          </a:p>
          <a:p>
            <a:pPr algn="l" rtl="0"/>
            <a:r>
              <a:rPr lang="en-US" sz="1500" b="1" dirty="0">
                <a:solidFill>
                  <a:schemeClr val="bg1"/>
                </a:solidFill>
              </a:rPr>
              <a:t>2. </a:t>
            </a:r>
            <a:r>
              <a:rPr lang="en-US" sz="1500" dirty="0">
                <a:solidFill>
                  <a:schemeClr val="bg1"/>
                </a:solidFill>
              </a:rPr>
              <a:t>In recognition of the services offered by ALJCI in Saudi Arabia and the rest of the Arab world. </a:t>
            </a:r>
          </a:p>
          <a:p>
            <a:pPr algn="l" rtl="0"/>
            <a:r>
              <a:rPr lang="en-US" sz="1500" b="1" dirty="0">
                <a:solidFill>
                  <a:schemeClr val="bg1"/>
                </a:solidFill>
              </a:rPr>
              <a:t>3. </a:t>
            </a:r>
            <a:r>
              <a:rPr lang="en-US" sz="1500" dirty="0">
                <a:solidFill>
                  <a:schemeClr val="bg1"/>
                </a:solidFill>
              </a:rPr>
              <a:t>By offering thousands of job opportunities on an annual basis. </a:t>
            </a:r>
          </a:p>
          <a:p>
            <a:pPr algn="l" rtl="0"/>
            <a:r>
              <a:rPr lang="en-US" sz="1500" b="1" dirty="0">
                <a:solidFill>
                  <a:schemeClr val="bg1"/>
                </a:solidFill>
              </a:rPr>
              <a:t>4. </a:t>
            </a:r>
            <a:r>
              <a:rPr lang="en-US" sz="1500" dirty="0">
                <a:solidFill>
                  <a:schemeClr val="bg1"/>
                </a:solidFill>
              </a:rPr>
              <a:t>He was poor and had to leave high school when his father died to help support his family. </a:t>
            </a:r>
          </a:p>
          <a:p>
            <a:pPr algn="l" rtl="0"/>
            <a:r>
              <a:rPr lang="en-US" sz="1500" b="1" dirty="0">
                <a:solidFill>
                  <a:schemeClr val="bg1"/>
                </a:solidFill>
              </a:rPr>
              <a:t>5. </a:t>
            </a:r>
            <a:r>
              <a:rPr lang="en-US" sz="1500" dirty="0">
                <a:solidFill>
                  <a:schemeClr val="bg1"/>
                </a:solidFill>
              </a:rPr>
              <a:t>Although he dropped out of college, he co-founded Apple, and developed and marketed personal computers. </a:t>
            </a:r>
          </a:p>
          <a:p>
            <a:pPr algn="l" rtl="0"/>
            <a:r>
              <a:rPr lang="en-US" sz="1500" b="1" dirty="0">
                <a:solidFill>
                  <a:schemeClr val="bg1"/>
                </a:solidFill>
              </a:rPr>
              <a:t>6. </a:t>
            </a:r>
            <a:r>
              <a:rPr lang="en-US" sz="1500" dirty="0">
                <a:solidFill>
                  <a:schemeClr val="bg1"/>
                </a:solidFill>
              </a:rPr>
              <a:t>Whereas he argued and resigned from Apple, Jobs was brought back and became Apple’s CEO. </a:t>
            </a:r>
            <a:endParaRPr lang="ar-SA" sz="1500" dirty="0">
              <a:solidFill>
                <a:schemeClr val="bg1"/>
              </a:solidFill>
            </a:endParaRPr>
          </a:p>
        </p:txBody>
      </p:sp>
      <p:grpSp>
        <p:nvGrpSpPr>
          <p:cNvPr id="64" name="Google Shape;845;p48"/>
          <p:cNvGrpSpPr/>
          <p:nvPr/>
        </p:nvGrpSpPr>
        <p:grpSpPr>
          <a:xfrm rot="5399508">
            <a:off x="7678373" y="930830"/>
            <a:ext cx="1452259" cy="1421935"/>
            <a:chOff x="-641000" y="1950050"/>
            <a:chExt cx="2077921" cy="1859954"/>
          </a:xfrm>
        </p:grpSpPr>
        <p:sp>
          <p:nvSpPr>
            <p:cNvPr id="65" name="Google Shape;846;p48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47;p48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48;p48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49;p48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50;p48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51;p48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52;p48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53;p48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54;p48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55;p48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56;p48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57;p48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58;p48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59;p48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60;p48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61;p48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62;p48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63;p48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64;p48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65;p48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66;p48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443;p35"/>
          <p:cNvSpPr/>
          <p:nvPr/>
        </p:nvSpPr>
        <p:spPr>
          <a:xfrm>
            <a:off x="168819" y="2113760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9" t="39224" r="22750" b="37069"/>
          <a:stretch/>
        </p:blipFill>
        <p:spPr bwMode="auto">
          <a:xfrm>
            <a:off x="971600" y="555526"/>
            <a:ext cx="7488832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Google Shape;549;p38"/>
          <p:cNvSpPr/>
          <p:nvPr/>
        </p:nvSpPr>
        <p:spPr>
          <a:xfrm>
            <a:off x="345862" y="2435428"/>
            <a:ext cx="1761028" cy="191775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26" name="Google Shape;549;p38"/>
          <p:cNvSpPr/>
          <p:nvPr/>
        </p:nvSpPr>
        <p:spPr>
          <a:xfrm>
            <a:off x="2462362" y="2427734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27" name="Google Shape;549;p38"/>
          <p:cNvSpPr/>
          <p:nvPr/>
        </p:nvSpPr>
        <p:spPr>
          <a:xfrm>
            <a:off x="4780945" y="2427733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28" name="Google Shape;549;p38"/>
          <p:cNvSpPr/>
          <p:nvPr/>
        </p:nvSpPr>
        <p:spPr>
          <a:xfrm>
            <a:off x="7085201" y="2408170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9" y="2662019"/>
            <a:ext cx="1439835" cy="150980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31010" r="63034" b="49279"/>
          <a:stretch/>
        </p:blipFill>
        <p:spPr bwMode="auto">
          <a:xfrm>
            <a:off x="2711361" y="2632461"/>
            <a:ext cx="1263030" cy="148874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t="41001" r="65887" b="32801"/>
          <a:stretch/>
        </p:blipFill>
        <p:spPr bwMode="auto">
          <a:xfrm>
            <a:off x="5013367" y="2632030"/>
            <a:ext cx="1296184" cy="142815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5" descr="نتيجة بحث الصور عن steve jo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632" y="2602364"/>
            <a:ext cx="1356816" cy="150980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Google Shape;586;p38"/>
          <p:cNvSpPr/>
          <p:nvPr/>
        </p:nvSpPr>
        <p:spPr>
          <a:xfrm>
            <a:off x="1835696" y="2310406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586;p38"/>
          <p:cNvSpPr/>
          <p:nvPr/>
        </p:nvSpPr>
        <p:spPr>
          <a:xfrm>
            <a:off x="8488089" y="2265848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586;p38"/>
          <p:cNvSpPr/>
          <p:nvPr/>
        </p:nvSpPr>
        <p:spPr>
          <a:xfrm>
            <a:off x="6228184" y="2267887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586;p38"/>
          <p:cNvSpPr/>
          <p:nvPr/>
        </p:nvSpPr>
        <p:spPr>
          <a:xfrm>
            <a:off x="3851920" y="2240211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573;p38"/>
          <p:cNvSpPr txBox="1"/>
          <p:nvPr/>
        </p:nvSpPr>
        <p:spPr>
          <a:xfrm>
            <a:off x="107505" y="4515966"/>
            <a:ext cx="2113988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900" b="1" dirty="0">
                <a:latin typeface="Montserrat"/>
                <a:ea typeface="Montserrat"/>
                <a:cs typeface="Montserrat"/>
                <a:sym typeface="Montserrat"/>
              </a:rPr>
              <a:t>Mohammed Abdul </a:t>
            </a:r>
            <a:r>
              <a:rPr lang="en-US" sz="900" b="1" dirty="0" err="1">
                <a:latin typeface="Montserrat"/>
                <a:ea typeface="Montserrat"/>
                <a:cs typeface="Montserrat"/>
                <a:sym typeface="Montserrat"/>
              </a:rPr>
              <a:t>Latif</a:t>
            </a:r>
            <a:r>
              <a:rPr lang="en-US" sz="9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00" b="1" dirty="0" err="1">
                <a:latin typeface="Montserrat"/>
                <a:ea typeface="Montserrat"/>
                <a:cs typeface="Montserrat"/>
                <a:sym typeface="Montserrat"/>
              </a:rPr>
              <a:t>Jameel</a:t>
            </a:r>
            <a:endParaRPr sz="9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573;p38"/>
          <p:cNvSpPr txBox="1"/>
          <p:nvPr/>
        </p:nvSpPr>
        <p:spPr>
          <a:xfrm>
            <a:off x="2405690" y="4497177"/>
            <a:ext cx="1929792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200" b="1" dirty="0">
                <a:latin typeface="Montserrat"/>
                <a:ea typeface="Montserrat"/>
                <a:cs typeface="Montserrat"/>
                <a:sym typeface="Montserrat"/>
              </a:rPr>
              <a:t>AMANCIO ORTEGA</a:t>
            </a:r>
          </a:p>
        </p:txBody>
      </p:sp>
      <p:sp>
        <p:nvSpPr>
          <p:cNvPr id="39" name="Google Shape;550;p38"/>
          <p:cNvSpPr txBox="1"/>
          <p:nvPr/>
        </p:nvSpPr>
        <p:spPr>
          <a:xfrm>
            <a:off x="4852671" y="4459480"/>
            <a:ext cx="1689302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b="1" dirty="0">
                <a:latin typeface="Montserrat"/>
                <a:ea typeface="Montserrat"/>
                <a:cs typeface="Montserrat"/>
                <a:sym typeface="Montserrat"/>
              </a:rPr>
              <a:t> LI KA-SHING</a:t>
            </a:r>
            <a:endParaRPr sz="16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550;p38"/>
          <p:cNvSpPr txBox="1"/>
          <p:nvPr/>
        </p:nvSpPr>
        <p:spPr>
          <a:xfrm>
            <a:off x="7058784" y="4446080"/>
            <a:ext cx="1689302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100" b="1" dirty="0">
                <a:latin typeface="Montserrat"/>
                <a:ea typeface="Montserrat"/>
                <a:cs typeface="Montserrat"/>
                <a:sym typeface="Montserrat"/>
              </a:rPr>
              <a:t>STEVEN PAUL JOBS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0"/>
          <p:cNvSpPr/>
          <p:nvPr/>
        </p:nvSpPr>
        <p:spPr>
          <a:xfrm>
            <a:off x="3804813" y="542575"/>
            <a:ext cx="3359475" cy="4058372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40"/>
          <p:cNvSpPr txBox="1">
            <a:spLocks noGrp="1"/>
          </p:cNvSpPr>
          <p:nvPr>
            <p:ph type="title"/>
          </p:nvPr>
        </p:nvSpPr>
        <p:spPr>
          <a:xfrm>
            <a:off x="808200" y="2571761"/>
            <a:ext cx="2151900" cy="427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Home Work</a:t>
            </a:r>
            <a:endParaRPr b="1" dirty="0"/>
          </a:p>
        </p:txBody>
      </p:sp>
      <p:sp>
        <p:nvSpPr>
          <p:cNvPr id="605" name="Google Shape;605;p40"/>
          <p:cNvSpPr/>
          <p:nvPr/>
        </p:nvSpPr>
        <p:spPr>
          <a:xfrm rot="-5400000">
            <a:off x="4434900" y="-6359400"/>
            <a:ext cx="274200" cy="6884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80" y="834704"/>
            <a:ext cx="2806539" cy="3474113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عنصر نائب للمحتوى 2"/>
          <p:cNvSpPr txBox="1">
            <a:spLocks/>
          </p:cNvSpPr>
          <p:nvPr/>
        </p:nvSpPr>
        <p:spPr>
          <a:xfrm>
            <a:off x="179512" y="3370115"/>
            <a:ext cx="3409277" cy="72008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lang="en-US" sz="105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Workbook p. 11 - Exercises(A+B)</a:t>
            </a:r>
            <a:endParaRPr lang="ar-SA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7" name="Google Shape;607;p40"/>
          <p:cNvSpPr/>
          <p:nvPr/>
        </p:nvSpPr>
        <p:spPr>
          <a:xfrm rot="-4499993">
            <a:off x="3559099" y="231562"/>
            <a:ext cx="923665" cy="99246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3"/>
          <p:cNvSpPr txBox="1">
            <a:spLocks noGrp="1"/>
          </p:cNvSpPr>
          <p:nvPr>
            <p:ph type="title"/>
          </p:nvPr>
        </p:nvSpPr>
        <p:spPr>
          <a:xfrm>
            <a:off x="2480591" y="195486"/>
            <a:ext cx="3243537" cy="720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Remember</a:t>
            </a:r>
            <a:endParaRPr sz="3200" dirty="0"/>
          </a:p>
        </p:txBody>
      </p:sp>
      <p:sp>
        <p:nvSpPr>
          <p:cNvPr id="675" name="Google Shape;675;p43"/>
          <p:cNvSpPr txBox="1">
            <a:spLocks noGrp="1"/>
          </p:cNvSpPr>
          <p:nvPr>
            <p:ph type="body" idx="1"/>
          </p:nvPr>
        </p:nvSpPr>
        <p:spPr>
          <a:xfrm>
            <a:off x="2229575" y="1611300"/>
            <a:ext cx="46848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Big numbers catch your audience’s attention</a:t>
            </a:r>
            <a:endParaRPr dirty="0"/>
          </a:p>
        </p:txBody>
      </p:sp>
      <p:sp>
        <p:nvSpPr>
          <p:cNvPr id="676" name="Google Shape;676;p43"/>
          <p:cNvSpPr/>
          <p:nvPr/>
        </p:nvSpPr>
        <p:spPr>
          <a:xfrm>
            <a:off x="1619673" y="1280487"/>
            <a:ext cx="5549822" cy="2443391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3"/>
          <p:cNvSpPr/>
          <p:nvPr/>
        </p:nvSpPr>
        <p:spPr>
          <a:xfrm rot="899814" flipH="1">
            <a:off x="1326519" y="1018175"/>
            <a:ext cx="923695" cy="99246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9" name="Google Shape;679;p43"/>
          <p:cNvGrpSpPr/>
          <p:nvPr/>
        </p:nvGrpSpPr>
        <p:grpSpPr>
          <a:xfrm rot="9264937" flipH="1">
            <a:off x="6379519" y="4347665"/>
            <a:ext cx="1281378" cy="1254456"/>
            <a:chOff x="-641000" y="1950050"/>
            <a:chExt cx="2077921" cy="1859954"/>
          </a:xfrm>
        </p:grpSpPr>
        <p:sp>
          <p:nvSpPr>
            <p:cNvPr id="680" name="Google Shape;680;p43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نتيجة بحث الصور عن قل من يرزقكم من السماء والأرض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81" y="1674090"/>
            <a:ext cx="4593992" cy="1656184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55"/>
          <p:cNvSpPr/>
          <p:nvPr/>
        </p:nvSpPr>
        <p:spPr>
          <a:xfrm>
            <a:off x="1043608" y="699542"/>
            <a:ext cx="3888432" cy="4032448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55"/>
          <p:cNvSpPr txBox="1">
            <a:spLocks noGrp="1"/>
          </p:cNvSpPr>
          <p:nvPr>
            <p:ph type="title"/>
          </p:nvPr>
        </p:nvSpPr>
        <p:spPr>
          <a:xfrm>
            <a:off x="5148064" y="572613"/>
            <a:ext cx="2868600" cy="8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988" name="Google Shape;988;p55"/>
          <p:cNvSpPr/>
          <p:nvPr/>
        </p:nvSpPr>
        <p:spPr>
          <a:xfrm flipH="1">
            <a:off x="802854" y="411510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94" name="Picture 2" descr="نتيجة بحث الصور عن have a nice 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00" y="972663"/>
            <a:ext cx="3240360" cy="348620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oogle Shape;679;p43"/>
          <p:cNvGrpSpPr/>
          <p:nvPr/>
        </p:nvGrpSpPr>
        <p:grpSpPr>
          <a:xfrm rot="9264937" flipH="1">
            <a:off x="7749529" y="3671400"/>
            <a:ext cx="1281378" cy="1254456"/>
            <a:chOff x="-641000" y="1950050"/>
            <a:chExt cx="2077921" cy="1859954"/>
          </a:xfrm>
        </p:grpSpPr>
        <p:sp>
          <p:nvSpPr>
            <p:cNvPr id="27" name="Google Shape;680;p43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81;p43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82;p43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83;p43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84;p43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85;p43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86;p43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87;p43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88;p43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89;p43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90;p43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91;p43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92;p43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93;p43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94;p43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95;p43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96;p43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97;p43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98;p43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99;p43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00;p43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679;p43"/>
          <p:cNvGrpSpPr/>
          <p:nvPr/>
        </p:nvGrpSpPr>
        <p:grpSpPr>
          <a:xfrm rot="9264937" flipH="1">
            <a:off x="7022108" y="97140"/>
            <a:ext cx="1281378" cy="1254456"/>
            <a:chOff x="-641000" y="1950050"/>
            <a:chExt cx="2077921" cy="1859954"/>
          </a:xfrm>
        </p:grpSpPr>
        <p:sp>
          <p:nvSpPr>
            <p:cNvPr id="49" name="Google Shape;680;p43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1;p43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2;p43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3;p43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84;p43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85;p43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6;p43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87;p43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8;p43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9;p43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90;p43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1;p43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2;p43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3;p43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94;p43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95;p43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96;p43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97;p43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98;p43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99;p43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00;p43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1"/>
          <p:cNvSpPr/>
          <p:nvPr/>
        </p:nvSpPr>
        <p:spPr>
          <a:xfrm>
            <a:off x="395536" y="627534"/>
            <a:ext cx="3528392" cy="1800200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/>
                </a:solidFill>
              </a:rPr>
              <a:t>Lesson Goals </a:t>
            </a:r>
            <a:endParaRPr sz="4000" b="1" dirty="0"/>
          </a:p>
        </p:txBody>
      </p:sp>
      <p:sp>
        <p:nvSpPr>
          <p:cNvPr id="367" name="Google Shape;367;p31"/>
          <p:cNvSpPr txBox="1">
            <a:spLocks noGrp="1"/>
          </p:cNvSpPr>
          <p:nvPr>
            <p:ph type="subTitle" idx="1"/>
          </p:nvPr>
        </p:nvSpPr>
        <p:spPr>
          <a:xfrm>
            <a:off x="5613138" y="38872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</a:t>
            </a:r>
            <a:endParaRPr dirty="0"/>
          </a:p>
        </p:txBody>
      </p:sp>
      <p:sp>
        <p:nvSpPr>
          <p:cNvPr id="368" name="Google Shape;368;p31"/>
          <p:cNvSpPr txBox="1">
            <a:spLocks noGrp="1"/>
          </p:cNvSpPr>
          <p:nvPr>
            <p:ph type="subTitle" idx="2"/>
          </p:nvPr>
        </p:nvSpPr>
        <p:spPr>
          <a:xfrm>
            <a:off x="5613138" y="811675"/>
            <a:ext cx="27747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talk about fame and fortune</a:t>
            </a:r>
          </a:p>
        </p:txBody>
      </p:sp>
      <p:sp>
        <p:nvSpPr>
          <p:cNvPr id="369" name="Google Shape;369;p31"/>
          <p:cNvSpPr txBox="1">
            <a:spLocks noGrp="1"/>
          </p:cNvSpPr>
          <p:nvPr>
            <p:ph type="title"/>
          </p:nvPr>
        </p:nvSpPr>
        <p:spPr>
          <a:xfrm>
            <a:off x="4452049" y="542550"/>
            <a:ext cx="804600" cy="7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70" name="Google Shape;370;p31"/>
          <p:cNvSpPr txBox="1">
            <a:spLocks noGrp="1"/>
          </p:cNvSpPr>
          <p:nvPr>
            <p:ph type="subTitle" idx="3"/>
          </p:nvPr>
        </p:nvSpPr>
        <p:spPr>
          <a:xfrm>
            <a:off x="5613138" y="1486063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371" name="Google Shape;371;p31"/>
          <p:cNvSpPr txBox="1">
            <a:spLocks noGrp="1"/>
          </p:cNvSpPr>
          <p:nvPr>
            <p:ph type="subTitle" idx="4"/>
          </p:nvPr>
        </p:nvSpPr>
        <p:spPr>
          <a:xfrm>
            <a:off x="5613138" y="1909912"/>
            <a:ext cx="27747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qualities a person needs to e be successful?</a:t>
            </a:r>
            <a:endParaRPr dirty="0"/>
          </a:p>
        </p:txBody>
      </p:sp>
      <p:sp>
        <p:nvSpPr>
          <p:cNvPr id="372" name="Google Shape;372;p31"/>
          <p:cNvSpPr txBox="1">
            <a:spLocks noGrp="1"/>
          </p:cNvSpPr>
          <p:nvPr>
            <p:ph type="title" idx="5"/>
          </p:nvPr>
        </p:nvSpPr>
        <p:spPr>
          <a:xfrm>
            <a:off x="4452075" y="1644875"/>
            <a:ext cx="804600" cy="7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73" name="Google Shape;373;p31"/>
          <p:cNvSpPr txBox="1">
            <a:spLocks noGrp="1"/>
          </p:cNvSpPr>
          <p:nvPr>
            <p:ph type="subTitle" idx="6"/>
          </p:nvPr>
        </p:nvSpPr>
        <p:spPr>
          <a:xfrm>
            <a:off x="5613138" y="259040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7"/>
          </p:nvPr>
        </p:nvSpPr>
        <p:spPr>
          <a:xfrm>
            <a:off x="5613138" y="3010174"/>
            <a:ext cx="27747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answer some questions</a:t>
            </a:r>
            <a:endParaRPr dirty="0"/>
          </a:p>
        </p:txBody>
      </p:sp>
      <p:sp>
        <p:nvSpPr>
          <p:cNvPr id="375" name="Google Shape;375;p31"/>
          <p:cNvSpPr txBox="1">
            <a:spLocks noGrp="1"/>
          </p:cNvSpPr>
          <p:nvPr>
            <p:ph type="title" idx="8"/>
          </p:nvPr>
        </p:nvSpPr>
        <p:spPr>
          <a:xfrm>
            <a:off x="4452075" y="2747200"/>
            <a:ext cx="804600" cy="7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76" name="Google Shape;376;p31"/>
          <p:cNvSpPr txBox="1">
            <a:spLocks noGrp="1"/>
          </p:cNvSpPr>
          <p:nvPr>
            <p:ph type="subTitle" idx="9"/>
          </p:nvPr>
        </p:nvSpPr>
        <p:spPr>
          <a:xfrm>
            <a:off x="5613138" y="369155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Complete</a:t>
            </a:r>
            <a:endParaRPr dirty="0"/>
          </a:p>
        </p:txBody>
      </p:sp>
      <p:sp>
        <p:nvSpPr>
          <p:cNvPr id="377" name="Google Shape;377;p31"/>
          <p:cNvSpPr txBox="1">
            <a:spLocks noGrp="1"/>
          </p:cNvSpPr>
          <p:nvPr>
            <p:ph type="subTitle" idx="13"/>
          </p:nvPr>
        </p:nvSpPr>
        <p:spPr>
          <a:xfrm>
            <a:off x="5613138" y="4114776"/>
            <a:ext cx="27747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sentences with suitable word </a:t>
            </a:r>
            <a:endParaRPr dirty="0"/>
          </a:p>
        </p:txBody>
      </p:sp>
      <p:sp>
        <p:nvSpPr>
          <p:cNvPr id="378" name="Google Shape;378;p31"/>
          <p:cNvSpPr txBox="1">
            <a:spLocks noGrp="1"/>
          </p:cNvSpPr>
          <p:nvPr>
            <p:ph type="title" idx="14"/>
          </p:nvPr>
        </p:nvSpPr>
        <p:spPr>
          <a:xfrm>
            <a:off x="4452075" y="3849500"/>
            <a:ext cx="804600" cy="7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80" name="Google Shape;380;p31"/>
          <p:cNvSpPr/>
          <p:nvPr/>
        </p:nvSpPr>
        <p:spPr>
          <a:xfrm>
            <a:off x="3347864" y="339502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1"/>
          <p:cNvSpPr/>
          <p:nvPr/>
        </p:nvSpPr>
        <p:spPr>
          <a:xfrm>
            <a:off x="946500" y="-1221325"/>
            <a:ext cx="7251000" cy="864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80;p31"/>
          <p:cNvSpPr/>
          <p:nvPr/>
        </p:nvSpPr>
        <p:spPr>
          <a:xfrm>
            <a:off x="107504" y="1851670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"/>
          <p:cNvSpPr txBox="1">
            <a:spLocks noGrp="1"/>
          </p:cNvSpPr>
          <p:nvPr>
            <p:ph type="subTitle" idx="1"/>
          </p:nvPr>
        </p:nvSpPr>
        <p:spPr>
          <a:xfrm>
            <a:off x="1090096" y="2571750"/>
            <a:ext cx="4922063" cy="187220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b="1" u="sng" dirty="0"/>
              <a:t>Influential People</a:t>
            </a:r>
            <a:r>
              <a:rPr lang="en-US" sz="2000" b="1" dirty="0"/>
              <a:t> </a:t>
            </a:r>
            <a:r>
              <a:rPr lang="en-US" sz="2200" dirty="0">
                <a:latin typeface="Palatino Linotype" pitchFamily="18" charset="0"/>
              </a:rPr>
              <a:t>is someone or something that has an impact on or shapes how people act or how things occur.</a:t>
            </a:r>
            <a:endParaRPr sz="2200" dirty="0">
              <a:latin typeface="Palatino Linotype" pitchFamily="18" charset="0"/>
            </a:endParaRPr>
          </a:p>
        </p:txBody>
      </p:sp>
      <p:sp>
        <p:nvSpPr>
          <p:cNvPr id="429" name="Google Shape;429;p34"/>
          <p:cNvSpPr txBox="1">
            <a:spLocks noGrp="1"/>
          </p:cNvSpPr>
          <p:nvPr>
            <p:ph type="title"/>
          </p:nvPr>
        </p:nvSpPr>
        <p:spPr>
          <a:xfrm>
            <a:off x="3059832" y="1563638"/>
            <a:ext cx="5315803" cy="576064"/>
          </a:xfrm>
          <a:prstGeom prst="rect">
            <a:avLst/>
          </a:prstGeom>
          <a:solidFill>
            <a:srgbClr val="FFC9C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6">
                    <a:lumMod val="75000"/>
                  </a:schemeClr>
                </a:solidFill>
              </a:rPr>
              <a:t>What does this phrase mean?</a:t>
            </a:r>
            <a:endParaRPr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Google Shape;420;p33"/>
          <p:cNvSpPr txBox="1">
            <a:spLocks/>
          </p:cNvSpPr>
          <p:nvPr/>
        </p:nvSpPr>
        <p:spPr>
          <a:xfrm>
            <a:off x="3707904" y="195486"/>
            <a:ext cx="4176464" cy="891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rgbClr val="FCF4EE"/>
                </a:solidFill>
                <a:latin typeface="Century Gothic" pitchFamily="34" charset="0"/>
              </a:rPr>
              <a:t>Influential People.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uiExpand="1" build="p" animBg="1"/>
      <p:bldP spid="429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2"/>
          <p:cNvSpPr txBox="1">
            <a:spLocks noGrp="1"/>
          </p:cNvSpPr>
          <p:nvPr>
            <p:ph type="title"/>
          </p:nvPr>
        </p:nvSpPr>
        <p:spPr>
          <a:xfrm>
            <a:off x="683568" y="1622195"/>
            <a:ext cx="4266300" cy="15256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50" dirty="0"/>
            </a:br>
            <a:r>
              <a:rPr lang="en" dirty="0">
                <a:solidFill>
                  <a:schemeClr val="bg1"/>
                </a:solidFill>
              </a:rPr>
              <a:t>Open your studetn’s book p. 20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88" name="Google Shape;388;p32"/>
          <p:cNvSpPr/>
          <p:nvPr/>
        </p:nvSpPr>
        <p:spPr>
          <a:xfrm>
            <a:off x="5615813" y="1028700"/>
            <a:ext cx="2737497" cy="3134040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641" y="1189947"/>
            <a:ext cx="2385020" cy="2768049"/>
          </a:xfrm>
          <a:prstGeom prst="rect">
            <a:avLst/>
          </a:prstGeom>
          <a:noFill/>
          <a:ln>
            <a:noFill/>
          </a:ln>
          <a:effectLst>
            <a:glow rad="63500">
              <a:srgbClr val="5ABEC0">
                <a:satMod val="175000"/>
                <a:alpha val="40000"/>
              </a:srgbClr>
            </a:glow>
            <a:outerShdw dist="35921" dir="2700000" algn="ctr" rotWithShape="0">
              <a:srgbClr val="FAB32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1" name="Google Shape;391;p32"/>
          <p:cNvGrpSpPr/>
          <p:nvPr/>
        </p:nvGrpSpPr>
        <p:grpSpPr>
          <a:xfrm rot="337448">
            <a:off x="3264047" y="5772503"/>
            <a:ext cx="1452393" cy="1422097"/>
            <a:chOff x="-641000" y="1950050"/>
            <a:chExt cx="2077921" cy="1859954"/>
          </a:xfrm>
        </p:grpSpPr>
        <p:sp>
          <p:nvSpPr>
            <p:cNvPr id="392" name="Google Shape;392;p32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32"/>
          <p:cNvSpPr/>
          <p:nvPr/>
        </p:nvSpPr>
        <p:spPr>
          <a:xfrm>
            <a:off x="7781563" y="757700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90;p32"/>
          <p:cNvSpPr/>
          <p:nvPr/>
        </p:nvSpPr>
        <p:spPr>
          <a:xfrm>
            <a:off x="4421407" y="1342346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90;p32"/>
          <p:cNvSpPr/>
          <p:nvPr/>
        </p:nvSpPr>
        <p:spPr>
          <a:xfrm>
            <a:off x="467544" y="2573971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"/>
          <p:cNvSpPr txBox="1">
            <a:spLocks noGrp="1"/>
          </p:cNvSpPr>
          <p:nvPr>
            <p:ph type="subTitle" idx="1"/>
          </p:nvPr>
        </p:nvSpPr>
        <p:spPr>
          <a:xfrm>
            <a:off x="2771800" y="2067694"/>
            <a:ext cx="2304256" cy="72008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endParaRPr lang="en-US" sz="500" b="1" dirty="0">
              <a:solidFill>
                <a:schemeClr val="accent6">
                  <a:lumMod val="75000"/>
                </a:schemeClr>
              </a:solidFill>
              <a:latin typeface="Frank Ruhl Libre" charset="-79"/>
              <a:cs typeface="Frank Ruhl Libre" charset="-79"/>
            </a:endParaRPr>
          </a:p>
          <a:p>
            <a:pPr marL="0" lvl="0" indent="0"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Frank Ruhl Libre" charset="-79"/>
                <a:cs typeface="Frank Ruhl Libre" charset="-79"/>
              </a:rPr>
              <a:t>confidence</a:t>
            </a:r>
            <a:endParaRPr sz="2200" b="1" dirty="0">
              <a:solidFill>
                <a:schemeClr val="accent6">
                  <a:lumMod val="75000"/>
                </a:schemeClr>
              </a:solidFill>
              <a:latin typeface="Frank Ruhl Libre" charset="-79"/>
              <a:cs typeface="Frank Ruhl Libre" charset="-79"/>
            </a:endParaRPr>
          </a:p>
        </p:txBody>
      </p:sp>
      <p:sp>
        <p:nvSpPr>
          <p:cNvPr id="429" name="Google Shape;429;p34"/>
          <p:cNvSpPr txBox="1">
            <a:spLocks noGrp="1"/>
          </p:cNvSpPr>
          <p:nvPr>
            <p:ph type="title"/>
          </p:nvPr>
        </p:nvSpPr>
        <p:spPr>
          <a:xfrm>
            <a:off x="5508104" y="2067694"/>
            <a:ext cx="2304256" cy="720080"/>
          </a:xfrm>
          <a:prstGeom prst="rect">
            <a:avLst/>
          </a:prstGeom>
          <a:solidFill>
            <a:srgbClr val="FFC9C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investment</a:t>
            </a:r>
            <a:endParaRPr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وسيلة شرح مستطيلة مستديرة الزوايا 1"/>
          <p:cNvSpPr/>
          <p:nvPr/>
        </p:nvSpPr>
        <p:spPr>
          <a:xfrm>
            <a:off x="3238128" y="699542"/>
            <a:ext cx="5400600" cy="936104"/>
          </a:xfrm>
          <a:prstGeom prst="wedgeRoundRectCallout">
            <a:avLst>
              <a:gd name="adj1" fmla="val -60498"/>
              <a:gd name="adj2" fmla="val -16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/>
              <a:t>What qualities do you think a person needs to make a fortune? </a:t>
            </a:r>
            <a:endParaRPr lang="ar-SA" sz="2200" b="1" dirty="0"/>
          </a:p>
        </p:txBody>
      </p:sp>
      <p:sp>
        <p:nvSpPr>
          <p:cNvPr id="6" name="Google Shape;429;p34"/>
          <p:cNvSpPr txBox="1">
            <a:spLocks/>
          </p:cNvSpPr>
          <p:nvPr/>
        </p:nvSpPr>
        <p:spPr>
          <a:xfrm>
            <a:off x="151830" y="2067694"/>
            <a:ext cx="2304256" cy="720080"/>
          </a:xfrm>
          <a:prstGeom prst="rect">
            <a:avLst/>
          </a:prstGeom>
          <a:solidFill>
            <a:srgbClr val="FFC9C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 Ruhl Libre Black"/>
              <a:buNone/>
              <a:defRPr sz="4000" b="1" i="0" u="none" strike="noStrike" cap="non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ambitious</a:t>
            </a:r>
          </a:p>
        </p:txBody>
      </p:sp>
      <p:sp>
        <p:nvSpPr>
          <p:cNvPr id="8" name="Google Shape;429;p34"/>
          <p:cNvSpPr txBox="1">
            <a:spLocks/>
          </p:cNvSpPr>
          <p:nvPr/>
        </p:nvSpPr>
        <p:spPr>
          <a:xfrm>
            <a:off x="2885529" y="3296394"/>
            <a:ext cx="2304256" cy="720080"/>
          </a:xfrm>
          <a:prstGeom prst="rect">
            <a:avLst/>
          </a:prstGeom>
          <a:solidFill>
            <a:srgbClr val="FFC9C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 Ruhl Libre Black"/>
              <a:buNone/>
              <a:defRPr sz="4000" b="1" i="0" u="none" strike="noStrike" cap="non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salesmanship</a:t>
            </a:r>
          </a:p>
        </p:txBody>
      </p:sp>
      <p:sp>
        <p:nvSpPr>
          <p:cNvPr id="10" name="Google Shape;428;p34"/>
          <p:cNvSpPr txBox="1">
            <a:spLocks/>
          </p:cNvSpPr>
          <p:nvPr/>
        </p:nvSpPr>
        <p:spPr>
          <a:xfrm>
            <a:off x="188671" y="3303240"/>
            <a:ext cx="2304256" cy="7212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/>
            <a:endParaRPr lang="en-US" sz="100" b="1" dirty="0">
              <a:solidFill>
                <a:srgbClr val="AB8B86">
                  <a:lumMod val="75000"/>
                </a:srgbClr>
              </a:solidFill>
              <a:latin typeface="Frank Ruhl Libre" charset="-79"/>
              <a:cs typeface="Frank Ruhl Libre" charset="-79"/>
            </a:endParaRPr>
          </a:p>
          <a:p>
            <a:pPr marL="0" indent="0" algn="ctr"/>
            <a:r>
              <a:rPr lang="en-US" sz="2000" b="1" dirty="0">
                <a:solidFill>
                  <a:srgbClr val="AB8B86">
                    <a:lumMod val="75000"/>
                  </a:srgbClr>
                </a:solidFill>
                <a:latin typeface="Frank Ruhl Libre" charset="-79"/>
                <a:cs typeface="Frank Ruhl Libre" charset="-79"/>
              </a:rPr>
              <a:t>Have vision &amp; passion</a:t>
            </a:r>
            <a:endParaRPr lang="en-US" sz="2000" dirty="0">
              <a:latin typeface="Palatino Linotype" pitchFamily="18" charset="0"/>
            </a:endParaRPr>
          </a:p>
        </p:txBody>
      </p:sp>
      <p:grpSp>
        <p:nvGrpSpPr>
          <p:cNvPr id="11" name="Google Shape;648;p42"/>
          <p:cNvGrpSpPr/>
          <p:nvPr/>
        </p:nvGrpSpPr>
        <p:grpSpPr>
          <a:xfrm rot="-4994994" flipH="1">
            <a:off x="617386" y="4101214"/>
            <a:ext cx="1295839" cy="1268689"/>
            <a:chOff x="-641000" y="1950050"/>
            <a:chExt cx="2077921" cy="1859954"/>
          </a:xfrm>
        </p:grpSpPr>
        <p:sp>
          <p:nvSpPr>
            <p:cNvPr id="12" name="Google Shape;649;p42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50;p42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51;p42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52;p42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53;p42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54;p42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55;p42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56;p42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57;p42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8;p42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9;p42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0;p42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1;p42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2;p42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63;p42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64;p42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65;p42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66;p42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7;p42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8;p42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9;p42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810;p46"/>
          <p:cNvSpPr/>
          <p:nvPr/>
        </p:nvSpPr>
        <p:spPr>
          <a:xfrm flipH="1">
            <a:off x="3053753" y="3038107"/>
            <a:ext cx="164953" cy="24274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810;p46"/>
          <p:cNvSpPr/>
          <p:nvPr/>
        </p:nvSpPr>
        <p:spPr>
          <a:xfrm flipH="1">
            <a:off x="2950314" y="1707654"/>
            <a:ext cx="164953" cy="24274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810;p46"/>
          <p:cNvSpPr/>
          <p:nvPr/>
        </p:nvSpPr>
        <p:spPr>
          <a:xfrm flipH="1">
            <a:off x="323528" y="3038107"/>
            <a:ext cx="164953" cy="24274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810;p46"/>
          <p:cNvSpPr/>
          <p:nvPr/>
        </p:nvSpPr>
        <p:spPr>
          <a:xfrm flipH="1">
            <a:off x="5576986" y="1753740"/>
            <a:ext cx="164953" cy="24274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810;p46"/>
          <p:cNvSpPr/>
          <p:nvPr/>
        </p:nvSpPr>
        <p:spPr>
          <a:xfrm flipH="1">
            <a:off x="5576985" y="2916737"/>
            <a:ext cx="164953" cy="24274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810;p46"/>
          <p:cNvSpPr/>
          <p:nvPr/>
        </p:nvSpPr>
        <p:spPr>
          <a:xfrm flipH="1">
            <a:off x="241051" y="1745337"/>
            <a:ext cx="164953" cy="24274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428;p34"/>
          <p:cNvSpPr txBox="1">
            <a:spLocks/>
          </p:cNvSpPr>
          <p:nvPr/>
        </p:nvSpPr>
        <p:spPr>
          <a:xfrm>
            <a:off x="5544441" y="3280846"/>
            <a:ext cx="2304256" cy="7133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/>
            <a:endParaRPr lang="en-US" sz="700" b="1" dirty="0">
              <a:solidFill>
                <a:srgbClr val="AB8B86">
                  <a:lumMod val="75000"/>
                </a:srgbClr>
              </a:solidFill>
              <a:latin typeface="Frank Ruhl Libre" charset="-79"/>
              <a:cs typeface="Frank Ruhl Libre" charset="-79"/>
            </a:endParaRPr>
          </a:p>
          <a:p>
            <a:pPr marL="0" indent="0" algn="ctr"/>
            <a:r>
              <a:rPr lang="en-US" sz="2200" b="1" dirty="0">
                <a:solidFill>
                  <a:srgbClr val="AB8B86">
                    <a:lumMod val="75000"/>
                  </a:srgbClr>
                </a:solidFill>
                <a:latin typeface="Frank Ruhl Libre" charset="-79"/>
                <a:cs typeface="Frank Ruhl Libre" charset="-79"/>
              </a:rPr>
              <a:t>risky</a:t>
            </a:r>
            <a:endParaRPr lang="en-US" sz="22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9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build="p" animBg="1"/>
      <p:bldP spid="429" grpId="0" animBg="1"/>
      <p:bldP spid="2" grpId="0" animBg="1"/>
      <p:bldP spid="6" grpId="0" animBg="1"/>
      <p:bldP spid="8" grpId="0" animBg="1"/>
      <p:bldP spid="10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549;p38"/>
          <p:cNvSpPr/>
          <p:nvPr/>
        </p:nvSpPr>
        <p:spPr>
          <a:xfrm>
            <a:off x="4917957" y="919712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68" name="Google Shape;549;p38"/>
          <p:cNvSpPr/>
          <p:nvPr/>
        </p:nvSpPr>
        <p:spPr>
          <a:xfrm>
            <a:off x="287482" y="889580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548" name="Google Shape;548;p38"/>
          <p:cNvSpPr txBox="1">
            <a:spLocks noGrp="1"/>
          </p:cNvSpPr>
          <p:nvPr>
            <p:ph type="title"/>
          </p:nvPr>
        </p:nvSpPr>
        <p:spPr>
          <a:xfrm>
            <a:off x="395536" y="123478"/>
            <a:ext cx="8373647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>
                <a:solidFill>
                  <a:srgbClr val="FCF4EE"/>
                </a:solidFill>
              </a:rPr>
              <a:t>Do you recognize any of these people? </a:t>
            </a:r>
            <a:endParaRPr sz="2400" dirty="0">
              <a:solidFill>
                <a:srgbClr val="FCF4EE"/>
              </a:solidFill>
            </a:endParaRPr>
          </a:p>
        </p:txBody>
      </p:sp>
      <p:sp>
        <p:nvSpPr>
          <p:cNvPr id="550" name="Google Shape;550;p38"/>
          <p:cNvSpPr txBox="1"/>
          <p:nvPr/>
        </p:nvSpPr>
        <p:spPr>
          <a:xfrm>
            <a:off x="4975370" y="2912672"/>
            <a:ext cx="1689302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b="1" dirty="0">
                <a:latin typeface="Montserrat"/>
                <a:ea typeface="Montserrat"/>
                <a:cs typeface="Montserrat"/>
                <a:sym typeface="Montserrat"/>
              </a:rPr>
              <a:t> LI KA-SHING</a:t>
            </a:r>
            <a:endParaRPr sz="16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3" name="Google Shape;573;p38"/>
          <p:cNvSpPr txBox="1"/>
          <p:nvPr/>
        </p:nvSpPr>
        <p:spPr>
          <a:xfrm>
            <a:off x="107505" y="2914019"/>
            <a:ext cx="2113988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900" b="1" dirty="0">
                <a:latin typeface="Montserrat"/>
                <a:ea typeface="Montserrat"/>
                <a:cs typeface="Montserrat"/>
                <a:sym typeface="Montserrat"/>
              </a:rPr>
              <a:t>Mohammed Abdul </a:t>
            </a:r>
            <a:r>
              <a:rPr lang="en-US" sz="900" b="1" dirty="0" err="1">
                <a:latin typeface="Montserrat"/>
                <a:ea typeface="Montserrat"/>
                <a:cs typeface="Montserrat"/>
                <a:sym typeface="Montserrat"/>
              </a:rPr>
              <a:t>Latif</a:t>
            </a:r>
            <a:r>
              <a:rPr lang="en-US" sz="9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00" b="1" dirty="0" err="1">
                <a:latin typeface="Montserrat"/>
                <a:ea typeface="Montserrat"/>
                <a:cs typeface="Montserrat"/>
                <a:sym typeface="Montserrat"/>
              </a:rPr>
              <a:t>Jameel</a:t>
            </a:r>
            <a:endParaRPr sz="9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8" y="1144162"/>
            <a:ext cx="1439835" cy="13890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Google Shape;586;p38"/>
          <p:cNvSpPr/>
          <p:nvPr/>
        </p:nvSpPr>
        <p:spPr>
          <a:xfrm>
            <a:off x="1737931" y="771550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549;p38"/>
          <p:cNvSpPr/>
          <p:nvPr/>
        </p:nvSpPr>
        <p:spPr>
          <a:xfrm>
            <a:off x="2509304" y="2316822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70" name="Google Shape;573;p38"/>
          <p:cNvSpPr txBox="1"/>
          <p:nvPr/>
        </p:nvSpPr>
        <p:spPr>
          <a:xfrm>
            <a:off x="2411760" y="4270130"/>
            <a:ext cx="1929792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200" b="1" dirty="0">
                <a:latin typeface="Montserrat"/>
                <a:ea typeface="Montserrat"/>
                <a:cs typeface="Montserrat"/>
                <a:sym typeface="Montserrat"/>
              </a:rPr>
              <a:t>AMANCIO ORTEGA</a:t>
            </a:r>
          </a:p>
        </p:txBody>
      </p:sp>
      <p:sp>
        <p:nvSpPr>
          <p:cNvPr id="586" name="Google Shape;586;p38"/>
          <p:cNvSpPr/>
          <p:nvPr/>
        </p:nvSpPr>
        <p:spPr>
          <a:xfrm>
            <a:off x="3923928" y="2194721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586;p38"/>
          <p:cNvSpPr/>
          <p:nvPr/>
        </p:nvSpPr>
        <p:spPr>
          <a:xfrm>
            <a:off x="6372200" y="788988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549;p38"/>
          <p:cNvSpPr/>
          <p:nvPr/>
        </p:nvSpPr>
        <p:spPr>
          <a:xfrm>
            <a:off x="6988224" y="2454521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47" name="Google Shape;586;p38"/>
          <p:cNvSpPr/>
          <p:nvPr/>
        </p:nvSpPr>
        <p:spPr>
          <a:xfrm>
            <a:off x="8388424" y="2319930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550;p38"/>
          <p:cNvSpPr txBox="1"/>
          <p:nvPr/>
        </p:nvSpPr>
        <p:spPr>
          <a:xfrm>
            <a:off x="7058784" y="4446080"/>
            <a:ext cx="1689302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100" b="1" dirty="0">
                <a:latin typeface="Montserrat"/>
                <a:ea typeface="Montserrat"/>
                <a:cs typeface="Montserrat"/>
                <a:sym typeface="Montserrat"/>
              </a:rPr>
              <a:t>STEVEN PAUL JOBS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31010" r="63034" b="49279"/>
          <a:stretch/>
        </p:blipFill>
        <p:spPr bwMode="auto">
          <a:xfrm>
            <a:off x="2730326" y="2533192"/>
            <a:ext cx="1263030" cy="148874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نتيجة بحث الصور عن steve jo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27" y="2613027"/>
            <a:ext cx="1356816" cy="150980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t="41001" r="65887" b="32801"/>
          <a:stretch/>
        </p:blipFill>
        <p:spPr bwMode="auto">
          <a:xfrm>
            <a:off x="5186363" y="1151577"/>
            <a:ext cx="1296184" cy="142815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/>
      <p:bldP spid="550" grpId="0" animBg="1"/>
      <p:bldP spid="573" grpId="0" animBg="1"/>
      <p:bldP spid="70" grpId="0" animBg="1"/>
      <p:bldP spid="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"/>
          <p:cNvSpPr/>
          <p:nvPr/>
        </p:nvSpPr>
        <p:spPr>
          <a:xfrm>
            <a:off x="683568" y="1059582"/>
            <a:ext cx="7488832" cy="2664297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82558C9-BBC2-A89A-85FD-EC02E42785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8" t="28633" r="4867" b="19922"/>
          <a:stretch/>
        </p:blipFill>
        <p:spPr>
          <a:xfrm>
            <a:off x="899592" y="1275606"/>
            <a:ext cx="6961826" cy="2186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2" name="Google Shape;422;p33"/>
          <p:cNvSpPr/>
          <p:nvPr/>
        </p:nvSpPr>
        <p:spPr>
          <a:xfrm rot="5400000">
            <a:off x="569517" y="813593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3"/>
          <p:cNvSpPr/>
          <p:nvPr/>
        </p:nvSpPr>
        <p:spPr>
          <a:xfrm>
            <a:off x="-972950" y="6525675"/>
            <a:ext cx="7251000" cy="4311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3"/>
          <p:cNvSpPr txBox="1">
            <a:spLocks noGrp="1"/>
          </p:cNvSpPr>
          <p:nvPr>
            <p:ph type="title"/>
          </p:nvPr>
        </p:nvSpPr>
        <p:spPr>
          <a:xfrm>
            <a:off x="530400" y="2093700"/>
            <a:ext cx="956100" cy="9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8" name="MG Bk 5 F-SA_2020_1-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4365" y="159445"/>
            <a:ext cx="406400" cy="40640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وسيلة شرح مستطيلة مستديرة الزوايا 9"/>
          <p:cNvSpPr/>
          <p:nvPr/>
        </p:nvSpPr>
        <p:spPr>
          <a:xfrm>
            <a:off x="2699792" y="267494"/>
            <a:ext cx="2927562" cy="576064"/>
          </a:xfrm>
          <a:prstGeom prst="wedgeRoundRectCallout">
            <a:avLst>
              <a:gd name="adj1" fmla="val -5235"/>
              <a:gd name="adj2" fmla="val 1827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What does industry refer to?</a:t>
            </a:r>
            <a:endParaRPr lang="ar-SA" b="1" dirty="0">
              <a:solidFill>
                <a:srgbClr val="FEFDFC"/>
              </a:solidFill>
            </a:endParaRPr>
          </a:p>
        </p:txBody>
      </p:sp>
      <p:cxnSp>
        <p:nvCxnSpPr>
          <p:cNvPr id="12" name="رابط مستقيم 11"/>
          <p:cNvCxnSpPr/>
          <p:nvPr/>
        </p:nvCxnSpPr>
        <p:spPr>
          <a:xfrm>
            <a:off x="2672957" y="1891965"/>
            <a:ext cx="47929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/>
          <p:cNvSpPr/>
          <p:nvPr/>
        </p:nvSpPr>
        <p:spPr>
          <a:xfrm>
            <a:off x="5796136" y="339502"/>
            <a:ext cx="3203848" cy="507831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1300" b="1" dirty="0">
                <a:solidFill>
                  <a:schemeClr val="accent6">
                    <a:lumMod val="75000"/>
                  </a:schemeClr>
                </a:solidFill>
              </a:rPr>
              <a:t>This is the business or career in which the person made their money.)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7" name="رابط مستقيم 26"/>
          <p:cNvCxnSpPr/>
          <p:nvPr/>
        </p:nvCxnSpPr>
        <p:spPr>
          <a:xfrm>
            <a:off x="3779912" y="1891965"/>
            <a:ext cx="936104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وسيلة شرح مستطيلة مستديرة الزوايا 28"/>
          <p:cNvSpPr/>
          <p:nvPr/>
        </p:nvSpPr>
        <p:spPr>
          <a:xfrm>
            <a:off x="6012160" y="1851670"/>
            <a:ext cx="2927562" cy="576064"/>
          </a:xfrm>
          <a:prstGeom prst="wedgeRoundRectCallout">
            <a:avLst>
              <a:gd name="adj1" fmla="val -68162"/>
              <a:gd name="adj2" fmla="val -415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Refers to the place where</a:t>
            </a:r>
          </a:p>
          <a:p>
            <a:pPr algn="ctr"/>
            <a:r>
              <a:rPr lang="en-US" b="1" dirty="0">
                <a:solidFill>
                  <a:srgbClr val="FEFDFC"/>
                </a:solidFill>
              </a:rPr>
              <a:t>the person is a current citizen.</a:t>
            </a:r>
            <a:endParaRPr lang="ar-SA" b="1" dirty="0">
              <a:solidFill>
                <a:srgbClr val="FEFDFC"/>
              </a:solidFill>
            </a:endParaRPr>
          </a:p>
        </p:txBody>
      </p:sp>
      <p:sp>
        <p:nvSpPr>
          <p:cNvPr id="30" name="وسيلة شرح مستطيلة مستديرة الزوايا 29"/>
          <p:cNvSpPr/>
          <p:nvPr/>
        </p:nvSpPr>
        <p:spPr>
          <a:xfrm>
            <a:off x="4499992" y="3867894"/>
            <a:ext cx="2865950" cy="604426"/>
          </a:xfrm>
          <a:prstGeom prst="wedgeRoundRectCallout">
            <a:avLst>
              <a:gd name="adj1" fmla="val 60859"/>
              <a:gd name="adj2" fmla="val -27872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What kinds of stores does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Amancio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Ortega own?</a:t>
            </a:r>
          </a:p>
        </p:txBody>
      </p:sp>
      <p:sp>
        <p:nvSpPr>
          <p:cNvPr id="31" name="وسيلة شرح مستطيلة مستديرة الزوايا 30"/>
          <p:cNvSpPr/>
          <p:nvPr/>
        </p:nvSpPr>
        <p:spPr>
          <a:xfrm>
            <a:off x="539552" y="3867894"/>
            <a:ext cx="3528392" cy="372641"/>
          </a:xfrm>
          <a:prstGeom prst="wedgeRoundRectCallout">
            <a:avLst>
              <a:gd name="adj1" fmla="val -55470"/>
              <a:gd name="adj2" fmla="val -1314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Where are his stores located? </a:t>
            </a:r>
          </a:p>
        </p:txBody>
      </p:sp>
      <p:sp>
        <p:nvSpPr>
          <p:cNvPr id="32" name="مستطيل 31"/>
          <p:cNvSpPr/>
          <p:nvPr/>
        </p:nvSpPr>
        <p:spPr>
          <a:xfrm>
            <a:off x="5004048" y="4587974"/>
            <a:ext cx="1534310" cy="307777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clothing stores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683568" y="4443958"/>
            <a:ext cx="3229011" cy="307777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in 88 countries, or all over the world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06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5"/>
          <p:cNvSpPr/>
          <p:nvPr/>
        </p:nvSpPr>
        <p:spPr>
          <a:xfrm>
            <a:off x="1549349" y="1610068"/>
            <a:ext cx="5112568" cy="2594684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26400" r="17561" b="28355"/>
          <a:stretch/>
        </p:blipFill>
        <p:spPr bwMode="auto">
          <a:xfrm>
            <a:off x="1775194" y="1839051"/>
            <a:ext cx="4660877" cy="216880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46" name="Google Shape;746;p45"/>
          <p:cNvSpPr/>
          <p:nvPr/>
        </p:nvSpPr>
        <p:spPr>
          <a:xfrm>
            <a:off x="6256838" y="1468908"/>
            <a:ext cx="529669" cy="569093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MG Bk 5 F-SA_'17_1-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75" end="136603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1673" y="173162"/>
            <a:ext cx="406400" cy="406400"/>
          </a:xfrm>
          <a:prstGeom prst="rect">
            <a:avLst/>
          </a:prstGeom>
          <a:ln>
            <a:solidFill>
              <a:schemeClr val="tx2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5" name="Google Shape;419;p33"/>
          <p:cNvSpPr txBox="1">
            <a:spLocks noGrp="1"/>
          </p:cNvSpPr>
          <p:nvPr>
            <p:ph type="title"/>
          </p:nvPr>
        </p:nvSpPr>
        <p:spPr>
          <a:xfrm>
            <a:off x="1071299" y="2429360"/>
            <a:ext cx="956100" cy="9561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02</a:t>
            </a:r>
            <a:endParaRPr dirty="0"/>
          </a:p>
        </p:txBody>
      </p:sp>
      <p:sp>
        <p:nvSpPr>
          <p:cNvPr id="7" name="وسيلة شرح مستطيلة مستديرة الزوايا 6"/>
          <p:cNvSpPr/>
          <p:nvPr/>
        </p:nvSpPr>
        <p:spPr>
          <a:xfrm>
            <a:off x="683568" y="553140"/>
            <a:ext cx="3422065" cy="552028"/>
          </a:xfrm>
          <a:prstGeom prst="wedgeRoundRectCallout">
            <a:avLst>
              <a:gd name="adj1" fmla="val 18239"/>
              <a:gd name="adj2" fmla="val 1295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What kind of company does he run? </a:t>
            </a:r>
            <a:endParaRPr lang="ar-SA" b="1" dirty="0">
              <a:solidFill>
                <a:srgbClr val="FEFDFC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185160" y="843558"/>
            <a:ext cx="4851336" cy="523220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one of the world’s largest car dealerships, with operations in the Middle East, UK , Central Asia &amp;China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9" name="Google Shape;708;p44"/>
          <p:cNvGrpSpPr/>
          <p:nvPr/>
        </p:nvGrpSpPr>
        <p:grpSpPr>
          <a:xfrm rot="3879791">
            <a:off x="7823513" y="3829451"/>
            <a:ext cx="1452325" cy="1421953"/>
            <a:chOff x="-641000" y="1950050"/>
            <a:chExt cx="2077921" cy="1859954"/>
          </a:xfrm>
        </p:grpSpPr>
        <p:sp>
          <p:nvSpPr>
            <p:cNvPr id="10" name="Google Shape;709;p44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10;p44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11;p44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12;p44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13;p44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14;p44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15;p44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16;p44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17;p44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18;p44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19;p44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20;p44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1;p44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2;p44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23;p44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24;p44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25;p44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26;p44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27;p44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28;p44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29;p44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وسيلة شرح مستطيلة مستديرة الزوايا 33"/>
          <p:cNvSpPr/>
          <p:nvPr/>
        </p:nvSpPr>
        <p:spPr>
          <a:xfrm>
            <a:off x="6786507" y="2499742"/>
            <a:ext cx="2282378" cy="1224136"/>
          </a:xfrm>
          <a:prstGeom prst="wedgeRoundRectCallout">
            <a:avLst>
              <a:gd name="adj1" fmla="val -57833"/>
              <a:gd name="adj2" fmla="val -630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>
                <a:solidFill>
                  <a:srgbClr val="FEFDFC"/>
                </a:solidFill>
              </a:rPr>
              <a:t>How did he contribute to the government’s </a:t>
            </a:r>
            <a:r>
              <a:rPr lang="en-US" b="1" dirty="0" err="1">
                <a:solidFill>
                  <a:srgbClr val="FEFDFC"/>
                </a:solidFill>
              </a:rPr>
              <a:t>Saudization</a:t>
            </a:r>
            <a:r>
              <a:rPr lang="en-US" b="1" dirty="0">
                <a:solidFill>
                  <a:srgbClr val="FEFDFC"/>
                </a:solidFill>
              </a:rPr>
              <a:t> program in the Kingdom of Saudi Arabia?</a:t>
            </a:r>
            <a:endParaRPr lang="ar-SA" b="1" dirty="0">
              <a:solidFill>
                <a:srgbClr val="FEFDFC"/>
              </a:solidFill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611560" y="4409681"/>
            <a:ext cx="6552727" cy="523220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by offering and creating thousands of jobs every year through the ALJ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Community Services Programs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0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8"/>
          <p:cNvSpPr/>
          <p:nvPr/>
        </p:nvSpPr>
        <p:spPr>
          <a:xfrm>
            <a:off x="3572782" y="1574094"/>
            <a:ext cx="4696593" cy="2784009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8"/>
          <p:cNvGrpSpPr/>
          <p:nvPr/>
        </p:nvGrpSpPr>
        <p:grpSpPr>
          <a:xfrm rot="5399508">
            <a:off x="7844606" y="3969580"/>
            <a:ext cx="1452259" cy="1421935"/>
            <a:chOff x="-641000" y="1950050"/>
            <a:chExt cx="2077921" cy="1859954"/>
          </a:xfrm>
        </p:grpSpPr>
        <p:sp>
          <p:nvSpPr>
            <p:cNvPr id="846" name="Google Shape;846;p48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8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8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8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8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8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8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8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8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8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8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8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8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8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8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8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8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8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8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8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8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7" name="Google Shape;867;p48"/>
          <p:cNvSpPr/>
          <p:nvPr/>
        </p:nvSpPr>
        <p:spPr>
          <a:xfrm>
            <a:off x="-2026125" y="2504725"/>
            <a:ext cx="1008900" cy="457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MG Bk 5 F-SA_'17_1-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833" end="73863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195486"/>
            <a:ext cx="406400" cy="406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6" t="25284" r="25507" b="38858"/>
          <a:stretch/>
        </p:blipFill>
        <p:spPr bwMode="auto">
          <a:xfrm>
            <a:off x="3773016" y="1748572"/>
            <a:ext cx="4355825" cy="238402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44" name="Google Shape;844;p48"/>
          <p:cNvSpPr/>
          <p:nvPr/>
        </p:nvSpPr>
        <p:spPr>
          <a:xfrm rot="899814" flipH="1">
            <a:off x="3364359" y="1333959"/>
            <a:ext cx="923695" cy="99246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19;p33"/>
          <p:cNvSpPr txBox="1">
            <a:spLocks noGrp="1"/>
          </p:cNvSpPr>
          <p:nvPr>
            <p:ph type="title"/>
          </p:nvPr>
        </p:nvSpPr>
        <p:spPr>
          <a:xfrm>
            <a:off x="8046468" y="1722577"/>
            <a:ext cx="956100" cy="9561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/>
              <a:t>03</a:t>
            </a:r>
            <a:endParaRPr dirty="0"/>
          </a:p>
        </p:txBody>
      </p:sp>
      <p:sp>
        <p:nvSpPr>
          <p:cNvPr id="36" name="وسيلة شرح مستطيلة مستديرة الزوايا 35"/>
          <p:cNvSpPr/>
          <p:nvPr/>
        </p:nvSpPr>
        <p:spPr>
          <a:xfrm>
            <a:off x="1853200" y="565132"/>
            <a:ext cx="5095064" cy="552028"/>
          </a:xfrm>
          <a:prstGeom prst="wedgeRoundRectCallout">
            <a:avLst>
              <a:gd name="adj1" fmla="val 38073"/>
              <a:gd name="adj2" fmla="val 1230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What kind of business did Li </a:t>
            </a:r>
            <a:r>
              <a:rPr lang="en-US" b="1" dirty="0" err="1">
                <a:solidFill>
                  <a:srgbClr val="FEFDFC"/>
                </a:solidFill>
              </a:rPr>
              <a:t>Ka-shing</a:t>
            </a:r>
            <a:r>
              <a:rPr lang="en-US" b="1" dirty="0">
                <a:solidFill>
                  <a:srgbClr val="FEFDFC"/>
                </a:solidFill>
              </a:rPr>
              <a:t> start out in?</a:t>
            </a:r>
            <a:endParaRPr lang="ar-SA" b="1" dirty="0">
              <a:solidFill>
                <a:srgbClr val="FEFDFC"/>
              </a:solidFill>
            </a:endParaRPr>
          </a:p>
        </p:txBody>
      </p:sp>
      <p:grpSp>
        <p:nvGrpSpPr>
          <p:cNvPr id="37" name="Google Shape;845;p48"/>
          <p:cNvGrpSpPr/>
          <p:nvPr/>
        </p:nvGrpSpPr>
        <p:grpSpPr>
          <a:xfrm rot="5399508">
            <a:off x="248492" y="-369403"/>
            <a:ext cx="1452259" cy="1421935"/>
            <a:chOff x="-641000" y="1950050"/>
            <a:chExt cx="2077921" cy="1859954"/>
          </a:xfrm>
        </p:grpSpPr>
        <p:sp>
          <p:nvSpPr>
            <p:cNvPr id="38" name="Google Shape;846;p48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7;p48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8;p48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9;p48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0;p48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1;p48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2;p48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3;p48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4;p48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5;p48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6;p48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7;p48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8;p48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9;p48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60;p48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61;p48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62;p48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63;p48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4;p48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5;p48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6;p48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وسيلة شرح مستطيلة مستديرة الزوايا 58"/>
          <p:cNvSpPr/>
          <p:nvPr/>
        </p:nvSpPr>
        <p:spPr>
          <a:xfrm>
            <a:off x="315584" y="2531139"/>
            <a:ext cx="2936097" cy="552028"/>
          </a:xfrm>
          <a:prstGeom prst="wedgeRoundRectCallout">
            <a:avLst>
              <a:gd name="adj1" fmla="val 52311"/>
              <a:gd name="adj2" fmla="val -762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 What else is he known for? </a:t>
            </a:r>
            <a:endParaRPr lang="ar-SA" b="1" dirty="0">
              <a:solidFill>
                <a:srgbClr val="FEFDFC"/>
              </a:solidFill>
            </a:endParaRPr>
          </a:p>
        </p:txBody>
      </p:sp>
      <p:sp>
        <p:nvSpPr>
          <p:cNvPr id="60" name="مستطيل 59"/>
          <p:cNvSpPr/>
          <p:nvPr/>
        </p:nvSpPr>
        <p:spPr>
          <a:xfrm>
            <a:off x="536191" y="3343047"/>
            <a:ext cx="2571568" cy="1077218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being honest,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generous,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a philanthropist</a:t>
            </a:r>
            <a:endParaRPr lang="ar-S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مستطيل 60"/>
          <p:cNvSpPr/>
          <p:nvPr/>
        </p:nvSpPr>
        <p:spPr>
          <a:xfrm>
            <a:off x="799413" y="1563368"/>
            <a:ext cx="1976704" cy="630942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9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Plastics</a:t>
            </a:r>
          </a:p>
          <a:p>
            <a:pPr algn="ctr"/>
            <a:endParaRPr lang="ar-SA" sz="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2" name="Google Shape;845;p48"/>
          <p:cNvGrpSpPr/>
          <p:nvPr/>
        </p:nvGrpSpPr>
        <p:grpSpPr>
          <a:xfrm rot="1070943">
            <a:off x="7708704" y="-168633"/>
            <a:ext cx="1452259" cy="1421935"/>
            <a:chOff x="-641000" y="1950050"/>
            <a:chExt cx="2077921" cy="1859954"/>
          </a:xfrm>
        </p:grpSpPr>
        <p:sp>
          <p:nvSpPr>
            <p:cNvPr id="63" name="Google Shape;846;p48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47;p48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48;p48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49;p48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50;p48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51;p48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52;p48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53;p48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54;p48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55;p48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56;p48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57;p48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58;p48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59;p48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60;p48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61;p48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62;p48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63;p48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64;p48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65;p48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66;p48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419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6" grpId="0" animBg="1"/>
      <p:bldP spid="59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Reciant Elegant Portfolio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FFA9AA"/>
      </a:lt2>
      <a:accent1>
        <a:srgbClr val="9E7A75"/>
      </a:accent1>
      <a:accent2>
        <a:srgbClr val="FAE9DD"/>
      </a:accent2>
      <a:accent3>
        <a:srgbClr val="786F8D"/>
      </a:accent3>
      <a:accent4>
        <a:srgbClr val="000000"/>
      </a:accent4>
      <a:accent5>
        <a:srgbClr val="FFA9AA"/>
      </a:accent5>
      <a:accent6>
        <a:srgbClr val="AB8B8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582</Words>
  <Application>Microsoft Office PowerPoint</Application>
  <PresentationFormat>On-screen Show (16:9)</PresentationFormat>
  <Paragraphs>111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Frank Ruhl Libre Black</vt:lpstr>
      <vt:lpstr>Palatino Linotype</vt:lpstr>
      <vt:lpstr>Frank Ruhl Libre</vt:lpstr>
      <vt:lpstr>Tahoma</vt:lpstr>
      <vt:lpstr>Lato</vt:lpstr>
      <vt:lpstr>Arial</vt:lpstr>
      <vt:lpstr>Montserrat</vt:lpstr>
      <vt:lpstr>Lato Light</vt:lpstr>
      <vt:lpstr>Montserrat SemiBold</vt:lpstr>
      <vt:lpstr>Century Gothic</vt:lpstr>
      <vt:lpstr>Reciant Elegant Portfolio by Slidesgo</vt:lpstr>
      <vt:lpstr>Mega Goal 5</vt:lpstr>
      <vt:lpstr>01</vt:lpstr>
      <vt:lpstr>What does this phrase mean?</vt:lpstr>
      <vt:lpstr> Open your studetn’s book p. 20</vt:lpstr>
      <vt:lpstr>investment</vt:lpstr>
      <vt:lpstr>Do you recognize any of these people? </vt:lpstr>
      <vt:lpstr>01</vt:lpstr>
      <vt:lpstr>02</vt:lpstr>
      <vt:lpstr>03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Work</vt:lpstr>
      <vt:lpstr>Remember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Reciant Elegant Portfolio</dc:title>
  <dc:creator>ام الوليد</dc:creator>
  <cp:lastModifiedBy>ريم بنت القرني</cp:lastModifiedBy>
  <cp:revision>54</cp:revision>
  <dcterms:modified xsi:type="dcterms:W3CDTF">2023-03-24T22:10:19Z</dcterms:modified>
</cp:coreProperties>
</file>