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82" r:id="rId4"/>
    <p:sldId id="257" r:id="rId5"/>
    <p:sldId id="267" r:id="rId6"/>
    <p:sldId id="269" r:id="rId7"/>
    <p:sldId id="283" r:id="rId8"/>
    <p:sldId id="284" r:id="rId9"/>
    <p:sldId id="270" r:id="rId10"/>
    <p:sldId id="285" r:id="rId11"/>
    <p:sldId id="286" r:id="rId12"/>
    <p:sldId id="271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E3EC"/>
    <a:srgbClr val="A07CA0"/>
    <a:srgbClr val="F1989E"/>
    <a:srgbClr val="883994"/>
    <a:srgbClr val="FFECFF"/>
    <a:srgbClr val="FBA9D1"/>
    <a:srgbClr val="D2F3A4"/>
    <a:srgbClr val="AEE696"/>
    <a:srgbClr val="624097"/>
    <a:srgbClr val="970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29/08/44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29/08/44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29/08/44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29/08/44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29/08/44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29/08/44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29/08/44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29/08/44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29/08/44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29/08/44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29/08/44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29/08/44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29/08/44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1.JPG"/><Relationship Id="rId21" Type="http://schemas.microsoft.com/office/2007/relationships/hdphoto" Target="../media/hdphoto8.wdp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9.jpeg"/><Relationship Id="rId2" Type="http://schemas.openxmlformats.org/officeDocument/2006/relationships/audio" Target="../media/audio1.wav"/><Relationship Id="rId16" Type="http://schemas.microsoft.com/office/2007/relationships/hdphoto" Target="../media/hdphoto6.wdp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24" Type="http://schemas.openxmlformats.org/officeDocument/2006/relationships/image" Target="../media/image13.jpe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microsoft.com/office/2007/relationships/hdphoto" Target="../media/hdphoto9.wdp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image" Target="../media/image2.JPG"/><Relationship Id="rId9" Type="http://schemas.openxmlformats.org/officeDocument/2006/relationships/image" Target="../media/image5.png"/><Relationship Id="rId14" Type="http://schemas.microsoft.com/office/2007/relationships/hdphoto" Target="../media/hdphoto5.wdp"/><Relationship Id="rId2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3.wdp"/><Relationship Id="rId18" Type="http://schemas.openxmlformats.org/officeDocument/2006/relationships/image" Target="../media/image8.png"/><Relationship Id="rId26" Type="http://schemas.microsoft.com/office/2007/relationships/hdphoto" Target="../media/hdphoto9.wdp"/><Relationship Id="rId3" Type="http://schemas.microsoft.com/office/2007/relationships/hdphoto" Target="../media/hdphoto12.wdp"/><Relationship Id="rId21" Type="http://schemas.openxmlformats.org/officeDocument/2006/relationships/image" Target="../media/image10.png"/><Relationship Id="rId7" Type="http://schemas.openxmlformats.org/officeDocument/2006/relationships/image" Target="../media/image35.jpeg"/><Relationship Id="rId12" Type="http://schemas.openxmlformats.org/officeDocument/2006/relationships/image" Target="../media/image5.png"/><Relationship Id="rId17" Type="http://schemas.microsoft.com/office/2007/relationships/hdphoto" Target="../media/hdphoto5.wdp"/><Relationship Id="rId25" Type="http://schemas.openxmlformats.org/officeDocument/2006/relationships/image" Target="../media/image12.png"/><Relationship Id="rId2" Type="http://schemas.openxmlformats.org/officeDocument/2006/relationships/image" Target="../media/image25.png"/><Relationship Id="rId16" Type="http://schemas.openxmlformats.org/officeDocument/2006/relationships/image" Target="../media/image7.png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emf"/><Relationship Id="rId11" Type="http://schemas.microsoft.com/office/2007/relationships/hdphoto" Target="../media/hdphoto2.wdp"/><Relationship Id="rId24" Type="http://schemas.microsoft.com/office/2007/relationships/hdphoto" Target="../media/hdphoto8.wdp"/><Relationship Id="rId5" Type="http://schemas.microsoft.com/office/2007/relationships/hdphoto" Target="../media/hdphoto13.wdp"/><Relationship Id="rId15" Type="http://schemas.microsoft.com/office/2007/relationships/hdphoto" Target="../media/hdphoto4.wdp"/><Relationship Id="rId23" Type="http://schemas.openxmlformats.org/officeDocument/2006/relationships/image" Target="../media/image11.png"/><Relationship Id="rId28" Type="http://schemas.openxmlformats.org/officeDocument/2006/relationships/image" Target="../media/image41.emf"/><Relationship Id="rId10" Type="http://schemas.openxmlformats.org/officeDocument/2006/relationships/image" Target="../media/image4.png"/><Relationship Id="rId19" Type="http://schemas.microsoft.com/office/2007/relationships/hdphoto" Target="../media/hdphoto6.wdp"/><Relationship Id="rId4" Type="http://schemas.openxmlformats.org/officeDocument/2006/relationships/image" Target="../media/image38.png"/><Relationship Id="rId9" Type="http://schemas.microsoft.com/office/2007/relationships/hdphoto" Target="../media/hdphoto1.wdp"/><Relationship Id="rId14" Type="http://schemas.openxmlformats.org/officeDocument/2006/relationships/image" Target="../media/image6.png"/><Relationship Id="rId22" Type="http://schemas.microsoft.com/office/2007/relationships/hdphoto" Target="../media/hdphoto7.wdp"/><Relationship Id="rId27" Type="http://schemas.openxmlformats.org/officeDocument/2006/relationships/image" Target="../media/image40.em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43.emf"/><Relationship Id="rId21" Type="http://schemas.microsoft.com/office/2007/relationships/hdphoto" Target="../media/hdphoto8.wdp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9.jpeg"/><Relationship Id="rId25" Type="http://schemas.microsoft.com/office/2007/relationships/hdphoto" Target="../media/hdphoto12.wdp"/><Relationship Id="rId2" Type="http://schemas.openxmlformats.org/officeDocument/2006/relationships/image" Target="../media/image42.emf"/><Relationship Id="rId16" Type="http://schemas.microsoft.com/office/2007/relationships/hdphoto" Target="../media/hdphoto6.wdp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24" Type="http://schemas.openxmlformats.org/officeDocument/2006/relationships/image" Target="../media/image25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microsoft.com/office/2007/relationships/hdphoto" Target="../media/hdphoto9.wdp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image" Target="../media/image35.jpeg"/><Relationship Id="rId9" Type="http://schemas.openxmlformats.org/officeDocument/2006/relationships/image" Target="../media/image5.png"/><Relationship Id="rId14" Type="http://schemas.microsoft.com/office/2007/relationships/hdphoto" Target="../media/hdphoto5.wdp"/><Relationship Id="rId2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26" Type="http://schemas.openxmlformats.org/officeDocument/2006/relationships/image" Target="../media/image47.png"/><Relationship Id="rId3" Type="http://schemas.openxmlformats.org/officeDocument/2006/relationships/image" Target="../media/image44.emf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5" Type="http://schemas.microsoft.com/office/2007/relationships/hdphoto" Target="../media/hdphoto14.wdp"/><Relationship Id="rId2" Type="http://schemas.openxmlformats.org/officeDocument/2006/relationships/audio" Target="../media/audio2.wav"/><Relationship Id="rId16" Type="http://schemas.openxmlformats.org/officeDocument/2006/relationships/image" Target="../media/image9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openxmlformats.org/officeDocument/2006/relationships/image" Target="../media/image46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45.emf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microsoft.com/office/2007/relationships/hdphoto" Target="../media/hdphoto9.wdp"/><Relationship Id="rId27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21" Type="http://schemas.microsoft.com/office/2007/relationships/hdphoto" Target="../media/hdphoto8.wdp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9.jpeg"/><Relationship Id="rId25" Type="http://schemas.microsoft.com/office/2007/relationships/hdphoto" Target="../media/hdphoto10.wdp"/><Relationship Id="rId2" Type="http://schemas.openxmlformats.org/officeDocument/2006/relationships/video" Target="../media/media1.mp4"/><Relationship Id="rId16" Type="http://schemas.microsoft.com/office/2007/relationships/hdphoto" Target="../media/hdphoto6.wdp"/><Relationship Id="rId20" Type="http://schemas.openxmlformats.org/officeDocument/2006/relationships/image" Target="../media/image11.png"/><Relationship Id="rId1" Type="http://schemas.microsoft.com/office/2007/relationships/media" Target="../media/media1.mp4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24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microsoft.com/office/2007/relationships/hdphoto" Target="../media/hdphoto9.wdp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image" Target="../media/image14.png"/><Relationship Id="rId9" Type="http://schemas.openxmlformats.org/officeDocument/2006/relationships/image" Target="../media/image5.png"/><Relationship Id="rId14" Type="http://schemas.microsoft.com/office/2007/relationships/hdphoto" Target="../media/hdphoto5.wdp"/><Relationship Id="rId2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6.emf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9.jpeg"/><Relationship Id="rId22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8.emf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24" Type="http://schemas.openxmlformats.org/officeDocument/2006/relationships/image" Target="../media/image21.emf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23" Type="http://schemas.openxmlformats.org/officeDocument/2006/relationships/image" Target="../media/image20.emf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9.jpeg"/><Relationship Id="rId22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microsoft.com/office/2007/relationships/hdphoto" Target="../media/hdphoto12.wdp"/><Relationship Id="rId3" Type="http://schemas.openxmlformats.org/officeDocument/2006/relationships/image" Target="../media/image3.png"/><Relationship Id="rId21" Type="http://schemas.microsoft.com/office/2007/relationships/hdphoto" Target="../media/hdphoto9.wdp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5" Type="http://schemas.openxmlformats.org/officeDocument/2006/relationships/image" Target="../media/image25.png"/><Relationship Id="rId2" Type="http://schemas.openxmlformats.org/officeDocument/2006/relationships/image" Target="../media/image22.emf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24" Type="http://schemas.openxmlformats.org/officeDocument/2006/relationships/image" Target="../media/image24.png"/><Relationship Id="rId5" Type="http://schemas.openxmlformats.org/officeDocument/2006/relationships/image" Target="../media/image4.png"/><Relationship Id="rId15" Type="http://schemas.openxmlformats.org/officeDocument/2006/relationships/image" Target="../media/image9.jpeg"/><Relationship Id="rId23" Type="http://schemas.microsoft.com/office/2007/relationships/hdphoto" Target="../media/hdphoto11.wdp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Relationship Id="rId2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7.emf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6.emf"/><Relationship Id="rId16" Type="http://schemas.openxmlformats.org/officeDocument/2006/relationships/image" Target="../media/image9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28.emf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29.emf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5" Type="http://schemas.microsoft.com/office/2007/relationships/hdphoto" Target="../media/hdphoto12.wdp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24" Type="http://schemas.openxmlformats.org/officeDocument/2006/relationships/image" Target="../media/image25.png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23" Type="http://schemas.openxmlformats.org/officeDocument/2006/relationships/image" Target="../media/image31.emf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9.jpeg"/><Relationship Id="rId22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21" Type="http://schemas.microsoft.com/office/2007/relationships/hdphoto" Target="../media/hdphoto9.wdp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32.emf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24" Type="http://schemas.microsoft.com/office/2007/relationships/hdphoto" Target="../media/hdphoto12.wdp"/><Relationship Id="rId5" Type="http://schemas.openxmlformats.org/officeDocument/2006/relationships/image" Target="../media/image4.png"/><Relationship Id="rId15" Type="http://schemas.openxmlformats.org/officeDocument/2006/relationships/image" Target="../media/image9.jpeg"/><Relationship Id="rId23" Type="http://schemas.openxmlformats.org/officeDocument/2006/relationships/image" Target="../media/image25.png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Relationship Id="rId22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35.jpeg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34.emf"/><Relationship Id="rId16" Type="http://schemas.openxmlformats.org/officeDocument/2006/relationships/image" Target="../media/image9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openxmlformats.org/officeDocument/2006/relationships/image" Target="../media/image37.emf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36.emf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9" b="4900"/>
          <a:stretch/>
        </p:blipFill>
        <p:spPr>
          <a:xfrm>
            <a:off x="5516501" y="3132938"/>
            <a:ext cx="3601311" cy="3450983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25" b="42888"/>
          <a:stretch/>
        </p:blipFill>
        <p:spPr>
          <a:xfrm>
            <a:off x="4441735" y="2030081"/>
            <a:ext cx="4867248" cy="1036320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7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454857" y="1040553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2">
                    <a:lumMod val="25000"/>
                  </a:schemeClr>
                </a:solidFill>
              </a:rPr>
              <a:t>الفصل الثامن </a:t>
            </a:r>
            <a:endParaRPr lang="ar-SA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sp>
        <p:nvSpPr>
          <p:cNvPr id="36" name="مخطط انسيابي: محطة طرفية 35"/>
          <p:cNvSpPr/>
          <p:nvPr/>
        </p:nvSpPr>
        <p:spPr>
          <a:xfrm>
            <a:off x="10420451" y="232057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القياس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sp>
        <p:nvSpPr>
          <p:cNvPr id="40" name="مخطط انسيابي: محطة طرفية 39"/>
          <p:cNvSpPr/>
          <p:nvPr/>
        </p:nvSpPr>
        <p:spPr>
          <a:xfrm>
            <a:off x="10572215" y="3604635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٧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46541" y="2305617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14977"/>
            <a:ext cx="574051" cy="615689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454353" y="4125737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smtClean="0">
                <a:solidFill>
                  <a:schemeClr val="bg2">
                    <a:lumMod val="25000"/>
                  </a:schemeClr>
                </a:solidFill>
              </a:rPr>
              <a:t>٤٣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3242" y="3503898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تقدير الحجم وقياسه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473922" y="176374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فكرة الدرس 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410113" y="2960876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المفردات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334781" y="2248194"/>
            <a:ext cx="50534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أقدر حجم مجسم معين وأقيسه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6591342" y="5057599"/>
            <a:ext cx="12395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الحـجـم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6320615" y="5689955"/>
            <a:ext cx="19179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الوحدة المكعبة 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>
          <a:xfrm flipH="1">
            <a:off x="2053478" y="980992"/>
            <a:ext cx="2281303" cy="33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12" grpId="0"/>
      <p:bldP spid="41" grpId="0"/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صورة 7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52" t="2118" r="78440" b="72228"/>
          <a:stretch/>
        </p:blipFill>
        <p:spPr>
          <a:xfrm>
            <a:off x="3150870" y="3124929"/>
            <a:ext cx="233226" cy="799574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5" b="40810" l="598" r="23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692" r="79290" b="56897"/>
          <a:stretch/>
        </p:blipFill>
        <p:spPr>
          <a:xfrm>
            <a:off x="1977442" y="2534885"/>
            <a:ext cx="2035300" cy="241361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5530" y="2434663"/>
            <a:ext cx="3070200" cy="23086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9778" r="2960" b="17080"/>
          <a:stretch/>
        </p:blipFill>
        <p:spPr>
          <a:xfrm>
            <a:off x="8930072" y="497547"/>
            <a:ext cx="1404481" cy="1186189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تقدير الحجم وقياسه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٧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54" name="مستطيل 53"/>
          <p:cNvSpPr/>
          <p:nvPr/>
        </p:nvSpPr>
        <p:spPr>
          <a:xfrm>
            <a:off x="6104639" y="1081830"/>
            <a:ext cx="609453" cy="647018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55" name="مخطط انسيابي: محطة طرفية 54"/>
          <p:cNvSpPr/>
          <p:nvPr/>
        </p:nvSpPr>
        <p:spPr>
          <a:xfrm>
            <a:off x="6257357" y="1130012"/>
            <a:ext cx="2480158" cy="533236"/>
          </a:xfrm>
          <a:prstGeom prst="flowChartTerminator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أتدرب وأحل المسائل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8044684" y="4978088"/>
            <a:ext cx="19378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وحدة مكعبة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5009017" y="5208920"/>
            <a:ext cx="19378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وحدة مكعبة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1864213" y="5205142"/>
            <a:ext cx="19378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وحدة مكعبة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1878371" y="1211438"/>
            <a:ext cx="40995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أقدر حجم المجسمات الآتية مستعملاً المكعبات :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030722" y="2385599"/>
            <a:ext cx="2554200" cy="2703067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8"/>
          <a:srcRect l="77708" b="76641"/>
          <a:stretch/>
        </p:blipFill>
        <p:spPr>
          <a:xfrm>
            <a:off x="4075610" y="2337416"/>
            <a:ext cx="586641" cy="614790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8446567" y="3186960"/>
            <a:ext cx="707267" cy="668513"/>
          </a:xfrm>
          <a:prstGeom prst="rect">
            <a:avLst/>
          </a:prstGeom>
        </p:spPr>
      </p:pic>
      <p:pic>
        <p:nvPicPr>
          <p:cNvPr id="45" name="صورة 4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8913693" y="3190500"/>
            <a:ext cx="707267" cy="668513"/>
          </a:xfrm>
          <a:prstGeom prst="rect">
            <a:avLst/>
          </a:prstGeom>
        </p:spPr>
      </p:pic>
      <p:pic>
        <p:nvPicPr>
          <p:cNvPr id="47" name="صورة 4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9399414" y="3195060"/>
            <a:ext cx="707267" cy="668513"/>
          </a:xfrm>
          <a:prstGeom prst="rect">
            <a:avLst/>
          </a:prstGeom>
        </p:spPr>
      </p:pic>
      <p:pic>
        <p:nvPicPr>
          <p:cNvPr id="49" name="صورة 4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8260600" y="3319126"/>
            <a:ext cx="707267" cy="668513"/>
          </a:xfrm>
          <a:prstGeom prst="rect">
            <a:avLst/>
          </a:prstGeom>
        </p:spPr>
      </p:pic>
      <p:pic>
        <p:nvPicPr>
          <p:cNvPr id="56" name="صورة 5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8727726" y="3314077"/>
            <a:ext cx="707267" cy="668513"/>
          </a:xfrm>
          <a:prstGeom prst="rect">
            <a:avLst/>
          </a:prstGeom>
        </p:spPr>
      </p:pic>
      <p:pic>
        <p:nvPicPr>
          <p:cNvPr id="57" name="صورة 5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9195644" y="3323747"/>
            <a:ext cx="707267" cy="668513"/>
          </a:xfrm>
          <a:prstGeom prst="rect">
            <a:avLst/>
          </a:prstGeom>
        </p:spPr>
      </p:pic>
      <p:pic>
        <p:nvPicPr>
          <p:cNvPr id="58" name="صورة 5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8042414" y="3453739"/>
            <a:ext cx="707267" cy="668513"/>
          </a:xfrm>
          <a:prstGeom prst="rect">
            <a:avLst/>
          </a:prstGeom>
        </p:spPr>
      </p:pic>
      <p:pic>
        <p:nvPicPr>
          <p:cNvPr id="59" name="صورة 5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8529147" y="3453738"/>
            <a:ext cx="707267" cy="668513"/>
          </a:xfrm>
          <a:prstGeom prst="rect">
            <a:avLst/>
          </a:prstGeom>
        </p:spPr>
      </p:pic>
      <p:pic>
        <p:nvPicPr>
          <p:cNvPr id="60" name="صورة 5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9007526" y="3463408"/>
            <a:ext cx="707267" cy="668513"/>
          </a:xfrm>
          <a:prstGeom prst="rect">
            <a:avLst/>
          </a:prstGeom>
        </p:spPr>
      </p:pic>
      <p:pic>
        <p:nvPicPr>
          <p:cNvPr id="61" name="صورة 6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8452587" y="2702812"/>
            <a:ext cx="707267" cy="668513"/>
          </a:xfrm>
          <a:prstGeom prst="rect">
            <a:avLst/>
          </a:prstGeom>
        </p:spPr>
      </p:pic>
      <p:pic>
        <p:nvPicPr>
          <p:cNvPr id="62" name="صورة 6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8930072" y="2702811"/>
            <a:ext cx="707267" cy="668513"/>
          </a:xfrm>
          <a:prstGeom prst="rect">
            <a:avLst/>
          </a:prstGeom>
        </p:spPr>
      </p:pic>
      <p:pic>
        <p:nvPicPr>
          <p:cNvPr id="63" name="صورة 6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9399414" y="2702810"/>
            <a:ext cx="707267" cy="668513"/>
          </a:xfrm>
          <a:prstGeom prst="rect">
            <a:avLst/>
          </a:prstGeom>
        </p:spPr>
      </p:pic>
      <p:pic>
        <p:nvPicPr>
          <p:cNvPr id="64" name="صورة 6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8258241" y="2843033"/>
            <a:ext cx="707267" cy="668513"/>
          </a:xfrm>
          <a:prstGeom prst="rect">
            <a:avLst/>
          </a:prstGeom>
        </p:spPr>
      </p:pic>
      <p:pic>
        <p:nvPicPr>
          <p:cNvPr id="65" name="صورة 6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8738166" y="2851694"/>
            <a:ext cx="707267" cy="668513"/>
          </a:xfrm>
          <a:prstGeom prst="rect">
            <a:avLst/>
          </a:prstGeom>
        </p:spPr>
      </p:pic>
      <p:pic>
        <p:nvPicPr>
          <p:cNvPr id="66" name="صورة 6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9209079" y="2851692"/>
            <a:ext cx="707267" cy="668513"/>
          </a:xfrm>
          <a:prstGeom prst="rect">
            <a:avLst/>
          </a:prstGeom>
        </p:spPr>
      </p:pic>
      <p:pic>
        <p:nvPicPr>
          <p:cNvPr id="67" name="صورة 6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8049728" y="2973636"/>
            <a:ext cx="707267" cy="668513"/>
          </a:xfrm>
          <a:prstGeom prst="rect">
            <a:avLst/>
          </a:prstGeom>
        </p:spPr>
      </p:pic>
      <p:pic>
        <p:nvPicPr>
          <p:cNvPr id="68" name="صورة 6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8538799" y="2990743"/>
            <a:ext cx="707267" cy="668513"/>
          </a:xfrm>
          <a:prstGeom prst="rect">
            <a:avLst/>
          </a:prstGeom>
        </p:spPr>
      </p:pic>
      <p:pic>
        <p:nvPicPr>
          <p:cNvPr id="69" name="صورة 6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8999236" y="3000278"/>
            <a:ext cx="707267" cy="668513"/>
          </a:xfrm>
          <a:prstGeom prst="rect">
            <a:avLst/>
          </a:prstGeom>
        </p:spPr>
      </p:pic>
      <p:pic>
        <p:nvPicPr>
          <p:cNvPr id="70" name="صورة 6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5550090" y="3147761"/>
            <a:ext cx="707267" cy="668513"/>
          </a:xfrm>
          <a:prstGeom prst="rect">
            <a:avLst/>
          </a:prstGeom>
        </p:spPr>
      </p:pic>
      <p:pic>
        <p:nvPicPr>
          <p:cNvPr id="71" name="صورة 7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6022081" y="3138641"/>
            <a:ext cx="707267" cy="668513"/>
          </a:xfrm>
          <a:prstGeom prst="rect">
            <a:avLst/>
          </a:prstGeom>
        </p:spPr>
      </p:pic>
      <p:pic>
        <p:nvPicPr>
          <p:cNvPr id="72" name="صورة 7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5342599" y="3272124"/>
            <a:ext cx="707267" cy="668513"/>
          </a:xfrm>
          <a:prstGeom prst="rect">
            <a:avLst/>
          </a:prstGeom>
        </p:spPr>
      </p:pic>
      <p:pic>
        <p:nvPicPr>
          <p:cNvPr id="73" name="صورة 7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5811658" y="3289009"/>
            <a:ext cx="707267" cy="668513"/>
          </a:xfrm>
          <a:prstGeom prst="rect">
            <a:avLst/>
          </a:prstGeom>
        </p:spPr>
      </p:pic>
      <p:pic>
        <p:nvPicPr>
          <p:cNvPr id="74" name="صورة 7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5567752" y="2646129"/>
            <a:ext cx="707267" cy="668513"/>
          </a:xfrm>
          <a:prstGeom prst="rect">
            <a:avLst/>
          </a:prstGeom>
        </p:spPr>
      </p:pic>
      <p:pic>
        <p:nvPicPr>
          <p:cNvPr id="75" name="صورة 7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6037765" y="2657729"/>
            <a:ext cx="707267" cy="668513"/>
          </a:xfrm>
          <a:prstGeom prst="rect">
            <a:avLst/>
          </a:prstGeom>
        </p:spPr>
      </p:pic>
      <p:pic>
        <p:nvPicPr>
          <p:cNvPr id="76" name="صورة 7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5330770" y="2807875"/>
            <a:ext cx="707267" cy="668513"/>
          </a:xfrm>
          <a:prstGeom prst="rect">
            <a:avLst/>
          </a:prstGeom>
        </p:spPr>
      </p:pic>
      <p:pic>
        <p:nvPicPr>
          <p:cNvPr id="77" name="صورة 7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5812837" y="2807490"/>
            <a:ext cx="707267" cy="668513"/>
          </a:xfrm>
          <a:prstGeom prst="rect">
            <a:avLst/>
          </a:prstGeom>
        </p:spPr>
      </p:pic>
      <p:pic>
        <p:nvPicPr>
          <p:cNvPr id="78" name="صورة 7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3117416" y="3163903"/>
            <a:ext cx="798799" cy="755030"/>
          </a:xfrm>
          <a:prstGeom prst="rect">
            <a:avLst/>
          </a:prstGeom>
        </p:spPr>
      </p:pic>
      <p:pic>
        <p:nvPicPr>
          <p:cNvPr id="80" name="صورة 7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2886863" y="3334534"/>
            <a:ext cx="798799" cy="755030"/>
          </a:xfrm>
          <a:prstGeom prst="rect">
            <a:avLst/>
          </a:prstGeom>
        </p:spPr>
      </p:pic>
      <p:pic>
        <p:nvPicPr>
          <p:cNvPr id="81" name="صورة 8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2639690" y="3494583"/>
            <a:ext cx="798799" cy="755030"/>
          </a:xfrm>
          <a:prstGeom prst="rect">
            <a:avLst/>
          </a:prstGeom>
        </p:spPr>
      </p:pic>
      <p:pic>
        <p:nvPicPr>
          <p:cNvPr id="82" name="صورة 8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51" t="2118" r="78440" b="72228"/>
          <a:stretch/>
        </p:blipFill>
        <p:spPr>
          <a:xfrm>
            <a:off x="3152502" y="2595500"/>
            <a:ext cx="237193" cy="755030"/>
          </a:xfrm>
          <a:prstGeom prst="rect">
            <a:avLst/>
          </a:prstGeom>
        </p:spPr>
      </p:pic>
      <p:pic>
        <p:nvPicPr>
          <p:cNvPr id="83" name="صورة 8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9598" b="91392"/>
          <a:stretch/>
        </p:blipFill>
        <p:spPr>
          <a:xfrm>
            <a:off x="2582661" y="2567428"/>
            <a:ext cx="749820" cy="191012"/>
          </a:xfrm>
          <a:prstGeom prst="rect">
            <a:avLst/>
          </a:prstGeom>
        </p:spPr>
      </p:pic>
      <p:pic>
        <p:nvPicPr>
          <p:cNvPr id="84" name="صورة 8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3121067" y="2602870"/>
            <a:ext cx="798799" cy="755030"/>
          </a:xfrm>
          <a:prstGeom prst="rect">
            <a:avLst/>
          </a:prstGeom>
        </p:spPr>
      </p:pic>
      <p:pic>
        <p:nvPicPr>
          <p:cNvPr id="85" name="صورة 8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2875982" y="2775652"/>
            <a:ext cx="798799" cy="755030"/>
          </a:xfrm>
          <a:prstGeom prst="rect">
            <a:avLst/>
          </a:prstGeom>
        </p:spPr>
      </p:pic>
      <p:pic>
        <p:nvPicPr>
          <p:cNvPr id="86" name="صورة 8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2651396" y="2940713"/>
            <a:ext cx="798799" cy="75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4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369" y="3615500"/>
            <a:ext cx="8177008" cy="262037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/>
          <a:srcRect b="8450"/>
          <a:stretch/>
        </p:blipFill>
        <p:spPr>
          <a:xfrm>
            <a:off x="1300686" y="1892195"/>
            <a:ext cx="9507140" cy="57113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9778" r="2960" b="17080"/>
          <a:stretch/>
        </p:blipFill>
        <p:spPr>
          <a:xfrm>
            <a:off x="8930072" y="497547"/>
            <a:ext cx="1404481" cy="1186189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تقدير الحجم وقياسه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٧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54" name="مستطيل 53"/>
          <p:cNvSpPr/>
          <p:nvPr/>
        </p:nvSpPr>
        <p:spPr>
          <a:xfrm>
            <a:off x="6104639" y="1081830"/>
            <a:ext cx="609453" cy="647018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55" name="مخطط انسيابي: محطة طرفية 54"/>
          <p:cNvSpPr/>
          <p:nvPr/>
        </p:nvSpPr>
        <p:spPr>
          <a:xfrm>
            <a:off x="6257357" y="1130012"/>
            <a:ext cx="2480158" cy="533236"/>
          </a:xfrm>
          <a:prstGeom prst="flowChartTerminator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أتدرب وأحل المسائل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6933542" y="2727568"/>
            <a:ext cx="19378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وحدة مكعبة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7" name="صورة 86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4174933" y="2525390"/>
            <a:ext cx="426747" cy="403364"/>
          </a:xfrm>
          <a:prstGeom prst="rect">
            <a:avLst/>
          </a:prstGeom>
        </p:spPr>
      </p:pic>
      <p:pic>
        <p:nvPicPr>
          <p:cNvPr id="88" name="صورة 87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4055141" y="2613124"/>
            <a:ext cx="426747" cy="403364"/>
          </a:xfrm>
          <a:prstGeom prst="rect">
            <a:avLst/>
          </a:prstGeom>
        </p:spPr>
      </p:pic>
      <p:pic>
        <p:nvPicPr>
          <p:cNvPr id="89" name="صورة 88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3936499" y="2702033"/>
            <a:ext cx="426747" cy="403364"/>
          </a:xfrm>
          <a:prstGeom prst="rect">
            <a:avLst/>
          </a:prstGeom>
        </p:spPr>
      </p:pic>
      <p:pic>
        <p:nvPicPr>
          <p:cNvPr id="90" name="صورة 89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3815141" y="2785869"/>
            <a:ext cx="426747" cy="403364"/>
          </a:xfrm>
          <a:prstGeom prst="rect">
            <a:avLst/>
          </a:prstGeom>
        </p:spPr>
      </p:pic>
      <p:pic>
        <p:nvPicPr>
          <p:cNvPr id="91" name="صورة 90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3693077" y="2869840"/>
            <a:ext cx="426747" cy="403364"/>
          </a:xfrm>
          <a:prstGeom prst="rect">
            <a:avLst/>
          </a:prstGeom>
        </p:spPr>
      </p:pic>
      <p:pic>
        <p:nvPicPr>
          <p:cNvPr id="92" name="صورة 91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3574477" y="2956186"/>
            <a:ext cx="426747" cy="403364"/>
          </a:xfrm>
          <a:prstGeom prst="rect">
            <a:avLst/>
          </a:prstGeom>
        </p:spPr>
      </p:pic>
      <p:pic>
        <p:nvPicPr>
          <p:cNvPr id="93" name="صورة 92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3447126" y="3042272"/>
            <a:ext cx="426747" cy="403364"/>
          </a:xfrm>
          <a:prstGeom prst="rect">
            <a:avLst/>
          </a:prstGeom>
        </p:spPr>
      </p:pic>
      <p:pic>
        <p:nvPicPr>
          <p:cNvPr id="94" name="صورة 93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3333285" y="3130006"/>
            <a:ext cx="426747" cy="403364"/>
          </a:xfrm>
          <a:prstGeom prst="rect">
            <a:avLst/>
          </a:prstGeom>
        </p:spPr>
      </p:pic>
      <p:pic>
        <p:nvPicPr>
          <p:cNvPr id="95" name="صورة 9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4450932" y="2530994"/>
            <a:ext cx="426747" cy="403364"/>
          </a:xfrm>
          <a:prstGeom prst="rect">
            <a:avLst/>
          </a:prstGeom>
        </p:spPr>
      </p:pic>
      <p:pic>
        <p:nvPicPr>
          <p:cNvPr id="96" name="صورة 95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4331140" y="2618728"/>
            <a:ext cx="426747" cy="403364"/>
          </a:xfrm>
          <a:prstGeom prst="rect">
            <a:avLst/>
          </a:prstGeom>
        </p:spPr>
      </p:pic>
      <p:pic>
        <p:nvPicPr>
          <p:cNvPr id="97" name="صورة 96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4212498" y="2707637"/>
            <a:ext cx="426747" cy="403364"/>
          </a:xfrm>
          <a:prstGeom prst="rect">
            <a:avLst/>
          </a:prstGeom>
        </p:spPr>
      </p:pic>
      <p:pic>
        <p:nvPicPr>
          <p:cNvPr id="98" name="صورة 97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4091140" y="2791473"/>
            <a:ext cx="426747" cy="403364"/>
          </a:xfrm>
          <a:prstGeom prst="rect">
            <a:avLst/>
          </a:prstGeom>
        </p:spPr>
      </p:pic>
      <p:pic>
        <p:nvPicPr>
          <p:cNvPr id="99" name="صورة 98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3969076" y="2875444"/>
            <a:ext cx="426747" cy="403364"/>
          </a:xfrm>
          <a:prstGeom prst="rect">
            <a:avLst/>
          </a:prstGeom>
        </p:spPr>
      </p:pic>
      <p:pic>
        <p:nvPicPr>
          <p:cNvPr id="100" name="صورة 99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3850476" y="2961790"/>
            <a:ext cx="426747" cy="403364"/>
          </a:xfrm>
          <a:prstGeom prst="rect">
            <a:avLst/>
          </a:prstGeom>
        </p:spPr>
      </p:pic>
      <p:pic>
        <p:nvPicPr>
          <p:cNvPr id="101" name="صورة 100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3723125" y="3047876"/>
            <a:ext cx="426747" cy="403364"/>
          </a:xfrm>
          <a:prstGeom prst="rect">
            <a:avLst/>
          </a:prstGeom>
        </p:spPr>
      </p:pic>
      <p:pic>
        <p:nvPicPr>
          <p:cNvPr id="102" name="صورة 101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3609284" y="3135610"/>
            <a:ext cx="426747" cy="403364"/>
          </a:xfrm>
          <a:prstGeom prst="rect">
            <a:avLst/>
          </a:prstGeom>
        </p:spPr>
      </p:pic>
      <p:pic>
        <p:nvPicPr>
          <p:cNvPr id="119" name="صورة 118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4726931" y="2532509"/>
            <a:ext cx="426747" cy="403364"/>
          </a:xfrm>
          <a:prstGeom prst="rect">
            <a:avLst/>
          </a:prstGeom>
        </p:spPr>
      </p:pic>
      <p:pic>
        <p:nvPicPr>
          <p:cNvPr id="120" name="صورة 119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4607139" y="2620243"/>
            <a:ext cx="426747" cy="403364"/>
          </a:xfrm>
          <a:prstGeom prst="rect">
            <a:avLst/>
          </a:prstGeom>
        </p:spPr>
      </p:pic>
      <p:pic>
        <p:nvPicPr>
          <p:cNvPr id="121" name="صورة 120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4488497" y="2709152"/>
            <a:ext cx="426747" cy="403364"/>
          </a:xfrm>
          <a:prstGeom prst="rect">
            <a:avLst/>
          </a:prstGeom>
        </p:spPr>
      </p:pic>
      <p:pic>
        <p:nvPicPr>
          <p:cNvPr id="122" name="صورة 121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4367139" y="2792988"/>
            <a:ext cx="426747" cy="403364"/>
          </a:xfrm>
          <a:prstGeom prst="rect">
            <a:avLst/>
          </a:prstGeom>
        </p:spPr>
      </p:pic>
      <p:pic>
        <p:nvPicPr>
          <p:cNvPr id="123" name="صورة 122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4245075" y="2876959"/>
            <a:ext cx="426747" cy="403364"/>
          </a:xfrm>
          <a:prstGeom prst="rect">
            <a:avLst/>
          </a:prstGeom>
        </p:spPr>
      </p:pic>
      <p:pic>
        <p:nvPicPr>
          <p:cNvPr id="124" name="صورة 123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4126475" y="2963305"/>
            <a:ext cx="426747" cy="403364"/>
          </a:xfrm>
          <a:prstGeom prst="rect">
            <a:avLst/>
          </a:prstGeom>
        </p:spPr>
      </p:pic>
      <p:pic>
        <p:nvPicPr>
          <p:cNvPr id="125" name="صورة 12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3999124" y="3049391"/>
            <a:ext cx="426747" cy="403364"/>
          </a:xfrm>
          <a:prstGeom prst="rect">
            <a:avLst/>
          </a:prstGeom>
        </p:spPr>
      </p:pic>
      <p:pic>
        <p:nvPicPr>
          <p:cNvPr id="126" name="صورة 125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3885283" y="3137125"/>
            <a:ext cx="426747" cy="403364"/>
          </a:xfrm>
          <a:prstGeom prst="rect">
            <a:avLst/>
          </a:prstGeom>
        </p:spPr>
      </p:pic>
      <p:pic>
        <p:nvPicPr>
          <p:cNvPr id="127" name="صورة 126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5005133" y="2532509"/>
            <a:ext cx="426747" cy="403364"/>
          </a:xfrm>
          <a:prstGeom prst="rect">
            <a:avLst/>
          </a:prstGeom>
        </p:spPr>
      </p:pic>
      <p:pic>
        <p:nvPicPr>
          <p:cNvPr id="128" name="صورة 127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4885341" y="2620243"/>
            <a:ext cx="426747" cy="403364"/>
          </a:xfrm>
          <a:prstGeom prst="rect">
            <a:avLst/>
          </a:prstGeom>
        </p:spPr>
      </p:pic>
      <p:pic>
        <p:nvPicPr>
          <p:cNvPr id="129" name="صورة 128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4766699" y="2709152"/>
            <a:ext cx="426747" cy="403364"/>
          </a:xfrm>
          <a:prstGeom prst="rect">
            <a:avLst/>
          </a:prstGeom>
        </p:spPr>
      </p:pic>
      <p:pic>
        <p:nvPicPr>
          <p:cNvPr id="130" name="صورة 129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4645341" y="2792988"/>
            <a:ext cx="426747" cy="403364"/>
          </a:xfrm>
          <a:prstGeom prst="rect">
            <a:avLst/>
          </a:prstGeom>
        </p:spPr>
      </p:pic>
      <p:pic>
        <p:nvPicPr>
          <p:cNvPr id="131" name="صورة 130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4523277" y="2876959"/>
            <a:ext cx="426747" cy="403364"/>
          </a:xfrm>
          <a:prstGeom prst="rect">
            <a:avLst/>
          </a:prstGeom>
        </p:spPr>
      </p:pic>
      <p:pic>
        <p:nvPicPr>
          <p:cNvPr id="132" name="صورة 131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4404677" y="2963305"/>
            <a:ext cx="426747" cy="403364"/>
          </a:xfrm>
          <a:prstGeom prst="rect">
            <a:avLst/>
          </a:prstGeom>
        </p:spPr>
      </p:pic>
      <p:pic>
        <p:nvPicPr>
          <p:cNvPr id="133" name="صورة 132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4277326" y="3049391"/>
            <a:ext cx="426747" cy="403364"/>
          </a:xfrm>
          <a:prstGeom prst="rect">
            <a:avLst/>
          </a:prstGeom>
        </p:spPr>
      </p:pic>
      <p:pic>
        <p:nvPicPr>
          <p:cNvPr id="134" name="صورة 133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4163485" y="3137125"/>
            <a:ext cx="426747" cy="403364"/>
          </a:xfrm>
          <a:prstGeom prst="rect">
            <a:avLst/>
          </a:prstGeom>
        </p:spPr>
      </p:pic>
      <p:pic>
        <p:nvPicPr>
          <p:cNvPr id="135" name="صورة 13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5283335" y="2533030"/>
            <a:ext cx="426747" cy="403364"/>
          </a:xfrm>
          <a:prstGeom prst="rect">
            <a:avLst/>
          </a:prstGeom>
        </p:spPr>
      </p:pic>
      <p:pic>
        <p:nvPicPr>
          <p:cNvPr id="136" name="صورة 135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5163543" y="2620764"/>
            <a:ext cx="426747" cy="403364"/>
          </a:xfrm>
          <a:prstGeom prst="rect">
            <a:avLst/>
          </a:prstGeom>
        </p:spPr>
      </p:pic>
      <p:pic>
        <p:nvPicPr>
          <p:cNvPr id="137" name="صورة 136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5044901" y="2709673"/>
            <a:ext cx="426747" cy="403364"/>
          </a:xfrm>
          <a:prstGeom prst="rect">
            <a:avLst/>
          </a:prstGeom>
        </p:spPr>
      </p:pic>
      <p:pic>
        <p:nvPicPr>
          <p:cNvPr id="138" name="صورة 137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4923543" y="2793509"/>
            <a:ext cx="426747" cy="403364"/>
          </a:xfrm>
          <a:prstGeom prst="rect">
            <a:avLst/>
          </a:prstGeom>
        </p:spPr>
      </p:pic>
      <p:pic>
        <p:nvPicPr>
          <p:cNvPr id="139" name="صورة 138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4801479" y="2877480"/>
            <a:ext cx="426747" cy="403364"/>
          </a:xfrm>
          <a:prstGeom prst="rect">
            <a:avLst/>
          </a:prstGeom>
        </p:spPr>
      </p:pic>
      <p:pic>
        <p:nvPicPr>
          <p:cNvPr id="140" name="صورة 139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4682879" y="2963826"/>
            <a:ext cx="426747" cy="403364"/>
          </a:xfrm>
          <a:prstGeom prst="rect">
            <a:avLst/>
          </a:prstGeom>
        </p:spPr>
      </p:pic>
      <p:pic>
        <p:nvPicPr>
          <p:cNvPr id="141" name="صورة 140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4555528" y="3049912"/>
            <a:ext cx="426747" cy="403364"/>
          </a:xfrm>
          <a:prstGeom prst="rect">
            <a:avLst/>
          </a:prstGeom>
        </p:spPr>
      </p:pic>
      <p:pic>
        <p:nvPicPr>
          <p:cNvPr id="142" name="صورة 141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4441687" y="3137646"/>
            <a:ext cx="426747" cy="403364"/>
          </a:xfrm>
          <a:prstGeom prst="rect">
            <a:avLst/>
          </a:prstGeom>
        </p:spPr>
      </p:pic>
      <p:pic>
        <p:nvPicPr>
          <p:cNvPr id="143" name="صورة 142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5562162" y="2532509"/>
            <a:ext cx="426747" cy="403364"/>
          </a:xfrm>
          <a:prstGeom prst="rect">
            <a:avLst/>
          </a:prstGeom>
        </p:spPr>
      </p:pic>
      <p:pic>
        <p:nvPicPr>
          <p:cNvPr id="144" name="صورة 143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5442370" y="2620243"/>
            <a:ext cx="426747" cy="403364"/>
          </a:xfrm>
          <a:prstGeom prst="rect">
            <a:avLst/>
          </a:prstGeom>
        </p:spPr>
      </p:pic>
      <p:pic>
        <p:nvPicPr>
          <p:cNvPr id="145" name="صورة 14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5323728" y="2709152"/>
            <a:ext cx="426747" cy="403364"/>
          </a:xfrm>
          <a:prstGeom prst="rect">
            <a:avLst/>
          </a:prstGeom>
        </p:spPr>
      </p:pic>
      <p:pic>
        <p:nvPicPr>
          <p:cNvPr id="146" name="صورة 145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5202370" y="2792988"/>
            <a:ext cx="426747" cy="403364"/>
          </a:xfrm>
          <a:prstGeom prst="rect">
            <a:avLst/>
          </a:prstGeom>
        </p:spPr>
      </p:pic>
      <p:pic>
        <p:nvPicPr>
          <p:cNvPr id="147" name="صورة 146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5080306" y="2876959"/>
            <a:ext cx="426747" cy="403364"/>
          </a:xfrm>
          <a:prstGeom prst="rect">
            <a:avLst/>
          </a:prstGeom>
        </p:spPr>
      </p:pic>
      <p:pic>
        <p:nvPicPr>
          <p:cNvPr id="148" name="صورة 147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4961706" y="2963305"/>
            <a:ext cx="426747" cy="403364"/>
          </a:xfrm>
          <a:prstGeom prst="rect">
            <a:avLst/>
          </a:prstGeom>
        </p:spPr>
      </p:pic>
      <p:pic>
        <p:nvPicPr>
          <p:cNvPr id="149" name="صورة 148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4834355" y="3049391"/>
            <a:ext cx="426747" cy="403364"/>
          </a:xfrm>
          <a:prstGeom prst="rect">
            <a:avLst/>
          </a:prstGeom>
        </p:spPr>
      </p:pic>
      <p:pic>
        <p:nvPicPr>
          <p:cNvPr id="150" name="صورة 149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4720514" y="3137125"/>
            <a:ext cx="426747" cy="403364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5319248" y="5125851"/>
            <a:ext cx="304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1" name="مربع نص 150"/>
          <p:cNvSpPr txBox="1"/>
          <p:nvPr/>
        </p:nvSpPr>
        <p:spPr>
          <a:xfrm>
            <a:off x="3436902" y="5471033"/>
            <a:ext cx="5991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٣٦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2" name="مربع نص 151"/>
          <p:cNvSpPr txBox="1"/>
          <p:nvPr/>
        </p:nvSpPr>
        <p:spPr>
          <a:xfrm>
            <a:off x="6743112" y="5803773"/>
            <a:ext cx="304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1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5" grpId="0"/>
      <p:bldP spid="151" grpId="0"/>
      <p:bldP spid="1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3"/>
          <a:srcRect t="1687" b="-1"/>
          <a:stretch/>
        </p:blipFill>
        <p:spPr>
          <a:xfrm>
            <a:off x="1341524" y="2042285"/>
            <a:ext cx="9629317" cy="3152405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تقدير الحجم وقياسه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٧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722481" y="1033654"/>
            <a:ext cx="5630126" cy="892943"/>
          </a:xfrm>
          <a:prstGeom prst="rect">
            <a:avLst/>
          </a:prstGeom>
        </p:spPr>
      </p:pic>
      <p:sp>
        <p:nvSpPr>
          <p:cNvPr id="40" name="مربع نص 39"/>
          <p:cNvSpPr txBox="1"/>
          <p:nvPr/>
        </p:nvSpPr>
        <p:spPr>
          <a:xfrm>
            <a:off x="1573061" y="5738726"/>
            <a:ext cx="84984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لأن حجم مجسم عمر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وحدات بينما حجم مجسم محمود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وحدات فقط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5469" b="9668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70" b="5636"/>
          <a:stretch/>
        </p:blipFill>
        <p:spPr>
          <a:xfrm>
            <a:off x="2182005" y="625282"/>
            <a:ext cx="1354784" cy="1202976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8008" b="92188" l="6641" r="94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2" t="7310" r="5670" b="7511"/>
          <a:stretch/>
        </p:blipFill>
        <p:spPr>
          <a:xfrm>
            <a:off x="6054254" y="4841465"/>
            <a:ext cx="892580" cy="86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2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تشويقات _ تقدير الحجم وقياسه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17285" y="1638783"/>
            <a:ext cx="7476217" cy="4205372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تقدير الحجم وقياسه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٧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56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4679" y="753351"/>
            <a:ext cx="2064315" cy="175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5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تقدير الحجم وقياسه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٧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4843093" y="2353260"/>
            <a:ext cx="521916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B050"/>
                </a:solidFill>
              </a:rPr>
              <a:t>الحــجــم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هو عدد الوحدات المكعبة التي تملأ حيزاً يشغله مجسم .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2391884" y="4507027"/>
            <a:ext cx="748577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ويقاس الحجم</a:t>
            </a:r>
            <a:r>
              <a:rPr lang="ar-SA" sz="2800" b="1" dirty="0" smtClean="0">
                <a:solidFill>
                  <a:srgbClr val="C00000"/>
                </a:solidFill>
              </a:rPr>
              <a:t> </a:t>
            </a:r>
            <a:r>
              <a:rPr lang="ar-SA" sz="2800" b="1" dirty="0" smtClean="0">
                <a:solidFill>
                  <a:srgbClr val="00B050"/>
                </a:solidFill>
              </a:rPr>
              <a:t>بالوحدات المكعبة </a:t>
            </a:r>
            <a:endParaRPr lang="ar-SA" sz="2800" b="1" dirty="0">
              <a:solidFill>
                <a:srgbClr val="00B050"/>
              </a:solidFill>
            </a:endParaRPr>
          </a:p>
          <a:p>
            <a:pPr algn="ctr"/>
            <a:endParaRPr lang="ar-SA" sz="2800" b="1" dirty="0" smtClean="0">
              <a:solidFill>
                <a:srgbClr val="C00000"/>
              </a:solidFill>
            </a:endParaRPr>
          </a:p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ولإيجاد حجم مجسم ما ، أعد الوحدات المكعبة اللازمة لملئه .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30623" y="4394895"/>
            <a:ext cx="868311" cy="732717"/>
          </a:xfrm>
          <a:prstGeom prst="rect">
            <a:avLst/>
          </a:prstGeom>
        </p:spPr>
      </p:pic>
      <p:pic>
        <p:nvPicPr>
          <p:cNvPr id="45" name="صورة 44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3"/>
          <a:stretch/>
        </p:blipFill>
        <p:spPr>
          <a:xfrm flipH="1">
            <a:off x="2179243" y="1077635"/>
            <a:ext cx="2330257" cy="28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تقدير الحجم وقياسه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٧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626401" y="1265174"/>
            <a:ext cx="1371600" cy="455324"/>
          </a:xfrm>
          <a:prstGeom prst="flowChartTerminator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أســتــعــد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039075" y="1767796"/>
            <a:ext cx="478060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أنهى عبدالله تنظيف حوض السمك ، والآن عليه أن يعيد ملأه بالماء ، لذا فهو يحاول أن يحدد كم وحدة مكعبة من الماء تلزم لملئه .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91876" y="1390182"/>
            <a:ext cx="2140478" cy="164561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71181" y="3178405"/>
            <a:ext cx="6290642" cy="100061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843590" y="3213293"/>
            <a:ext cx="515950" cy="431069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74570" y="4472429"/>
            <a:ext cx="2197785" cy="1575477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2703821" y="4152719"/>
            <a:ext cx="71397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يتسع حوض السمك إلى ثلاث طبقات ، في كل منها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وحدة مكعبة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6873635" y="4702704"/>
            <a:ext cx="3004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أجمع لأجد كم مكعباً يلزم :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6873635" y="5269639"/>
            <a:ext cx="3004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 + ١٢ + ١٢ = ٣٦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4131534" y="5877893"/>
            <a:ext cx="47098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إذن يحوي حوض السمك </a:t>
            </a:r>
            <a:r>
              <a:rPr lang="ku-Arab-IQ" sz="2400" b="1" dirty="0" smtClean="0">
                <a:solidFill>
                  <a:srgbClr val="C00000"/>
                </a:solidFill>
              </a:rPr>
              <a:t>٣٦ </a:t>
            </a:r>
            <a:r>
              <a:rPr lang="ar-SA" sz="2400" b="1" dirty="0" smtClean="0">
                <a:solidFill>
                  <a:srgbClr val="C00000"/>
                </a:solidFill>
              </a:rPr>
              <a:t>وحدة مكعبة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3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0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185" y="2364919"/>
            <a:ext cx="3163093" cy="2706903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تقدير الحجم وقياسه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٧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664078" y="1252832"/>
            <a:ext cx="1943007" cy="444457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مثال من واقع الحياة 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25" y="1244123"/>
            <a:ext cx="444457" cy="444457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6468927" y="1280481"/>
            <a:ext cx="11423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أقدر الحجم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766562" y="3193411"/>
            <a:ext cx="5364030" cy="954107"/>
          </a:xfrm>
          <a:prstGeom prst="rect">
            <a:avLst/>
          </a:prstGeom>
          <a:noFill/>
          <a:ln w="12700"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بما أن حجم الطبقة السفلية من المجسم تساوي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وحدات مكعبة ، وللصندوق طبقتان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4824550" y="4536942"/>
            <a:ext cx="4894217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فإن حجم هذا الصندوق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وحدة مكعبة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89" b="79325"/>
          <a:stretch/>
        </p:blipFill>
        <p:spPr>
          <a:xfrm>
            <a:off x="4717447" y="1775086"/>
            <a:ext cx="4621937" cy="941340"/>
          </a:xfrm>
          <a:prstGeom prst="rect">
            <a:avLst/>
          </a:prstGeom>
        </p:spPr>
      </p:pic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2206161" y="2886330"/>
            <a:ext cx="1200605" cy="1134818"/>
          </a:xfrm>
          <a:prstGeom prst="rect">
            <a:avLst/>
          </a:prstGeom>
        </p:spPr>
      </p:pic>
      <p:pic>
        <p:nvPicPr>
          <p:cNvPr id="45" name="صورة 44"/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2986089" y="2885919"/>
            <a:ext cx="1200605" cy="1134818"/>
          </a:xfrm>
          <a:prstGeom prst="rect">
            <a:avLst/>
          </a:prstGeom>
        </p:spPr>
      </p:pic>
      <p:pic>
        <p:nvPicPr>
          <p:cNvPr id="47" name="صورة 46"/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1896553" y="3071062"/>
            <a:ext cx="1200605" cy="1134818"/>
          </a:xfrm>
          <a:prstGeom prst="rect">
            <a:avLst/>
          </a:prstGeom>
        </p:spPr>
      </p:pic>
      <p:pic>
        <p:nvPicPr>
          <p:cNvPr id="50" name="صورة 49"/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2673870" y="3080732"/>
            <a:ext cx="1200605" cy="113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9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495" y="1886516"/>
            <a:ext cx="3466154" cy="2776443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230" y="2037449"/>
            <a:ext cx="1963915" cy="2767391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تقدير الحجم وقياسه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٧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943665" y="1144599"/>
            <a:ext cx="1242774" cy="418016"/>
          </a:xfrm>
          <a:prstGeom prst="flowChartTerminator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أتــأكـــــد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4227015" y="1162505"/>
            <a:ext cx="47058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أجد حجم كل من المجسمات الآتية مستعملاً المكعبات :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261320" y="1969076"/>
            <a:ext cx="2556557" cy="2904135"/>
          </a:xfrm>
          <a:prstGeom prst="rect">
            <a:avLst/>
          </a:prstGeom>
        </p:spPr>
      </p:pic>
      <p:sp>
        <p:nvSpPr>
          <p:cNvPr id="44" name="مربع نص 43"/>
          <p:cNvSpPr txBox="1"/>
          <p:nvPr/>
        </p:nvSpPr>
        <p:spPr>
          <a:xfrm>
            <a:off x="8290011" y="4953415"/>
            <a:ext cx="19378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مكعبة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5303956" y="4953415"/>
            <a:ext cx="19378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وحدة مكعبة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2136558" y="4953414"/>
            <a:ext cx="19378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وحدة مكعبة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7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تقدير الحجم وقياسه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٧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943665" y="1144599"/>
            <a:ext cx="1242774" cy="418016"/>
          </a:xfrm>
          <a:prstGeom prst="flowChartTerminator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أتــأكـــــد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4833257" y="1162505"/>
            <a:ext cx="40995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أقدر حجم المجسمات الآتية مستعملاً المكعبات :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8224902" y="4425262"/>
            <a:ext cx="19378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مكعبة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5033803" y="5004812"/>
            <a:ext cx="19378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وحدة مكعبة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1917977" y="5591498"/>
            <a:ext cx="19378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وحدة مكعبة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53773" y="2301962"/>
            <a:ext cx="2580000" cy="181066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975498" y="2229127"/>
            <a:ext cx="3147600" cy="265780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07332" y="2131309"/>
            <a:ext cx="2889600" cy="3336801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8599313" y="2378795"/>
            <a:ext cx="890016" cy="841248"/>
          </a:xfrm>
          <a:prstGeom prst="rect">
            <a:avLst/>
          </a:prstGeom>
        </p:spPr>
      </p:pic>
      <p:pic>
        <p:nvPicPr>
          <p:cNvPr id="47" name="صورة 46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9187188" y="2378795"/>
            <a:ext cx="890016" cy="841248"/>
          </a:xfrm>
          <a:prstGeom prst="rect">
            <a:avLst/>
          </a:prstGeom>
        </p:spPr>
      </p:pic>
      <p:pic>
        <p:nvPicPr>
          <p:cNvPr id="49" name="صورة 4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8345868" y="2548972"/>
            <a:ext cx="890016" cy="841248"/>
          </a:xfrm>
          <a:prstGeom prst="rect">
            <a:avLst/>
          </a:prstGeom>
        </p:spPr>
      </p:pic>
      <p:pic>
        <p:nvPicPr>
          <p:cNvPr id="50" name="صورة 49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8924123" y="2548972"/>
            <a:ext cx="890016" cy="841248"/>
          </a:xfrm>
          <a:prstGeom prst="rect">
            <a:avLst/>
          </a:prstGeom>
        </p:spPr>
      </p:pic>
      <p:pic>
        <p:nvPicPr>
          <p:cNvPr id="51" name="صورة 50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5583909" y="2912424"/>
            <a:ext cx="890016" cy="841248"/>
          </a:xfrm>
          <a:prstGeom prst="rect">
            <a:avLst/>
          </a:prstGeom>
        </p:spPr>
      </p:pic>
      <p:pic>
        <p:nvPicPr>
          <p:cNvPr id="55" name="صورة 54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6162164" y="2918874"/>
            <a:ext cx="890016" cy="841248"/>
          </a:xfrm>
          <a:prstGeom prst="rect">
            <a:avLst/>
          </a:prstGeom>
        </p:spPr>
      </p:pic>
      <p:pic>
        <p:nvPicPr>
          <p:cNvPr id="56" name="صورة 5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5360091" y="3079070"/>
            <a:ext cx="890016" cy="841248"/>
          </a:xfrm>
          <a:prstGeom prst="rect">
            <a:avLst/>
          </a:prstGeom>
        </p:spPr>
      </p:pic>
      <p:pic>
        <p:nvPicPr>
          <p:cNvPr id="57" name="صورة 56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5935504" y="3079070"/>
            <a:ext cx="890016" cy="841248"/>
          </a:xfrm>
          <a:prstGeom prst="rect">
            <a:avLst/>
          </a:prstGeom>
        </p:spPr>
      </p:pic>
      <p:pic>
        <p:nvPicPr>
          <p:cNvPr id="58" name="صورة 57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5079852" y="3262672"/>
            <a:ext cx="890016" cy="841248"/>
          </a:xfrm>
          <a:prstGeom prst="rect">
            <a:avLst/>
          </a:prstGeom>
        </p:spPr>
      </p:pic>
      <p:pic>
        <p:nvPicPr>
          <p:cNvPr id="59" name="صورة 5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5674875" y="3271381"/>
            <a:ext cx="890016" cy="841248"/>
          </a:xfrm>
          <a:prstGeom prst="rect">
            <a:avLst/>
          </a:prstGeom>
        </p:spPr>
      </p:pic>
      <p:pic>
        <p:nvPicPr>
          <p:cNvPr id="60" name="صورة 59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5560702" y="2338054"/>
            <a:ext cx="890016" cy="841248"/>
          </a:xfrm>
          <a:prstGeom prst="rect">
            <a:avLst/>
          </a:prstGeom>
        </p:spPr>
      </p:pic>
      <p:pic>
        <p:nvPicPr>
          <p:cNvPr id="61" name="صورة 60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6161786" y="2330848"/>
            <a:ext cx="890016" cy="841248"/>
          </a:xfrm>
          <a:prstGeom prst="rect">
            <a:avLst/>
          </a:prstGeom>
        </p:spPr>
      </p:pic>
      <p:pic>
        <p:nvPicPr>
          <p:cNvPr id="62" name="صورة 61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5352427" y="2505715"/>
            <a:ext cx="890016" cy="841248"/>
          </a:xfrm>
          <a:prstGeom prst="rect">
            <a:avLst/>
          </a:prstGeom>
        </p:spPr>
      </p:pic>
      <p:pic>
        <p:nvPicPr>
          <p:cNvPr id="63" name="صورة 62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5928320" y="2505532"/>
            <a:ext cx="890016" cy="841248"/>
          </a:xfrm>
          <a:prstGeom prst="rect">
            <a:avLst/>
          </a:prstGeom>
        </p:spPr>
      </p:pic>
      <p:pic>
        <p:nvPicPr>
          <p:cNvPr id="64" name="صورة 63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5107304" y="2662320"/>
            <a:ext cx="890016" cy="841248"/>
          </a:xfrm>
          <a:prstGeom prst="rect">
            <a:avLst/>
          </a:prstGeom>
        </p:spPr>
      </p:pic>
      <p:pic>
        <p:nvPicPr>
          <p:cNvPr id="65" name="صورة 64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5683280" y="2670589"/>
            <a:ext cx="890016" cy="841248"/>
          </a:xfrm>
          <a:prstGeom prst="rect">
            <a:avLst/>
          </a:prstGeom>
        </p:spPr>
      </p:pic>
      <p:pic>
        <p:nvPicPr>
          <p:cNvPr id="66" name="صورة 6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2357039" y="3753645"/>
            <a:ext cx="890016" cy="841248"/>
          </a:xfrm>
          <a:prstGeom prst="rect">
            <a:avLst/>
          </a:prstGeom>
        </p:spPr>
      </p:pic>
      <p:pic>
        <p:nvPicPr>
          <p:cNvPr id="67" name="صورة 66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2948697" y="3760122"/>
            <a:ext cx="890016" cy="841248"/>
          </a:xfrm>
          <a:prstGeom prst="rect">
            <a:avLst/>
          </a:prstGeom>
        </p:spPr>
      </p:pic>
      <p:pic>
        <p:nvPicPr>
          <p:cNvPr id="69" name="صورة 6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2116837" y="3914931"/>
            <a:ext cx="890016" cy="841248"/>
          </a:xfrm>
          <a:prstGeom prst="rect">
            <a:avLst/>
          </a:prstGeom>
        </p:spPr>
      </p:pic>
      <p:pic>
        <p:nvPicPr>
          <p:cNvPr id="70" name="صورة 69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2709506" y="3914931"/>
            <a:ext cx="890016" cy="841248"/>
          </a:xfrm>
          <a:prstGeom prst="rect">
            <a:avLst/>
          </a:prstGeom>
        </p:spPr>
      </p:pic>
      <p:pic>
        <p:nvPicPr>
          <p:cNvPr id="71" name="صورة 70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3187762" y="3000521"/>
            <a:ext cx="890016" cy="841248"/>
          </a:xfrm>
          <a:prstGeom prst="rect">
            <a:avLst/>
          </a:prstGeom>
        </p:spPr>
      </p:pic>
      <p:pic>
        <p:nvPicPr>
          <p:cNvPr id="72" name="صورة 71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2379549" y="3163335"/>
            <a:ext cx="890016" cy="841248"/>
          </a:xfrm>
          <a:prstGeom prst="rect">
            <a:avLst/>
          </a:prstGeom>
        </p:spPr>
      </p:pic>
      <p:pic>
        <p:nvPicPr>
          <p:cNvPr id="73" name="صورة 72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2945060" y="3163335"/>
            <a:ext cx="890016" cy="841248"/>
          </a:xfrm>
          <a:prstGeom prst="rect">
            <a:avLst/>
          </a:prstGeom>
        </p:spPr>
      </p:pic>
      <p:pic>
        <p:nvPicPr>
          <p:cNvPr id="74" name="صورة 73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2118377" y="3319234"/>
            <a:ext cx="890016" cy="841248"/>
          </a:xfrm>
          <a:prstGeom prst="rect">
            <a:avLst/>
          </a:prstGeom>
        </p:spPr>
      </p:pic>
      <p:pic>
        <p:nvPicPr>
          <p:cNvPr id="75" name="صورة 74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2718299" y="3329165"/>
            <a:ext cx="890016" cy="841248"/>
          </a:xfrm>
          <a:prstGeom prst="rect">
            <a:avLst/>
          </a:prstGeom>
        </p:spPr>
      </p:pic>
      <p:pic>
        <p:nvPicPr>
          <p:cNvPr id="76" name="صورة 7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3178526" y="2397903"/>
            <a:ext cx="890016" cy="841248"/>
          </a:xfrm>
          <a:prstGeom prst="rect">
            <a:avLst/>
          </a:prstGeom>
        </p:spPr>
      </p:pic>
      <p:pic>
        <p:nvPicPr>
          <p:cNvPr id="77" name="صورة 76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2395915" y="2564665"/>
            <a:ext cx="890016" cy="841248"/>
          </a:xfrm>
          <a:prstGeom prst="rect">
            <a:avLst/>
          </a:prstGeom>
        </p:spPr>
      </p:pic>
      <p:pic>
        <p:nvPicPr>
          <p:cNvPr id="78" name="صورة 77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2945140" y="2571769"/>
            <a:ext cx="890016" cy="841248"/>
          </a:xfrm>
          <a:prstGeom prst="rect">
            <a:avLst/>
          </a:prstGeom>
        </p:spPr>
      </p:pic>
      <p:pic>
        <p:nvPicPr>
          <p:cNvPr id="79" name="صورة 7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2116852" y="2719462"/>
            <a:ext cx="890016" cy="841248"/>
          </a:xfrm>
          <a:prstGeom prst="rect">
            <a:avLst/>
          </a:prstGeom>
        </p:spPr>
      </p:pic>
      <p:pic>
        <p:nvPicPr>
          <p:cNvPr id="80" name="صورة 79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2701798" y="2727455"/>
            <a:ext cx="890016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9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922" y="1611158"/>
            <a:ext cx="8282514" cy="2216248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تقدير الحجم وقياسه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٧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943665" y="1144599"/>
            <a:ext cx="1242774" cy="418016"/>
          </a:xfrm>
          <a:prstGeom prst="flowChartTerminator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أتــأكـــــد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4052756" y="5329724"/>
            <a:ext cx="1560150" cy="40011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وحدات مكعبة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" t="2696" r="45333" b="36072"/>
          <a:stretch/>
        </p:blipFill>
        <p:spPr>
          <a:xfrm>
            <a:off x="1670819" y="3220237"/>
            <a:ext cx="2717074" cy="2058752"/>
          </a:xfrm>
          <a:prstGeom prst="rect">
            <a:avLst/>
          </a:prstGeom>
        </p:spPr>
      </p:pic>
      <p:pic>
        <p:nvPicPr>
          <p:cNvPr id="68" name="صورة 67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6537688" y="4471803"/>
            <a:ext cx="890016" cy="841248"/>
          </a:xfrm>
          <a:prstGeom prst="rect">
            <a:avLst/>
          </a:prstGeom>
        </p:spPr>
      </p:pic>
      <p:pic>
        <p:nvPicPr>
          <p:cNvPr id="81" name="صورة 80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6286400" y="4641305"/>
            <a:ext cx="890016" cy="841248"/>
          </a:xfrm>
          <a:prstGeom prst="rect">
            <a:avLst/>
          </a:prstGeom>
        </p:spPr>
      </p:pic>
      <p:pic>
        <p:nvPicPr>
          <p:cNvPr id="82" name="صورة 81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6034298" y="4810807"/>
            <a:ext cx="890016" cy="841248"/>
          </a:xfrm>
          <a:prstGeom prst="rect">
            <a:avLst/>
          </a:prstGeom>
        </p:spPr>
      </p:pic>
      <p:pic>
        <p:nvPicPr>
          <p:cNvPr id="83" name="صورة 82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5814934" y="4962124"/>
            <a:ext cx="890016" cy="841248"/>
          </a:xfrm>
          <a:prstGeom prst="rect">
            <a:avLst/>
          </a:prstGeom>
        </p:spPr>
      </p:pic>
      <p:pic>
        <p:nvPicPr>
          <p:cNvPr id="84" name="صورة 83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7112577" y="4466303"/>
            <a:ext cx="890016" cy="841248"/>
          </a:xfrm>
          <a:prstGeom prst="rect">
            <a:avLst/>
          </a:prstGeom>
        </p:spPr>
      </p:pic>
      <p:pic>
        <p:nvPicPr>
          <p:cNvPr id="85" name="صورة 84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6856677" y="4650975"/>
            <a:ext cx="890016" cy="841248"/>
          </a:xfrm>
          <a:prstGeom prst="rect">
            <a:avLst/>
          </a:prstGeom>
        </p:spPr>
      </p:pic>
      <p:pic>
        <p:nvPicPr>
          <p:cNvPr id="86" name="صورة 85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6625311" y="4808760"/>
            <a:ext cx="890016" cy="841248"/>
          </a:xfrm>
          <a:prstGeom prst="rect">
            <a:avLst/>
          </a:prstGeom>
        </p:spPr>
      </p:pic>
      <p:pic>
        <p:nvPicPr>
          <p:cNvPr id="87" name="صورة 86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6406961" y="4961547"/>
            <a:ext cx="890016" cy="841248"/>
          </a:xfrm>
          <a:prstGeom prst="rect">
            <a:avLst/>
          </a:prstGeom>
        </p:spPr>
      </p:pic>
      <p:cxnSp>
        <p:nvCxnSpPr>
          <p:cNvPr id="14" name="رابط كسهم مستقيم 13"/>
          <p:cNvCxnSpPr/>
          <p:nvPr/>
        </p:nvCxnSpPr>
        <p:spPr>
          <a:xfrm flipH="1">
            <a:off x="7217694" y="5238075"/>
            <a:ext cx="915909" cy="645984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/>
          <p:cNvSpPr txBox="1"/>
          <p:nvPr/>
        </p:nvSpPr>
        <p:spPr>
          <a:xfrm rot="19431344">
            <a:off x="7221884" y="5610985"/>
            <a:ext cx="11461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b="1" dirty="0" smtClean="0">
                <a:solidFill>
                  <a:srgbClr val="C00000"/>
                </a:solidFill>
              </a:rPr>
              <a:t>٤ </a:t>
            </a:r>
            <a:r>
              <a:rPr lang="ar-SA" b="1" dirty="0" smtClean="0">
                <a:solidFill>
                  <a:srgbClr val="C00000"/>
                </a:solidFill>
              </a:rPr>
              <a:t>وحدات</a:t>
            </a:r>
            <a:endParaRPr lang="ar-SA" b="1" dirty="0">
              <a:solidFill>
                <a:srgbClr val="C00000"/>
              </a:solidFill>
            </a:endParaRPr>
          </a:p>
        </p:txBody>
      </p:sp>
      <p:cxnSp>
        <p:nvCxnSpPr>
          <p:cNvPr id="88" name="رابط كسهم مستقيم 87"/>
          <p:cNvCxnSpPr/>
          <p:nvPr/>
        </p:nvCxnSpPr>
        <p:spPr>
          <a:xfrm flipH="1">
            <a:off x="5897194" y="5884059"/>
            <a:ext cx="1085502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مربع نص 88"/>
          <p:cNvSpPr txBox="1"/>
          <p:nvPr/>
        </p:nvSpPr>
        <p:spPr>
          <a:xfrm>
            <a:off x="5932117" y="5913459"/>
            <a:ext cx="9198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b="1" dirty="0" smtClean="0">
                <a:solidFill>
                  <a:srgbClr val="C00000"/>
                </a:solidFill>
              </a:rPr>
              <a:t> </a:t>
            </a:r>
            <a:r>
              <a:rPr lang="ar-SA" b="1" dirty="0" smtClean="0">
                <a:solidFill>
                  <a:srgbClr val="C00000"/>
                </a:solidFill>
              </a:rPr>
              <a:t>وحدتان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90" name="صورة 89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6537688" y="3868809"/>
            <a:ext cx="890016" cy="841248"/>
          </a:xfrm>
          <a:prstGeom prst="rect">
            <a:avLst/>
          </a:prstGeom>
        </p:spPr>
      </p:pic>
      <p:pic>
        <p:nvPicPr>
          <p:cNvPr id="91" name="صورة 90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6286400" y="4038311"/>
            <a:ext cx="890016" cy="841248"/>
          </a:xfrm>
          <a:prstGeom prst="rect">
            <a:avLst/>
          </a:prstGeom>
        </p:spPr>
      </p:pic>
      <p:pic>
        <p:nvPicPr>
          <p:cNvPr id="92" name="صورة 91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6034298" y="4207813"/>
            <a:ext cx="890016" cy="841248"/>
          </a:xfrm>
          <a:prstGeom prst="rect">
            <a:avLst/>
          </a:prstGeom>
        </p:spPr>
      </p:pic>
      <p:pic>
        <p:nvPicPr>
          <p:cNvPr id="93" name="صورة 92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5814934" y="4359130"/>
            <a:ext cx="890016" cy="841248"/>
          </a:xfrm>
          <a:prstGeom prst="rect">
            <a:avLst/>
          </a:prstGeom>
        </p:spPr>
      </p:pic>
      <p:pic>
        <p:nvPicPr>
          <p:cNvPr id="94" name="صورة 93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7112577" y="3863309"/>
            <a:ext cx="890016" cy="841248"/>
          </a:xfrm>
          <a:prstGeom prst="rect">
            <a:avLst/>
          </a:prstGeom>
        </p:spPr>
      </p:pic>
      <p:pic>
        <p:nvPicPr>
          <p:cNvPr id="95" name="صورة 94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6856677" y="4047981"/>
            <a:ext cx="890016" cy="841248"/>
          </a:xfrm>
          <a:prstGeom prst="rect">
            <a:avLst/>
          </a:prstGeom>
        </p:spPr>
      </p:pic>
      <p:pic>
        <p:nvPicPr>
          <p:cNvPr id="96" name="صورة 95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6625311" y="4205766"/>
            <a:ext cx="890016" cy="841248"/>
          </a:xfrm>
          <a:prstGeom prst="rect">
            <a:avLst/>
          </a:prstGeom>
        </p:spPr>
      </p:pic>
      <p:pic>
        <p:nvPicPr>
          <p:cNvPr id="97" name="صورة 96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67" b="28660" l="1096" r="24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118" r="78440" b="72228"/>
          <a:stretch/>
        </p:blipFill>
        <p:spPr>
          <a:xfrm>
            <a:off x="6406961" y="4358553"/>
            <a:ext cx="890016" cy="841248"/>
          </a:xfrm>
          <a:prstGeom prst="rect">
            <a:avLst/>
          </a:prstGeom>
        </p:spPr>
      </p:pic>
      <p:sp>
        <p:nvSpPr>
          <p:cNvPr id="99" name="مربع نص 98"/>
          <p:cNvSpPr txBox="1"/>
          <p:nvPr/>
        </p:nvSpPr>
        <p:spPr>
          <a:xfrm>
            <a:off x="8103376" y="3946799"/>
            <a:ext cx="1560150" cy="40011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١٦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وحدة مكعبة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0" name="مربع نص 99"/>
          <p:cNvSpPr txBox="1"/>
          <p:nvPr/>
        </p:nvSpPr>
        <p:spPr>
          <a:xfrm>
            <a:off x="5766057" y="3186894"/>
            <a:ext cx="2658796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ارتفاع الهدية وحدتان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1" name="رابط كسهم مستقيم 100"/>
          <p:cNvCxnSpPr/>
          <p:nvPr/>
        </p:nvCxnSpPr>
        <p:spPr>
          <a:xfrm flipH="1">
            <a:off x="5723289" y="4626390"/>
            <a:ext cx="16860" cy="1119099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24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6" grpId="0"/>
      <p:bldP spid="89" grpId="0"/>
      <p:bldP spid="99" grpId="0" animBg="1"/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167" y="2403629"/>
            <a:ext cx="3980571" cy="2455912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9778" r="2960" b="17080"/>
          <a:stretch/>
        </p:blipFill>
        <p:spPr>
          <a:xfrm>
            <a:off x="8930072" y="497547"/>
            <a:ext cx="1404481" cy="1186189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تقدير الحجم وقياسه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٧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54" name="مستطيل 53"/>
          <p:cNvSpPr/>
          <p:nvPr/>
        </p:nvSpPr>
        <p:spPr>
          <a:xfrm>
            <a:off x="6104639" y="1081830"/>
            <a:ext cx="609453" cy="647018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55" name="مخطط انسيابي: محطة طرفية 54"/>
          <p:cNvSpPr/>
          <p:nvPr/>
        </p:nvSpPr>
        <p:spPr>
          <a:xfrm>
            <a:off x="6257357" y="1130012"/>
            <a:ext cx="2480158" cy="533236"/>
          </a:xfrm>
          <a:prstGeom prst="flowChartTerminator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أتدرب وأحل المسائل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1433104" y="1227076"/>
            <a:ext cx="47058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أجد حجم كل من المجسمات الآتية مستعملاً المكعبات :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778917" y="2524900"/>
            <a:ext cx="1815680" cy="1947201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76287" y="2524900"/>
            <a:ext cx="3209123" cy="1932027"/>
          </a:xfrm>
          <a:prstGeom prst="rect">
            <a:avLst/>
          </a:prstGeom>
        </p:spPr>
      </p:pic>
      <p:sp>
        <p:nvSpPr>
          <p:cNvPr id="50" name="مربع نص 49"/>
          <p:cNvSpPr txBox="1"/>
          <p:nvPr/>
        </p:nvSpPr>
        <p:spPr>
          <a:xfrm>
            <a:off x="8359239" y="4649948"/>
            <a:ext cx="19378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مكعبة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5502940" y="4649947"/>
            <a:ext cx="19378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وحدة مكعبة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1812903" y="4896779"/>
            <a:ext cx="19378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وحدة مكعبة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3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3439</TotalTime>
  <Words>350</Words>
  <Application>Microsoft Office PowerPoint</Application>
  <PresentationFormat>شاشة عريضة</PresentationFormat>
  <Paragraphs>104</Paragraphs>
  <Slides>12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222</cp:revision>
  <dcterms:created xsi:type="dcterms:W3CDTF">2022-12-02T21:48:32Z</dcterms:created>
  <dcterms:modified xsi:type="dcterms:W3CDTF">2023-03-21T02:19:50Z</dcterms:modified>
</cp:coreProperties>
</file>