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9" r:id="rId5"/>
    <p:sldMasterId id="2147483730" r:id="rId6"/>
  </p:sldMasterIdLst>
  <p:sldIdLst>
    <p:sldId id="259" r:id="rId7"/>
    <p:sldId id="260" r:id="rId8"/>
    <p:sldId id="261" r:id="rId9"/>
    <p:sldId id="391" r:id="rId10"/>
    <p:sldId id="262" r:id="rId11"/>
    <p:sldId id="392" r:id="rId12"/>
    <p:sldId id="256" r:id="rId13"/>
    <p:sldId id="403" r:id="rId14"/>
    <p:sldId id="258" r:id="rId15"/>
    <p:sldId id="393" r:id="rId16"/>
    <p:sldId id="257" r:id="rId17"/>
    <p:sldId id="394" r:id="rId18"/>
    <p:sldId id="398" r:id="rId19"/>
    <p:sldId id="396" r:id="rId20"/>
    <p:sldId id="397" r:id="rId21"/>
    <p:sldId id="395" r:id="rId22"/>
    <p:sldId id="399" r:id="rId23"/>
    <p:sldId id="400" r:id="rId24"/>
    <p:sldId id="402" r:id="rId25"/>
    <p:sldId id="401" r:id="rId26"/>
    <p:sldId id="405" r:id="rId27"/>
    <p:sldId id="406" r:id="rId28"/>
    <p:sldId id="407" r:id="rId29"/>
    <p:sldId id="409" r:id="rId30"/>
    <p:sldId id="410" r:id="rId31"/>
    <p:sldId id="378" r:id="rId32"/>
    <p:sldId id="40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BC00"/>
    <a:srgbClr val="D6F2E4"/>
    <a:srgbClr val="ABE3C7"/>
    <a:srgbClr val="F7F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48" d="100"/>
          <a:sy n="48" d="100"/>
        </p:scale>
        <p:origin x="-912" y="-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6600" b="1" cap="none" spc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algn="l" rotWithShape="0">
                    <a:schemeClr val="tx1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5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1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1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3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1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17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73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0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27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1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5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1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2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53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08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780DF4-3D7B-4437-96C0-FDED3DCB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890A4-7E47-4F9C-8136-2544882D107C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FB0751-651E-463C-BFF1-570C451C6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DF4B6-E9B1-422B-AFD9-D44C8C30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A511B6-9091-46FC-8A79-CCB44E8339AC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862322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885" y="1750482"/>
            <a:ext cx="7886700" cy="1000035"/>
          </a:xfrm>
          <a:noFill/>
          <a:effectLst>
            <a:innerShdw blurRad="482600" dist="76200" dir="162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885" y="2769704"/>
            <a:ext cx="7886700" cy="337164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93232A-1A0B-4092-81C7-6FCEF702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26656-F272-45B8-A03D-225421697CCC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EC0912-6AA1-44FA-A00D-70BE735B5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BDBC53-59FB-4CDC-9B02-E1332C89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3C9399-26C4-4F23-8073-FBC020DA16E9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33132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5BF8F-007C-4413-8E2D-7BC74733B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28501-1A61-4EC7-8C7D-EA88992917DF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D9AAE2-598D-4A09-A0DF-5C84AB1C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60FD83-C1E7-41AD-AD04-BB371EE2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76D38-338F-4909-9B8A-38A620F8969A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624438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BF93AA5-2C97-409D-9816-9B37A9E1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205B-BDF5-49D1-9E9F-F233494B085A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9D38918-4F3A-4F17-BC7E-1F913593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2EFB610-CF92-4FE7-A537-E5EF7131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CED0D-3518-49B8-99A8-D76011ADC9D3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34962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E68FCD6-0FDA-4BC1-B785-5AE2B741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94525-E0B4-4F82-84BE-1CBE8D33EADF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1D06349-84AA-4360-9722-B5A33C9F6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290FCFE-127B-4A3D-A8FD-54AFD77D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12313-1397-40A0-8DF4-05630900F678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406007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95FFE6B-9572-4761-86F4-5E02C1A76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1FDEF-B209-48E1-BDD4-12254E20D46B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149BCE0-534A-435D-80FD-5B29E1D8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8E5E3D0-030C-44A0-A30B-85A27595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6FAB-0ACE-469A-83A1-AA47440B70F3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2970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11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3EF5707-0507-4A2B-8AE9-2DAE2948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44CB1-AD43-46E4-BB31-2D6318CC2A7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1EC2ECD-96D0-469C-94D1-C9AFB7028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ED925E3-9A12-4038-A168-0B60AED4E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777B-09AF-452D-9464-71394F238CB0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459726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2CFEB9B-A66A-4AA8-8264-C0C1CBC0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F4F47-3358-4C03-9662-C6CC18BB89AF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8785F72-D944-409B-B1F4-5CCB823D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9C82A07-B158-4D61-9723-CA3CBA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FE8B-169B-4967-9EA4-27029B6CDAAF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9875951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53AFF78-0011-44FF-85CE-0EDF3855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88E88-B5CD-426E-A32E-2E37FB1B3779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1CC782A-A0F2-4FD0-85DD-C113CAA39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D210D37-11EB-43D5-930D-2D8783CD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3801-8674-416E-A10F-70227F27B338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4040473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20C28C-400A-4276-94CE-AA2B641A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6224-ABCD-4420-8938-6EF5DA828542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91B505-B8E7-4936-9B1F-A476A63A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4EE86E-50A7-4123-9838-AB984DF9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6C1FA-64F0-4A05-A96B-145358E8BC13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41836665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829FE4-13EE-4FBE-ABF9-C83FD2CC1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D03A2-EAF0-4A1E-BA21-C27C5472DAAE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33CB34-ED2C-4F15-939F-7C710DE6A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23AA1D-6E23-4C3C-9606-3F945FEE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46F32-8E44-4706-823B-5FF41B45FF0E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135294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6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0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5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62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0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12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28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32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3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1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69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60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0BAE24-6A49-45EA-9566-9C38D6426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2518F6-3ED1-4049-8A70-73AA9E11E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30FD06-0728-489C-9309-8E5885E7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EA6248-6DE7-48EF-84CE-E9311D63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9F6AC7-322C-4B78-A77F-9FC20C19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214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65FBA-3A5D-4E32-AA43-25E112B8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F829EB-E409-4770-B2DC-095C9983C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0FECB4-E413-4F5F-AC16-F300D491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277514-920D-4587-ADD2-7862BB817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0627FB-334B-4BE5-8697-2687CF8E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9973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B6DD91-BF0E-4564-A729-1B75F9B0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CC8EB8-79DC-4105-BF59-59E1F8E32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B03A96-E364-4A11-9EDF-8857088C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4501C0-5D7A-4501-8656-70FBDB16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65BBD1-8648-43B5-B582-0604EE209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094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417BC-5BB9-4C29-AD8D-32C158AF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F82FEC-A951-4D8C-AE1E-BDE3AE530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0B5435-6C7C-4885-B164-B5E9E804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800756-433C-46D9-8C2D-ABFAF158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021F95-C869-4F40-B469-F59CBA6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AF97EE-654E-476B-BA32-B04913E8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93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1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73D946-156E-4741-B1B5-C870A3650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6D166-3A84-4249-B569-C14800F5D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AD5C8B-E363-4B6A-AA6F-54E752E9C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D93A102-3BAC-4229-8D84-66D360668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4032A6-6F88-415E-AF1D-505D90B1B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87F4D5-422E-4B1D-B531-F7E8D7412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B1B1A9B-0C21-4A86-BB73-5029539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8CCD9C-EA1C-4B74-A4CF-C03C0F2D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4407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C9C07-69B5-42AC-9BD3-F041AFD9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32C421-DB49-41A0-BEC2-E20587B49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F3AF6C-0534-49FA-9FE3-FB62B7B8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A2EB39-2555-4D91-963B-B6F9EDCC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939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B04B59-D775-41B3-96BE-77A9A722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D27223-0CBF-4D78-B269-7D19C89F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B0B591-9DC3-4C78-89D6-AA2F219A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756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4D78D-5886-4A5B-B5C5-4E86C129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A72C43-D5FB-41FF-8D32-FA5350D9D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7312A0-776B-4FF4-99C3-113836D8D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F42DB2-8068-4BCD-B7A4-9B648E6B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5D6FA9-D37A-40D2-B998-DD4E6FDF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69CC58-0C39-4E2D-99A7-461A4F5F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854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2BEDA0-5F22-47D2-A13D-06400971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5FEA482-AC92-4F5F-9BEE-6DCA19B51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3442AB-5529-46E0-A77E-6ABDD21D2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D62EB8-0E6C-498B-80EE-84573F71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5EFA47-BC41-40A3-8C23-602A6F2F7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C4C5F5-8647-46E0-BDA2-3939B66C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59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9617F-13BE-4DDD-82E7-B43FC69B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220F8A-3533-4E37-9A79-95E8FCE90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D21CF7-ACB2-4ECC-94DE-99FA6094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2F63F7-37C5-4E00-86A1-A0C2EA80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0A13C3-A0F5-4FA9-A7A4-991B61E9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272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1B06E1C-47A2-4853-AF3D-2067E56DB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FFB5A07-2163-446B-A8CB-7EDB38E39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449175-8A54-457F-8D10-9A959C1C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5F9068-8F8E-40D6-98FD-A1D7A8CB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808658-4C7F-400C-BAFB-343826DF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74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11762EF-5B64-48B4-9883-C21789DE66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183" y="879186"/>
            <a:ext cx="3824724" cy="5099628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72312A5-03EA-42AB-91F3-28E33C501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7444" y="1911839"/>
            <a:ext cx="4646557" cy="12506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2C00C5FC-BD55-47D9-A1A6-C2FE37778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5322" y="3989895"/>
            <a:ext cx="4212431" cy="454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897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11762EF-5B64-48B4-9883-C21789DE66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88329" y="-1360991"/>
            <a:ext cx="6343650" cy="8458194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72312A5-03EA-42AB-91F3-28E33C501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7444" y="1911839"/>
            <a:ext cx="4646557" cy="12506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2C00C5FC-BD55-47D9-A1A6-C2FE37778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5322" y="3989895"/>
            <a:ext cx="4212431" cy="454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236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11762EF-5B64-48B4-9883-C21789DE66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03847" y="671558"/>
            <a:ext cx="3136307" cy="4181740"/>
          </a:xfrm>
          <a:prstGeom prst="flowChartConnector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72312A5-03EA-42AB-91F3-28E33C501E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1866" y="5165410"/>
            <a:ext cx="4646557" cy="12506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xmlns="" id="{2C00C5FC-BD55-47D9-A1A6-C2FE37778D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58696" y="6036292"/>
            <a:ext cx="4212431" cy="45412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13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878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6D4422-9AD5-4F57-B03F-7AB2C7088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18094" y="200025"/>
            <a:ext cx="4486931" cy="6457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68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6D4422-9AD5-4F57-B03F-7AB2C7088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325581">
            <a:off x="4659801" y="707959"/>
            <a:ext cx="3238500" cy="544208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543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6D4422-9AD5-4F57-B03F-7AB2C7088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63267">
            <a:off x="4800807" y="707959"/>
            <a:ext cx="3906909" cy="544208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978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6D4422-9AD5-4F57-B03F-7AB2C7088B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9081" y="1288425"/>
            <a:ext cx="3210863" cy="42811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1020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466B5597-730C-4777-914F-F77C4A29FE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8780" y="205099"/>
            <a:ext cx="4298535" cy="6447802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F704D096-0201-4EC7-8642-F7463FA359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76685" y="205099"/>
            <a:ext cx="4298535" cy="644780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773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466B5597-730C-4777-914F-F77C4A29FE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8780" y="205099"/>
            <a:ext cx="4298535" cy="644780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548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5C9509-0CF3-43E1-97B2-F514BCED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FD66C-C515-4E96-8C4F-D72EED7346BD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256D76-F638-4B32-803F-4265DA0C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113F03-1000-414F-9937-3105C124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7C2FF-558C-4B31-B981-0A283B0FC095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129870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885" y="1750482"/>
            <a:ext cx="7886700" cy="1000035"/>
          </a:xfrm>
          <a:noFill/>
          <a:effectLst>
            <a:innerShdw blurRad="482600" dist="76200" dir="162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885" y="2769704"/>
            <a:ext cx="7886700" cy="337164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AC3CF3-99AD-4043-A2D5-FBD94CD20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840D-490A-4D93-A3E6-CA9E266CB7AB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B1167F-EFD6-447F-9F50-1F6E74E6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7EB1AD-5399-498E-AEF2-1B403936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D9763-8D37-40E7-8C8A-67BFAB732A8D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299327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6DA87C-BA8A-4CC1-AF11-0416677E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5207-E5C7-4082-B74C-2BE012A11F2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842AA6-FD14-4600-B377-01F28AE8B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A6126D-8352-4571-B25F-0B848CBE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B29E8-FD8E-4AFA-8362-8F7AAA6E90B1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6532708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4885AB-55EE-434B-97A1-95F7EAAF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5EF1-D3BB-473F-9C1B-CDB67454078E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61D448D-C1F3-46BA-B31C-486334F43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0E05919-138C-4362-90A4-AC63B7D6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CA355-7C84-4AD7-BC93-37143D82EB9C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7092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3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882E312-F3E0-4990-BFB1-2AAD21FF7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0406-A042-4F34-B443-083FA1904FCD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30DD1B6-F8E4-4E2C-8B70-1F2B65D2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395C7BD-17B2-449D-9091-05974887C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AB686-5404-4ADA-9183-B30759BD05F6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287838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8EB8EB9-8B4C-473D-A800-D818C01D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74823-EE58-4920-8F72-4A06771E5722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C4C14CF-CE14-45C3-AEC2-2ABE2628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4A010FE-EA2B-415D-8842-B20894A6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B4423-CD4F-4421-B6A6-E97E554EB9A8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2564016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FC6F9904-A9A1-48B6-BBA7-D56554F5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8F097-3B32-448E-8DE1-9608E6B4F1D0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B38AE8B-0DA2-44C8-910E-5F564ED1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71FB98D-DE5A-4BCD-897E-D3135D08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79CA5-3D74-4057-A985-95961D8A2035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1570409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8F3B249-F448-42BE-8974-F3BBF1C9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A3BA1-194F-46F7-9C12-E27703ED4E7F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C9748E4-46D8-48C9-86AC-E73213AA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C8FDA92-119E-4094-97BC-E12C913B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6C3D0-2F69-49E0-870A-067FEAB43381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401051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6392AFC-C57B-4B31-8CF1-42952FC4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1C78A-76B3-438F-91DC-9E6B21AF1646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459359E-AA94-42CC-9BCA-1609DB38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4A4B695-D376-4C06-8943-8D9C27AB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110B0-D94E-4289-B728-45FCB0CE44A7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19492203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E92D0-821F-4090-825F-484A81CB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E526B-B0BC-4444-BDDA-7622AFD09287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74413E-CA97-4E37-B152-C266A849D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8CB08A-CE45-472A-A4EC-2B5C80331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EA05E-9D41-4411-8EDE-09C2D1BF22A2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41396735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F5882A-1639-4864-963A-1BC2A0EE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22FB4-C4F5-4275-BC78-34EB334591A3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0C3C9F-6D63-46EC-8B2B-097C4CE7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A6126-63E3-4AC3-B51F-2620481D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CD488-1F78-4262-84CA-2E0249491BA4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56435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7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1424A-AE72-4091-B06E-E7EF553D7E94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6B6B8-52C1-4164-84AE-65FD76DCA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50">
          <a:ln w="9525" cmpd="sng">
            <a:solidFill>
              <a:schemeClr val="bg1"/>
            </a:solidFill>
            <a:prstDash val="solid"/>
          </a:ln>
          <a:solidFill>
            <a:schemeClr val="accent1">
              <a:lumMod val="75000"/>
            </a:schemeClr>
          </a:solidFill>
          <a:effectLst>
            <a:glow rad="38100">
              <a:schemeClr val="accent1">
                <a:alpha val="40000"/>
              </a:schemeClr>
            </a:glow>
            <a:outerShdw blurRad="50800" dist="38100" algn="l" rotWithShape="0">
              <a:prstClr val="black">
                <a:alpha val="92000"/>
              </a:prstClr>
            </a:outerShdw>
          </a:effectLst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1-.jpg"/>
          <p:cNvPicPr>
            <a:picLocks noChangeAspect="1"/>
          </p:cNvPicPr>
          <p:nvPr userDrawn="1"/>
        </p:nvPicPr>
        <p:blipFill>
          <a:blip r:embed="rId13"/>
          <a:srcRect t="19024" b="47808"/>
          <a:stretch>
            <a:fillRect/>
          </a:stretch>
        </p:blipFill>
        <p:spPr>
          <a:xfrm>
            <a:off x="0" y="4583359"/>
            <a:ext cx="9144000" cy="227464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63E0-938D-46BE-9994-3688BB8F6DA3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5ABB5-9EC4-4841-B265-9973458A3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0FA9AB1-E3CF-4113-A3AF-3BD46F808C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ar-SA"/>
              <a:t>Kliknij, aby edytować styl</a:t>
            </a:r>
            <a:endParaRPr lang="en-US" altLang="ar-SA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034A9FC3-0551-4FD0-B7F7-2D7756974E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ar-SA"/>
              <a:t>Edytuj style wzorca tekstu</a:t>
            </a:r>
          </a:p>
          <a:p>
            <a:pPr lvl="1"/>
            <a:r>
              <a:rPr lang="pl-PL" altLang="ar-SA"/>
              <a:t>Drugi poziom</a:t>
            </a:r>
          </a:p>
          <a:p>
            <a:pPr lvl="2"/>
            <a:r>
              <a:rPr lang="pl-PL" altLang="ar-SA"/>
              <a:t>Trzeci poziom</a:t>
            </a:r>
          </a:p>
          <a:p>
            <a:pPr lvl="3"/>
            <a:r>
              <a:rPr lang="pl-PL" altLang="ar-SA"/>
              <a:t>Czwarty poziom</a:t>
            </a:r>
          </a:p>
          <a:p>
            <a:pPr lvl="4"/>
            <a:r>
              <a:rPr lang="pl-PL" altLang="ar-SA"/>
              <a:t>Piąty poziom</a:t>
            </a:r>
            <a:endParaRPr lang="en-US" alt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DEBA60-6BBB-44EE-A6F8-722D88AAB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B9C453-AE12-46B3-B1C4-BDA264E8BD3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7B2EE9-FB1D-4462-ACCA-9F719FE58E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8277D9-ABF3-4611-A1C7-94B749E9A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B2EA7D9-E6A0-45F5-93F5-725938A0DDE8}" type="slidenum">
              <a:rPr lang="ru-RU" altLang="ar-SA"/>
              <a:pPr>
                <a:defRPr/>
              </a:pPr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0248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PT Presentation\Flags PPT\Flat\Work ppt\S\Saudi_Arabia.jpg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5E106-F33D-484B-8F83-D81EBCD1BB0F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27F20-66D5-4FFC-A1EF-28C311F84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8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DEAAFE-E41F-4F8F-BFC4-0475F472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CF5BE0-FC90-4C1E-B9A5-5E83ACF42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19EEAC-6A17-46A1-A05D-BBD753001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6550B-1DC0-4700-857F-4427C3D6A02A}" type="datetimeFigureOut">
              <a:rPr lang="en-GB" smtClean="0"/>
              <a:t>19/03/2023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327D57-4815-4184-886F-BF8C51F20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817FCB-3B73-4584-A06C-ED46C502A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98759-2E07-4507-9B53-894437B8F4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06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CD829C6-01D9-40CE-B40B-624F82E847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ar-SA"/>
              <a:t>Kliknij, aby edytować styl</a:t>
            </a:r>
            <a:endParaRPr lang="en-US" altLang="ar-SA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076BBFAF-CF44-4FC3-B2D4-1589CD6E91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ar-SA"/>
              <a:t>Edytuj style wzorca tekstu</a:t>
            </a:r>
          </a:p>
          <a:p>
            <a:pPr lvl="1"/>
            <a:r>
              <a:rPr lang="pl-PL" altLang="ar-SA"/>
              <a:t>Drugi poziom</a:t>
            </a:r>
          </a:p>
          <a:p>
            <a:pPr lvl="2"/>
            <a:r>
              <a:rPr lang="pl-PL" altLang="ar-SA"/>
              <a:t>Trzeci poziom</a:t>
            </a:r>
          </a:p>
          <a:p>
            <a:pPr lvl="3"/>
            <a:r>
              <a:rPr lang="pl-PL" altLang="ar-SA"/>
              <a:t>Czwarty poziom</a:t>
            </a:r>
          </a:p>
          <a:p>
            <a:pPr lvl="4"/>
            <a:r>
              <a:rPr lang="pl-PL" altLang="ar-SA"/>
              <a:t>Piąty poziom</a:t>
            </a:r>
            <a:endParaRPr lang="en-US" alt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7F4390-8689-4523-A1FF-DDF5F0B7F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DD966E7-8B9D-4DFB-98D6-98A706410228}" type="datetimeFigureOut">
              <a:rPr lang="ru-RU"/>
              <a:pPr>
                <a:defRPr/>
              </a:pPr>
              <a:t>19.03.2023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20DEF6-A680-41D4-87A2-7DC0198F1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FEDD91-8317-48D7-A2C0-621E3732A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843EC33-4920-402D-BDDD-EC78AD3CDE2B}" type="slidenum">
              <a:rPr lang="ru-RU" altLang="ar-SA"/>
              <a:pPr/>
              <a:t>‹#›</a:t>
            </a:fld>
            <a:endParaRPr lang="ru-RU" altLang="ar-SA"/>
          </a:p>
        </p:txBody>
      </p:sp>
    </p:spTree>
    <p:extLst>
      <p:ext uri="{BB962C8B-B14F-4D97-AF65-F5344CB8AC3E}">
        <p14:creationId xmlns:p14="http://schemas.microsoft.com/office/powerpoint/2010/main" val="347948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1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9" name="Group 8"/>
          <p:cNvGrpSpPr/>
          <p:nvPr/>
        </p:nvGrpSpPr>
        <p:grpSpPr>
          <a:xfrm>
            <a:off x="0" y="3505200"/>
            <a:ext cx="9144000" cy="2516088"/>
            <a:chOff x="0" y="4267200"/>
            <a:chExt cx="9144000" cy="1676400"/>
          </a:xfrm>
        </p:grpSpPr>
        <p:sp>
          <p:nvSpPr>
            <p:cNvPr id="10" name="Rectangle 9"/>
            <p:cNvSpPr/>
            <p:nvPr/>
          </p:nvSpPr>
          <p:spPr>
            <a:xfrm>
              <a:off x="0" y="4267200"/>
              <a:ext cx="9144000" cy="16764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4419600"/>
              <a:ext cx="9144000" cy="137160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tx1"/>
                  </a:solidFill>
                </a:rPr>
                <a:t>Unit 4</a:t>
              </a:r>
            </a:p>
            <a:p>
              <a:pPr algn="ctr"/>
              <a:r>
                <a:rPr lang="en-US" sz="4800" b="1" dirty="0">
                  <a:solidFill>
                    <a:srgbClr val="008E40"/>
                  </a:solidFill>
                  <a:latin typeface="Arial Rounded MT Bold" panose="020F0704030504030204" pitchFamily="34" charset="0"/>
                </a:rPr>
                <a:t>I Wonder What Happened</a:t>
              </a:r>
            </a:p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Reading</a:t>
              </a:r>
              <a:endParaRPr lang="en-US" sz="16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7" name="직사각형 13">
            <a:extLst>
              <a:ext uri="{FF2B5EF4-FFF2-40B4-BE49-F238E27FC236}">
                <a16:creationId xmlns:a16="http://schemas.microsoft.com/office/drawing/2014/main" xmlns="" id="{5C67D551-79E7-4DAC-88C1-8B105BBB8457}"/>
              </a:ext>
            </a:extLst>
          </p:cNvPr>
          <p:cNvSpPr/>
          <p:nvPr/>
        </p:nvSpPr>
        <p:spPr>
          <a:xfrm>
            <a:off x="2267744" y="6220076"/>
            <a:ext cx="3672408" cy="4083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9608" tIns="49804" rIns="99608" bIns="49804" numCol="1" anchor="t" anchorCtr="0" compatLnSpc="1">
            <a:prstTxWarp prst="textNoShape">
              <a:avLst/>
            </a:prstTxWarp>
            <a:spAutoFit/>
          </a:bodyPr>
          <a:lstStyle/>
          <a:p>
            <a:pPr defTabSz="91476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b="1" dirty="0">
                <a:solidFill>
                  <a:srgbClr val="92D050"/>
                </a:solidFill>
                <a:latin typeface="Footlight MT Light" panose="0204060206030A020304" pitchFamily="18" charset="0"/>
                <a:ea typeface="맑은 고딕" pitchFamily="50" charset="-127"/>
                <a:cs typeface="굴림" pitchFamily="50" charset="-127"/>
              </a:rPr>
              <a:t>Done by: </a:t>
            </a:r>
            <a:r>
              <a:rPr kumimoji="1" lang="en-US" altLang="ko-KR" sz="2000" b="1" dirty="0" err="1">
                <a:solidFill>
                  <a:srgbClr val="006600"/>
                </a:solidFill>
                <a:latin typeface="Fontin Sans Rg" panose="02000000000000000000" pitchFamily="50" charset="0"/>
                <a:ea typeface="맑은 고딕" pitchFamily="50" charset="-127"/>
                <a:cs typeface="굴림" pitchFamily="50" charset="-127"/>
              </a:rPr>
              <a:t>Entisar</a:t>
            </a:r>
            <a:r>
              <a:rPr kumimoji="1" lang="en-US" altLang="ko-KR" sz="2000" b="1" dirty="0">
                <a:solidFill>
                  <a:srgbClr val="006600"/>
                </a:solidFill>
                <a:latin typeface="Fontin Sans Rg" panose="02000000000000000000" pitchFamily="50" charset="0"/>
                <a:ea typeface="맑은 고딕" pitchFamily="50" charset="-127"/>
                <a:cs typeface="굴림" pitchFamily="50" charset="-127"/>
              </a:rPr>
              <a:t> Al-</a:t>
            </a:r>
            <a:r>
              <a:rPr kumimoji="1" lang="en-US" altLang="ko-KR" sz="2000" b="1" dirty="0" err="1">
                <a:solidFill>
                  <a:srgbClr val="006600"/>
                </a:solidFill>
                <a:latin typeface="Fontin Sans Rg" panose="02000000000000000000" pitchFamily="50" charset="0"/>
                <a:ea typeface="맑은 고딕" pitchFamily="50" charset="-127"/>
                <a:cs typeface="굴림" pitchFamily="50" charset="-127"/>
              </a:rPr>
              <a:t>Obaidallah</a:t>
            </a:r>
            <a:endParaRPr kumimoji="1" lang="en-US" altLang="ko-KR" sz="2000" b="1" dirty="0">
              <a:solidFill>
                <a:srgbClr val="006600"/>
              </a:solidFill>
              <a:latin typeface="Fontin Sans Rg" panose="02000000000000000000" pitchFamily="50" charset="0"/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12" name="Google Shape;26105;p37">
            <a:extLst>
              <a:ext uri="{FF2B5EF4-FFF2-40B4-BE49-F238E27FC236}">
                <a16:creationId xmlns:a16="http://schemas.microsoft.com/office/drawing/2014/main" xmlns="" id="{F538865A-A714-472F-9590-64A04EB53B14}"/>
              </a:ext>
            </a:extLst>
          </p:cNvPr>
          <p:cNvSpPr txBox="1">
            <a:spLocks/>
          </p:cNvSpPr>
          <p:nvPr/>
        </p:nvSpPr>
        <p:spPr>
          <a:xfrm>
            <a:off x="122469" y="0"/>
            <a:ext cx="1877781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bg1"/>
                </a:solidFill>
              </a:rPr>
              <a:t>Mega Goal 1.3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xmlns="" id="{9F6DFABF-8649-4C00-B49A-4AAB19BF88D2}"/>
              </a:ext>
            </a:extLst>
          </p:cNvPr>
          <p:cNvSpPr/>
          <p:nvPr/>
        </p:nvSpPr>
        <p:spPr>
          <a:xfrm>
            <a:off x="4972050" y="847725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/>
              <a:t>Listen &amp; Read</a:t>
            </a:r>
            <a:endParaRPr lang="ar-SA" sz="3600" b="1" dirty="0"/>
          </a:p>
        </p:txBody>
      </p:sp>
      <p:pic>
        <p:nvPicPr>
          <p:cNvPr id="11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F4C318E-59F3-4851-A2CB-42551B7ABD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34126" y="1857375"/>
            <a:ext cx="1022154" cy="1076071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CB41D9C-8A22-4847-BA35-9D7A627E97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76" t="25279" r="31575" b="10359"/>
          <a:stretch/>
        </p:blipFill>
        <p:spPr>
          <a:xfrm>
            <a:off x="200024" y="171450"/>
            <a:ext cx="4162425" cy="4876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5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9F892CFA-FB44-4D54-969B-04654004E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5" y="1826420"/>
            <a:ext cx="6762750" cy="1897855"/>
          </a:xfrm>
          <a:prstGeom prst="rect">
            <a:avLst/>
          </a:prstGeom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BEA54A26-6703-4C20-A808-96708A4B95D5}"/>
              </a:ext>
            </a:extLst>
          </p:cNvPr>
          <p:cNvSpPr/>
          <p:nvPr/>
        </p:nvSpPr>
        <p:spPr>
          <a:xfrm>
            <a:off x="533400" y="4067175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0F877C82-1253-4AC0-B9A8-4566B3E49995}"/>
              </a:ext>
            </a:extLst>
          </p:cNvPr>
          <p:cNvSpPr/>
          <p:nvPr/>
        </p:nvSpPr>
        <p:spPr>
          <a:xfrm>
            <a:off x="4743450" y="4391024"/>
            <a:ext cx="40005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The kingdom most valuable asset .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145770B6-ED6A-4F6F-A53A-9127C1717D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0" end="138107.0625"/>
                </p14:media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543675" y="114428"/>
            <a:ext cx="944698" cy="828547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53EAB3D-30DC-45F7-84E8-0AC2495FA1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25" t="45000" r="41459" b="23889"/>
          <a:stretch/>
        </p:blipFill>
        <p:spPr>
          <a:xfrm>
            <a:off x="1123949" y="1857375"/>
            <a:ext cx="6991351" cy="1962150"/>
          </a:xfrm>
          <a:prstGeom prst="rect">
            <a:avLst/>
          </a:prstGeom>
          <a:solidFill>
            <a:srgbClr val="008000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1848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FBF7C7E1-863A-44B3-9270-C7DAA41DEF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0" end="108107.0625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39025" y="352425"/>
            <a:ext cx="1028700" cy="9144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ED8118CA-46BC-4A2F-B02A-5564E927D611}"/>
              </a:ext>
            </a:extLst>
          </p:cNvPr>
          <p:cNvSpPr/>
          <p:nvPr/>
        </p:nvSpPr>
        <p:spPr>
          <a:xfrm>
            <a:off x="571500" y="3670430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4223F85A-B375-4B53-991F-D7123CF6CBB8}"/>
              </a:ext>
            </a:extLst>
          </p:cNvPr>
          <p:cNvSpPr/>
          <p:nvPr/>
        </p:nvSpPr>
        <p:spPr>
          <a:xfrm>
            <a:off x="4762500" y="3943349"/>
            <a:ext cx="40005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Developing The society Potential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85921B5-FE92-4C3B-9C18-D4D1AB284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16" t="29074" r="43125" b="16296"/>
          <a:stretch/>
        </p:blipFill>
        <p:spPr>
          <a:xfrm>
            <a:off x="819150" y="638175"/>
            <a:ext cx="6162675" cy="280987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868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ED8118CA-46BC-4A2F-B02A-5564E927D611}"/>
              </a:ext>
            </a:extLst>
          </p:cNvPr>
          <p:cNvSpPr/>
          <p:nvPr/>
        </p:nvSpPr>
        <p:spPr>
          <a:xfrm>
            <a:off x="571500" y="3670430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4223F85A-B375-4B53-991F-D7123CF6CBB8}"/>
              </a:ext>
            </a:extLst>
          </p:cNvPr>
          <p:cNvSpPr/>
          <p:nvPr/>
        </p:nvSpPr>
        <p:spPr>
          <a:xfrm>
            <a:off x="4762500" y="3943349"/>
            <a:ext cx="40005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Culture and Entertainment Projects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5D5797D0-7B50-4971-9FF0-11CBEE0A68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00" end="84107.0625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01000" y="314326"/>
            <a:ext cx="933450" cy="85531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9E1075A-4204-4B91-8C8E-18224560F8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37037" r="40104" b="24444"/>
          <a:stretch/>
        </p:blipFill>
        <p:spPr>
          <a:xfrm>
            <a:off x="1028699" y="600074"/>
            <a:ext cx="6600825" cy="267652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349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ED8118CA-46BC-4A2F-B02A-5564E927D611}"/>
              </a:ext>
            </a:extLst>
          </p:cNvPr>
          <p:cNvSpPr/>
          <p:nvPr/>
        </p:nvSpPr>
        <p:spPr>
          <a:xfrm>
            <a:off x="542925" y="4051430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4223F85A-B375-4B53-991F-D7123CF6CBB8}"/>
              </a:ext>
            </a:extLst>
          </p:cNvPr>
          <p:cNvSpPr/>
          <p:nvPr/>
        </p:nvSpPr>
        <p:spPr>
          <a:xfrm>
            <a:off x="4772025" y="4333874"/>
            <a:ext cx="40005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Services and Expansion of  the Two Holy Mosques</a:t>
            </a:r>
          </a:p>
        </p:txBody>
      </p:sp>
      <p:pic>
        <p:nvPicPr>
          <p:cNvPr id="11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52B0E7B-DA96-4BC6-8276-DEB22837C7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00" end="58807.0625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39082" y="142875"/>
            <a:ext cx="752493" cy="79057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D1B1402-6A8D-4407-B4B6-D6C0778F8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54" t="60462" r="41354" b="18704"/>
          <a:stretch/>
        </p:blipFill>
        <p:spPr>
          <a:xfrm>
            <a:off x="1314449" y="247650"/>
            <a:ext cx="5810251" cy="1666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C084DD7-2529-4CE7-AD8A-0971B10A71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60" t="24814" r="11041" b="48519"/>
          <a:stretch/>
        </p:blipFill>
        <p:spPr>
          <a:xfrm>
            <a:off x="1276349" y="1819275"/>
            <a:ext cx="5857875" cy="2047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691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ED8118CA-46BC-4A2F-B02A-5564E927D611}"/>
              </a:ext>
            </a:extLst>
          </p:cNvPr>
          <p:cNvSpPr/>
          <p:nvPr/>
        </p:nvSpPr>
        <p:spPr>
          <a:xfrm>
            <a:off x="571500" y="3670430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4223F85A-B375-4B53-991F-D7123CF6CBB8}"/>
              </a:ext>
            </a:extLst>
          </p:cNvPr>
          <p:cNvSpPr/>
          <p:nvPr/>
        </p:nvSpPr>
        <p:spPr>
          <a:xfrm>
            <a:off x="4773463" y="4210049"/>
            <a:ext cx="40005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008000"/>
                </a:solidFill>
              </a:rPr>
              <a:t>The Kingdom’s Economy growth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A6D9F62-9BE3-4223-89DF-C9431699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137" y="708190"/>
            <a:ext cx="6803726" cy="2712955"/>
          </a:xfrm>
          <a:prstGeom prst="rect">
            <a:avLst/>
          </a:prstGeom>
        </p:spPr>
      </p:pic>
      <p:pic>
        <p:nvPicPr>
          <p:cNvPr id="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23B80F2D-E962-4EF4-8A3C-7BF747463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200" end="41007.0625"/>
                </p14:media>
              </p:ext>
            </p:extLst>
          </p:nvPr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069113" y="190499"/>
            <a:ext cx="704850" cy="5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4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BEA54A26-6703-4C20-A808-96708A4B95D5}"/>
              </a:ext>
            </a:extLst>
          </p:cNvPr>
          <p:cNvSpPr/>
          <p:nvPr/>
        </p:nvSpPr>
        <p:spPr>
          <a:xfrm>
            <a:off x="552450" y="4152900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0F877C82-1253-4AC0-B9A8-4566B3E49995}"/>
              </a:ext>
            </a:extLst>
          </p:cNvPr>
          <p:cNvSpPr/>
          <p:nvPr/>
        </p:nvSpPr>
        <p:spPr>
          <a:xfrm>
            <a:off x="4972050" y="4438649"/>
            <a:ext cx="3810000" cy="790575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rgbClr val="008000"/>
              </a:solidFill>
            </a:endParaRPr>
          </a:p>
          <a:p>
            <a:pPr algn="ctr"/>
            <a:r>
              <a:rPr lang="en-US" sz="3200" b="1" dirty="0">
                <a:solidFill>
                  <a:srgbClr val="008000"/>
                </a:solidFill>
              </a:rPr>
              <a:t>Trading</a:t>
            </a:r>
          </a:p>
          <a:p>
            <a:pPr algn="ctr"/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E2050A6-73E4-4D41-95EA-EF731161A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4" y="1971675"/>
            <a:ext cx="847725" cy="77152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B084D061-88C8-4207-9772-387BEF0E8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0" t="22223" r="20541" b="15555"/>
          <a:stretch/>
        </p:blipFill>
        <p:spPr>
          <a:xfrm>
            <a:off x="828675" y="1524000"/>
            <a:ext cx="5743575" cy="24574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87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BEA54A26-6703-4C20-A808-96708A4B95D5}"/>
              </a:ext>
            </a:extLst>
          </p:cNvPr>
          <p:cNvSpPr/>
          <p:nvPr/>
        </p:nvSpPr>
        <p:spPr>
          <a:xfrm>
            <a:off x="571500" y="4048125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0F877C82-1253-4AC0-B9A8-4566B3E49995}"/>
              </a:ext>
            </a:extLst>
          </p:cNvPr>
          <p:cNvSpPr/>
          <p:nvPr/>
        </p:nvSpPr>
        <p:spPr>
          <a:xfrm>
            <a:off x="4972050" y="4324351"/>
            <a:ext cx="3810000" cy="885824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rgbClr val="008000"/>
              </a:solidFill>
            </a:endParaRPr>
          </a:p>
          <a:p>
            <a:pPr algn="ctr"/>
            <a:r>
              <a:rPr lang="en-US" sz="2800" b="1" dirty="0">
                <a:solidFill>
                  <a:srgbClr val="008000"/>
                </a:solidFill>
              </a:rPr>
              <a:t>Telecommunication &amp; employment</a:t>
            </a:r>
          </a:p>
          <a:p>
            <a:pPr algn="ctr"/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E63B7A9-C7D3-4B11-88CA-4E965DAE1C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700" end="17507.0625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3875" y="1332120"/>
            <a:ext cx="828421" cy="83958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D8CA691-B284-48B3-996E-3E39905FA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04" t="20555" r="20208" b="46111"/>
          <a:stretch/>
        </p:blipFill>
        <p:spPr>
          <a:xfrm>
            <a:off x="1714500" y="1838325"/>
            <a:ext cx="5467350" cy="197167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2586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xmlns="" id="{BEA54A26-6703-4C20-A808-96708A4B95D5}"/>
              </a:ext>
            </a:extLst>
          </p:cNvPr>
          <p:cNvSpPr/>
          <p:nvPr/>
        </p:nvSpPr>
        <p:spPr>
          <a:xfrm>
            <a:off x="581025" y="4105275"/>
            <a:ext cx="400050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What is the main idea of this paragraph ?</a:t>
            </a: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0F877C82-1253-4AC0-B9A8-4566B3E49995}"/>
              </a:ext>
            </a:extLst>
          </p:cNvPr>
          <p:cNvSpPr/>
          <p:nvPr/>
        </p:nvSpPr>
        <p:spPr>
          <a:xfrm>
            <a:off x="4981575" y="4371976"/>
            <a:ext cx="3810000" cy="885824"/>
          </a:xfrm>
          <a:prstGeom prst="wedgeRoundRectCallout">
            <a:avLst>
              <a:gd name="adj1" fmla="val 5776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>
              <a:solidFill>
                <a:srgbClr val="008000"/>
              </a:solidFill>
            </a:endParaRPr>
          </a:p>
          <a:p>
            <a:pPr algn="ctr"/>
            <a:r>
              <a:rPr lang="en-US" sz="2800" b="1" dirty="0">
                <a:solidFill>
                  <a:srgbClr val="008000"/>
                </a:solidFill>
              </a:rPr>
              <a:t>Supporting business</a:t>
            </a:r>
          </a:p>
          <a:p>
            <a:pPr algn="ctr"/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E3C2C410-7475-4484-8B81-50DC13A5ED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500" end="707.0625"/>
                </p14:media>
              </p:ext>
            </p:extLst>
          </p:nvPr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38150" y="1566970"/>
            <a:ext cx="857250" cy="77617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4C57A11-153B-4D83-9F9C-2E48F2E56A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88" t="51297" r="20521" b="12222"/>
          <a:stretch/>
        </p:blipFill>
        <p:spPr>
          <a:xfrm>
            <a:off x="1819274" y="1905000"/>
            <a:ext cx="6019801" cy="199072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420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79BBDB42-0CC8-4D69-A8D0-CEF9A4E8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3215006"/>
            <a:ext cx="7772400" cy="2387600"/>
          </a:xfrm>
        </p:spPr>
        <p:txBody>
          <a:bodyPr/>
          <a:lstStyle/>
          <a:p>
            <a: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03</a:t>
            </a:r>
            <a:b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sz="4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/>
            </a:r>
            <a:br>
              <a:rPr lang="en-US" sz="4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After Reading</a:t>
            </a:r>
            <a:endParaRPr lang="ar-SA" b="1" dirty="0">
              <a:solidFill>
                <a:srgbClr val="008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26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14325"/>
            <a:ext cx="5419725" cy="846138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 b="1">
                <a:latin typeface="Arial Rounded MT Bold" panose="020F0704030504030204" pitchFamily="34" charset="0"/>
              </a:rPr>
              <a:t>Lesson Objectives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8B3DFEBC-CDE9-44E7-B439-C793070128E9}"/>
              </a:ext>
            </a:extLst>
          </p:cNvPr>
          <p:cNvSpPr txBox="1"/>
          <p:nvPr/>
        </p:nvSpPr>
        <p:spPr>
          <a:xfrm>
            <a:off x="1824037" y="1613574"/>
            <a:ext cx="49720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the passage for specific information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E4C0EE77-9E52-454E-9745-4B0D9F52FF43}"/>
              </a:ext>
            </a:extLst>
          </p:cNvPr>
          <p:cNvSpPr txBox="1"/>
          <p:nvPr/>
        </p:nvSpPr>
        <p:spPr>
          <a:xfrm>
            <a:off x="471487" y="1474950"/>
            <a:ext cx="1352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Read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EBF7B076-E80C-4260-B3D7-B25D6322C914}"/>
              </a:ext>
            </a:extLst>
          </p:cNvPr>
          <p:cNvSpPr txBox="1"/>
          <p:nvPr/>
        </p:nvSpPr>
        <p:spPr>
          <a:xfrm>
            <a:off x="476250" y="2090390"/>
            <a:ext cx="155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Discuss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2197218-EAD8-479C-88C2-8D4053973AEB}"/>
              </a:ext>
            </a:extLst>
          </p:cNvPr>
          <p:cNvSpPr txBox="1"/>
          <p:nvPr/>
        </p:nvSpPr>
        <p:spPr>
          <a:xfrm>
            <a:off x="1828800" y="2163762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the topic of Vision 2030 Kingdom of Saudi Arabia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5DA05139-8A1B-4001-AA7D-4473018033CD}"/>
              </a:ext>
            </a:extLst>
          </p:cNvPr>
          <p:cNvSpPr txBox="1"/>
          <p:nvPr/>
        </p:nvSpPr>
        <p:spPr>
          <a:xfrm>
            <a:off x="476250" y="2682586"/>
            <a:ext cx="155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Match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30F4FCCB-0D69-4C1B-8192-AC559F2DE890}"/>
              </a:ext>
            </a:extLst>
          </p:cNvPr>
          <p:cNvSpPr txBox="1"/>
          <p:nvPr/>
        </p:nvSpPr>
        <p:spPr>
          <a:xfrm>
            <a:off x="476249" y="3298252"/>
            <a:ext cx="15525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</a:rPr>
              <a:t>Answer</a:t>
            </a:r>
            <a:endParaRPr lang="ar-SA" sz="2000" b="1" dirty="0">
              <a:solidFill>
                <a:srgbClr val="008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46047F26-AE4B-4AEE-8E12-2304FE718AFA}"/>
              </a:ext>
            </a:extLst>
          </p:cNvPr>
          <p:cNvSpPr txBox="1"/>
          <p:nvPr/>
        </p:nvSpPr>
        <p:spPr>
          <a:xfrm>
            <a:off x="1824037" y="2807711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the words with their meanings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75C46F5E-1FE5-4705-BD3B-51753B8DE12E}"/>
              </a:ext>
            </a:extLst>
          </p:cNvPr>
          <p:cNvSpPr txBox="1"/>
          <p:nvPr/>
        </p:nvSpPr>
        <p:spPr>
          <a:xfrm>
            <a:off x="1943100" y="3429000"/>
            <a:ext cx="6419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 Rounded MT Bold" panose="020F0704030504030204" pitchFamily="34" charset="0"/>
              </a:rPr>
              <a:t>comprehension questions based on a reading text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PT Presentation\Flags PPT\Flat\Work ppt\S\Saudi_Arab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0" y="628649"/>
            <a:ext cx="9144000" cy="1371600"/>
            <a:chOff x="0" y="914400"/>
            <a:chExt cx="9144000" cy="1371600"/>
          </a:xfrm>
        </p:grpSpPr>
        <p:sp>
          <p:nvSpPr>
            <p:cNvPr id="6" name="Rectangle 5"/>
            <p:cNvSpPr/>
            <p:nvPr/>
          </p:nvSpPr>
          <p:spPr>
            <a:xfrm>
              <a:off x="0" y="914400"/>
              <a:ext cx="9144000" cy="13716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990600"/>
              <a:ext cx="9144000" cy="12192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students book p.(27)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7099C1A-2893-4918-A84F-B1C516B0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2390775"/>
            <a:ext cx="3209925" cy="383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9369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A188838-B83A-4583-957D-C1349A01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3" y="2121248"/>
            <a:ext cx="8474174" cy="3682303"/>
          </a:xfrm>
          <a:prstGeom prst="rect">
            <a:avLst/>
          </a:prstGeom>
          <a:effectLst>
            <a:glow rad="101600">
              <a:srgbClr val="008000">
                <a:alpha val="60000"/>
              </a:srgbClr>
            </a:glow>
          </a:effec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29154603-BD19-419D-AFCC-08BB879A514F}"/>
              </a:ext>
            </a:extLst>
          </p:cNvPr>
          <p:cNvSpPr txBox="1"/>
          <p:nvPr/>
        </p:nvSpPr>
        <p:spPr>
          <a:xfrm>
            <a:off x="1561651" y="2846292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 Narrow" panose="020B0606020202030204" pitchFamily="34" charset="0"/>
              </a:rPr>
              <a:t>b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xmlns="" id="{9E9EE33E-4558-4F5B-9CAB-057BA6BEC858}"/>
              </a:ext>
            </a:extLst>
          </p:cNvPr>
          <p:cNvSpPr txBox="1"/>
          <p:nvPr/>
        </p:nvSpPr>
        <p:spPr>
          <a:xfrm>
            <a:off x="1556691" y="3141133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 Narrow" panose="020B0606020202030204" pitchFamily="34" charset="0"/>
              </a:rPr>
              <a:t>f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C8E29A5B-F137-4905-80A0-977901D6A1C4}"/>
              </a:ext>
            </a:extLst>
          </p:cNvPr>
          <p:cNvSpPr txBox="1"/>
          <p:nvPr/>
        </p:nvSpPr>
        <p:spPr>
          <a:xfrm>
            <a:off x="1556691" y="5115358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C00"/>
                </a:solidFill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246372F9-0F71-45C7-BE50-E25050558D0D}"/>
              </a:ext>
            </a:extLst>
          </p:cNvPr>
          <p:cNvSpPr txBox="1"/>
          <p:nvPr/>
        </p:nvSpPr>
        <p:spPr>
          <a:xfrm>
            <a:off x="1556691" y="4820517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 Narrow" panose="020B0606020202030204" pitchFamily="34" charset="0"/>
              </a:rPr>
              <a:t>g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ADC29750-CD05-4426-8BBF-63AEFABC4645}"/>
              </a:ext>
            </a:extLst>
          </p:cNvPr>
          <p:cNvSpPr txBox="1"/>
          <p:nvPr/>
        </p:nvSpPr>
        <p:spPr>
          <a:xfrm>
            <a:off x="1555238" y="4277966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6FA96D-8F28-4FD9-8279-D084B3DE0906}"/>
              </a:ext>
            </a:extLst>
          </p:cNvPr>
          <p:cNvSpPr txBox="1"/>
          <p:nvPr/>
        </p:nvSpPr>
        <p:spPr>
          <a:xfrm>
            <a:off x="1556691" y="4572807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C00"/>
                </a:solidFill>
                <a:latin typeface="Arial Narrow" panose="020B0606020202030204" pitchFamily="34" charset="0"/>
              </a:rPr>
              <a:t>h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981F29E6-81B2-481D-9DEF-ACB3981D361D}"/>
              </a:ext>
            </a:extLst>
          </p:cNvPr>
          <p:cNvSpPr txBox="1"/>
          <p:nvPr/>
        </p:nvSpPr>
        <p:spPr>
          <a:xfrm>
            <a:off x="1553785" y="3989883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C00"/>
                </a:solidFill>
                <a:latin typeface="Arial Narrow" panose="020B0606020202030204" pitchFamily="34" charset="0"/>
              </a:rPr>
              <a:t>i</a:t>
            </a:r>
            <a:endParaRPr lang="en-US" sz="2000" b="1" dirty="0">
              <a:solidFill>
                <a:srgbClr val="00BC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877FE3E1-C6E7-4323-AE11-B03A081A78D2}"/>
              </a:ext>
            </a:extLst>
          </p:cNvPr>
          <p:cNvSpPr txBox="1"/>
          <p:nvPr/>
        </p:nvSpPr>
        <p:spPr>
          <a:xfrm>
            <a:off x="1561651" y="3413467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C00"/>
                </a:solidFill>
                <a:latin typeface="Arial Narrow" panose="020B0606020202030204" pitchFamily="34" charset="0"/>
              </a:rPr>
              <a:t>c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xmlns="" id="{97DE21F8-80CD-4545-9C0A-3341EE9640CE}"/>
              </a:ext>
            </a:extLst>
          </p:cNvPr>
          <p:cNvSpPr txBox="1"/>
          <p:nvPr/>
        </p:nvSpPr>
        <p:spPr>
          <a:xfrm>
            <a:off x="1553785" y="3701675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Arial Narrow" panose="020B0606020202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74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B24AE76-9D24-4989-87F5-91112D91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2" y="2497667"/>
            <a:ext cx="8229601" cy="2746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rgbClr val="008000">
                <a:alpha val="6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85C56C39-10D1-4A74-9287-5EAAA68227D3}"/>
              </a:ext>
            </a:extLst>
          </p:cNvPr>
          <p:cNvSpPr txBox="1"/>
          <p:nvPr/>
        </p:nvSpPr>
        <p:spPr>
          <a:xfrm>
            <a:off x="3573971" y="3031179"/>
            <a:ext cx="56292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n w="0"/>
                <a:solidFill>
                  <a:srgbClr val="00BC00"/>
                </a:solidFill>
                <a:latin typeface="Arial Narrow" panose="020B0606020202030204" pitchFamily="34" charset="0"/>
              </a:rPr>
              <a:t> many job opportunities, health care and high quality education 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AAD52FEA-5A9D-4595-BC9D-02F02ABEC4E0}"/>
              </a:ext>
            </a:extLst>
          </p:cNvPr>
          <p:cNvSpPr txBox="1"/>
          <p:nvPr/>
        </p:nvSpPr>
        <p:spPr>
          <a:xfrm>
            <a:off x="3072224" y="3383082"/>
            <a:ext cx="695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ln w="0"/>
                <a:solidFill>
                  <a:srgbClr val="006600"/>
                </a:solidFill>
                <a:latin typeface="Arial Narrow" panose="020B0606020202030204" pitchFamily="34" charset="0"/>
              </a:rPr>
              <a:t>the training that people need for professional development.</a:t>
            </a:r>
            <a:endParaRPr lang="en-US" sz="1600" dirty="0">
              <a:ln w="0"/>
              <a:solidFill>
                <a:srgbClr val="0066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40CA105D-6B85-4D37-8571-80A6D662B9EB}"/>
              </a:ext>
            </a:extLst>
          </p:cNvPr>
          <p:cNvSpPr txBox="1"/>
          <p:nvPr/>
        </p:nvSpPr>
        <p:spPr>
          <a:xfrm>
            <a:off x="4129905" y="3765763"/>
            <a:ext cx="437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0"/>
                <a:solidFill>
                  <a:srgbClr val="00BC00"/>
                </a:solidFill>
                <a:latin typeface="Arial Narrow" panose="020B0606020202030204" pitchFamily="34" charset="0"/>
              </a:rPr>
              <a:t> services and facilities have been upgraded .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E6723B6B-BB7F-4EE2-8B07-4754E6E6BB04}"/>
              </a:ext>
            </a:extLst>
          </p:cNvPr>
          <p:cNvSpPr txBox="1"/>
          <p:nvPr/>
        </p:nvSpPr>
        <p:spPr>
          <a:xfrm>
            <a:off x="4057089" y="4104997"/>
            <a:ext cx="454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dirty="0">
                <a:ln w="0"/>
                <a:solidFill>
                  <a:srgbClr val="006600"/>
                </a:solidFill>
                <a:latin typeface="Arial Narrow" panose="020B0606020202030204" pitchFamily="34" charset="0"/>
              </a:rPr>
              <a:t>attract large and small businesses from different countries .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5469ECC6-74AA-459C-80F8-A0D1238A9908}"/>
              </a:ext>
            </a:extLst>
          </p:cNvPr>
          <p:cNvSpPr txBox="1"/>
          <p:nvPr/>
        </p:nvSpPr>
        <p:spPr>
          <a:xfrm>
            <a:off x="5384800" y="4459280"/>
            <a:ext cx="428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>
                <a:ln w="0"/>
                <a:solidFill>
                  <a:srgbClr val="00BC00"/>
                </a:solidFill>
                <a:latin typeface="Arial Narrow" panose="020B0606020202030204" pitchFamily="34" charset="0"/>
              </a:rPr>
              <a:t>connects Europe, Africa, and Asia.</a:t>
            </a:r>
            <a:endParaRPr lang="en-US" sz="1600" dirty="0">
              <a:ln w="0"/>
              <a:solidFill>
                <a:srgbClr val="00BC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xmlns="" id="{90624FD2-028A-41E8-AB4E-2BF38C6DF051}"/>
              </a:ext>
            </a:extLst>
          </p:cNvPr>
          <p:cNvSpPr txBox="1"/>
          <p:nvPr/>
        </p:nvSpPr>
        <p:spPr>
          <a:xfrm>
            <a:off x="3299911" y="4797834"/>
            <a:ext cx="408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>
                <a:ln w="0"/>
                <a:solidFill>
                  <a:srgbClr val="006600"/>
                </a:solidFill>
                <a:latin typeface="Arial Narrow" panose="020B0606020202030204" pitchFamily="34" charset="0"/>
              </a:rPr>
              <a:t>new businesses in different sectors .</a:t>
            </a:r>
            <a:endParaRPr lang="en-US" sz="1600" dirty="0">
              <a:ln w="0"/>
              <a:solidFill>
                <a:srgbClr val="0066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123AA19-5E8F-45F4-8916-1D2D1172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7" y="423333"/>
            <a:ext cx="8492066" cy="437874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01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139B570-87C2-4FA4-AD59-BE6E12AF6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67" y="143934"/>
            <a:ext cx="6323542" cy="47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5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580EADF-11C9-474F-A558-919C67F9F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92" y="116503"/>
            <a:ext cx="6215205" cy="5033260"/>
          </a:xfrm>
          <a:prstGeom prst="rect">
            <a:avLst/>
          </a:prstGeom>
        </p:spPr>
      </p:pic>
      <p:pic>
        <p:nvPicPr>
          <p:cNvPr id="1030" name="Picture 6" descr="adsv2030 Home">
            <a:extLst>
              <a:ext uri="{FF2B5EF4-FFF2-40B4-BE49-F238E27FC236}">
                <a16:creationId xmlns:a16="http://schemas.microsoft.com/office/drawing/2014/main" xmlns="" id="{8CFB89CE-5018-47E6-8B4C-9375E1F9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248305"/>
            <a:ext cx="6383867" cy="2752725"/>
          </a:xfrm>
          <a:prstGeom prst="rect">
            <a:avLst/>
          </a:prstGeom>
          <a:ln w="38100" cap="sq">
            <a:solidFill>
              <a:srgbClr val="008000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1F25E9B-26D7-496F-A694-0367EDB4E80F}"/>
              </a:ext>
            </a:extLst>
          </p:cNvPr>
          <p:cNvSpPr/>
          <p:nvPr/>
        </p:nvSpPr>
        <p:spPr>
          <a:xfrm>
            <a:off x="1" y="857250"/>
            <a:ext cx="7852427" cy="5143500"/>
          </a:xfrm>
          <a:custGeom>
            <a:avLst/>
            <a:gdLst>
              <a:gd name="connsiteX0" fmla="*/ 6509479 w 10469903"/>
              <a:gd name="connsiteY0" fmla="*/ 0 h 6858000"/>
              <a:gd name="connsiteX1" fmla="*/ 10469903 w 10469903"/>
              <a:gd name="connsiteY1" fmla="*/ 0 h 6858000"/>
              <a:gd name="connsiteX2" fmla="*/ 9191298 w 10469903"/>
              <a:gd name="connsiteY2" fmla="*/ 6858000 h 6858000"/>
              <a:gd name="connsiteX3" fmla="*/ 4529602 w 10469903"/>
              <a:gd name="connsiteY3" fmla="*/ 6858000 h 6858000"/>
              <a:gd name="connsiteX4" fmla="*/ 0 w 10469903"/>
              <a:gd name="connsiteY4" fmla="*/ 4751499 h 6858000"/>
              <a:gd name="connsiteX5" fmla="*/ 0 w 10469903"/>
              <a:gd name="connsiteY5" fmla="*/ 335246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9903" h="6858000">
                <a:moveTo>
                  <a:pt x="6509479" y="0"/>
                </a:moveTo>
                <a:lnTo>
                  <a:pt x="10469903" y="0"/>
                </a:lnTo>
                <a:lnTo>
                  <a:pt x="9191298" y="6858000"/>
                </a:lnTo>
                <a:lnTo>
                  <a:pt x="4529602" y="6858000"/>
                </a:lnTo>
                <a:lnTo>
                  <a:pt x="0" y="4751499"/>
                </a:lnTo>
                <a:lnTo>
                  <a:pt x="0" y="3352468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9868076-237A-4532-BEF1-08DF4A5A943D}"/>
              </a:ext>
            </a:extLst>
          </p:cNvPr>
          <p:cNvSpPr/>
          <p:nvPr/>
        </p:nvSpPr>
        <p:spPr>
          <a:xfrm rot="334051">
            <a:off x="5150401" y="1263537"/>
            <a:ext cx="3505736" cy="43309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FE6C15-4F00-459D-81E5-A0C510749968}"/>
              </a:ext>
            </a:extLst>
          </p:cNvPr>
          <p:cNvSpPr/>
          <p:nvPr/>
        </p:nvSpPr>
        <p:spPr>
          <a:xfrm rot="21296387">
            <a:off x="658914" y="1482486"/>
            <a:ext cx="3811416" cy="973391"/>
          </a:xfrm>
          <a:prstGeom prst="rect">
            <a:avLst/>
          </a:prstGeom>
          <a:solidFill>
            <a:srgbClr val="008000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8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Homework</a:t>
            </a: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xmlns="" id="{217F4526-A5EC-48EA-B88E-EFCF9C53190E}"/>
              </a:ext>
            </a:extLst>
          </p:cNvPr>
          <p:cNvSpPr/>
          <p:nvPr/>
        </p:nvSpPr>
        <p:spPr>
          <a:xfrm rot="17500318">
            <a:off x="3936390" y="5543832"/>
            <a:ext cx="308137" cy="2826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0ACFB4C1-4E77-4F62-B94C-308003A9D131}"/>
              </a:ext>
            </a:extLst>
          </p:cNvPr>
          <p:cNvSpPr/>
          <p:nvPr/>
        </p:nvSpPr>
        <p:spPr>
          <a:xfrm rot="16470813">
            <a:off x="3261202" y="5284002"/>
            <a:ext cx="697175" cy="613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Placeholder 5" descr="A picture containing green&#10;&#10;Description automatically generated">
            <a:extLst>
              <a:ext uri="{FF2B5EF4-FFF2-40B4-BE49-F238E27FC236}">
                <a16:creationId xmlns:a16="http://schemas.microsoft.com/office/drawing/2014/main" xmlns="" id="{DE2675C0-77D7-40C3-B794-57A4DB667A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10327"/>
          <a:stretch>
            <a:fillRect/>
          </a:stretch>
        </p:blipFill>
        <p:spPr>
          <a:xfrm rot="325581">
            <a:off x="5281613" y="1365647"/>
            <a:ext cx="3238500" cy="4081463"/>
          </a:xfrm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07FF6E52-AFE7-49E1-960E-67EA55F1A114}"/>
              </a:ext>
            </a:extLst>
          </p:cNvPr>
          <p:cNvSpPr/>
          <p:nvPr/>
        </p:nvSpPr>
        <p:spPr>
          <a:xfrm rot="3017962">
            <a:off x="1168908" y="5119512"/>
            <a:ext cx="255958" cy="23477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1E574DBF-308D-4634-BE9E-8A98D44C0ED9}"/>
              </a:ext>
            </a:extLst>
          </p:cNvPr>
          <p:cNvSpPr/>
          <p:nvPr/>
        </p:nvSpPr>
        <p:spPr>
          <a:xfrm rot="21058193">
            <a:off x="528171" y="4931356"/>
            <a:ext cx="579118" cy="50965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xmlns="" id="{76416F38-2A23-403E-BA0B-513B41317FEE}"/>
              </a:ext>
            </a:extLst>
          </p:cNvPr>
          <p:cNvSpPr txBox="1">
            <a:spLocks/>
          </p:cNvSpPr>
          <p:nvPr/>
        </p:nvSpPr>
        <p:spPr>
          <a:xfrm>
            <a:off x="659052" y="3458336"/>
            <a:ext cx="4284935" cy="10722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endParaRPr lang="en-US" sz="3000" b="1" i="1" dirty="0">
              <a:solidFill>
                <a:prstClr val="white"/>
              </a:solidFill>
              <a:latin typeface="Raleway" panose="020B05030301010600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567799-DA04-42F9-8C7F-69FD9CC53A83}"/>
              </a:ext>
            </a:extLst>
          </p:cNvPr>
          <p:cNvSpPr/>
          <p:nvPr/>
        </p:nvSpPr>
        <p:spPr>
          <a:xfrm>
            <a:off x="666750" y="3143246"/>
            <a:ext cx="4077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200" b="1" dirty="0">
                <a:solidFill>
                  <a:prstClr val="white"/>
                </a:solidFill>
                <a:latin typeface="Raleway" panose="020B0503030101060003" pitchFamily="34" charset="0"/>
              </a:rPr>
              <a:t>Workbook p. (94) , exercise (G)</a:t>
            </a:r>
            <a:endParaRPr lang="en-GB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11EC5B-415E-4D66-BB38-28A7580BF1A2}"/>
              </a:ext>
            </a:extLst>
          </p:cNvPr>
          <p:cNvSpPr/>
          <p:nvPr/>
        </p:nvSpPr>
        <p:spPr>
          <a:xfrm>
            <a:off x="0" y="889908"/>
            <a:ext cx="9089571" cy="5078402"/>
          </a:xfrm>
          <a:prstGeom prst="rect">
            <a:avLst/>
          </a:prstGeom>
          <a:noFill/>
          <a:ln w="155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75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9868076-237A-4532-BEF1-08DF4A5A943D}"/>
              </a:ext>
            </a:extLst>
          </p:cNvPr>
          <p:cNvSpPr/>
          <p:nvPr/>
        </p:nvSpPr>
        <p:spPr>
          <a:xfrm rot="334051">
            <a:off x="5150401" y="1263537"/>
            <a:ext cx="3505736" cy="43309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9FE6C15-4F00-459D-81E5-A0C510749968}"/>
              </a:ext>
            </a:extLst>
          </p:cNvPr>
          <p:cNvSpPr/>
          <p:nvPr/>
        </p:nvSpPr>
        <p:spPr>
          <a:xfrm>
            <a:off x="422601" y="1149053"/>
            <a:ext cx="3811416" cy="973391"/>
          </a:xfrm>
          <a:prstGeom prst="rect">
            <a:avLst/>
          </a:prstGeom>
          <a:solidFill>
            <a:srgbClr val="008000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48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Thanks!</a:t>
            </a: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xmlns="" id="{217F4526-A5EC-48EA-B88E-EFCF9C53190E}"/>
              </a:ext>
            </a:extLst>
          </p:cNvPr>
          <p:cNvSpPr/>
          <p:nvPr/>
        </p:nvSpPr>
        <p:spPr>
          <a:xfrm rot="17500318">
            <a:off x="3936390" y="5543832"/>
            <a:ext cx="308137" cy="28263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xmlns="" id="{0ACFB4C1-4E77-4F62-B94C-308003A9D131}"/>
              </a:ext>
            </a:extLst>
          </p:cNvPr>
          <p:cNvSpPr/>
          <p:nvPr/>
        </p:nvSpPr>
        <p:spPr>
          <a:xfrm rot="16470813">
            <a:off x="3261202" y="5284002"/>
            <a:ext cx="697175" cy="61355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Placeholder 5" descr="A picture containing green&#10;&#10;Description automatically generated">
            <a:extLst>
              <a:ext uri="{FF2B5EF4-FFF2-40B4-BE49-F238E27FC236}">
                <a16:creationId xmlns:a16="http://schemas.microsoft.com/office/drawing/2014/main" xmlns="" id="{DE2675C0-77D7-40C3-B794-57A4DB667A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r="10327"/>
          <a:stretch>
            <a:fillRect/>
          </a:stretch>
        </p:blipFill>
        <p:spPr>
          <a:xfrm rot="325581">
            <a:off x="5281613" y="1365647"/>
            <a:ext cx="3238500" cy="408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07FF6E52-AFE7-49E1-960E-67EA55F1A114}"/>
              </a:ext>
            </a:extLst>
          </p:cNvPr>
          <p:cNvSpPr/>
          <p:nvPr/>
        </p:nvSpPr>
        <p:spPr>
          <a:xfrm rot="3017962">
            <a:off x="986063" y="5421581"/>
            <a:ext cx="255958" cy="23477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1E574DBF-308D-4634-BE9E-8A98D44C0ED9}"/>
              </a:ext>
            </a:extLst>
          </p:cNvPr>
          <p:cNvSpPr/>
          <p:nvPr/>
        </p:nvSpPr>
        <p:spPr>
          <a:xfrm rot="21058193">
            <a:off x="267462" y="5133200"/>
            <a:ext cx="579118" cy="509659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xmlns="" id="{76416F38-2A23-403E-BA0B-513B41317FEE}"/>
              </a:ext>
            </a:extLst>
          </p:cNvPr>
          <p:cNvSpPr txBox="1">
            <a:spLocks/>
          </p:cNvSpPr>
          <p:nvPr/>
        </p:nvSpPr>
        <p:spPr>
          <a:xfrm>
            <a:off x="659052" y="3458336"/>
            <a:ext cx="4284935" cy="10722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endParaRPr lang="en-US" sz="3000" b="1" i="1" dirty="0">
              <a:solidFill>
                <a:prstClr val="white"/>
              </a:solidFill>
              <a:latin typeface="Raleway" panose="020B05030301010600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D11EC5B-415E-4D66-BB38-28A7580BF1A2}"/>
              </a:ext>
            </a:extLst>
          </p:cNvPr>
          <p:cNvSpPr/>
          <p:nvPr/>
        </p:nvSpPr>
        <p:spPr>
          <a:xfrm>
            <a:off x="0" y="889908"/>
            <a:ext cx="9089571" cy="5078402"/>
          </a:xfrm>
          <a:prstGeom prst="rect">
            <a:avLst/>
          </a:prstGeom>
          <a:noFill/>
          <a:ln w="155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8AA9A89-2E9F-45D0-AD5D-385FEEDD8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42" y="2522077"/>
            <a:ext cx="3515343" cy="2708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0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E5FF36F5-8BB7-4345-967B-E5A80BC9C39E}"/>
              </a:ext>
            </a:extLst>
          </p:cNvPr>
          <p:cNvSpPr txBox="1"/>
          <p:nvPr/>
        </p:nvSpPr>
        <p:spPr>
          <a:xfrm>
            <a:off x="376237" y="1958459"/>
            <a:ext cx="83915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What does </a:t>
            </a:r>
            <a:r>
              <a:rPr lang="en-US" sz="48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2030 </a:t>
            </a:r>
            <a:r>
              <a:rPr lang="en-US" sz="40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remind you of ?</a:t>
            </a:r>
            <a:endParaRPr lang="ar-SA" sz="4000" b="1" dirty="0">
              <a:solidFill>
                <a:srgbClr val="008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70097DA-EF12-4A4B-BC9C-30DE6A348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662" y="2943224"/>
            <a:ext cx="5478673" cy="299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6F2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E5FF36F5-8BB7-4345-967B-E5A80BC9C39E}"/>
              </a:ext>
            </a:extLst>
          </p:cNvPr>
          <p:cNvSpPr txBox="1"/>
          <p:nvPr/>
        </p:nvSpPr>
        <p:spPr>
          <a:xfrm>
            <a:off x="376237" y="1958459"/>
            <a:ext cx="86344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What areas of developments are mentioned in vision 2030 ?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04F8368-9CC6-4182-95A9-CDD27111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704" y="3038475"/>
            <a:ext cx="2916742" cy="274184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B3C8AA79-C08B-409D-B9BC-9361AB4683EA}"/>
              </a:ext>
            </a:extLst>
          </p:cNvPr>
          <p:cNvSpPr txBox="1"/>
          <p:nvPr/>
        </p:nvSpPr>
        <p:spPr>
          <a:xfrm>
            <a:off x="828673" y="3290500"/>
            <a:ext cx="1724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Education</a:t>
            </a:r>
            <a:endParaRPr lang="ar-SA" b="1" dirty="0">
              <a:latin typeface="Arial Narrow" panose="020B0606020202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56DB806D-8A61-4E3C-90F0-5A17B0EF8078}"/>
              </a:ext>
            </a:extLst>
          </p:cNvPr>
          <p:cNvSpPr txBox="1"/>
          <p:nvPr/>
        </p:nvSpPr>
        <p:spPr>
          <a:xfrm>
            <a:off x="828673" y="4987266"/>
            <a:ext cx="1724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culture</a:t>
            </a:r>
            <a:endParaRPr lang="ar-SA" b="1" dirty="0">
              <a:latin typeface="Arial Narrow" panose="020B0606020202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E2C8A337-D32F-4C74-A334-3194DE812D5A}"/>
              </a:ext>
            </a:extLst>
          </p:cNvPr>
          <p:cNvSpPr txBox="1"/>
          <p:nvPr/>
        </p:nvSpPr>
        <p:spPr>
          <a:xfrm>
            <a:off x="6172200" y="3290500"/>
            <a:ext cx="1724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business</a:t>
            </a:r>
            <a:endParaRPr lang="ar-SA" b="1" dirty="0">
              <a:latin typeface="Arial Narrow" panose="020B060602020203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6F5DB999-9F65-41AB-A5C6-BB4D54CFB869}"/>
              </a:ext>
            </a:extLst>
          </p:cNvPr>
          <p:cNvSpPr txBox="1"/>
          <p:nvPr/>
        </p:nvSpPr>
        <p:spPr>
          <a:xfrm>
            <a:off x="6267451" y="4987267"/>
            <a:ext cx="1724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Healthcare</a:t>
            </a:r>
            <a:endParaRPr lang="ar-SA" b="1" dirty="0">
              <a:latin typeface="Arial Narrow" panose="020B0606020202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F936EAA0-64DA-4840-9121-D1E1A140C7D3}"/>
              </a:ext>
            </a:extLst>
          </p:cNvPr>
          <p:cNvSpPr txBox="1"/>
          <p:nvPr/>
        </p:nvSpPr>
        <p:spPr>
          <a:xfrm>
            <a:off x="6355555" y="3752165"/>
            <a:ext cx="1724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 Employment</a:t>
            </a:r>
            <a:endParaRPr lang="ar-SA" b="1" dirty="0">
              <a:latin typeface="Arial Narrow" panose="020B0606020202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7B7E8F36-CD2F-43AD-8B1A-D45208DC6533}"/>
              </a:ext>
            </a:extLst>
          </p:cNvPr>
          <p:cNvSpPr txBox="1"/>
          <p:nvPr/>
        </p:nvSpPr>
        <p:spPr>
          <a:xfrm>
            <a:off x="828673" y="4188798"/>
            <a:ext cx="1724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 Housing</a:t>
            </a:r>
            <a:endParaRPr lang="ar-SA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6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PT Presentation\Flags PPT\Flat\Work ppt\S\Saudi_Arab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0" y="628649"/>
            <a:ext cx="9144000" cy="1371600"/>
            <a:chOff x="0" y="914400"/>
            <a:chExt cx="9144000" cy="1371600"/>
          </a:xfrm>
        </p:grpSpPr>
        <p:sp>
          <p:nvSpPr>
            <p:cNvPr id="6" name="Rectangle 5"/>
            <p:cNvSpPr/>
            <p:nvPr/>
          </p:nvSpPr>
          <p:spPr>
            <a:xfrm>
              <a:off x="0" y="914400"/>
              <a:ext cx="9144000" cy="13716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990600"/>
              <a:ext cx="9144000" cy="12192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Open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students book p.(26)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7099C1A-2893-4918-A84F-B1C516B0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2390775"/>
            <a:ext cx="3209925" cy="3838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79BBDB42-0CC8-4D69-A8D0-CEF9A4E8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3215006"/>
            <a:ext cx="7772400" cy="2387600"/>
          </a:xfrm>
        </p:spPr>
        <p:txBody>
          <a:bodyPr/>
          <a:lstStyle/>
          <a:p>
            <a: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01</a:t>
            </a:r>
            <a:b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sz="4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/>
            </a:r>
            <a:br>
              <a:rPr lang="en-US" sz="4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Before Reading</a:t>
            </a:r>
            <a:endParaRPr lang="ar-SA" b="1" dirty="0">
              <a:solidFill>
                <a:srgbClr val="008000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DE0786AE-A37B-4996-B4E1-DABD93FB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030233"/>
            <a:ext cx="8117551" cy="2664183"/>
          </a:xfrm>
          <a:prstGeom prst="rect">
            <a:avLst/>
          </a:prstGeom>
        </p:spPr>
      </p:pic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xmlns="" id="{90A2CA08-F9A7-4416-8CA8-798B34116619}"/>
              </a:ext>
            </a:extLst>
          </p:cNvPr>
          <p:cNvSpPr/>
          <p:nvPr/>
        </p:nvSpPr>
        <p:spPr>
          <a:xfrm>
            <a:off x="933450" y="2962275"/>
            <a:ext cx="390525" cy="1504950"/>
          </a:xfrm>
          <a:prstGeom prst="leftBrace">
            <a:avLst>
              <a:gd name="adj1" fmla="val 8333"/>
              <a:gd name="adj2" fmla="val 51131"/>
            </a:avLst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45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xmlns="" id="{79BBDB42-0CC8-4D69-A8D0-CEF9A4E88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775" y="3215006"/>
            <a:ext cx="7772400" cy="2387600"/>
          </a:xfrm>
        </p:spPr>
        <p:txBody>
          <a:bodyPr/>
          <a:lstStyle/>
          <a:p>
            <a: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02</a:t>
            </a:r>
            <a:b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sz="4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/>
            </a:r>
            <a:br>
              <a:rPr lang="en-US" sz="44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While Reading</a:t>
            </a:r>
            <a:endParaRPr lang="ar-SA" b="1" dirty="0">
              <a:solidFill>
                <a:srgbClr val="008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88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xmlns="" id="{A5B57B3E-DAE9-4E25-9564-2B98C3E60E65}"/>
              </a:ext>
            </a:extLst>
          </p:cNvPr>
          <p:cNvSpPr/>
          <p:nvPr/>
        </p:nvSpPr>
        <p:spPr>
          <a:xfrm>
            <a:off x="4686300" y="233362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many paragraphs are there ?</a:t>
            </a:r>
            <a:endParaRPr lang="ar-SA" sz="2000" b="1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7059029-6311-4EE5-B965-EB02238B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76" t="25279" r="31575" b="10359"/>
          <a:stretch/>
        </p:blipFill>
        <p:spPr>
          <a:xfrm>
            <a:off x="200025" y="171450"/>
            <a:ext cx="3990976" cy="466725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0BECF1C0-6B8D-4CD3-BCEA-5691C9BD5822}"/>
              </a:ext>
            </a:extLst>
          </p:cNvPr>
          <p:cNvSpPr/>
          <p:nvPr/>
        </p:nvSpPr>
        <p:spPr>
          <a:xfrm>
            <a:off x="4695825" y="1981204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many subheadings are there?</a:t>
            </a:r>
            <a:endParaRPr lang="ar-SA" sz="2000" b="1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4E25E257-7F0F-4E58-86D9-4B32C67F2582}"/>
              </a:ext>
            </a:extLst>
          </p:cNvPr>
          <p:cNvSpPr/>
          <p:nvPr/>
        </p:nvSpPr>
        <p:spPr>
          <a:xfrm>
            <a:off x="4629150" y="1019175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There are </a:t>
            </a:r>
            <a:r>
              <a:rPr lang="en-US" b="1" dirty="0">
                <a:solidFill>
                  <a:srgbClr val="008000"/>
                </a:solidFill>
              </a:rPr>
              <a:t>8  </a:t>
            </a:r>
            <a:r>
              <a:rPr lang="en-US" dirty="0">
                <a:solidFill>
                  <a:srgbClr val="008000"/>
                </a:solidFill>
              </a:rPr>
              <a:t>paragraphs</a:t>
            </a:r>
            <a:endParaRPr lang="ar-SA" dirty="0">
              <a:solidFill>
                <a:srgbClr val="008000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6FFCEB1C-2885-4198-BBA6-788DDD7136F9}"/>
              </a:ext>
            </a:extLst>
          </p:cNvPr>
          <p:cNvSpPr/>
          <p:nvPr/>
        </p:nvSpPr>
        <p:spPr>
          <a:xfrm>
            <a:off x="4743450" y="2776541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There are 2 subheadings</a:t>
            </a:r>
            <a:endParaRPr lang="ar-SA" dirty="0">
              <a:solidFill>
                <a:srgbClr val="008000"/>
              </a:solidFill>
            </a:endParaRPr>
          </a:p>
        </p:txBody>
      </p: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ACEB033F-6F0A-4A29-82E5-8EEF9D4CDFD9}"/>
              </a:ext>
            </a:extLst>
          </p:cNvPr>
          <p:cNvCxnSpPr>
            <a:cxnSpLocks/>
          </p:cNvCxnSpPr>
          <p:nvPr/>
        </p:nvCxnSpPr>
        <p:spPr>
          <a:xfrm>
            <a:off x="2486025" y="1300162"/>
            <a:ext cx="4857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04DFC924-3E24-4282-9844-63C0955FC6B5}"/>
              </a:ext>
            </a:extLst>
          </p:cNvPr>
          <p:cNvSpPr/>
          <p:nvPr/>
        </p:nvSpPr>
        <p:spPr>
          <a:xfrm>
            <a:off x="75097" y="363856"/>
            <a:ext cx="378663" cy="378663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xmlns="" id="{FBE4B4E1-E86A-4576-B601-45368B0BDA14}"/>
              </a:ext>
            </a:extLst>
          </p:cNvPr>
          <p:cNvSpPr/>
          <p:nvPr/>
        </p:nvSpPr>
        <p:spPr>
          <a:xfrm>
            <a:off x="113197" y="1573531"/>
            <a:ext cx="378663" cy="378663"/>
          </a:xfrm>
          <a:prstGeom prst="ellipse">
            <a:avLst/>
          </a:prstGeom>
          <a:solidFill>
            <a:srgbClr val="0080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xmlns="" id="{27929AD8-0D40-4A98-926A-F1ACF1430007}"/>
              </a:ext>
            </a:extLst>
          </p:cNvPr>
          <p:cNvSpPr/>
          <p:nvPr/>
        </p:nvSpPr>
        <p:spPr>
          <a:xfrm>
            <a:off x="132247" y="3059431"/>
            <a:ext cx="378663" cy="378663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xmlns="" id="{3B89CE68-F205-4B68-AFB5-1F63D0D59035}"/>
              </a:ext>
            </a:extLst>
          </p:cNvPr>
          <p:cNvSpPr/>
          <p:nvPr/>
        </p:nvSpPr>
        <p:spPr>
          <a:xfrm>
            <a:off x="141772" y="4269106"/>
            <a:ext cx="378663" cy="378663"/>
          </a:xfrm>
          <a:prstGeom prst="ellipse">
            <a:avLst/>
          </a:prstGeom>
          <a:solidFill>
            <a:srgbClr val="0080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xmlns="" id="{14F93F29-B3B9-46B1-B6E0-45CECBB39CD2}"/>
              </a:ext>
            </a:extLst>
          </p:cNvPr>
          <p:cNvSpPr/>
          <p:nvPr/>
        </p:nvSpPr>
        <p:spPr>
          <a:xfrm>
            <a:off x="2027722" y="1240156"/>
            <a:ext cx="378663" cy="378663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xmlns="" id="{731D37B0-4B0B-46B1-883D-3871204280EC}"/>
              </a:ext>
            </a:extLst>
          </p:cNvPr>
          <p:cNvSpPr/>
          <p:nvPr/>
        </p:nvSpPr>
        <p:spPr>
          <a:xfrm>
            <a:off x="2037247" y="2125981"/>
            <a:ext cx="378663" cy="378663"/>
          </a:xfrm>
          <a:prstGeom prst="ellipse">
            <a:avLst/>
          </a:prstGeom>
          <a:solidFill>
            <a:srgbClr val="0080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xmlns="" id="{556FD9F6-112F-4424-B1BE-0CCACFB9CE0E}"/>
              </a:ext>
            </a:extLst>
          </p:cNvPr>
          <p:cNvSpPr/>
          <p:nvPr/>
        </p:nvSpPr>
        <p:spPr>
          <a:xfrm>
            <a:off x="1989622" y="2764156"/>
            <a:ext cx="378663" cy="378663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xmlns="" id="{E9CFEE31-7D05-4FA9-A009-E0B4D906D03E}"/>
              </a:ext>
            </a:extLst>
          </p:cNvPr>
          <p:cNvSpPr/>
          <p:nvPr/>
        </p:nvSpPr>
        <p:spPr>
          <a:xfrm>
            <a:off x="2008672" y="3630931"/>
            <a:ext cx="378663" cy="378663"/>
          </a:xfrm>
          <a:prstGeom prst="ellipse">
            <a:avLst/>
          </a:prstGeom>
          <a:solidFill>
            <a:srgbClr val="00800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xmlns="" id="{591DA6DB-7D18-4B63-A0AF-A2258DEF77C2}"/>
              </a:ext>
            </a:extLst>
          </p:cNvPr>
          <p:cNvSpPr/>
          <p:nvPr/>
        </p:nvSpPr>
        <p:spPr>
          <a:xfrm>
            <a:off x="4743450" y="3524254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are they ?</a:t>
            </a:r>
            <a:endParaRPr lang="ar-SA" sz="2000" b="1" dirty="0"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xmlns="" id="{9EC62C03-70C3-42C1-A730-261526B39668}"/>
              </a:ext>
            </a:extLst>
          </p:cNvPr>
          <p:cNvSpPr/>
          <p:nvPr/>
        </p:nvSpPr>
        <p:spPr>
          <a:xfrm>
            <a:off x="4772025" y="4338641"/>
            <a:ext cx="4000500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bg1"/>
          </a:solidFill>
          <a:ln w="38100">
            <a:solidFill>
              <a:srgbClr val="008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The People and The Economy</a:t>
            </a:r>
            <a:endParaRPr lang="ar-SA" dirty="0">
              <a:solidFill>
                <a:srgbClr val="008000"/>
              </a:solidFill>
            </a:endParaRPr>
          </a:p>
        </p:txBody>
      </p: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xmlns="" id="{1BCB31BD-4255-449F-B177-E1FC7E51DC0C}"/>
              </a:ext>
            </a:extLst>
          </p:cNvPr>
          <p:cNvCxnSpPr>
            <a:cxnSpLocks/>
          </p:cNvCxnSpPr>
          <p:nvPr/>
        </p:nvCxnSpPr>
        <p:spPr>
          <a:xfrm>
            <a:off x="400050" y="1423987"/>
            <a:ext cx="4857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1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1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3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4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4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accel="28000" fill="hold" grpId="0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5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5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9" grpId="0" animBg="1"/>
          <p:bldP spid="10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accel="28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8" grpId="0" animBg="1"/>
          <p:bldP spid="9" grpId="0" animBg="1"/>
          <p:bldP spid="10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3" grpId="0" animBg="1"/>
          <p:bldP spid="24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نسق Offic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8DD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Custom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FF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Motyw pakietu Office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Motyw pakietu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</TotalTime>
  <Words>312</Words>
  <Application>Microsoft Office PowerPoint</Application>
  <PresentationFormat>On-screen Show (4:3)</PresentationFormat>
  <Paragraphs>79</Paragraphs>
  <Slides>27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Office Theme</vt:lpstr>
      <vt:lpstr>نسق Office</vt:lpstr>
      <vt:lpstr>Motyw pakietu Office</vt:lpstr>
      <vt:lpstr>1_نسق Office</vt:lpstr>
      <vt:lpstr>1_Office Theme</vt:lpstr>
      <vt:lpstr>1_Motyw pakietu Office</vt:lpstr>
      <vt:lpstr>PowerPoint Presentation</vt:lpstr>
      <vt:lpstr>Lesson Objectives</vt:lpstr>
      <vt:lpstr>PowerPoint Presentation</vt:lpstr>
      <vt:lpstr>PowerPoint Presentation</vt:lpstr>
      <vt:lpstr>PowerPoint Presentation</vt:lpstr>
      <vt:lpstr>01  Before Reading</vt:lpstr>
      <vt:lpstr>PowerPoint Presentation</vt:lpstr>
      <vt:lpstr>02  While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  After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pptforschool.ru</dc:creator>
  <cp:lastModifiedBy>pc</cp:lastModifiedBy>
  <cp:revision>35</cp:revision>
  <dcterms:created xsi:type="dcterms:W3CDTF">2018-01-02T10:21:08Z</dcterms:created>
  <dcterms:modified xsi:type="dcterms:W3CDTF">2023-03-19T12:11:40Z</dcterms:modified>
</cp:coreProperties>
</file>