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302" r:id="rId2"/>
    <p:sldId id="303" r:id="rId3"/>
    <p:sldId id="272" r:id="rId4"/>
    <p:sldId id="258" r:id="rId5"/>
    <p:sldId id="273" r:id="rId6"/>
    <p:sldId id="275" r:id="rId7"/>
    <p:sldId id="288" r:id="rId8"/>
    <p:sldId id="289" r:id="rId9"/>
    <p:sldId id="291" r:id="rId10"/>
    <p:sldId id="279" r:id="rId11"/>
    <p:sldId id="277" r:id="rId12"/>
    <p:sldId id="292" r:id="rId13"/>
    <p:sldId id="293" r:id="rId14"/>
    <p:sldId id="301" r:id="rId15"/>
    <p:sldId id="294" r:id="rId16"/>
    <p:sldId id="295" r:id="rId17"/>
    <p:sldId id="296" r:id="rId18"/>
    <p:sldId id="298" r:id="rId19"/>
    <p:sldId id="261" r:id="rId20"/>
    <p:sldId id="299" r:id="rId21"/>
    <p:sldId id="30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  <a:srgbClr val="FFFF99"/>
    <a:srgbClr val="66FFFF"/>
    <a:srgbClr val="0066FF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60" d="100"/>
          <a:sy n="60" d="100"/>
        </p:scale>
        <p:origin x="-157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F530BB-191C-4834-BB84-D1CC63EB5071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  <a:endParaRPr lang="en-US" noProof="0" smtClean="0"/>
          </a:p>
          <a:p>
            <a:pPr lvl="1"/>
            <a:r>
              <a:rPr lang="ar-SA" noProof="0" smtClean="0"/>
              <a:t>المستوى الثاني</a:t>
            </a:r>
            <a:endParaRPr lang="en-US" noProof="0" smtClean="0"/>
          </a:p>
          <a:p>
            <a:pPr lvl="2"/>
            <a:r>
              <a:rPr lang="ar-SA" noProof="0" smtClean="0"/>
              <a:t>المستوى الثالث</a:t>
            </a:r>
            <a:endParaRPr lang="en-US" noProof="0" smtClean="0"/>
          </a:p>
          <a:p>
            <a:pPr lvl="3"/>
            <a:r>
              <a:rPr lang="ar-SA" noProof="0" smtClean="0"/>
              <a:t>المستوى الرابع</a:t>
            </a:r>
            <a:endParaRPr lang="en-US" noProof="0" smtClean="0"/>
          </a:p>
          <a:p>
            <a:pPr lvl="4"/>
            <a:r>
              <a:rPr lang="ar-SA" noProof="0" smtClean="0"/>
              <a:t>المستوى الخامس</a:t>
            </a:r>
            <a:endParaRPr lang="en-US" noProof="0" smtClean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E432DF-D278-4380-B2F2-ED0C4BBEC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>
              <a:cs typeface="Arial" pitchFamily="34" charset="0"/>
            </a:endParaRPr>
          </a:p>
        </p:txBody>
      </p:sp>
      <p:sp>
        <p:nvSpPr>
          <p:cNvPr id="2458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97A483-925A-461F-A15E-E26EC8EB9EDF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C0179-20D4-47EF-B376-472CA1EBCB21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16996-5893-4AD5-8983-907A6985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AF67-8378-47B6-90E0-18A0AADDB57C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031D7-DB24-46DE-9D41-755FFE272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06F01-68EB-4B9A-A7D5-01A5B092E2B7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C8A0-F957-4129-BF6C-078320A46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D5C3-FEC2-4FE6-8259-46A0DE37E118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689C8-71E1-45F5-B588-D9CA1339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199FB-5D7C-42D2-9159-0CC7A32BD369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4F77-F760-4233-80BE-57DD36A77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4084B-F6EC-4958-88D2-CE6555CB90ED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35407-F327-4D8C-B7B9-50D9AF4D0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30EB-C384-41CD-AB88-517B8C5308F6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6C950-962A-4469-90B8-94ABD06A5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949E4-5D8D-4420-9170-F846B7E5EF10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4FDEC-C8F0-4579-B02B-27C2966E0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DD4D5-1AB0-45C2-B909-8EC0F27FB359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0FCF-479D-466B-98E3-14726CCAF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F344-1327-467C-81BA-08C38EEB8479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08D2B-2F6C-4CC4-B5AE-6E80DDF6C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75E5D-6392-4520-A016-3FAD04617EC0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F7735-916A-42C6-AFFD-152FC81ED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1215 - thip sou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  <a:endParaRPr lang="en-US" smtClean="0"/>
          </a:p>
          <a:p>
            <a:pPr lvl="1"/>
            <a:r>
              <a:rPr lang="ar-SA" smtClean="0"/>
              <a:t>المستوى الثاني</a:t>
            </a:r>
            <a:endParaRPr lang="en-US" smtClean="0"/>
          </a:p>
          <a:p>
            <a:pPr lvl="2"/>
            <a:r>
              <a:rPr lang="ar-SA" smtClean="0"/>
              <a:t>المستوى الثالث</a:t>
            </a:r>
            <a:endParaRPr lang="en-US" smtClean="0"/>
          </a:p>
          <a:p>
            <a:pPr lvl="3"/>
            <a:r>
              <a:rPr lang="ar-SA" smtClean="0"/>
              <a:t>المستوى الرابع</a:t>
            </a:r>
            <a:endParaRPr lang="en-US" smtClean="0"/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845DFB-5D87-4454-A4B7-384BCFFF350E}" type="datetimeFigureOut">
              <a:rPr lang="en-US"/>
              <a:pPr>
                <a:defRPr/>
              </a:pPr>
              <a:t>12/16/2016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C15FCF-3213-49A8-92A1-2969759D0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1"/>
    <p:sndAc>
      <p:stSnd>
        <p:snd r:embed="rId13" name="1215 - thip sound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0.wav"/><Relationship Id="rId7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3.wav"/><Relationship Id="rId5" Type="http://schemas.openxmlformats.org/officeDocument/2006/relationships/audio" Target="../media/audio42.wav"/><Relationship Id="rId4" Type="http://schemas.openxmlformats.org/officeDocument/2006/relationships/audio" Target="../media/audio41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50.wav"/><Relationship Id="rId4" Type="http://schemas.openxmlformats.org/officeDocument/2006/relationships/audio" Target="../media/audio4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audio" Target="../media/audio60.wav"/><Relationship Id="rId18" Type="http://schemas.openxmlformats.org/officeDocument/2006/relationships/image" Target="../media/image17.png"/><Relationship Id="rId3" Type="http://schemas.openxmlformats.org/officeDocument/2006/relationships/audio" Target="../media/audio8.wav"/><Relationship Id="rId7" Type="http://schemas.openxmlformats.org/officeDocument/2006/relationships/audio" Target="../media/audio55.wav"/><Relationship Id="rId12" Type="http://schemas.openxmlformats.org/officeDocument/2006/relationships/audio" Target="../media/audio13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4.wav"/><Relationship Id="rId11" Type="http://schemas.openxmlformats.org/officeDocument/2006/relationships/audio" Target="../media/audio59.wav"/><Relationship Id="rId5" Type="http://schemas.openxmlformats.org/officeDocument/2006/relationships/audio" Target="../media/audio53.wav"/><Relationship Id="rId15" Type="http://schemas.openxmlformats.org/officeDocument/2006/relationships/audio" Target="../media/audio62.wav"/><Relationship Id="rId10" Type="http://schemas.openxmlformats.org/officeDocument/2006/relationships/audio" Target="../media/audio58.wav"/><Relationship Id="rId4" Type="http://schemas.openxmlformats.org/officeDocument/2006/relationships/audio" Target="../media/audio52.wav"/><Relationship Id="rId9" Type="http://schemas.openxmlformats.org/officeDocument/2006/relationships/audio" Target="../media/audio57.wav"/><Relationship Id="rId14" Type="http://schemas.openxmlformats.org/officeDocument/2006/relationships/audio" Target="../media/audio6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3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5.wav"/><Relationship Id="rId5" Type="http://schemas.openxmlformats.org/officeDocument/2006/relationships/audio" Target="../media/audio64.wav"/><Relationship Id="rId4" Type="http://schemas.openxmlformats.org/officeDocument/2006/relationships/audio" Target="../media/audio63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audio" Target="../media/audio6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2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audio" Target="../media/audio2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4.wav"/><Relationship Id="rId7" Type="http://schemas.openxmlformats.org/officeDocument/2006/relationships/image" Target="../media/image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audio" Target="../media/audio2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9.png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12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.wav"/><Relationship Id="rId11" Type="http://schemas.openxmlformats.org/officeDocument/2006/relationships/audio" Target="../media/audio37.wav"/><Relationship Id="rId5" Type="http://schemas.openxmlformats.org/officeDocument/2006/relationships/audio" Target="../media/audio31.wav"/><Relationship Id="rId10" Type="http://schemas.openxmlformats.org/officeDocument/2006/relationships/audio" Target="../media/audio36.wav"/><Relationship Id="rId4" Type="http://schemas.openxmlformats.org/officeDocument/2006/relationships/audio" Target="../media/audio30.wav"/><Relationship Id="rId9" Type="http://schemas.openxmlformats.org/officeDocument/2006/relationships/audio" Target="../media/audio3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audio" Target="../media/audio3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ذو زوايا قطرية مستديرة 1"/>
          <p:cNvSpPr/>
          <p:nvPr/>
        </p:nvSpPr>
        <p:spPr>
          <a:xfrm>
            <a:off x="4214813" y="585788"/>
            <a:ext cx="4456112" cy="1554162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sp>
        <p:nvSpPr>
          <p:cNvPr id="12" name="مربع نص 3"/>
          <p:cNvSpPr txBox="1"/>
          <p:nvPr/>
        </p:nvSpPr>
        <p:spPr>
          <a:xfrm>
            <a:off x="3357563" y="820738"/>
            <a:ext cx="6143625" cy="110799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solidFill>
                  <a:srgbClr val="C00000"/>
                </a:solidFill>
              </a:rPr>
              <a:t>الْوَحْدَةُ الْخَامِسَةُ</a:t>
            </a:r>
            <a:endParaRPr lang="ar-EG" sz="6600" b="1" dirty="0">
              <a:solidFill>
                <a:srgbClr val="C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14313" y="2928938"/>
            <a:ext cx="5072062" cy="2511425"/>
            <a:chOff x="270" y="904"/>
            <a:chExt cx="5355" cy="2291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70" y="904"/>
              <a:ext cx="5355" cy="2291"/>
              <a:chOff x="3000343" y="248185"/>
              <a:chExt cx="5929375" cy="2037805"/>
            </a:xfrm>
          </p:grpSpPr>
          <p:sp>
            <p:nvSpPr>
              <p:cNvPr id="17" name="Double Wave 11"/>
              <p:cNvSpPr/>
              <p:nvPr/>
            </p:nvSpPr>
            <p:spPr>
              <a:xfrm>
                <a:off x="3000343" y="248185"/>
                <a:ext cx="5571200" cy="1711910"/>
              </a:xfrm>
              <a:prstGeom prst="doubleWave">
                <a:avLst>
                  <a:gd name="adj1" fmla="val 5777"/>
                  <a:gd name="adj2" fmla="val -593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ouble Wave 10"/>
              <p:cNvSpPr/>
              <p:nvPr/>
            </p:nvSpPr>
            <p:spPr>
              <a:xfrm>
                <a:off x="3356662" y="571503"/>
                <a:ext cx="5573056" cy="1714487"/>
              </a:xfrm>
              <a:prstGeom prst="doubleWave">
                <a:avLst>
                  <a:gd name="adj1" fmla="val 3699"/>
                  <a:gd name="adj2" fmla="val -4539"/>
                </a:avLst>
              </a:prstGeom>
              <a:solidFill>
                <a:srgbClr val="9900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Double Wave 18"/>
              <p:cNvSpPr/>
              <p:nvPr/>
            </p:nvSpPr>
            <p:spPr>
              <a:xfrm>
                <a:off x="3165511" y="366692"/>
                <a:ext cx="5571200" cy="1713199"/>
              </a:xfrm>
              <a:prstGeom prst="doubleWave">
                <a:avLst>
                  <a:gd name="adj1" fmla="val 4618"/>
                  <a:gd name="adj2" fmla="val -3208"/>
                </a:avLst>
              </a:prstGeom>
              <a:solidFill>
                <a:srgbClr val="FF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>
              <a:off x="671" y="1283"/>
              <a:ext cx="4529" cy="1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9600" b="1" dirty="0" smtClean="0">
                  <a:solidFill>
                    <a:srgbClr val="002060"/>
                  </a:solidFill>
                </a:rPr>
                <a:t>الْمَادَّةُ</a:t>
              </a:r>
              <a:endParaRPr lang="ar-EG" sz="96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ransition>
    <p:circle/>
    <p:sndAc>
      <p:stSnd>
        <p:snd r:embed="rId2" name="typ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وحدة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img_1355588848_83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28600"/>
            <a:ext cx="5486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صورة 1" descr="195522h47-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0"/>
            <a:ext cx="33528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6324600" y="685800"/>
            <a:ext cx="1587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6000" b="1" dirty="0">
                <a:solidFill>
                  <a:schemeClr val="bg1"/>
                </a:solidFill>
                <a:latin typeface="Arial" charset="0"/>
                <a:cs typeface="Arial" charset="0"/>
              </a:rPr>
              <a:t>أجرب</a:t>
            </a:r>
            <a:endParaRPr lang="en-US" sz="72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838200" y="533400"/>
            <a:ext cx="41997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>
                <a:solidFill>
                  <a:srgbClr val="002060"/>
                </a:solidFill>
                <a:latin typeface="Arial" charset="0"/>
                <a:cs typeface="Arial" charset="0"/>
              </a:rPr>
              <a:t>المواد والأدوات </a:t>
            </a:r>
            <a:endParaRPr lang="en-US" sz="6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صورة 8" descr="Rectangle04-DarkRed.png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-28000" contrast="48000"/>
          </a:blip>
          <a:stretch>
            <a:fillRect/>
          </a:stretch>
        </p:blipFill>
        <p:spPr>
          <a:xfrm>
            <a:off x="0" y="2574796"/>
            <a:ext cx="8762999" cy="4359404"/>
          </a:xfrm>
          <a:prstGeom prst="rect">
            <a:avLst/>
          </a:prstGeom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85800" y="2819400"/>
            <a:ext cx="7010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0" hangingPunct="0">
              <a:lnSpc>
                <a:spcPct val="150000"/>
              </a:lnSpc>
            </a:pPr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قطعة خشبية، مكعب سكر، كرة </a:t>
            </a:r>
            <a:r>
              <a:rPr lang="ar-EG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جولف</a:t>
            </a:r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، كرة تنس الطاولة، قطعة من الورق، طباشير، ملعقة بلاستيكية، ميزان، كتلة وزن، مسطرة، مخبار مدرج، ماء، قلم رصاص.</a:t>
            </a:r>
            <a:endParaRPr lang="ar-EG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اد والأد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طعة خشبية، مكعب سكر، كرة جول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5800" y="810161"/>
            <a:ext cx="502920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EG" sz="4000" b="1" dirty="0">
                <a:solidFill>
                  <a:srgbClr val="C00000"/>
                </a:solidFill>
              </a:rPr>
              <a:t>1- ألاحظ </a:t>
            </a:r>
            <a:r>
              <a:rPr lang="ar-EG" sz="4000" b="1" dirty="0" smtClean="0">
                <a:solidFill>
                  <a:srgbClr val="C00000"/>
                </a:solidFill>
              </a:rPr>
              <a:t>لونَ </a:t>
            </a:r>
            <a:r>
              <a:rPr lang="ar-EG" sz="4000" b="1" dirty="0">
                <a:solidFill>
                  <a:srgbClr val="C00000"/>
                </a:solidFill>
              </a:rPr>
              <a:t>كل جسم من الأجسام </a:t>
            </a:r>
            <a:r>
              <a:rPr lang="ar-EG" sz="4000" b="1" dirty="0" smtClean="0">
                <a:solidFill>
                  <a:srgbClr val="C00000"/>
                </a:solidFill>
              </a:rPr>
              <a:t>السابقة، وملمسَها</a:t>
            </a:r>
            <a:r>
              <a:rPr lang="ar-EG" sz="4000" b="1" dirty="0">
                <a:solidFill>
                  <a:srgbClr val="C00000"/>
                </a:solidFill>
              </a:rPr>
              <a:t>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3400" y="4162961"/>
            <a:ext cx="586740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2- أسجل البيانات في جدول على النحو الموضح في الصفحة التالية.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لاحظ لون كل جسم من الأجسام الساب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جل البيانات في جدول على النح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8600" y="781050"/>
            <a:ext cx="5715000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EG" sz="3600" b="1" dirty="0">
                <a:solidFill>
                  <a:schemeClr val="tx1"/>
                </a:solidFill>
              </a:rPr>
              <a:t>3- </a:t>
            </a:r>
            <a:r>
              <a:rPr lang="ar-EG" sz="3600" b="1" dirty="0">
                <a:solidFill>
                  <a:srgbClr val="FFFF00"/>
                </a:solidFill>
              </a:rPr>
              <a:t>أقيس</a:t>
            </a:r>
            <a:r>
              <a:rPr lang="ar-EG" sz="3600" b="1" dirty="0">
                <a:solidFill>
                  <a:schemeClr val="tx1"/>
                </a:solidFill>
              </a:rPr>
              <a:t> كتلة كل جسم بالجرام بالميزان، </a:t>
            </a:r>
            <a:r>
              <a:rPr lang="ar-EG" sz="3600" b="1" dirty="0" smtClean="0">
                <a:solidFill>
                  <a:schemeClr val="tx1"/>
                </a:solidFill>
              </a:rPr>
              <a:t>وأجدولُ </a:t>
            </a:r>
            <a:r>
              <a:rPr lang="ar-EG" sz="3600" b="1" dirty="0">
                <a:solidFill>
                  <a:schemeClr val="tx1"/>
                </a:solidFill>
              </a:rPr>
              <a:t>الكتل القياسية، وأسجل ذلك في الجدول.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3579812"/>
            <a:ext cx="6477000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EG" sz="3600" b="1" dirty="0" smtClean="0">
                <a:solidFill>
                  <a:schemeClr val="tx1"/>
                </a:solidFill>
              </a:rPr>
              <a:t>4- أُوجِدُ حجمَ </a:t>
            </a:r>
            <a:r>
              <a:rPr lang="ar-EG" sz="3600" b="1" dirty="0">
                <a:solidFill>
                  <a:schemeClr val="tx1"/>
                </a:solidFill>
              </a:rPr>
              <a:t>الأجسام المستطيلة المنتظمة الأشكال باستخدام الصيغة: </a:t>
            </a:r>
            <a:r>
              <a:rPr lang="ar-EG" sz="3600" b="1" dirty="0" smtClean="0">
                <a:solidFill>
                  <a:schemeClr val="tx1"/>
                </a:solidFill>
              </a:rPr>
              <a:t/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الحجم= </a:t>
            </a:r>
            <a:r>
              <a:rPr lang="ar-EG" sz="3600" b="1" dirty="0">
                <a:solidFill>
                  <a:schemeClr val="tx1"/>
                </a:solidFill>
              </a:rPr>
              <a:t>الطول </a:t>
            </a:r>
            <a:r>
              <a:rPr lang="en-US" sz="3600" b="1" dirty="0">
                <a:solidFill>
                  <a:schemeClr val="tx1"/>
                </a:solidFill>
                <a:sym typeface="Wingdings 2" pitchFamily="18" charset="2"/>
              </a:rPr>
              <a:t></a:t>
            </a:r>
            <a:r>
              <a:rPr lang="ar-EG" sz="3600" b="1" dirty="0">
                <a:solidFill>
                  <a:schemeClr val="tx1"/>
                </a:solidFill>
                <a:sym typeface="Wingdings 2" pitchFamily="18" charset="2"/>
              </a:rPr>
              <a:t> </a:t>
            </a:r>
            <a:r>
              <a:rPr lang="ar-EG" sz="3600" b="1" dirty="0">
                <a:solidFill>
                  <a:schemeClr val="tx1"/>
                </a:solidFill>
              </a:rPr>
              <a:t>العرض </a:t>
            </a:r>
            <a:r>
              <a:rPr lang="en-US" sz="3600" b="1" dirty="0">
                <a:solidFill>
                  <a:schemeClr val="tx1"/>
                </a:solidFill>
                <a:sym typeface="Wingdings 2" pitchFamily="18" charset="2"/>
              </a:rPr>
              <a:t></a:t>
            </a:r>
            <a:r>
              <a:rPr lang="ar-EG" sz="3600" b="1" dirty="0">
                <a:solidFill>
                  <a:schemeClr val="tx1"/>
                </a:solidFill>
                <a:sym typeface="Wingdings 2" pitchFamily="18" charset="2"/>
              </a:rPr>
              <a:t> </a:t>
            </a:r>
            <a:r>
              <a:rPr lang="ar-EG" sz="3600" b="1" dirty="0">
                <a:solidFill>
                  <a:schemeClr val="tx1"/>
                </a:solidFill>
              </a:rPr>
              <a:t>الارتفاع. </a:t>
            </a:r>
            <a:r>
              <a:rPr lang="ar-EG" sz="3600" b="1" dirty="0" smtClean="0">
                <a:solidFill>
                  <a:schemeClr val="tx1"/>
                </a:solidFill>
              </a:rPr>
              <a:t/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ثم أسجِّل </a:t>
            </a:r>
            <a:r>
              <a:rPr lang="ar-EG" sz="3600" b="1" dirty="0">
                <a:solidFill>
                  <a:schemeClr val="tx1"/>
                </a:solidFill>
              </a:rPr>
              <a:t>النتائج في الجدول.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يس كتلة كل جسم بالجرام بالميز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حجم الأجسام المستطيلة المنتظ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8600" y="609600"/>
            <a:ext cx="8153400" cy="59093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3600" b="1" dirty="0">
                <a:solidFill>
                  <a:schemeClr val="bg1"/>
                </a:solidFill>
              </a:rPr>
              <a:t>5- </a:t>
            </a:r>
            <a:r>
              <a:rPr lang="ar-EG" sz="3600" b="1" dirty="0" smtClean="0">
                <a:solidFill>
                  <a:schemeClr val="bg1"/>
                </a:solidFill>
              </a:rPr>
              <a:t>أُوجدُ </a:t>
            </a:r>
            <a:r>
              <a:rPr lang="ar-EG" sz="3600" b="1" dirty="0">
                <a:solidFill>
                  <a:schemeClr val="bg1"/>
                </a:solidFill>
              </a:rPr>
              <a:t>حجم الأجسام غير المنتظمة الشكل. </a:t>
            </a:r>
            <a:r>
              <a:rPr lang="ar-EG" sz="3600" b="1" dirty="0" smtClean="0">
                <a:solidFill>
                  <a:schemeClr val="bg1"/>
                </a:solidFill>
              </a:rPr>
              <a:t>ولإيجاد </a:t>
            </a:r>
            <a:r>
              <a:rPr lang="ar-EG" sz="3600" b="1" dirty="0">
                <a:solidFill>
                  <a:schemeClr val="bg1"/>
                </a:solidFill>
              </a:rPr>
              <a:t>حجم كل جسم منها، أملأ المخبار المدرج </a:t>
            </a:r>
            <a:r>
              <a:rPr lang="ar-EG" sz="3600" b="1" dirty="0" smtClean="0">
                <a:solidFill>
                  <a:schemeClr val="bg1"/>
                </a:solidFill>
              </a:rPr>
              <a:t>جزئيًّا </a:t>
            </a:r>
            <a:r>
              <a:rPr lang="ar-EG" sz="3600" b="1" dirty="0">
                <a:solidFill>
                  <a:schemeClr val="bg1"/>
                </a:solidFill>
              </a:rPr>
              <a:t>بالماء، </a:t>
            </a:r>
            <a:r>
              <a:rPr lang="ar-EG" sz="3600" b="1" dirty="0" smtClean="0">
                <a:solidFill>
                  <a:schemeClr val="bg1"/>
                </a:solidFill>
              </a:rPr>
              <a:t>وأقيس حجمَه</a:t>
            </a:r>
            <a:r>
              <a:rPr lang="ar-EG" sz="3600" b="1" dirty="0">
                <a:solidFill>
                  <a:schemeClr val="bg1"/>
                </a:solidFill>
              </a:rPr>
              <a:t>، ثم </a:t>
            </a:r>
            <a:r>
              <a:rPr lang="ar-EG" sz="3600" b="1" dirty="0" smtClean="0">
                <a:solidFill>
                  <a:schemeClr val="bg1"/>
                </a:solidFill>
              </a:rPr>
              <a:t>أضعُ </a:t>
            </a:r>
            <a:r>
              <a:rPr lang="ar-EG" sz="3600" b="1" dirty="0">
                <a:solidFill>
                  <a:schemeClr val="bg1"/>
                </a:solidFill>
              </a:rPr>
              <a:t>الجسم في المخبار. </a:t>
            </a:r>
            <a:r>
              <a:rPr lang="ar-EG" sz="3600" b="1" dirty="0" smtClean="0">
                <a:solidFill>
                  <a:schemeClr val="bg1"/>
                </a:solidFill>
              </a:rPr>
              <a:t/>
            </a:r>
            <a:br>
              <a:rPr lang="ar-EG" sz="3600" b="1" dirty="0" smtClean="0">
                <a:solidFill>
                  <a:schemeClr val="bg1"/>
                </a:solidFill>
              </a:rPr>
            </a:br>
            <a:r>
              <a:rPr lang="ar-EG" sz="3600" b="1" dirty="0" smtClean="0">
                <a:solidFill>
                  <a:schemeClr val="bg1"/>
                </a:solidFill>
              </a:rPr>
              <a:t>إذا </a:t>
            </a:r>
            <a:r>
              <a:rPr lang="ar-EG" sz="3600" b="1" dirty="0">
                <a:solidFill>
                  <a:schemeClr val="bg1"/>
                </a:solidFill>
              </a:rPr>
              <a:t>طفا الجسم فوق سطح </a:t>
            </a:r>
            <a:r>
              <a:rPr lang="ar-EG" sz="3600" b="1" dirty="0" smtClean="0">
                <a:solidFill>
                  <a:schemeClr val="bg1"/>
                </a:solidFill>
              </a:rPr>
              <a:t>الماء، </a:t>
            </a:r>
            <a:r>
              <a:rPr lang="ar-EG" sz="3600" b="1" dirty="0">
                <a:solidFill>
                  <a:schemeClr val="bg1"/>
                </a:solidFill>
              </a:rPr>
              <a:t>أستخدم رأس قلم الرصاص لدفعه إلى تحت الماء. ثم أقيس الحجم مرة أخرى، ثم أطرح حجم الماء </a:t>
            </a:r>
            <a:r>
              <a:rPr lang="ar-EG" sz="3600" b="1" dirty="0" smtClean="0">
                <a:solidFill>
                  <a:schemeClr val="bg1"/>
                </a:solidFill>
              </a:rPr>
              <a:t>منفردًا </a:t>
            </a:r>
            <a:r>
              <a:rPr lang="ar-EG" sz="3600" b="1" dirty="0">
                <a:solidFill>
                  <a:schemeClr val="bg1"/>
                </a:solidFill>
              </a:rPr>
              <a:t>من حجم الماء مع الجسم. </a:t>
            </a:r>
            <a:r>
              <a:rPr lang="ar-EG" sz="3600" b="1" dirty="0" smtClean="0">
                <a:solidFill>
                  <a:schemeClr val="bg1"/>
                </a:solidFill>
              </a:rPr>
              <a:t>أسجِّلُ </a:t>
            </a:r>
            <a:r>
              <a:rPr lang="ar-EG" sz="3600" b="1" dirty="0">
                <a:solidFill>
                  <a:schemeClr val="bg1"/>
                </a:solidFill>
              </a:rPr>
              <a:t>هذا الحجم في الجدول.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وجد حجم الأجسام غير المنتظمة ال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4953000" y="5105400"/>
            <a:ext cx="3886200" cy="1371600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029200" y="5257800"/>
            <a:ext cx="373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3200" b="1" dirty="0">
                <a:solidFill>
                  <a:schemeClr val="bg1"/>
                </a:solidFill>
              </a:rPr>
              <a:t>يمكنني استخدام الماء لقياس حجم بعض الأجسام.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57200" y="5029200"/>
            <a:ext cx="3886200" cy="1371600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762000" y="5218113"/>
            <a:ext cx="3276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 dirty="0">
                <a:solidFill>
                  <a:schemeClr val="bg1"/>
                </a:solidFill>
              </a:rPr>
              <a:t>حجم الماء المزاح يساوي حجم الجسم.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381000"/>
            <a:ext cx="38862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81000"/>
            <a:ext cx="3886200" cy="3733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ر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ني استخدام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ر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جم الماء المزاح يساوي حجم 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1000" y="2090678"/>
            <a:ext cx="6324600" cy="286232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4000" b="1" dirty="0">
                <a:solidFill>
                  <a:schemeClr val="bg1"/>
                </a:solidFill>
              </a:rPr>
              <a:t>6-  </a:t>
            </a:r>
            <a:r>
              <a:rPr lang="ar-EG" sz="4000" b="1" dirty="0" smtClean="0">
                <a:solidFill>
                  <a:schemeClr val="bg1"/>
                </a:solidFill>
              </a:rPr>
              <a:t>أحسُبُ كثافةَ </a:t>
            </a:r>
            <a:r>
              <a:rPr lang="ar-EG" sz="4000" b="1" dirty="0">
                <a:solidFill>
                  <a:schemeClr val="bg1"/>
                </a:solidFill>
              </a:rPr>
              <a:t>كل </a:t>
            </a:r>
            <a:r>
              <a:rPr lang="ar-EG" sz="4000" b="1" dirty="0" smtClean="0">
                <a:solidFill>
                  <a:schemeClr val="bg1"/>
                </a:solidFill>
              </a:rPr>
              <a:t>جسمٍ بالمعادلة:      </a:t>
            </a:r>
            <a:r>
              <a:rPr lang="ar-EG" sz="4000" b="1" dirty="0" smtClean="0">
                <a:solidFill>
                  <a:srgbClr val="C00000"/>
                </a:solidFill>
              </a:rPr>
              <a:t>الكثافة </a:t>
            </a:r>
            <a:r>
              <a:rPr lang="ar-EG" sz="4000" b="1" dirty="0">
                <a:solidFill>
                  <a:srgbClr val="C00000"/>
                </a:solidFill>
              </a:rPr>
              <a:t>= الكتلة / الحجم</a:t>
            </a:r>
            <a:r>
              <a:rPr lang="ar-EG" sz="4000" b="1" dirty="0" smtClean="0">
                <a:solidFill>
                  <a:srgbClr val="C00000"/>
                </a:solidFill>
              </a:rPr>
              <a:t>.</a:t>
            </a:r>
            <a:r>
              <a:rPr lang="ar-EG" sz="4000" b="1" dirty="0" smtClean="0">
                <a:solidFill>
                  <a:schemeClr val="bg1"/>
                </a:solidFill>
              </a:rPr>
              <a:t/>
            </a:r>
            <a:br>
              <a:rPr lang="ar-EG" sz="4000" b="1" dirty="0" smtClean="0">
                <a:solidFill>
                  <a:schemeClr val="bg1"/>
                </a:solidFill>
              </a:rPr>
            </a:br>
            <a:r>
              <a:rPr lang="ar-EG" sz="4000" b="1" dirty="0" smtClean="0">
                <a:solidFill>
                  <a:schemeClr val="bg1"/>
                </a:solidFill>
              </a:rPr>
              <a:t> </a:t>
            </a:r>
            <a:r>
              <a:rPr lang="ar-EG" sz="4000" b="1" dirty="0">
                <a:solidFill>
                  <a:schemeClr val="bg1"/>
                </a:solidFill>
              </a:rPr>
              <a:t>أسجل هذه البيانات في الجدول.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سب كثافة كل جسم بالمعاد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0" y="0"/>
          <a:ext cx="9144000" cy="4527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824680">
                <a:tc gridSpan="6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041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kern="120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99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99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99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012432" y="152400"/>
            <a:ext cx="46169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 dirty="0">
                <a:solidFill>
                  <a:schemeClr val="bg1"/>
                </a:solidFill>
              </a:rPr>
              <a:t> الخصائص الفيزيائية للأجسام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7925463" y="990600"/>
            <a:ext cx="883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 dirty="0">
                <a:solidFill>
                  <a:srgbClr val="002060"/>
                </a:solidFill>
              </a:rPr>
              <a:t>الجسم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476990" y="990600"/>
            <a:ext cx="788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 dirty="0">
                <a:solidFill>
                  <a:srgbClr val="002060"/>
                </a:solidFill>
              </a:rPr>
              <a:t>اللون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813907" y="990600"/>
            <a:ext cx="1053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 dirty="0">
                <a:solidFill>
                  <a:srgbClr val="002060"/>
                </a:solidFill>
              </a:rPr>
              <a:t>الملمس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3048000" y="874713"/>
            <a:ext cx="152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 dirty="0">
                <a:solidFill>
                  <a:srgbClr val="002060"/>
                </a:solidFill>
              </a:rPr>
              <a:t>الكتلة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 rtl="1"/>
            <a:r>
              <a:rPr lang="ar-EG" sz="2800" b="1" dirty="0">
                <a:solidFill>
                  <a:srgbClr val="002060"/>
                </a:solidFill>
              </a:rPr>
              <a:t>(جم)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600200" y="798513"/>
            <a:ext cx="14049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 eaLnBrk="0" hangingPunct="0"/>
            <a:r>
              <a:rPr lang="ar-EG" sz="2800" b="1" dirty="0">
                <a:solidFill>
                  <a:srgbClr val="002060"/>
                </a:solidFill>
              </a:rPr>
              <a:t>الحجم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 rtl="1" eaLnBrk="0" hangingPunct="0"/>
            <a:r>
              <a:rPr lang="ar-EG" sz="2800" b="1" dirty="0">
                <a:solidFill>
                  <a:srgbClr val="002060"/>
                </a:solidFill>
              </a:rPr>
              <a:t>(سم3)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76200" y="874713"/>
            <a:ext cx="13917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1" eaLnBrk="0" hangingPunct="0"/>
            <a:r>
              <a:rPr lang="ar-EG" sz="2800" b="1" dirty="0">
                <a:solidFill>
                  <a:srgbClr val="002060"/>
                </a:solidFill>
              </a:rPr>
              <a:t>الكثافة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 rtl="1" eaLnBrk="0" hangingPunct="0"/>
            <a:r>
              <a:rPr lang="ar-EG" sz="2800" b="1" dirty="0">
                <a:solidFill>
                  <a:srgbClr val="002060"/>
                </a:solidFill>
              </a:rPr>
              <a:t>(جم/سم3)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610475" y="1981200"/>
            <a:ext cx="1609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 dirty="0">
                <a:solidFill>
                  <a:srgbClr val="C00000"/>
                </a:solidFill>
              </a:rPr>
              <a:t>قطعة خشبية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7639050" y="2819400"/>
            <a:ext cx="14702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 dirty="0">
                <a:solidFill>
                  <a:srgbClr val="C00000"/>
                </a:solidFill>
              </a:rPr>
              <a:t>مكعب سكر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696200" y="3657600"/>
            <a:ext cx="1400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 dirty="0">
                <a:solidFill>
                  <a:srgbClr val="C00000"/>
                </a:solidFill>
              </a:rPr>
              <a:t>كرة </a:t>
            </a:r>
            <a:r>
              <a:rPr lang="ar-EG" sz="2800" b="1" dirty="0" err="1">
                <a:solidFill>
                  <a:srgbClr val="C00000"/>
                </a:solidFill>
              </a:rPr>
              <a:t>جولف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6" name="صورة 15" descr="Old-font-b-China-b-font-Ancestral-Wooden-IQ-Puzzle-Cubes-Educational-font-b-Toys-b.gif"/>
          <p:cNvPicPr>
            <a:picLocks noChangeAspect="1"/>
          </p:cNvPicPr>
          <p:nvPr/>
        </p:nvPicPr>
        <p:blipFill>
          <a:blip r:embed="rId16">
            <a:lum bright="-48000"/>
          </a:blip>
          <a:srcRect/>
          <a:stretch>
            <a:fillRect/>
          </a:stretch>
        </p:blipFill>
        <p:spPr bwMode="auto">
          <a:xfrm>
            <a:off x="4648200" y="48006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صورة 16" descr="78460079_XS.gi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590800" y="4876800"/>
            <a:ext cx="16605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صورة 17" descr="golf-ball.gi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81000" y="4800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3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خصائص الفيزيائية للأجس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ل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كت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قطعة خشب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مكعب س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كرة جول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49153" grpId="0"/>
      <p:bldP spid="49154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0" y="0"/>
          <a:ext cx="9144000" cy="4527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824680">
                <a:tc gridSpan="6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041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kern="120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99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99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996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7500938" y="1789113"/>
            <a:ext cx="16430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 dirty="0">
                <a:solidFill>
                  <a:srgbClr val="C00000"/>
                </a:solidFill>
              </a:rPr>
              <a:t>كرة تنس طاولة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7500938" y="2703513"/>
            <a:ext cx="16002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 dirty="0">
                <a:solidFill>
                  <a:srgbClr val="C00000"/>
                </a:solidFill>
              </a:rPr>
              <a:t>قطعة طباشير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7653338" y="3617913"/>
            <a:ext cx="13509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 dirty="0">
                <a:solidFill>
                  <a:srgbClr val="C00000"/>
                </a:solidFill>
              </a:rPr>
              <a:t>ملعقة بلاستيكية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478" name="مستطيل 5"/>
          <p:cNvSpPr>
            <a:spLocks noChangeArrowheads="1"/>
          </p:cNvSpPr>
          <p:nvPr/>
        </p:nvSpPr>
        <p:spPr bwMode="auto">
          <a:xfrm>
            <a:off x="2501900" y="152400"/>
            <a:ext cx="412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 dirty="0">
                <a:solidFill>
                  <a:schemeClr val="bg1"/>
                </a:solidFill>
              </a:rPr>
              <a:t> الخصائص الفيزيائية للأجسام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479" name="مستطيل 6"/>
          <p:cNvSpPr>
            <a:spLocks noChangeArrowheads="1"/>
          </p:cNvSpPr>
          <p:nvPr/>
        </p:nvSpPr>
        <p:spPr bwMode="auto">
          <a:xfrm>
            <a:off x="7925463" y="990600"/>
            <a:ext cx="883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 dirty="0">
                <a:solidFill>
                  <a:srgbClr val="002060"/>
                </a:solidFill>
              </a:rPr>
              <a:t>الجسم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480" name="مستطيل 7"/>
          <p:cNvSpPr>
            <a:spLocks noChangeArrowheads="1"/>
          </p:cNvSpPr>
          <p:nvPr/>
        </p:nvSpPr>
        <p:spPr bwMode="auto">
          <a:xfrm>
            <a:off x="6476990" y="990600"/>
            <a:ext cx="788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 dirty="0">
                <a:solidFill>
                  <a:srgbClr val="002060"/>
                </a:solidFill>
              </a:rPr>
              <a:t>اللون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481" name="مستطيل 8"/>
          <p:cNvSpPr>
            <a:spLocks noChangeArrowheads="1"/>
          </p:cNvSpPr>
          <p:nvPr/>
        </p:nvSpPr>
        <p:spPr bwMode="auto">
          <a:xfrm>
            <a:off x="4813907" y="990600"/>
            <a:ext cx="1053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 dirty="0">
                <a:solidFill>
                  <a:srgbClr val="002060"/>
                </a:solidFill>
              </a:rPr>
              <a:t>الملمس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482" name="مستطيل 9"/>
          <p:cNvSpPr>
            <a:spLocks noChangeArrowheads="1"/>
          </p:cNvSpPr>
          <p:nvPr/>
        </p:nvSpPr>
        <p:spPr bwMode="auto">
          <a:xfrm>
            <a:off x="3048000" y="874713"/>
            <a:ext cx="152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 dirty="0">
                <a:solidFill>
                  <a:srgbClr val="002060"/>
                </a:solidFill>
              </a:rPr>
              <a:t>الكتلة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 rtl="1"/>
            <a:r>
              <a:rPr lang="ar-EG" sz="2800" b="1" dirty="0">
                <a:solidFill>
                  <a:srgbClr val="002060"/>
                </a:solidFill>
              </a:rPr>
              <a:t>(جم)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483" name="Rectangle 1"/>
          <p:cNvSpPr>
            <a:spLocks noChangeArrowheads="1"/>
          </p:cNvSpPr>
          <p:nvPr/>
        </p:nvSpPr>
        <p:spPr bwMode="auto">
          <a:xfrm>
            <a:off x="1600200" y="798513"/>
            <a:ext cx="14049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 eaLnBrk="0" hangingPunct="0"/>
            <a:r>
              <a:rPr lang="ar-EG" sz="2800" b="1" dirty="0">
                <a:solidFill>
                  <a:srgbClr val="002060"/>
                </a:solidFill>
              </a:rPr>
              <a:t>الحجم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 rtl="1" eaLnBrk="0" hangingPunct="0"/>
            <a:r>
              <a:rPr lang="ar-EG" sz="2800" b="1" dirty="0">
                <a:solidFill>
                  <a:srgbClr val="002060"/>
                </a:solidFill>
              </a:rPr>
              <a:t>(سم3)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8484" name="Rectangle 2"/>
          <p:cNvSpPr>
            <a:spLocks noChangeArrowheads="1"/>
          </p:cNvSpPr>
          <p:nvPr/>
        </p:nvSpPr>
        <p:spPr bwMode="auto">
          <a:xfrm>
            <a:off x="152400" y="838200"/>
            <a:ext cx="13917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1" eaLnBrk="0" hangingPunct="0"/>
            <a:r>
              <a:rPr lang="ar-EG" sz="2800" b="1" dirty="0">
                <a:solidFill>
                  <a:srgbClr val="002060"/>
                </a:solidFill>
              </a:rPr>
              <a:t>الكثافة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 rtl="1" eaLnBrk="0" hangingPunct="0"/>
            <a:r>
              <a:rPr lang="ar-EG" sz="2800" b="1" dirty="0">
                <a:solidFill>
                  <a:srgbClr val="002060"/>
                </a:solidFill>
              </a:rPr>
              <a:t>(جم/سم3)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3" name="صورة 12" descr="red-ping-pong-table-tennis-racket-and-ball-Download-Royalty-free-Vector-File-EPS-3239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4670425"/>
            <a:ext cx="188277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صورة 13" descr="cooking-tools-kitchen-accessories-Tableware-font-b-spoons-b-font-colher-talheres-font-b-Plastic-b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3600" y="5105400"/>
            <a:ext cx="28686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صورة 14" descr="cooking-tools-kitchen-accessories-Tableware-font-b-spoons-b-font-colher-talheres-font-b-Plastic-b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724400"/>
            <a:ext cx="2838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رة تنس طا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طعة طباش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لعقة بلاستيك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025600976vhvhv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524000"/>
            <a:ext cx="48387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52600" y="2438400"/>
            <a:ext cx="3058851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1">
              <a:defRPr/>
            </a:pPr>
            <a:r>
              <a:rPr lang="ar-EG" sz="13800" b="1" dirty="0" smtClean="0">
                <a:solidFill>
                  <a:srgbClr val="FF00FF"/>
                </a:solidFill>
                <a:latin typeface="Arial" charset="0"/>
                <a:cs typeface="Arial" charset="0"/>
              </a:rPr>
              <a:t>أُطَبِّقُ</a:t>
            </a:r>
            <a:endParaRPr lang="en-US" sz="13800" b="1" dirty="0">
              <a:solidFill>
                <a:srgbClr val="FF00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طب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طب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g.gif"/>
          <p:cNvPicPr>
            <a:picLocks noChangeAspect="1"/>
          </p:cNvPicPr>
          <p:nvPr/>
        </p:nvPicPr>
        <p:blipFill>
          <a:blip r:embed="rId5">
            <a:lum bright="-10000" contrast="30000"/>
          </a:blip>
          <a:srcRect/>
          <a:stretch>
            <a:fillRect/>
          </a:stretch>
        </p:blipFill>
        <p:spPr bwMode="auto">
          <a:xfrm>
            <a:off x="0" y="457200"/>
            <a:ext cx="8458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62000" y="990600"/>
            <a:ext cx="724852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3600" b="1" dirty="0">
                <a:solidFill>
                  <a:srgbClr val="C00000"/>
                </a:solidFill>
              </a:rPr>
              <a:t>1- أستخدم البيانات في الجدول للإجابة عن هذه الأسئلة</a:t>
            </a:r>
            <a:r>
              <a:rPr lang="ar-EG" sz="3600" b="1" dirty="0" smtClean="0">
                <a:solidFill>
                  <a:srgbClr val="C00000"/>
                </a:solidFill>
              </a:rPr>
              <a:t>:</a:t>
            </a:r>
            <a:r>
              <a:rPr lang="ar-EG" sz="3600" b="1" dirty="0" smtClean="0"/>
              <a:t/>
            </a:r>
            <a:br>
              <a:rPr lang="ar-EG" sz="3600" b="1" dirty="0" smtClean="0"/>
            </a:br>
            <a:r>
              <a:rPr lang="ar-EG" sz="3600" b="1" dirty="0" smtClean="0"/>
              <a:t> أيُّ </a:t>
            </a:r>
            <a:r>
              <a:rPr lang="ar-EG" sz="3600" b="1" dirty="0"/>
              <a:t>الأجسام له </a:t>
            </a:r>
            <a:r>
              <a:rPr lang="ar-EG" sz="3600" b="1" dirty="0" smtClean="0"/>
              <a:t>أقلُّ كثافةٍ؟</a:t>
            </a:r>
            <a:br>
              <a:rPr lang="ar-EG" sz="3600" b="1" dirty="0" smtClean="0"/>
            </a:br>
            <a:r>
              <a:rPr lang="ar-EG" sz="3600" b="1" dirty="0" smtClean="0"/>
              <a:t> </a:t>
            </a:r>
            <a:r>
              <a:rPr lang="ar-EG" sz="3600" b="1" dirty="0"/>
              <a:t>أيها كان </a:t>
            </a:r>
            <a:r>
              <a:rPr lang="ar-EG" sz="3600" b="1" dirty="0" smtClean="0"/>
              <a:t>الجسمَ المجهولَ؟ </a:t>
            </a:r>
            <a:br>
              <a:rPr lang="ar-EG" sz="3600" b="1" dirty="0" smtClean="0"/>
            </a:br>
            <a:r>
              <a:rPr lang="ar-EG" sz="3600" b="1" dirty="0" smtClean="0"/>
              <a:t>هل الجسمُ الأصغرُ حجمًا </a:t>
            </a:r>
            <a:r>
              <a:rPr lang="ar-EG" sz="3600" b="1" dirty="0"/>
              <a:t>هو </a:t>
            </a:r>
            <a:r>
              <a:rPr lang="ar-EG" sz="3600" b="1" dirty="0" smtClean="0"/>
              <a:t>الجسمُ الأخفُّ وزْنًا </a:t>
            </a:r>
            <a:r>
              <a:rPr lang="ar-EG" sz="3600" b="1" dirty="0"/>
              <a:t>من </a:t>
            </a:r>
            <a:r>
              <a:rPr lang="ar-EG" sz="3600" b="1" dirty="0" smtClean="0"/>
              <a:t>الجسمِ الأكبرِ حجمًا دائمًا</a:t>
            </a:r>
            <a:r>
              <a:rPr lang="ar-EG" sz="3600" b="1" dirty="0"/>
              <a:t>؟</a:t>
            </a:r>
            <a:endParaRPr lang="en-US" sz="3600" b="1" dirty="0"/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دم البيانات في الجدول للإجابة ع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ذو زوايا قطرية مستديرة 1"/>
          <p:cNvSpPr/>
          <p:nvPr/>
        </p:nvSpPr>
        <p:spPr>
          <a:xfrm rot="1833905">
            <a:off x="6648385" y="-489039"/>
            <a:ext cx="2436812" cy="2316387"/>
          </a:xfrm>
          <a:prstGeom prst="round2DiagRect">
            <a:avLst>
              <a:gd name="adj1" fmla="val 12714"/>
              <a:gd name="adj2" fmla="val 4180"/>
            </a:avLst>
          </a:prstGeom>
          <a:ln w="1016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5400" b="1" i="1" dirty="0">
              <a:solidFill>
                <a:srgbClr val="FFFF00"/>
              </a:solidFill>
            </a:endParaRPr>
          </a:p>
        </p:txBody>
      </p:sp>
      <p:sp>
        <p:nvSpPr>
          <p:cNvPr id="11" name="مربع نص 2"/>
          <p:cNvSpPr txBox="1"/>
          <p:nvPr/>
        </p:nvSpPr>
        <p:spPr>
          <a:xfrm>
            <a:off x="6719888" y="0"/>
            <a:ext cx="2881312" cy="255454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 smtClean="0">
                <a:solidFill>
                  <a:srgbClr val="FFFF00"/>
                </a:solidFill>
              </a:rPr>
              <a:t>الْفَصْلُ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2" name="شكل بيضاوي 3"/>
          <p:cNvSpPr/>
          <p:nvPr/>
        </p:nvSpPr>
        <p:spPr>
          <a:xfrm>
            <a:off x="6804248" y="1196752"/>
            <a:ext cx="1728192" cy="1368152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>
                <a:solidFill>
                  <a:srgbClr val="C00000"/>
                </a:solidFill>
              </a:rPr>
              <a:t>9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09600" y="2896897"/>
            <a:ext cx="8104187" cy="3580103"/>
            <a:chOff x="500034" y="4000504"/>
            <a:chExt cx="6858048" cy="2214578"/>
          </a:xfrm>
        </p:grpSpPr>
        <p:pic>
          <p:nvPicPr>
            <p:cNvPr id="16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27000" contrast="51000"/>
            </a:blip>
            <a:srcRect/>
            <a:stretch>
              <a:fillRect/>
            </a:stretch>
          </p:blipFill>
          <p:spPr bwMode="auto">
            <a:xfrm>
              <a:off x="500034" y="4000504"/>
              <a:ext cx="6858048" cy="2214578"/>
            </a:xfrm>
            <a:prstGeom prst="rect">
              <a:avLst/>
            </a:prstGeom>
            <a:noFill/>
            <a:effectLst>
              <a:innerShdw blurRad="876300">
                <a:prstClr val="black"/>
              </a:innerShdw>
            </a:effectLst>
          </p:spPr>
        </p:pic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31764" y="4619161"/>
              <a:ext cx="4750256" cy="971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9600" b="1" dirty="0" smtClean="0">
                  <a:solidFill>
                    <a:srgbClr val="FFFF00"/>
                  </a:solidFill>
                </a:rPr>
                <a:t>تَصْنِيفُ الْمَادَّةِ</a:t>
              </a:r>
              <a:endParaRPr lang="ar-EG" sz="9600" b="1" dirty="0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circle/>
    <p:sndAc>
      <p:stSnd>
        <p:snd r:embed="rId2" name="typ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تاس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صنيف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g.gif"/>
          <p:cNvPicPr>
            <a:picLocks noChangeAspect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609600" y="1905000"/>
            <a:ext cx="762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90600" y="2362199"/>
            <a:ext cx="67913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ar-EG" sz="4000" b="1" dirty="0">
                <a:solidFill>
                  <a:srgbClr val="C00000"/>
                </a:solidFill>
              </a:rPr>
              <a:t>2- </a:t>
            </a:r>
            <a:r>
              <a:rPr lang="ar-EG" sz="4000" b="1" dirty="0" smtClean="0">
                <a:solidFill>
                  <a:srgbClr val="C00000"/>
                </a:solidFill>
              </a:rPr>
              <a:t>أُصمم رسمًا بيانيًّا؛ </a:t>
            </a:r>
            <a:r>
              <a:rPr lang="ar-EG" sz="4000" b="1" dirty="0">
                <a:solidFill>
                  <a:srgbClr val="C00000"/>
                </a:solidFill>
              </a:rPr>
              <a:t>لعرض قياسات الكثافة الخاصة </a:t>
            </a:r>
            <a:r>
              <a:rPr lang="ar-EG" sz="4000" b="1" dirty="0" err="1">
                <a:solidFill>
                  <a:srgbClr val="C00000"/>
                </a:solidFill>
              </a:rPr>
              <a:t>بي</a:t>
            </a:r>
            <a:r>
              <a:rPr lang="ar-EG" sz="4000" b="1" dirty="0">
                <a:solidFill>
                  <a:srgbClr val="C00000"/>
                </a:solidFill>
              </a:rPr>
              <a:t>. </a:t>
            </a:r>
            <a:r>
              <a:rPr lang="ar-EG" sz="4000" b="1" dirty="0" smtClean="0"/>
              <a:t/>
            </a:r>
            <a:br>
              <a:rPr lang="ar-EG" sz="4000" b="1" dirty="0" smtClean="0"/>
            </a:br>
            <a:r>
              <a:rPr lang="ar-EG" sz="4000" b="1" dirty="0" smtClean="0"/>
              <a:t>أرسم </a:t>
            </a:r>
            <a:r>
              <a:rPr lang="ar-EG" sz="4000" b="1" dirty="0"/>
              <a:t>صورة لكل عنصر</a:t>
            </a:r>
            <a:r>
              <a:rPr lang="ar-EG" sz="4000" b="1" dirty="0" smtClean="0"/>
              <a:t>،</a:t>
            </a:r>
            <a:br>
              <a:rPr lang="ar-EG" sz="4000" b="1" dirty="0" smtClean="0"/>
            </a:br>
            <a:r>
              <a:rPr lang="ar-EG" sz="4000" b="1" dirty="0" smtClean="0"/>
              <a:t> </a:t>
            </a:r>
            <a:r>
              <a:rPr lang="ar-EG" sz="4000" b="1" dirty="0"/>
              <a:t>ثم </a:t>
            </a:r>
            <a:r>
              <a:rPr lang="ar-EG" sz="4000" b="1" dirty="0" smtClean="0"/>
              <a:t>ألوِّن أعمدةَ الرسْم البيانيِّ؛ للمقارنةِ </a:t>
            </a:r>
            <a:r>
              <a:rPr lang="ar-EG" sz="4000" b="1" dirty="0"/>
              <a:t>بين </a:t>
            </a:r>
            <a:r>
              <a:rPr lang="ar-EG" sz="4000" b="1" dirty="0" smtClean="0"/>
              <a:t>الكثافاتِ المختلفة، </a:t>
            </a:r>
            <a:r>
              <a:rPr lang="ar-EG" sz="4000" b="1" dirty="0"/>
              <a:t>من الأقل </a:t>
            </a:r>
            <a:r>
              <a:rPr lang="ar-EG" sz="4000" b="1" dirty="0" smtClean="0"/>
              <a:t>كثافةً </a:t>
            </a:r>
            <a:r>
              <a:rPr lang="ar-EG" sz="4000" b="1" dirty="0"/>
              <a:t>إلى الأكبر </a:t>
            </a:r>
            <a:r>
              <a:rPr lang="ar-EG" sz="4000" b="1" dirty="0" smtClean="0"/>
              <a:t>كثافةً، بلمحةٍ واحدةٍ.</a:t>
            </a:r>
            <a:endParaRPr lang="en-US" sz="4000" b="1" dirty="0"/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صمم رسما بيانيا لعرض قياسات 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صمم رسما بيانيا لعرض قياسات 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g.gif"/>
          <p:cNvPicPr>
            <a:picLocks noChangeAspect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685800" y="2209800"/>
            <a:ext cx="7239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90600" y="2492276"/>
            <a:ext cx="648652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ar-EG" sz="4000" b="1" dirty="0"/>
              <a:t>3- أختار بعض العناصر من الصف، </a:t>
            </a:r>
            <a:r>
              <a:rPr lang="ar-EG" sz="4000" b="1" dirty="0" smtClean="0"/>
              <a:t/>
            </a:r>
            <a:br>
              <a:rPr lang="ar-EG" sz="4000" b="1" dirty="0" smtClean="0"/>
            </a:br>
            <a:r>
              <a:rPr lang="ar-EG" sz="4000" b="1" dirty="0" smtClean="0"/>
              <a:t>وأتوقع </a:t>
            </a:r>
            <a:r>
              <a:rPr lang="ar-EG" sz="4000" b="1" dirty="0"/>
              <a:t>أيها له أدنى </a:t>
            </a:r>
            <a:r>
              <a:rPr lang="ar-EG" sz="4000" b="1" dirty="0" smtClean="0"/>
              <a:t>كثافةٍ. </a:t>
            </a:r>
            <a:br>
              <a:rPr lang="ar-EG" sz="4000" b="1" dirty="0" smtClean="0"/>
            </a:br>
            <a:r>
              <a:rPr lang="ar-EG" sz="4000" b="1" dirty="0" smtClean="0">
                <a:solidFill>
                  <a:srgbClr val="C00000"/>
                </a:solidFill>
              </a:rPr>
              <a:t>أقيس</a:t>
            </a:r>
            <a:r>
              <a:rPr lang="ar-EG" sz="4000" b="1" dirty="0" smtClean="0"/>
              <a:t> كتلةَ </a:t>
            </a:r>
            <a:r>
              <a:rPr lang="ar-EG" sz="4000" b="1" dirty="0"/>
              <a:t>كل منها </a:t>
            </a:r>
            <a:r>
              <a:rPr lang="ar-EG" sz="4000" b="1" dirty="0" smtClean="0"/>
              <a:t>وحجمَهُ،</a:t>
            </a:r>
            <a:br>
              <a:rPr lang="ar-EG" sz="4000" b="1" dirty="0" smtClean="0"/>
            </a:br>
            <a:r>
              <a:rPr lang="ar-EG" sz="4000" b="1" dirty="0" smtClean="0"/>
              <a:t> </a:t>
            </a:r>
            <a:r>
              <a:rPr lang="ar-EG" sz="4000" b="1" dirty="0"/>
              <a:t>ثم </a:t>
            </a:r>
            <a:r>
              <a:rPr lang="ar-EG" sz="4000" b="1" dirty="0" smtClean="0"/>
              <a:t>أحسُبُ كثافتَه. </a:t>
            </a:r>
            <a:br>
              <a:rPr lang="ar-EG" sz="4000" b="1" dirty="0" smtClean="0"/>
            </a:br>
            <a:r>
              <a:rPr lang="ar-EG" sz="4000" b="1" dirty="0" smtClean="0"/>
              <a:t>هل </a:t>
            </a:r>
            <a:r>
              <a:rPr lang="ar-EG" sz="4000" b="1" dirty="0"/>
              <a:t>كان </a:t>
            </a:r>
            <a:r>
              <a:rPr lang="ar-EG" sz="4000" b="1" dirty="0" smtClean="0"/>
              <a:t>توقُّعي صحيحًا</a:t>
            </a:r>
            <a:r>
              <a:rPr lang="ar-EG" sz="4000" b="1" dirty="0"/>
              <a:t>؟</a:t>
            </a:r>
            <a:endParaRPr lang="en-US" sz="4000" b="1" dirty="0"/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ار بعض العناصر من الصف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ار بعض العناصر من الصف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 descr="الغلغف.gif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16000" contrast="83000"/>
          </a:blip>
          <a:stretch>
            <a:fillRect/>
          </a:stretch>
        </p:blipFill>
        <p:spPr bwMode="auto">
          <a:xfrm>
            <a:off x="152400" y="1676400"/>
            <a:ext cx="7696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1142999" y="2362200"/>
            <a:ext cx="55402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FFFF00"/>
                </a:solidFill>
                <a:latin typeface="+mn-lt"/>
                <a:cs typeface="+mn-cs"/>
              </a:rPr>
              <a:t>التركيزُ </a:t>
            </a:r>
            <a:r>
              <a:rPr lang="ar-EG" sz="6000" b="1" dirty="0">
                <a:solidFill>
                  <a:srgbClr val="FFFF00"/>
                </a:solidFill>
                <a:latin typeface="+mn-lt"/>
                <a:cs typeface="+mn-cs"/>
              </a:rPr>
              <a:t>على </a:t>
            </a:r>
            <a:r>
              <a:rPr lang="ar-EG" sz="6000" b="1" dirty="0" smtClean="0">
                <a:solidFill>
                  <a:srgbClr val="FFFF00"/>
                </a:solidFill>
                <a:latin typeface="+mn-lt"/>
                <a:cs typeface="+mn-cs"/>
              </a:rPr>
              <a:t>المَهَارَاتِ</a:t>
            </a:r>
            <a:endParaRPr lang="en-US" sz="6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ركيز على المه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g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524000"/>
            <a:ext cx="5867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8600" y="2057400"/>
            <a:ext cx="579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7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مَهَارةُ الاستِقصَاءِ: </a:t>
            </a:r>
            <a:r>
              <a:rPr lang="ar-EG" sz="7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القياسُ</a:t>
            </a:r>
            <a:endParaRPr lang="en-US" sz="72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ارة الاستقص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lgcorner2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-152400" y="381000"/>
            <a:ext cx="80010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990600" y="990600"/>
            <a:ext cx="592931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 dirty="0"/>
              <a:t>كما تعلم، </a:t>
            </a:r>
            <a:r>
              <a:rPr lang="ar-EG" sz="4000" b="1" dirty="0" smtClean="0"/>
              <a:t>إنَّ الأشياءَ </a:t>
            </a:r>
            <a:r>
              <a:rPr lang="ar-EG" sz="4000" b="1" dirty="0"/>
              <a:t>من </a:t>
            </a:r>
            <a:r>
              <a:rPr lang="ar-EG" sz="4000" b="1" dirty="0" smtClean="0"/>
              <a:t>حولِنا جميعَها تشكِّل المادةَ. </a:t>
            </a:r>
            <a:r>
              <a:rPr lang="ar-EG" sz="4000" b="1" dirty="0"/>
              <a:t>هناك ملايين الأشياء المختلفة في هذا العالم. </a:t>
            </a:r>
            <a:r>
              <a:rPr lang="ar-EG" sz="4000" b="1" dirty="0">
                <a:solidFill>
                  <a:srgbClr val="C00000"/>
                </a:solidFill>
              </a:rPr>
              <a:t>كيف يميز العلماء </a:t>
            </a:r>
            <a:r>
              <a:rPr lang="ar-EG" sz="4000" b="1" dirty="0" smtClean="0">
                <a:solidFill>
                  <a:srgbClr val="C00000"/>
                </a:solidFill>
              </a:rPr>
              <a:t>بين</a:t>
            </a:r>
            <a:br>
              <a:rPr lang="ar-EG" sz="4000" b="1" dirty="0" smtClean="0">
                <a:solidFill>
                  <a:srgbClr val="C00000"/>
                </a:solidFill>
              </a:rPr>
            </a:br>
            <a:r>
              <a:rPr lang="ar-EG" sz="4000" b="1" dirty="0" smtClean="0">
                <a:solidFill>
                  <a:srgbClr val="C00000"/>
                </a:solidFill>
              </a:rPr>
              <a:t> </a:t>
            </a:r>
            <a:r>
              <a:rPr lang="ar-EG" sz="4000" b="1" dirty="0">
                <a:solidFill>
                  <a:srgbClr val="C00000"/>
                </a:solidFill>
              </a:rPr>
              <a:t>هذه الأشياء </a:t>
            </a:r>
            <a:r>
              <a:rPr lang="ar-EG" sz="4000" b="1" dirty="0" smtClean="0">
                <a:solidFill>
                  <a:srgbClr val="C00000"/>
                </a:solidFill>
              </a:rPr>
              <a:t>جميعِها؟</a:t>
            </a:r>
            <a:r>
              <a:rPr lang="ar-EG" sz="4000" b="1" dirty="0" smtClean="0"/>
              <a:t/>
            </a:r>
            <a:br>
              <a:rPr lang="ar-EG" sz="4000" b="1" dirty="0" smtClean="0"/>
            </a:br>
            <a:r>
              <a:rPr lang="ar-EG" sz="4000" b="1" dirty="0" smtClean="0"/>
              <a:t> </a:t>
            </a:r>
            <a:r>
              <a:rPr lang="ar-EG" sz="4000" b="1" dirty="0"/>
              <a:t>من طرق التمييز </a:t>
            </a:r>
            <a:r>
              <a:rPr lang="ar-EG" sz="4000" b="1" dirty="0" smtClean="0"/>
              <a:t>بينها:</a:t>
            </a:r>
            <a:br>
              <a:rPr lang="ar-EG" sz="4000" b="1" dirty="0" smtClean="0"/>
            </a:br>
            <a:r>
              <a:rPr lang="ar-EG" sz="4000" b="1" dirty="0" smtClean="0"/>
              <a:t> القياسُ، ومقارنةُ </a:t>
            </a:r>
            <a:r>
              <a:rPr lang="ar-EG" sz="4000" b="1" dirty="0"/>
              <a:t>الخصائص </a:t>
            </a:r>
            <a:r>
              <a:rPr lang="ar-EG" sz="4000" b="1" dirty="0" smtClean="0"/>
              <a:t>الفيزيائيةِ، المشتركةِ للأشياءِ.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3 - أصوات طيور الدغ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ما تعلم، إن الأشياء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g_1355587401_329.png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4000" contrast="40000"/>
          </a:blip>
          <a:stretch>
            <a:fillRect/>
          </a:stretch>
        </p:blipFill>
        <p:spPr bwMode="auto">
          <a:xfrm>
            <a:off x="4953000" y="0"/>
            <a:ext cx="365759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0" y="381000"/>
            <a:ext cx="140455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solidFill>
                  <a:schemeClr val="bg1"/>
                </a:solidFill>
                <a:latin typeface="+mn-lt"/>
                <a:cs typeface="+mn-cs"/>
              </a:rPr>
              <a:t>أتعلَّم</a:t>
            </a:r>
            <a:endParaRPr lang="en-US" sz="6600" b="1" dirty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4" name="مجموعة 5"/>
          <p:cNvGrpSpPr>
            <a:grpSpLocks/>
          </p:cNvGrpSpPr>
          <p:nvPr/>
        </p:nvGrpSpPr>
        <p:grpSpPr bwMode="auto">
          <a:xfrm>
            <a:off x="228600" y="1676400"/>
            <a:ext cx="8153400" cy="5181600"/>
            <a:chOff x="1057210" y="2636912"/>
            <a:chExt cx="7522261" cy="2724918"/>
          </a:xfrm>
        </p:grpSpPr>
        <p:sp>
          <p:nvSpPr>
            <p:cNvPr id="5" name="مستطيل مستدير الزوايا 4"/>
            <p:cNvSpPr/>
            <p:nvPr/>
          </p:nvSpPr>
          <p:spPr>
            <a:xfrm>
              <a:off x="4397997" y="4807017"/>
              <a:ext cx="259236" cy="4030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7175" name="صورة 3" descr="forumcelalettin_775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57210" y="2636912"/>
              <a:ext cx="7522261" cy="2724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28600" y="1676400"/>
            <a:ext cx="7772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EG" sz="3600" b="1" dirty="0" smtClean="0">
                <a:solidFill>
                  <a:srgbClr val="C00000"/>
                </a:solidFill>
              </a:rPr>
              <a:t>القياس: </a:t>
            </a:r>
            <a:r>
              <a:rPr lang="ar-EG" sz="3600" b="1" dirty="0"/>
              <a:t>هو </a:t>
            </a:r>
            <a:r>
              <a:rPr lang="ar-EG" sz="3600" b="1" dirty="0" smtClean="0"/>
              <a:t>حسابُ المسافةِ، </a:t>
            </a:r>
            <a:r>
              <a:rPr lang="ar-EG" sz="3600" b="1" dirty="0"/>
              <a:t>أو </a:t>
            </a:r>
            <a:r>
              <a:rPr lang="ar-EG" sz="3600" b="1" dirty="0" smtClean="0"/>
              <a:t>الزمنِ، </a:t>
            </a:r>
            <a:r>
              <a:rPr lang="ar-EG" sz="3600" b="1" dirty="0"/>
              <a:t>أو </a:t>
            </a:r>
            <a:r>
              <a:rPr lang="ar-EG" sz="3600" b="1" dirty="0" smtClean="0"/>
              <a:t>الحجمِ، </a:t>
            </a:r>
            <a:r>
              <a:rPr lang="ar-EG" sz="3600" b="1" dirty="0"/>
              <a:t>أو </a:t>
            </a:r>
            <a:r>
              <a:rPr lang="ar-EG" sz="3600" b="1" dirty="0" smtClean="0"/>
              <a:t>المساحةِ، </a:t>
            </a:r>
            <a:r>
              <a:rPr lang="ar-EG" sz="3600" b="1" dirty="0"/>
              <a:t>أو </a:t>
            </a:r>
            <a:r>
              <a:rPr lang="ar-EG" sz="3600" b="1" dirty="0" smtClean="0"/>
              <a:t>الكتلةِ، </a:t>
            </a:r>
            <a:r>
              <a:rPr lang="ar-EG" sz="3600" b="1" dirty="0"/>
              <a:t>أو </a:t>
            </a:r>
            <a:r>
              <a:rPr lang="ar-EG" sz="3600" b="1" dirty="0" smtClean="0"/>
              <a:t>درجةِ حرارةِ الجسمِ.</a:t>
            </a:r>
            <a:br>
              <a:rPr lang="ar-EG" sz="3600" b="1" dirty="0" smtClean="0"/>
            </a:br>
            <a:r>
              <a:rPr lang="ar-EG" sz="3600" b="1" dirty="0" smtClean="0"/>
              <a:t> </a:t>
            </a:r>
            <a:r>
              <a:rPr lang="ar-EG" sz="3600" b="1" dirty="0"/>
              <a:t>من المهم </a:t>
            </a:r>
            <a:r>
              <a:rPr lang="ar-EG" sz="3600" b="1" dirty="0" smtClean="0"/>
              <a:t>تسجيلُ </a:t>
            </a:r>
            <a:r>
              <a:rPr lang="ar-EG" sz="3600" b="1" dirty="0"/>
              <a:t>القياسات. </a:t>
            </a:r>
            <a:r>
              <a:rPr lang="ar-EG" sz="3600" b="1" dirty="0" smtClean="0"/>
              <a:t>إذا كنتَ تستخدمُ الرسمَ البيانيَّ </a:t>
            </a:r>
            <a:r>
              <a:rPr lang="ar-EG" sz="3600" b="1" dirty="0"/>
              <a:t>لتسجيل المعلومات، فسوف تكون </a:t>
            </a:r>
            <a:r>
              <a:rPr lang="ar-EG" sz="3600" b="1" dirty="0" smtClean="0"/>
              <a:t>قادرًا </a:t>
            </a:r>
            <a:r>
              <a:rPr lang="ar-EG" sz="3600" b="1" dirty="0"/>
              <a:t>على </a:t>
            </a:r>
            <a:r>
              <a:rPr lang="ar-EG" sz="3600" b="1" dirty="0" smtClean="0"/>
              <a:t>رؤيةِ البياناتِ الخاصةِ </a:t>
            </a:r>
            <a:r>
              <a:rPr lang="ar-EG" sz="3600" b="1" dirty="0"/>
              <a:t>بك من </a:t>
            </a:r>
            <a:r>
              <a:rPr lang="ar-EG" sz="3600" b="1" dirty="0" smtClean="0"/>
              <a:t>لمْحة</a:t>
            </a:r>
            <a:r>
              <a:rPr lang="ar-EG" sz="3600" b="1" dirty="0"/>
              <a:t>.</a:t>
            </a:r>
            <a:endParaRPr lang="en-US" sz="3600" b="1" dirty="0"/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ر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76 - z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قياس هو حساب المسافة أو الز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5"/>
          <p:cNvGrpSpPr>
            <a:grpSpLocks/>
          </p:cNvGrpSpPr>
          <p:nvPr/>
        </p:nvGrpSpPr>
        <p:grpSpPr bwMode="auto">
          <a:xfrm>
            <a:off x="533400" y="1524000"/>
            <a:ext cx="8001000" cy="5257800"/>
            <a:chOff x="705702" y="2636912"/>
            <a:chExt cx="7522261" cy="2724918"/>
          </a:xfrm>
        </p:grpSpPr>
        <p:sp>
          <p:nvSpPr>
            <p:cNvPr id="5" name="مستطيل مستدير الزوايا 4"/>
            <p:cNvSpPr/>
            <p:nvPr/>
          </p:nvSpPr>
          <p:spPr>
            <a:xfrm>
              <a:off x="4397997" y="4807017"/>
              <a:ext cx="259236" cy="4030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8199" name="صورة 3" descr="forumcelalettin_775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5702" y="2636912"/>
              <a:ext cx="7522261" cy="2724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صورة 1" descr="img_1355587401_329.png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4000" contrast="40000"/>
          </a:blip>
          <a:stretch>
            <a:fillRect/>
          </a:stretch>
        </p:blipFill>
        <p:spPr bwMode="auto">
          <a:xfrm>
            <a:off x="4953000" y="-152400"/>
            <a:ext cx="365759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0" y="228600"/>
            <a:ext cx="140455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solidFill>
                  <a:schemeClr val="bg1"/>
                </a:solidFill>
                <a:latin typeface="+mn-lt"/>
                <a:cs typeface="+mn-cs"/>
              </a:rPr>
              <a:t>أتعلم</a:t>
            </a:r>
            <a:endParaRPr lang="en-US" sz="6600" b="1" dirty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52400" y="1752600"/>
            <a:ext cx="81534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3600" b="1" dirty="0" smtClean="0"/>
              <a:t>الكثافةُ </a:t>
            </a:r>
            <a:r>
              <a:rPr lang="ar-EG" sz="3600" b="1" dirty="0"/>
              <a:t>إحدى </a:t>
            </a:r>
            <a:r>
              <a:rPr lang="ar-EG" sz="3600" b="1" dirty="0" smtClean="0"/>
              <a:t>الخواصِّ </a:t>
            </a:r>
            <a:r>
              <a:rPr lang="ar-EG" sz="3600" b="1" dirty="0"/>
              <a:t>الفيزيائية التي يمكن قياسها. الكثافة هي نسبة الكتلة إلى الحجم. </a:t>
            </a:r>
            <a:r>
              <a:rPr lang="ar-EG" sz="3600" b="1" dirty="0" smtClean="0"/>
              <a:t/>
            </a:r>
            <a:br>
              <a:rPr lang="ar-EG" sz="3600" b="1" dirty="0" smtClean="0"/>
            </a:br>
            <a:r>
              <a:rPr lang="ar-EG" sz="3600" b="1" dirty="0" smtClean="0"/>
              <a:t>ولحساب </a:t>
            </a:r>
            <a:r>
              <a:rPr lang="ar-EG" sz="3600" b="1" dirty="0"/>
              <a:t>كثافة جسم ما </a:t>
            </a:r>
            <a:r>
              <a:rPr lang="ar-EG" sz="3600" b="1" dirty="0" smtClean="0"/>
              <a:t>أقسمُ </a:t>
            </a:r>
            <a:r>
              <a:rPr lang="ar-EG" sz="3600" b="1" dirty="0"/>
              <a:t>كتلته على حجمه. </a:t>
            </a:r>
            <a:r>
              <a:rPr lang="ar-EG" sz="3600" b="1" dirty="0" smtClean="0"/>
              <a:t/>
            </a:r>
            <a:br>
              <a:rPr lang="ar-EG" sz="3600" b="1" dirty="0" smtClean="0"/>
            </a:br>
            <a:r>
              <a:rPr lang="ar-EG" sz="3600" b="1" dirty="0" smtClean="0"/>
              <a:t>يمكن </a:t>
            </a:r>
            <a:r>
              <a:rPr lang="ar-EG" sz="3600" b="1" dirty="0"/>
              <a:t>قياس الكتلة بالجرام، ويمكن قياس الحجم بالسنتمتر المكعب؛ </a:t>
            </a:r>
            <a:r>
              <a:rPr lang="ar-EG" sz="3600" b="1" dirty="0" smtClean="0"/>
              <a:t>لذا </a:t>
            </a:r>
            <a:r>
              <a:rPr lang="ar-EG" sz="3600" b="1" dirty="0"/>
              <a:t>فإن وحدة قياس الكثافة هي </a:t>
            </a:r>
            <a:r>
              <a:rPr lang="ar-EG" sz="3600" b="1" dirty="0" smtClean="0"/>
              <a:t>جرامٌ </a:t>
            </a:r>
            <a:r>
              <a:rPr lang="ar-EG" sz="3600" b="1" dirty="0"/>
              <a:t>لكل سنتمتر مكعب.</a:t>
            </a:r>
            <a:endParaRPr lang="en-US" sz="3600" b="1" dirty="0"/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76 - z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كثافة إحدى الخوا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95522h47-0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86400" y="0"/>
            <a:ext cx="33528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6324600" y="685800"/>
            <a:ext cx="1587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6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أجرِّبُ</a:t>
            </a:r>
            <a:endParaRPr lang="en-US" sz="72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صورة 3" descr="boxes_frame_orange.png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74000"/>
          </a:blip>
          <a:stretch>
            <a:fillRect/>
          </a:stretch>
        </p:blipFill>
        <p:spPr bwMode="auto">
          <a:xfrm>
            <a:off x="4038600" y="2286001"/>
            <a:ext cx="487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67200" y="3124200"/>
            <a:ext cx="444051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7030A0"/>
                </a:solidFill>
                <a:latin typeface="Arial" charset="0"/>
                <a:cs typeface="Arial" charset="0"/>
              </a:rPr>
              <a:t>من خلال الأجسام </a:t>
            </a:r>
            <a:r>
              <a:rPr lang="ar-EG" sz="36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المدْرجة </a:t>
            </a:r>
            <a:r>
              <a:rPr lang="ar-EG" sz="3600" b="1" dirty="0">
                <a:solidFill>
                  <a:srgbClr val="7030A0"/>
                </a:solidFill>
                <a:latin typeface="Arial" charset="0"/>
                <a:cs typeface="Arial" charset="0"/>
              </a:rPr>
              <a:t>في الجدول على الصفحة التالية، </a:t>
            </a:r>
            <a:r>
              <a:rPr lang="ar-EG" sz="36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تُرى</a:t>
            </a:r>
            <a:r>
              <a:rPr lang="ar-EG" sz="3600" b="1" dirty="0">
                <a:solidFill>
                  <a:srgbClr val="7030A0"/>
                </a:solidFill>
                <a:latin typeface="Arial" charset="0"/>
                <a:cs typeface="Arial" charset="0"/>
              </a:rPr>
              <a:t>، أيها يطابق </a:t>
            </a:r>
            <a:r>
              <a:rPr lang="ar-EG" sz="36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الجسمَ المجهولَ الموصوفَ </a:t>
            </a:r>
            <a:r>
              <a:rPr lang="ar-EG" sz="3600" b="1" dirty="0">
                <a:solidFill>
                  <a:srgbClr val="7030A0"/>
                </a:solidFill>
                <a:latin typeface="Arial" charset="0"/>
                <a:cs typeface="Arial" charset="0"/>
              </a:rPr>
              <a:t>في </a:t>
            </a:r>
            <a:r>
              <a:rPr lang="ar-EG" sz="36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الجدولِ المجاورِ؟</a:t>
            </a:r>
            <a:endParaRPr lang="en-US" sz="3600" b="1" dirty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228600" y="2286000"/>
          <a:ext cx="3505200" cy="4038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</a:tblGrid>
              <a:tr h="861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0590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10590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10590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143000" y="2387600"/>
            <a:ext cx="20617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جسم مجهول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552575" y="3302000"/>
            <a:ext cx="20826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</a:rPr>
              <a:t>اللون</a:t>
            </a:r>
            <a:r>
              <a:rPr lang="ar-EG" sz="3600" b="1" dirty="0"/>
              <a:t>: أبيض</a:t>
            </a:r>
            <a:endParaRPr lang="en-US" sz="3600" b="1" dirty="0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85788" y="4445000"/>
            <a:ext cx="317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</a:rPr>
              <a:t>الملمس</a:t>
            </a:r>
            <a:r>
              <a:rPr lang="ar-EG" sz="3600" b="1" dirty="0"/>
              <a:t>: أملس ناعم</a:t>
            </a:r>
            <a:endParaRPr lang="en-US" sz="3600" b="1" dirty="0"/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33400" y="5435600"/>
            <a:ext cx="3280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</a:rPr>
              <a:t>الكثافة</a:t>
            </a:r>
            <a:r>
              <a:rPr lang="ar-EG" sz="3600" b="1" dirty="0"/>
              <a:t>: 2.63/ سم3</a:t>
            </a:r>
            <a:endParaRPr lang="en-US" sz="3600" b="1" dirty="0"/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ه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0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ن خلال الأجسام المدر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08 - نم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جسم مجه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لون أبي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ملمس أملس ناع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كثاف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صورة 1" descr="195522h47-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0"/>
            <a:ext cx="33528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6324600" y="685800"/>
            <a:ext cx="1587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6000" b="1" dirty="0">
                <a:solidFill>
                  <a:schemeClr val="bg1"/>
                </a:solidFill>
                <a:latin typeface="Arial" charset="0"/>
                <a:cs typeface="Arial" charset="0"/>
              </a:rPr>
              <a:t>أجرب</a:t>
            </a:r>
            <a:endParaRPr lang="en-US" sz="72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صورة 3" descr="7iaapKriA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36000"/>
          </a:blip>
          <a:stretch>
            <a:fillRect/>
          </a:stretch>
        </p:blipFill>
        <p:spPr>
          <a:xfrm>
            <a:off x="609600" y="2514600"/>
            <a:ext cx="7162800" cy="3502859"/>
          </a:xfrm>
          <a:prstGeom prst="rect">
            <a:avLst/>
          </a:prstGeom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066800" y="3048000"/>
            <a:ext cx="6096000" cy="243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rtl="1" eaLnBrk="0" hangingPunct="0">
              <a:lnSpc>
                <a:spcPct val="150000"/>
              </a:lnSpc>
              <a:defRPr/>
            </a:pPr>
            <a:r>
              <a:rPr lang="ar-EG" sz="5400" b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</a:rPr>
              <a:t>لكي أتأكد من إجابتي، </a:t>
            </a:r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</a:rPr>
              <a:t/>
            </a:r>
            <a:b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</a:rPr>
            </a:br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</a:rPr>
              <a:t>أنفذ الخطواتِ المبينةَ </a:t>
            </a:r>
            <a:r>
              <a:rPr lang="ar-EG" sz="5400" b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</a:rPr>
              <a:t>أدناه.</a:t>
            </a:r>
            <a:endParaRPr lang="ar-EG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1215 - thi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97 - ريح الشت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كي أتأكد من إجاب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347</Words>
  <Application>Microsoft Office PowerPoint</Application>
  <PresentationFormat>عرض على الشاشة (3:4)‏</PresentationFormat>
  <Paragraphs>62</Paragraphs>
  <Slides>21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2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- للصف السادس الابتدائي- الفصل الدراسي الثاني - الفصل التاسع</dc:title>
  <dc:subject>التركيز على المهارات</dc:subject>
  <dc:creator>أ/بندر الحازمي</dc:creator>
  <cp:keywords>حقيبة انجاز المعلم والمعلمة</cp:keywords>
  <cp:lastModifiedBy>123</cp:lastModifiedBy>
  <cp:revision>417</cp:revision>
  <dcterms:created xsi:type="dcterms:W3CDTF">2015-12-14T16:46:37Z</dcterms:created>
  <dcterms:modified xsi:type="dcterms:W3CDTF">2016-12-16T10:22:41Z</dcterms:modified>
</cp:coreProperties>
</file>