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9" r:id="rId2"/>
    <p:sldId id="260" r:id="rId3"/>
    <p:sldId id="336" r:id="rId4"/>
    <p:sldId id="294" r:id="rId5"/>
    <p:sldId id="342" r:id="rId6"/>
    <p:sldId id="295" r:id="rId7"/>
    <p:sldId id="343" r:id="rId8"/>
    <p:sldId id="296" r:id="rId9"/>
    <p:sldId id="344" r:id="rId10"/>
    <p:sldId id="363" r:id="rId11"/>
    <p:sldId id="297" r:id="rId12"/>
    <p:sldId id="298" r:id="rId13"/>
    <p:sldId id="304" r:id="rId14"/>
    <p:sldId id="350" r:id="rId15"/>
    <p:sldId id="351" r:id="rId16"/>
    <p:sldId id="352" r:id="rId17"/>
    <p:sldId id="353" r:id="rId18"/>
    <p:sldId id="293" r:id="rId19"/>
    <p:sldId id="346" r:id="rId20"/>
    <p:sldId id="306" r:id="rId21"/>
    <p:sldId id="345" r:id="rId22"/>
    <p:sldId id="305" r:id="rId23"/>
    <p:sldId id="307" r:id="rId24"/>
    <p:sldId id="300" r:id="rId25"/>
    <p:sldId id="354" r:id="rId26"/>
    <p:sldId id="337" r:id="rId27"/>
    <p:sldId id="301" r:id="rId28"/>
    <p:sldId id="355" r:id="rId29"/>
    <p:sldId id="338" r:id="rId30"/>
    <p:sldId id="302" r:id="rId31"/>
    <p:sldId id="339" r:id="rId32"/>
    <p:sldId id="356" r:id="rId33"/>
    <p:sldId id="303" r:id="rId34"/>
    <p:sldId id="332" r:id="rId35"/>
    <p:sldId id="357" r:id="rId36"/>
    <p:sldId id="311" r:id="rId37"/>
    <p:sldId id="312" r:id="rId38"/>
    <p:sldId id="347" r:id="rId39"/>
    <p:sldId id="348" r:id="rId40"/>
    <p:sldId id="308" r:id="rId41"/>
    <p:sldId id="358" r:id="rId42"/>
    <p:sldId id="359" r:id="rId43"/>
    <p:sldId id="360" r:id="rId44"/>
    <p:sldId id="361" r:id="rId45"/>
    <p:sldId id="314" r:id="rId46"/>
    <p:sldId id="362" r:id="rId47"/>
    <p:sldId id="313" r:id="rId48"/>
    <p:sldId id="333" r:id="rId49"/>
    <p:sldId id="315" r:id="rId50"/>
    <p:sldId id="316" r:id="rId51"/>
    <p:sldId id="317" r:id="rId52"/>
    <p:sldId id="318" r:id="rId53"/>
    <p:sldId id="340" r:id="rId54"/>
    <p:sldId id="320" r:id="rId55"/>
    <p:sldId id="321" r:id="rId56"/>
    <p:sldId id="322" r:id="rId57"/>
    <p:sldId id="324" r:id="rId58"/>
    <p:sldId id="349" r:id="rId59"/>
    <p:sldId id="325" r:id="rId60"/>
    <p:sldId id="326" r:id="rId61"/>
    <p:sldId id="341" r:id="rId62"/>
    <p:sldId id="323" r:id="rId63"/>
    <p:sldId id="263" r:id="rId64"/>
    <p:sldId id="327" r:id="rId65"/>
    <p:sldId id="335" r:id="rId66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520E"/>
    <a:srgbClr val="FFCCFF"/>
    <a:srgbClr val="CC9900"/>
    <a:srgbClr val="FFFFCC"/>
    <a:srgbClr val="1DC0E1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نمط ذو سمات 1 - تميي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88502" autoAdjust="0"/>
    <p:restoredTop sz="94603" autoAdjust="0"/>
  </p:normalViewPr>
  <p:slideViewPr>
    <p:cSldViewPr>
      <p:cViewPr>
        <p:scale>
          <a:sx n="61" d="100"/>
          <a:sy n="61" d="100"/>
        </p:scale>
        <p:origin x="41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E8EEA-8ACC-4FAA-957D-33E78096AB57}" type="datetimeFigureOut">
              <a:rPr lang="ar-SA"/>
              <a:pPr>
                <a:defRPr/>
              </a:pPr>
              <a:t>18/03/1438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F0283-7746-430D-99F0-88F612F4B78A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omb/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EE240-2D6B-4A5A-AFCF-7EB07E843FC8}" type="datetimeFigureOut">
              <a:rPr lang="ar-SA"/>
              <a:pPr>
                <a:defRPr/>
              </a:pPr>
              <a:t>18/03/1438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49B77-E415-4A3F-81BC-ABF87EA6F41A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omb/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98832-E7AD-4DAB-82FE-A518296A6F99}" type="datetimeFigureOut">
              <a:rPr lang="ar-SA"/>
              <a:pPr>
                <a:defRPr/>
              </a:pPr>
              <a:t>18/03/1438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FBCCB-C25C-4EF8-815D-B32C38BF1C2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omb/>
    <p:sndAc>
      <p:stSnd>
        <p:snd r:embed="rId1" name="typ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A3F8F-A8A8-4A24-8EDF-68A39B5BF1A0}" type="datetimeFigureOut">
              <a:rPr lang="ar-SA"/>
              <a:pPr>
                <a:defRPr/>
              </a:pPr>
              <a:t>18/03/1438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501A2-87F2-4B2F-ABEA-7E32F71C8899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omb/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90DD9-FE06-4978-9CB0-33EFDCD43FA9}" type="datetimeFigureOut">
              <a:rPr lang="ar-SA"/>
              <a:pPr>
                <a:defRPr/>
              </a:pPr>
              <a:t>18/03/1438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05F24-856A-4F2F-A32E-97D4F203B980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omb/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B2300-AF2E-415D-BBAD-025B195BAB18}" type="datetimeFigureOut">
              <a:rPr lang="ar-SA"/>
              <a:pPr>
                <a:defRPr/>
              </a:pPr>
              <a:t>18/03/1438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A521A-19F2-45F5-8242-9435E8D632E7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omb/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4C4CE-EB2B-40AD-81BB-A0EF52E1A0BD}" type="datetimeFigureOut">
              <a:rPr lang="ar-SA"/>
              <a:pPr>
                <a:defRPr/>
              </a:pPr>
              <a:t>18/03/1438</a:t>
            </a:fld>
            <a:endParaRPr lang="ar-SA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80AA1-871C-41D8-A6AA-1841E4E03510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omb/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AEE17-0EBF-43CD-AE61-259F7AE46DC2}" type="datetimeFigureOut">
              <a:rPr lang="ar-SA"/>
              <a:pPr>
                <a:defRPr/>
              </a:pPr>
              <a:t>18/03/1438</a:t>
            </a:fld>
            <a:endParaRPr lang="ar-SA"/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B8640-CB3C-4D84-B135-BD3A2751F50F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omb/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BBFA8-2DE0-4663-9999-C89A1A873797}" type="datetimeFigureOut">
              <a:rPr lang="ar-SA"/>
              <a:pPr>
                <a:defRPr/>
              </a:pPr>
              <a:t>18/03/1438</a:t>
            </a:fld>
            <a:endParaRPr lang="ar-SA"/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75175-9D91-4347-BCB7-DCA77980EAC0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omb/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F5DCF-F862-4302-B4CC-A8D35A1AD152}" type="datetimeFigureOut">
              <a:rPr lang="ar-SA"/>
              <a:pPr>
                <a:defRPr/>
              </a:pPr>
              <a:t>18/03/1438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FAA1B-F95F-4179-AF6C-717077F2BE8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omb/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7B40B-871E-4C12-A54F-F2EA0B986A92}" type="datetimeFigureOut">
              <a:rPr lang="ar-SA"/>
              <a:pPr>
                <a:defRPr/>
              </a:pPr>
              <a:t>18/03/1438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4F0C9-E478-4BE3-A82B-09FBC80122B9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omb/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14C0A9-DC3E-421A-A929-83EAE7FE2D12}" type="datetimeFigureOut">
              <a:rPr lang="ar-SA"/>
              <a:pPr>
                <a:defRPr/>
              </a:pPr>
              <a:t>18/03/1438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B4B453-05EA-4F71-AFD8-38869253433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omb/>
    <p:sndAc>
      <p:stSnd>
        <p:snd r:embed="rId13" name="type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audio" Target="../media/audio15.wav"/><Relationship Id="rId4" Type="http://schemas.openxmlformats.org/officeDocument/2006/relationships/audio" Target="../media/audio14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9.wav"/><Relationship Id="rId13" Type="http://schemas.openxmlformats.org/officeDocument/2006/relationships/audio" Target="../media/audio44.wav"/><Relationship Id="rId18" Type="http://schemas.openxmlformats.org/officeDocument/2006/relationships/audio" Target="../media/audio49.wav"/><Relationship Id="rId3" Type="http://schemas.openxmlformats.org/officeDocument/2006/relationships/audio" Target="../media/audio34.wav"/><Relationship Id="rId21" Type="http://schemas.openxmlformats.org/officeDocument/2006/relationships/audio" Target="../media/audio52.wav"/><Relationship Id="rId7" Type="http://schemas.openxmlformats.org/officeDocument/2006/relationships/audio" Target="../media/audio38.wav"/><Relationship Id="rId12" Type="http://schemas.openxmlformats.org/officeDocument/2006/relationships/audio" Target="../media/audio43.wav"/><Relationship Id="rId17" Type="http://schemas.openxmlformats.org/officeDocument/2006/relationships/audio" Target="../media/audio48.wav"/><Relationship Id="rId2" Type="http://schemas.openxmlformats.org/officeDocument/2006/relationships/audio" Target="../media/audio1.wav"/><Relationship Id="rId16" Type="http://schemas.openxmlformats.org/officeDocument/2006/relationships/audio" Target="../media/audio47.wav"/><Relationship Id="rId20" Type="http://schemas.openxmlformats.org/officeDocument/2006/relationships/audio" Target="../media/audio5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7.wav"/><Relationship Id="rId11" Type="http://schemas.openxmlformats.org/officeDocument/2006/relationships/audio" Target="../media/audio42.wav"/><Relationship Id="rId5" Type="http://schemas.openxmlformats.org/officeDocument/2006/relationships/audio" Target="../media/audio36.wav"/><Relationship Id="rId15" Type="http://schemas.openxmlformats.org/officeDocument/2006/relationships/audio" Target="../media/audio46.wav"/><Relationship Id="rId23" Type="http://schemas.openxmlformats.org/officeDocument/2006/relationships/image" Target="../media/image5.png"/><Relationship Id="rId10" Type="http://schemas.openxmlformats.org/officeDocument/2006/relationships/audio" Target="../media/audio41.wav"/><Relationship Id="rId19" Type="http://schemas.openxmlformats.org/officeDocument/2006/relationships/audio" Target="../media/audio50.wav"/><Relationship Id="rId4" Type="http://schemas.openxmlformats.org/officeDocument/2006/relationships/audio" Target="../media/audio35.wav"/><Relationship Id="rId9" Type="http://schemas.openxmlformats.org/officeDocument/2006/relationships/audio" Target="../media/audio40.wav"/><Relationship Id="rId14" Type="http://schemas.openxmlformats.org/officeDocument/2006/relationships/audio" Target="../media/audio45.wav"/><Relationship Id="rId22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3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audio" Target="../media/audio55.wav"/><Relationship Id="rId4" Type="http://schemas.openxmlformats.org/officeDocument/2006/relationships/audio" Target="../media/audio5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audio" Target="../media/audio57.wav"/><Relationship Id="rId4" Type="http://schemas.openxmlformats.org/officeDocument/2006/relationships/audio" Target="../media/audio56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58.wav"/><Relationship Id="rId7" Type="http://schemas.openxmlformats.org/officeDocument/2006/relationships/audio" Target="../media/audio6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0.wav"/><Relationship Id="rId5" Type="http://schemas.openxmlformats.org/officeDocument/2006/relationships/audio" Target="../media/audio59.wav"/><Relationship Id="rId10" Type="http://schemas.openxmlformats.org/officeDocument/2006/relationships/image" Target="../media/image8.jpeg"/><Relationship Id="rId4" Type="http://schemas.openxmlformats.org/officeDocument/2006/relationships/audio" Target="../media/audio56.wav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2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5.wav"/><Relationship Id="rId7" Type="http://schemas.openxmlformats.org/officeDocument/2006/relationships/audio" Target="../media/audio6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6.wav"/><Relationship Id="rId5" Type="http://schemas.openxmlformats.org/officeDocument/2006/relationships/audio" Target="../media/audio64.wav"/><Relationship Id="rId4" Type="http://schemas.openxmlformats.org/officeDocument/2006/relationships/audio" Target="../media/audio6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wmf"/><Relationship Id="rId4" Type="http://schemas.openxmlformats.org/officeDocument/2006/relationships/audio" Target="../media/audio66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audio" Target="../media/audio17.wav"/><Relationship Id="rId4" Type="http://schemas.openxmlformats.org/officeDocument/2006/relationships/audio" Target="../media/audio16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1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4.wav"/><Relationship Id="rId5" Type="http://schemas.openxmlformats.org/officeDocument/2006/relationships/audio" Target="../media/audio73.wav"/><Relationship Id="rId4" Type="http://schemas.openxmlformats.org/officeDocument/2006/relationships/audio" Target="../media/audio7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audio" Target="../media/audio75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76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77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78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79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9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81.wav"/><Relationship Id="rId4" Type="http://schemas.openxmlformats.org/officeDocument/2006/relationships/audio" Target="../media/audio80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82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83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84.wav"/><Relationship Id="rId7" Type="http://schemas.openxmlformats.org/officeDocument/2006/relationships/audio" Target="../media/audio8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6.wav"/><Relationship Id="rId5" Type="http://schemas.openxmlformats.org/officeDocument/2006/relationships/audio" Target="../media/audio86.wav"/><Relationship Id="rId4" Type="http://schemas.openxmlformats.org/officeDocument/2006/relationships/audio" Target="../media/audio85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89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9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audio" Target="../media/audio92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9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95.wav"/><Relationship Id="rId4" Type="http://schemas.openxmlformats.org/officeDocument/2006/relationships/audio" Target="../media/audio94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96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97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2.wav"/><Relationship Id="rId4" Type="http://schemas.openxmlformats.org/officeDocument/2006/relationships/audio" Target="../media/audio21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audio" Target="../media/audio99.wav"/><Relationship Id="rId4" Type="http://schemas.openxmlformats.org/officeDocument/2006/relationships/audio" Target="../media/audio98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35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1.wav"/><Relationship Id="rId5" Type="http://schemas.openxmlformats.org/officeDocument/2006/relationships/audio" Target="../media/audio60.wav"/><Relationship Id="rId4" Type="http://schemas.openxmlformats.org/officeDocument/2006/relationships/audio" Target="../media/audio59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02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audio" Target="../media/audio104.wav"/><Relationship Id="rId4" Type="http://schemas.openxmlformats.org/officeDocument/2006/relationships/audio" Target="../media/audio103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06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07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08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09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audio" Target="../media/audio112.wav"/><Relationship Id="rId4" Type="http://schemas.openxmlformats.org/officeDocument/2006/relationships/audio" Target="../media/audio11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3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15.wav"/><Relationship Id="rId7" Type="http://schemas.openxmlformats.org/officeDocument/2006/relationships/audio" Target="../media/audio11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8.wav"/><Relationship Id="rId5" Type="http://schemas.openxmlformats.org/officeDocument/2006/relationships/audio" Target="../media/audio117.wav"/><Relationship Id="rId4" Type="http://schemas.openxmlformats.org/officeDocument/2006/relationships/audio" Target="../media/audio116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1.wav"/><Relationship Id="rId7" Type="http://schemas.openxmlformats.org/officeDocument/2006/relationships/audio" Target="../media/audio12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3.wav"/><Relationship Id="rId5" Type="http://schemas.openxmlformats.org/officeDocument/2006/relationships/audio" Target="../media/audio122.wav"/><Relationship Id="rId4" Type="http://schemas.openxmlformats.org/officeDocument/2006/relationships/audio" Target="../media/audio20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25.wav"/><Relationship Id="rId4" Type="http://schemas.openxmlformats.org/officeDocument/2006/relationships/audio" Target="../media/audio85.wav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0.wav"/><Relationship Id="rId3" Type="http://schemas.openxmlformats.org/officeDocument/2006/relationships/audio" Target="../media/audio53.wav"/><Relationship Id="rId7" Type="http://schemas.openxmlformats.org/officeDocument/2006/relationships/audio" Target="../media/audio12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8.wav"/><Relationship Id="rId5" Type="http://schemas.openxmlformats.org/officeDocument/2006/relationships/audio" Target="../media/audio127.wav"/><Relationship Id="rId10" Type="http://schemas.openxmlformats.org/officeDocument/2006/relationships/image" Target="../media/image1.png"/><Relationship Id="rId4" Type="http://schemas.openxmlformats.org/officeDocument/2006/relationships/audio" Target="../media/audio126.wav"/><Relationship Id="rId9" Type="http://schemas.openxmlformats.org/officeDocument/2006/relationships/audio" Target="../media/audio131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32.wav"/><Relationship Id="rId4" Type="http://schemas.openxmlformats.org/officeDocument/2006/relationships/audio" Target="../media/audio88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33.wav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8.wav"/><Relationship Id="rId3" Type="http://schemas.openxmlformats.org/officeDocument/2006/relationships/audio" Target="../media/audio20.wav"/><Relationship Id="rId7" Type="http://schemas.openxmlformats.org/officeDocument/2006/relationships/audio" Target="../media/audio137.wav"/><Relationship Id="rId12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6.wav"/><Relationship Id="rId11" Type="http://schemas.openxmlformats.org/officeDocument/2006/relationships/audio" Target="../media/audio141.wav"/><Relationship Id="rId5" Type="http://schemas.openxmlformats.org/officeDocument/2006/relationships/audio" Target="../media/audio135.wav"/><Relationship Id="rId10" Type="http://schemas.openxmlformats.org/officeDocument/2006/relationships/audio" Target="../media/audio140.wav"/><Relationship Id="rId4" Type="http://schemas.openxmlformats.org/officeDocument/2006/relationships/audio" Target="../media/audio134.wav"/><Relationship Id="rId9" Type="http://schemas.openxmlformats.org/officeDocument/2006/relationships/audio" Target="../media/audio139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7.wav"/><Relationship Id="rId5" Type="http://schemas.openxmlformats.org/officeDocument/2006/relationships/audio" Target="../media/audio26.wav"/><Relationship Id="rId4" Type="http://schemas.openxmlformats.org/officeDocument/2006/relationships/audio" Target="../media/audio25.wav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5.wav"/><Relationship Id="rId3" Type="http://schemas.openxmlformats.org/officeDocument/2006/relationships/audio" Target="../media/audio20.wav"/><Relationship Id="rId7" Type="http://schemas.openxmlformats.org/officeDocument/2006/relationships/audio" Target="../media/audio14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3.wav"/><Relationship Id="rId11" Type="http://schemas.openxmlformats.org/officeDocument/2006/relationships/image" Target="../media/image19.jpeg"/><Relationship Id="rId5" Type="http://schemas.openxmlformats.org/officeDocument/2006/relationships/audio" Target="../media/audio142.wav"/><Relationship Id="rId10" Type="http://schemas.openxmlformats.org/officeDocument/2006/relationships/audio" Target="../media/audio140.wav"/><Relationship Id="rId4" Type="http://schemas.openxmlformats.org/officeDocument/2006/relationships/audio" Target="../media/audio134.wav"/><Relationship Id="rId9" Type="http://schemas.openxmlformats.org/officeDocument/2006/relationships/audio" Target="../media/audio146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7" Type="http://schemas.openxmlformats.org/officeDocument/2006/relationships/audio" Target="../media/audio15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9.wav"/><Relationship Id="rId5" Type="http://schemas.openxmlformats.org/officeDocument/2006/relationships/audio" Target="../media/audio148.wav"/><Relationship Id="rId4" Type="http://schemas.openxmlformats.org/officeDocument/2006/relationships/audio" Target="../media/audio147.wav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51.wav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54.wav"/><Relationship Id="rId5" Type="http://schemas.openxmlformats.org/officeDocument/2006/relationships/audio" Target="../media/audio153.wav"/><Relationship Id="rId4" Type="http://schemas.openxmlformats.org/officeDocument/2006/relationships/audio" Target="../media/audio152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156.wav"/><Relationship Id="rId7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58.wav"/><Relationship Id="rId5" Type="http://schemas.openxmlformats.org/officeDocument/2006/relationships/audio" Target="../media/audio153.wav"/><Relationship Id="rId4" Type="http://schemas.openxmlformats.org/officeDocument/2006/relationships/audio" Target="../media/audio157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61.wav"/><Relationship Id="rId4" Type="http://schemas.openxmlformats.org/officeDocument/2006/relationships/audio" Target="../media/audio160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0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ذو زوايا قطرية مستديرة 1"/>
          <p:cNvSpPr/>
          <p:nvPr/>
        </p:nvSpPr>
        <p:spPr>
          <a:xfrm>
            <a:off x="4214813" y="585788"/>
            <a:ext cx="4456112" cy="1554162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>
              <a:solidFill>
                <a:schemeClr val="tx1"/>
              </a:solidFill>
            </a:endParaRPr>
          </a:p>
        </p:txBody>
      </p:sp>
      <p:sp>
        <p:nvSpPr>
          <p:cNvPr id="12" name="مربع نص 3"/>
          <p:cNvSpPr txBox="1"/>
          <p:nvPr/>
        </p:nvSpPr>
        <p:spPr>
          <a:xfrm>
            <a:off x="3357563" y="820738"/>
            <a:ext cx="6143625" cy="110799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600" b="1" dirty="0" smtClean="0">
                <a:solidFill>
                  <a:srgbClr val="C00000"/>
                </a:solidFill>
              </a:rPr>
              <a:t>الْوَحْدَةُ الْخَامِسَةُ</a:t>
            </a:r>
            <a:endParaRPr lang="ar-EG" sz="6600" b="1" dirty="0">
              <a:solidFill>
                <a:srgbClr val="C00000"/>
              </a:solidFill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14313" y="2928938"/>
            <a:ext cx="5072062" cy="2511425"/>
            <a:chOff x="270" y="904"/>
            <a:chExt cx="5355" cy="2291"/>
          </a:xfrm>
        </p:grpSpPr>
        <p:grpSp>
          <p:nvGrpSpPr>
            <p:cNvPr id="2053" name="Group 8"/>
            <p:cNvGrpSpPr>
              <a:grpSpLocks/>
            </p:cNvGrpSpPr>
            <p:nvPr/>
          </p:nvGrpSpPr>
          <p:grpSpPr bwMode="auto">
            <a:xfrm>
              <a:off x="270" y="904"/>
              <a:ext cx="5355" cy="2291"/>
              <a:chOff x="3000343" y="248185"/>
              <a:chExt cx="5929375" cy="2037805"/>
            </a:xfrm>
          </p:grpSpPr>
          <p:sp>
            <p:nvSpPr>
              <p:cNvPr id="17" name="Double Wave 11"/>
              <p:cNvSpPr/>
              <p:nvPr/>
            </p:nvSpPr>
            <p:spPr>
              <a:xfrm>
                <a:off x="3000343" y="248185"/>
                <a:ext cx="5571200" cy="1711910"/>
              </a:xfrm>
              <a:prstGeom prst="doubleWave">
                <a:avLst>
                  <a:gd name="adj1" fmla="val 5777"/>
                  <a:gd name="adj2" fmla="val -593"/>
                </a:avLst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Double Wave 10"/>
              <p:cNvSpPr/>
              <p:nvPr/>
            </p:nvSpPr>
            <p:spPr>
              <a:xfrm>
                <a:off x="3356662" y="571503"/>
                <a:ext cx="5573056" cy="1714487"/>
              </a:xfrm>
              <a:prstGeom prst="doubleWave">
                <a:avLst>
                  <a:gd name="adj1" fmla="val 3699"/>
                  <a:gd name="adj2" fmla="val -4539"/>
                </a:avLst>
              </a:prstGeom>
              <a:solidFill>
                <a:srgbClr val="990000"/>
              </a:solidFill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Double Wave 18"/>
              <p:cNvSpPr/>
              <p:nvPr/>
            </p:nvSpPr>
            <p:spPr>
              <a:xfrm>
                <a:off x="3165511" y="366692"/>
                <a:ext cx="5571200" cy="1713199"/>
              </a:xfrm>
              <a:prstGeom prst="doubleWave">
                <a:avLst>
                  <a:gd name="adj1" fmla="val 4618"/>
                  <a:gd name="adj2" fmla="val -3208"/>
                </a:avLst>
              </a:prstGeom>
              <a:solidFill>
                <a:srgbClr val="FFFF00"/>
              </a:solidFill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8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" name="TextBox 3"/>
            <p:cNvSpPr txBox="1">
              <a:spLocks noChangeArrowheads="1"/>
            </p:cNvSpPr>
            <p:nvPr/>
          </p:nvSpPr>
          <p:spPr bwMode="auto">
            <a:xfrm>
              <a:off x="671" y="1283"/>
              <a:ext cx="4529" cy="1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9600" b="1" dirty="0" smtClean="0">
                  <a:solidFill>
                    <a:srgbClr val="002060"/>
                  </a:solidFill>
                </a:rPr>
                <a:t>الْمَادَّة</a:t>
              </a:r>
              <a:endParaRPr lang="ar-EG" sz="9600" b="1" dirty="0">
                <a:solidFill>
                  <a:srgbClr val="002060"/>
                </a:solidFill>
              </a:endParaRPr>
            </a:p>
          </p:txBody>
        </p:sp>
      </p:grp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وحدة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ما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مستند 1"/>
          <p:cNvSpPr/>
          <p:nvPr/>
        </p:nvSpPr>
        <p:spPr>
          <a:xfrm>
            <a:off x="3286116" y="571480"/>
            <a:ext cx="5214644" cy="1143008"/>
          </a:xfrm>
          <a:prstGeom prst="flowChartDocumen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1400" b="1" dirty="0">
              <a:solidFill>
                <a:srgbClr val="C00000"/>
              </a:solidFill>
            </a:endParaRPr>
          </a:p>
        </p:txBody>
      </p:sp>
      <p:sp>
        <p:nvSpPr>
          <p:cNvPr id="3" name="Oval 10"/>
          <p:cNvSpPr>
            <a:spLocks noChangeArrowheads="1"/>
          </p:cNvSpPr>
          <p:nvPr/>
        </p:nvSpPr>
        <p:spPr bwMode="auto">
          <a:xfrm>
            <a:off x="7786688" y="857250"/>
            <a:ext cx="520700" cy="466725"/>
          </a:xfrm>
          <a:prstGeom prst="star12">
            <a:avLst>
              <a:gd name="adj" fmla="val 28591"/>
            </a:avLst>
          </a:prstGeom>
          <a:solidFill>
            <a:srgbClr val="FF0000"/>
          </a:solidFill>
          <a:ln w="38100">
            <a:solidFill>
              <a:srgbClr val="C00000"/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dirty="0">
              <a:solidFill>
                <a:srgbClr val="C00000"/>
              </a:solidFill>
              <a:cs typeface="+mj-cs"/>
            </a:endParaRPr>
          </a:p>
        </p:txBody>
      </p:sp>
      <p:sp>
        <p:nvSpPr>
          <p:cNvPr id="4" name="مستطيل 3"/>
          <p:cNvSpPr>
            <a:spLocks noChangeArrowheads="1"/>
          </p:cNvSpPr>
          <p:nvPr/>
        </p:nvSpPr>
        <p:spPr bwMode="auto">
          <a:xfrm>
            <a:off x="3286125" y="679450"/>
            <a:ext cx="45720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 smtClean="0">
                <a:solidFill>
                  <a:srgbClr val="C00000"/>
                </a:solidFill>
                <a:latin typeface="Calibri" pitchFamily="34" charset="0"/>
              </a:rPr>
              <a:t>ما الْكَثَافَة؟ ما الطَّفْو؟</a:t>
            </a:r>
            <a:endParaRPr lang="en-US" sz="4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571472" y="2214554"/>
            <a:ext cx="8001056" cy="3071834"/>
          </a:xfrm>
          <a:prstGeom prst="rect">
            <a:avLst/>
          </a:prstGeom>
          <a:noFill/>
          <a:ln w="38100">
            <a:noFill/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150000"/>
              </a:lnSpc>
              <a:spcAft>
                <a:spcPts val="1000"/>
              </a:spcAft>
              <a:buClr>
                <a:srgbClr val="C00000"/>
              </a:buClr>
              <a:buSzPct val="110000"/>
              <a:buFont typeface="Wingdings" pitchFamily="2" charset="2"/>
              <a:buChar char="q"/>
            </a:pPr>
            <a:r>
              <a:rPr lang="ar-EG" sz="4000" b="1" dirty="0" smtClean="0">
                <a:solidFill>
                  <a:srgbClr val="002060"/>
                </a:solidFill>
                <a:latin typeface="Calibri" pitchFamily="34" charset="0"/>
              </a:rPr>
              <a:t>ويمكنُ أنْ تطفُوَ سفينةٌ </a:t>
            </a:r>
            <a:br>
              <a:rPr lang="ar-EG" sz="4000" b="1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ar-EG" sz="4000" b="1" dirty="0" smtClean="0">
                <a:solidFill>
                  <a:srgbClr val="002060"/>
                </a:solidFill>
                <a:latin typeface="Calibri" pitchFamily="34" charset="0"/>
              </a:rPr>
              <a:t>مصنوعةٌ من الفولاذِ على الماءِ؛ </a:t>
            </a:r>
            <a:br>
              <a:rPr lang="ar-EG" sz="4000" b="1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ar-EG" sz="4000" b="1" dirty="0" smtClean="0">
                <a:solidFill>
                  <a:srgbClr val="002060"/>
                </a:solidFill>
                <a:latin typeface="Calibri" pitchFamily="34" charset="0"/>
              </a:rPr>
              <a:t>رغمَ أنَّ كثافةَ الفولاذِ أعلى من كثافةِ الماءِ؛ </a:t>
            </a:r>
            <a:endParaRPr lang="en-US" sz="40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comb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ويمكن أن تطفو سفين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مستند 1"/>
          <p:cNvSpPr/>
          <p:nvPr/>
        </p:nvSpPr>
        <p:spPr>
          <a:xfrm>
            <a:off x="3286116" y="571480"/>
            <a:ext cx="5214644" cy="1143008"/>
          </a:xfrm>
          <a:prstGeom prst="flowChartDocumen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1400" b="1" dirty="0">
              <a:solidFill>
                <a:schemeClr val="tx1"/>
              </a:solidFill>
            </a:endParaRPr>
          </a:p>
        </p:txBody>
      </p:sp>
      <p:sp>
        <p:nvSpPr>
          <p:cNvPr id="3" name="Oval 10"/>
          <p:cNvSpPr>
            <a:spLocks noChangeArrowheads="1"/>
          </p:cNvSpPr>
          <p:nvPr/>
        </p:nvSpPr>
        <p:spPr bwMode="auto">
          <a:xfrm>
            <a:off x="7786688" y="857250"/>
            <a:ext cx="520700" cy="466725"/>
          </a:xfrm>
          <a:prstGeom prst="star12">
            <a:avLst>
              <a:gd name="adj" fmla="val 28591"/>
            </a:avLst>
          </a:prstGeom>
          <a:solidFill>
            <a:srgbClr val="FF0000"/>
          </a:solidFill>
          <a:ln w="38100">
            <a:solidFill>
              <a:srgbClr val="C00000"/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8198" name="مستطيل 3"/>
          <p:cNvSpPr>
            <a:spLocks noChangeArrowheads="1"/>
          </p:cNvSpPr>
          <p:nvPr/>
        </p:nvSpPr>
        <p:spPr bwMode="auto">
          <a:xfrm>
            <a:off x="3286125" y="679450"/>
            <a:ext cx="45720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 smtClean="0">
                <a:solidFill>
                  <a:srgbClr val="C00000"/>
                </a:solidFill>
                <a:latin typeface="Calibri" pitchFamily="34" charset="0"/>
              </a:rPr>
              <a:t>ما الْكَثَافَة؟ ما الطَّفْو؟</a:t>
            </a:r>
            <a:endParaRPr lang="en-US" sz="4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714375" y="1785926"/>
            <a:ext cx="7786688" cy="4572032"/>
          </a:xfrm>
          <a:prstGeom prst="rect">
            <a:avLst/>
          </a:prstGeom>
          <a:noFill/>
          <a:ln w="38100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justLow">
              <a:lnSpc>
                <a:spcPct val="150000"/>
              </a:lnSpc>
              <a:spcAft>
                <a:spcPts val="1000"/>
              </a:spcAft>
              <a:buClr>
                <a:srgbClr val="C00000"/>
              </a:buClr>
              <a:buSzPct val="110000"/>
              <a:buFont typeface="Wingdings" pitchFamily="2" charset="2"/>
              <a:buChar char="q"/>
              <a:defRPr/>
            </a:pPr>
            <a:r>
              <a:rPr lang="ar-EG" sz="3600" b="1" dirty="0">
                <a:solidFill>
                  <a:srgbClr val="002060"/>
                </a:solidFill>
                <a:latin typeface="+mn-lt"/>
                <a:cs typeface="+mn-cs"/>
              </a:rPr>
              <a:t> لأن </a:t>
            </a:r>
            <a:r>
              <a:rPr lang="ar-EG" sz="3600" b="1" dirty="0" smtClean="0">
                <a:solidFill>
                  <a:srgbClr val="002060"/>
                </a:solidFill>
                <a:latin typeface="+mn-lt"/>
                <a:cs typeface="+mn-cs"/>
              </a:rPr>
              <a:t>هيكلَ السفينةِ وحجراتِها مملوءةٌ بالهواء، ويجعلُ الهواءُ الْكَثَافَةَ الكليةَ للسفينةِ أقلَّ </a:t>
            </a:r>
            <a:r>
              <a:rPr lang="ar-EG" sz="3600" b="1" dirty="0">
                <a:solidFill>
                  <a:srgbClr val="002060"/>
                </a:solidFill>
                <a:latin typeface="+mn-lt"/>
                <a:cs typeface="+mn-cs"/>
              </a:rPr>
              <a:t>من </a:t>
            </a:r>
            <a:r>
              <a:rPr lang="ar-EG" sz="3600" b="1" dirty="0" smtClean="0">
                <a:solidFill>
                  <a:srgbClr val="002060"/>
                </a:solidFill>
                <a:latin typeface="+mn-lt"/>
                <a:cs typeface="+mn-cs"/>
              </a:rPr>
              <a:t>كثافةِ الماءِ، ممَّا يجعلُها تطفُو </a:t>
            </a:r>
            <a:r>
              <a:rPr lang="ar-EG" sz="3600" b="1" dirty="0">
                <a:solidFill>
                  <a:srgbClr val="002060"/>
                </a:solidFill>
                <a:latin typeface="+mn-lt"/>
                <a:cs typeface="+mn-cs"/>
              </a:rPr>
              <a:t>على </a:t>
            </a:r>
            <a:r>
              <a:rPr lang="ar-EG" sz="3600" b="1" dirty="0" smtClean="0">
                <a:solidFill>
                  <a:srgbClr val="002060"/>
                </a:solidFill>
                <a:latin typeface="+mn-lt"/>
                <a:cs typeface="+mn-cs"/>
              </a:rPr>
              <a:t>سطحِه. قال </a:t>
            </a:r>
            <a:r>
              <a:rPr lang="ar-EG" sz="3600" b="1" dirty="0">
                <a:solidFill>
                  <a:srgbClr val="002060"/>
                </a:solidFill>
                <a:latin typeface="+mn-lt"/>
                <a:cs typeface="+mn-cs"/>
              </a:rPr>
              <a:t>تعالى: </a:t>
            </a:r>
            <a:r>
              <a:rPr lang="en-US" sz="3600" b="1" dirty="0">
                <a:solidFill>
                  <a:srgbClr val="002060"/>
                </a:solidFill>
                <a:latin typeface="+mn-lt"/>
                <a:cs typeface="+mn-cs"/>
                <a:sym typeface="AGA Arabesque"/>
              </a:rPr>
              <a:t></a:t>
            </a:r>
            <a:r>
              <a:rPr lang="ar-SA" sz="3600" b="1" dirty="0">
                <a:solidFill>
                  <a:srgbClr val="002060"/>
                </a:solidFill>
                <a:latin typeface="+mn-lt"/>
                <a:cs typeface="+mn-cs"/>
              </a:rPr>
              <a:t> أَلَمْ تَرَ</a:t>
            </a:r>
            <a:r>
              <a:rPr lang="ar-EG" sz="3600" b="1" dirty="0">
                <a:solidFill>
                  <a:srgbClr val="002060"/>
                </a:solidFill>
                <a:latin typeface="+mn-lt"/>
                <a:cs typeface="+mn-cs"/>
              </a:rPr>
              <a:t> </a:t>
            </a:r>
            <a:r>
              <a:rPr lang="ar-SA" sz="3600" b="1" dirty="0">
                <a:solidFill>
                  <a:srgbClr val="002060"/>
                </a:solidFill>
                <a:latin typeface="+mn-lt"/>
                <a:cs typeface="+mn-cs"/>
              </a:rPr>
              <a:t>أَنَّ الْفُلْكَ تَجْرِي فِي الْبَحْرِ بِنِعْمَ</a:t>
            </a:r>
            <a:r>
              <a:rPr lang="ar-EG" sz="3600" b="1" dirty="0">
                <a:solidFill>
                  <a:srgbClr val="002060"/>
                </a:solidFill>
                <a:latin typeface="+mn-lt"/>
                <a:cs typeface="+mn-cs"/>
              </a:rPr>
              <a:t>ت</a:t>
            </a:r>
            <a:r>
              <a:rPr lang="ar-SA" sz="3600" b="1" dirty="0">
                <a:solidFill>
                  <a:srgbClr val="002060"/>
                </a:solidFill>
                <a:latin typeface="+mn-lt"/>
                <a:cs typeface="+mn-cs"/>
              </a:rPr>
              <a:t> </a:t>
            </a:r>
            <a:r>
              <a:rPr lang="ar-EG" sz="3600" b="1" dirty="0" smtClean="0">
                <a:solidFill>
                  <a:srgbClr val="002060"/>
                </a:solidFill>
                <a:latin typeface="+mn-lt"/>
                <a:cs typeface="+mn-cs"/>
              </a:rPr>
              <a:t>اللهِ </a:t>
            </a:r>
            <a:r>
              <a:rPr lang="ar-SA" sz="3600" b="1" dirty="0" smtClean="0">
                <a:solidFill>
                  <a:srgbClr val="002060"/>
                </a:solidFill>
                <a:latin typeface="+mn-lt"/>
                <a:cs typeface="+mn-cs"/>
              </a:rPr>
              <a:t>لِيُرِيَكُمْ </a:t>
            </a:r>
            <a:r>
              <a:rPr lang="ar-SA" sz="3600" b="1" dirty="0">
                <a:solidFill>
                  <a:srgbClr val="002060"/>
                </a:solidFill>
                <a:latin typeface="+mn-lt"/>
                <a:cs typeface="+mn-cs"/>
              </a:rPr>
              <a:t>مِنْ آيَاتِهِ إِنَّ فِي ذَلِكَ لآيَاتٍ لِكُلِّ صَبَّارٍ شَكُورٍ(31)</a:t>
            </a:r>
            <a:r>
              <a:rPr lang="en-US" sz="3600" b="1" dirty="0">
                <a:solidFill>
                  <a:srgbClr val="002060"/>
                </a:solidFill>
                <a:latin typeface="+mn-lt"/>
                <a:cs typeface="+mn-cs"/>
                <a:sym typeface="AGA Arabesque"/>
              </a:rPr>
              <a:t></a:t>
            </a:r>
            <a:r>
              <a:rPr lang="ar-EG" sz="3600" b="1" dirty="0">
                <a:solidFill>
                  <a:srgbClr val="002060"/>
                </a:solidFill>
                <a:latin typeface="+mn-lt"/>
                <a:cs typeface="+mn-cs"/>
              </a:rPr>
              <a:t> </a:t>
            </a:r>
            <a:r>
              <a:rPr lang="ar-EG" sz="3600" b="1" dirty="0">
                <a:solidFill>
                  <a:srgbClr val="C00000"/>
                </a:solidFill>
                <a:latin typeface="+mn-lt"/>
                <a:cs typeface="+mn-cs"/>
              </a:rPr>
              <a:t>لقمان</a:t>
            </a:r>
            <a:endParaRPr lang="en-US" sz="3600" b="1" dirty="0">
              <a:solidFill>
                <a:srgbClr val="C0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لأن هيك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/>
        </p:nvGraphicFramePr>
        <p:xfrm>
          <a:off x="3286116" y="548680"/>
          <a:ext cx="5143536" cy="630936"/>
        </p:xfrm>
        <a:graphic>
          <a:graphicData uri="http://schemas.openxmlformats.org/drawingml/2006/table">
            <a:tbl>
              <a:tblPr rtl="1">
                <a:tableStyleId>{35758FB7-9AC5-4552-8A53-C91805E547FA}</a:tableStyleId>
              </a:tblPr>
              <a:tblGrid>
                <a:gridCol w="5143536"/>
              </a:tblGrid>
              <a:tr h="285752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EG" sz="3600" b="1" dirty="0"/>
                        <a:t>كثافة بعض المواد الشائعة</a:t>
                      </a:r>
                      <a:endParaRPr lang="en-US" sz="3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1DC0E1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2" cstate="print"/>
          <a:stretch>
            <a:fillRect/>
          </a:stretch>
        </p:blipFill>
        <p:spPr bwMode="auto">
          <a:xfrm>
            <a:off x="323528" y="620688"/>
            <a:ext cx="2639452" cy="5688632"/>
          </a:xfrm>
          <a:prstGeom prst="roundRect">
            <a:avLst>
              <a:gd name="adj" fmla="val 2549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214678" y="1214422"/>
            <a:ext cx="5224463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ستطيل مستدير الزوايا 4"/>
          <p:cNvSpPr/>
          <p:nvPr/>
        </p:nvSpPr>
        <p:spPr>
          <a:xfrm>
            <a:off x="3286116" y="571480"/>
            <a:ext cx="5112568" cy="576064"/>
          </a:xfrm>
          <a:prstGeom prst="roundRect">
            <a:avLst/>
          </a:prstGeom>
          <a:noFill/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6300192" y="1268760"/>
            <a:ext cx="2168624" cy="432048"/>
          </a:xfrm>
          <a:prstGeom prst="roundRect">
            <a:avLst/>
          </a:prstGeom>
          <a:noFill/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6300192" y="1916832"/>
            <a:ext cx="2168624" cy="432048"/>
          </a:xfrm>
          <a:prstGeom prst="roundRect">
            <a:avLst/>
          </a:prstGeom>
          <a:noFill/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6300192" y="2492896"/>
            <a:ext cx="2168624" cy="432048"/>
          </a:xfrm>
          <a:prstGeom prst="roundRect">
            <a:avLst/>
          </a:prstGeom>
          <a:noFill/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6300192" y="3140968"/>
            <a:ext cx="2168624" cy="432048"/>
          </a:xfrm>
          <a:prstGeom prst="roundRect">
            <a:avLst/>
          </a:prstGeom>
          <a:noFill/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6300192" y="3789040"/>
            <a:ext cx="2168624" cy="432048"/>
          </a:xfrm>
          <a:prstGeom prst="roundRect">
            <a:avLst/>
          </a:prstGeom>
          <a:noFill/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6300192" y="4437112"/>
            <a:ext cx="2168624" cy="432048"/>
          </a:xfrm>
          <a:prstGeom prst="roundRect">
            <a:avLst/>
          </a:prstGeom>
          <a:noFill/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6300192" y="5013176"/>
            <a:ext cx="2168624" cy="432048"/>
          </a:xfrm>
          <a:prstGeom prst="roundRect">
            <a:avLst/>
          </a:prstGeom>
          <a:noFill/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6300192" y="5661248"/>
            <a:ext cx="2168624" cy="432048"/>
          </a:xfrm>
          <a:prstGeom prst="roundRect">
            <a:avLst/>
          </a:prstGeom>
          <a:noFill/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3419872" y="1268760"/>
            <a:ext cx="2672680" cy="432048"/>
          </a:xfrm>
          <a:prstGeom prst="roundRect">
            <a:avLst/>
          </a:prstGeom>
          <a:noFill/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3419872" y="1916832"/>
            <a:ext cx="2672680" cy="432048"/>
          </a:xfrm>
          <a:prstGeom prst="roundRect">
            <a:avLst/>
          </a:prstGeom>
          <a:noFill/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3419872" y="2492896"/>
            <a:ext cx="2672680" cy="432048"/>
          </a:xfrm>
          <a:prstGeom prst="roundRect">
            <a:avLst/>
          </a:prstGeom>
          <a:noFill/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3419872" y="3140968"/>
            <a:ext cx="2672680" cy="432048"/>
          </a:xfrm>
          <a:prstGeom prst="roundRect">
            <a:avLst/>
          </a:prstGeom>
          <a:noFill/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8" name="مستطيل مستدير الزوايا 17"/>
          <p:cNvSpPr/>
          <p:nvPr/>
        </p:nvSpPr>
        <p:spPr>
          <a:xfrm>
            <a:off x="3419872" y="3789040"/>
            <a:ext cx="2672680" cy="432048"/>
          </a:xfrm>
          <a:prstGeom prst="roundRect">
            <a:avLst/>
          </a:prstGeom>
          <a:noFill/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9" name="مستطيل مستدير الزوايا 18"/>
          <p:cNvSpPr/>
          <p:nvPr/>
        </p:nvSpPr>
        <p:spPr>
          <a:xfrm>
            <a:off x="3419872" y="4437112"/>
            <a:ext cx="2672680" cy="432048"/>
          </a:xfrm>
          <a:prstGeom prst="roundRect">
            <a:avLst/>
          </a:prstGeom>
          <a:noFill/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0" name="مستطيل مستدير الزوايا 19"/>
          <p:cNvSpPr/>
          <p:nvPr/>
        </p:nvSpPr>
        <p:spPr>
          <a:xfrm>
            <a:off x="3419872" y="5013176"/>
            <a:ext cx="2672680" cy="432048"/>
          </a:xfrm>
          <a:prstGeom prst="roundRect">
            <a:avLst/>
          </a:prstGeom>
          <a:noFill/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1" name="مستطيل مستدير الزوايا 20"/>
          <p:cNvSpPr/>
          <p:nvPr/>
        </p:nvSpPr>
        <p:spPr>
          <a:xfrm>
            <a:off x="3419872" y="5661248"/>
            <a:ext cx="2672680" cy="432048"/>
          </a:xfrm>
          <a:prstGeom prst="roundRect">
            <a:avLst/>
          </a:prstGeom>
          <a:noFill/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4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كثافة بعض المواد الشائع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ما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هلي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9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هو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9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10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10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ري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0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10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10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لجل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1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1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الم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1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1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الجليسر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1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1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الفولا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1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1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الكثافة بالجرا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1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1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00017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1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1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000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1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1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0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1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1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09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1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1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1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1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1,26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1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1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7      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:\mrwa\إطارات العناوين\براويز رسائل\0083.WMF"/>
          <p:cNvPicPr>
            <a:picLocks noChangeAspect="1" noChangeArrowheads="1"/>
          </p:cNvPicPr>
          <p:nvPr/>
        </p:nvPicPr>
        <p:blipFill>
          <a:blip r:embed="rId6"/>
          <a:srcRect l="12070" t="34126" r="14655" b="13376"/>
          <a:stretch>
            <a:fillRect/>
          </a:stretch>
        </p:blipFill>
        <p:spPr bwMode="auto">
          <a:xfrm>
            <a:off x="4857750" y="500063"/>
            <a:ext cx="37496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5341938" y="655638"/>
            <a:ext cx="27813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C00000"/>
              </a:buClr>
              <a:buFont typeface="Wingdings" pitchFamily="2" charset="2"/>
              <a:buChar char="§"/>
            </a:pPr>
            <a:r>
              <a:rPr lang="ar-EG" sz="48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ar-EG" sz="4800" b="1" dirty="0" smtClean="0">
                <a:solidFill>
                  <a:srgbClr val="002060"/>
                </a:solidFill>
                <a:latin typeface="Calibri" pitchFamily="34" charset="0"/>
              </a:rPr>
              <a:t>قوةُ الطَّفْوِ</a:t>
            </a:r>
            <a:endParaRPr lang="en-US" sz="48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642910" y="1914336"/>
            <a:ext cx="7904163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Low">
              <a:lnSpc>
                <a:spcPct val="150000"/>
              </a:lnSpc>
              <a:buFontTx/>
              <a:buBlip>
                <a:blip r:embed="rId7"/>
              </a:buBlip>
            </a:pPr>
            <a:r>
              <a:rPr lang="ar-EG" sz="3600" b="1" dirty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ar-EG" sz="3600" b="1" dirty="0" smtClean="0">
                <a:solidFill>
                  <a:srgbClr val="7030A0"/>
                </a:solidFill>
                <a:latin typeface="Calibri" pitchFamily="34" charset="0"/>
              </a:rPr>
              <a:t>يصفُ الطَّفْوُ قدرةَ </a:t>
            </a:r>
            <a:r>
              <a:rPr lang="ar-EG" sz="3600" b="1" dirty="0">
                <a:solidFill>
                  <a:srgbClr val="7030A0"/>
                </a:solidFill>
                <a:latin typeface="Calibri" pitchFamily="34" charset="0"/>
              </a:rPr>
              <a:t>جسم </a:t>
            </a:r>
            <a:r>
              <a:rPr lang="ar-EG" sz="3600" b="1" dirty="0" smtClean="0">
                <a:solidFill>
                  <a:srgbClr val="7030A0"/>
                </a:solidFill>
                <a:latin typeface="Calibri" pitchFamily="34" charset="0"/>
              </a:rPr>
              <a:t>ٍعلى </a:t>
            </a:r>
            <a:r>
              <a:rPr lang="ar-EG" sz="3600" b="1" dirty="0">
                <a:solidFill>
                  <a:srgbClr val="7030A0"/>
                </a:solidFill>
                <a:latin typeface="Calibri" pitchFamily="34" charset="0"/>
              </a:rPr>
              <a:t>مقاومة الانغمار في </a:t>
            </a:r>
            <a:r>
              <a:rPr lang="ar-EG" sz="3600" b="1" dirty="0" smtClean="0">
                <a:solidFill>
                  <a:srgbClr val="7030A0"/>
                </a:solidFill>
                <a:latin typeface="Calibri" pitchFamily="34" charset="0"/>
              </a:rPr>
              <a:t>مائعٍ، والمائعُ سائلٌ </a:t>
            </a:r>
            <a:r>
              <a:rPr lang="ar-EG" sz="3600" b="1" dirty="0">
                <a:solidFill>
                  <a:srgbClr val="7030A0"/>
                </a:solidFill>
                <a:latin typeface="Calibri" pitchFamily="34" charset="0"/>
              </a:rPr>
              <a:t>أو </a:t>
            </a:r>
            <a:r>
              <a:rPr lang="ar-EG" sz="3600" b="1" dirty="0" smtClean="0">
                <a:solidFill>
                  <a:srgbClr val="7030A0"/>
                </a:solidFill>
                <a:latin typeface="Calibri" pitchFamily="34" charset="0"/>
              </a:rPr>
              <a:t>غازٌ. وتنشأ </a:t>
            </a:r>
            <a:r>
              <a:rPr lang="ar-EG" sz="3600" b="1" dirty="0">
                <a:solidFill>
                  <a:srgbClr val="7030A0"/>
                </a:solidFill>
                <a:latin typeface="Calibri" pitchFamily="34" charset="0"/>
              </a:rPr>
              <a:t>قوة </a:t>
            </a:r>
            <a:r>
              <a:rPr lang="ar-EG" sz="3600" b="1" dirty="0" smtClean="0">
                <a:solidFill>
                  <a:srgbClr val="7030A0"/>
                </a:solidFill>
                <a:latin typeface="Calibri" pitchFamily="34" charset="0"/>
              </a:rPr>
              <a:t>الطَّفْوِ؛ لأنَّ الجسمَ </a:t>
            </a:r>
            <a:r>
              <a:rPr lang="ar-EG" sz="3600" b="1" dirty="0">
                <a:solidFill>
                  <a:srgbClr val="7030A0"/>
                </a:solidFill>
                <a:latin typeface="Calibri" pitchFamily="34" charset="0"/>
              </a:rPr>
              <a:t>في </a:t>
            </a:r>
            <a:r>
              <a:rPr lang="ar-EG" sz="3600" b="1" dirty="0" smtClean="0">
                <a:solidFill>
                  <a:srgbClr val="7030A0"/>
                </a:solidFill>
                <a:latin typeface="Calibri" pitchFamily="34" charset="0"/>
              </a:rPr>
              <a:t>أثناءِ </a:t>
            </a:r>
            <a:r>
              <a:rPr lang="ar-EG" sz="3600" b="1" dirty="0">
                <a:solidFill>
                  <a:srgbClr val="7030A0"/>
                </a:solidFill>
                <a:latin typeface="Calibri" pitchFamily="34" charset="0"/>
              </a:rPr>
              <a:t>الانغمار </a:t>
            </a:r>
            <a:r>
              <a:rPr lang="ar-EG" sz="3600" b="1" dirty="0" smtClean="0">
                <a:solidFill>
                  <a:srgbClr val="7030A0"/>
                </a:solidFill>
                <a:latin typeface="Calibri" pitchFamily="34" charset="0"/>
              </a:rPr>
              <a:t>يُبْعِدُ المَائعَ عنْ طريقِه ليحلَّ محلَّه، وفي الوقتِ نفسِه يدفَعُ المائعُ الجسمَ </a:t>
            </a:r>
            <a:r>
              <a:rPr lang="ar-EG" sz="3600" b="1" dirty="0">
                <a:solidFill>
                  <a:srgbClr val="7030A0"/>
                </a:solidFill>
                <a:latin typeface="Calibri" pitchFamily="34" charset="0"/>
              </a:rPr>
              <a:t>إلى </a:t>
            </a:r>
            <a:r>
              <a:rPr lang="ar-EG" sz="3600" b="1" dirty="0" smtClean="0">
                <a:solidFill>
                  <a:srgbClr val="7030A0"/>
                </a:solidFill>
                <a:latin typeface="Calibri" pitchFamily="34" charset="0"/>
              </a:rPr>
              <a:t>أعلى. فكيف </a:t>
            </a:r>
            <a:r>
              <a:rPr lang="ar-EG" sz="3600" b="1" dirty="0" err="1" smtClean="0">
                <a:solidFill>
                  <a:srgbClr val="7030A0"/>
                </a:solidFill>
                <a:latin typeface="Calibri" pitchFamily="34" charset="0"/>
              </a:rPr>
              <a:t>ينغمرُ</a:t>
            </a:r>
            <a:r>
              <a:rPr lang="ar-EG" sz="3600" b="1" dirty="0" smtClean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ar-EG" sz="3600" b="1" dirty="0">
                <a:solidFill>
                  <a:srgbClr val="7030A0"/>
                </a:solidFill>
                <a:latin typeface="Calibri" pitchFamily="34" charset="0"/>
              </a:rPr>
              <a:t>الجسم؟ وكيف </a:t>
            </a:r>
            <a:r>
              <a:rPr lang="ar-EG" sz="3600" b="1" dirty="0" smtClean="0">
                <a:solidFill>
                  <a:srgbClr val="7030A0"/>
                </a:solidFill>
                <a:latin typeface="Calibri" pitchFamily="34" charset="0"/>
              </a:rPr>
              <a:t>يطفُو</a:t>
            </a:r>
            <a:r>
              <a:rPr lang="ar-EG" sz="3600" b="1" dirty="0">
                <a:solidFill>
                  <a:srgbClr val="7030A0"/>
                </a:solidFill>
                <a:latin typeface="Calibri" pitchFamily="34" charset="0"/>
              </a:rPr>
              <a:t>؟</a:t>
            </a:r>
            <a:endParaRPr lang="en-US" sz="3600" b="1" dirty="0">
              <a:solidFill>
                <a:srgbClr val="7030A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قوة الطف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يصف الطفو قدرة جسم على مقاو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2286000" y="714356"/>
            <a:ext cx="52863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/>
            <a:r>
              <a:rPr lang="ar-EG" sz="4800" b="1" dirty="0">
                <a:solidFill>
                  <a:srgbClr val="C00000"/>
                </a:solidFill>
                <a:latin typeface="Calibri" pitchFamily="34" charset="0"/>
              </a:rPr>
              <a:t>كيف تطفو السفن الثقيلة؟</a:t>
            </a:r>
            <a:endParaRPr lang="en-US" sz="4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" name="Oval 10"/>
          <p:cNvSpPr>
            <a:spLocks noChangeArrowheads="1"/>
          </p:cNvSpPr>
          <p:nvPr/>
        </p:nvSpPr>
        <p:spPr bwMode="auto">
          <a:xfrm rot="16200000">
            <a:off x="7599499" y="908704"/>
            <a:ext cx="628670" cy="540000"/>
          </a:xfrm>
          <a:prstGeom prst="flowChartExtract">
            <a:avLst/>
          </a:prstGeom>
          <a:solidFill>
            <a:srgbClr val="FFC000"/>
          </a:solidFill>
          <a:ln w="76200">
            <a:solidFill>
              <a:srgbClr val="CC0000"/>
            </a:solidFill>
            <a:headEnd/>
            <a:tailEnd/>
          </a:ln>
          <a:effectLst>
            <a:glow rad="63500">
              <a:schemeClr val="bg1">
                <a:lumMod val="95000"/>
                <a:lumOff val="5000"/>
                <a:alpha val="40000"/>
              </a:schemeClr>
            </a:glow>
            <a:outerShdw blurRad="63500" dist="25400" dir="14700000" algn="t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85786" y="1714488"/>
            <a:ext cx="7643866" cy="4500594"/>
          </a:xfrm>
          <a:prstGeom prst="roundRect">
            <a:avLst>
              <a:gd name="adj" fmla="val 2549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كيف تطفو السفن الثقي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388002" y="493704"/>
            <a:ext cx="3113088" cy="1649412"/>
          </a:xfrm>
          <a:prstGeom prst="wave">
            <a:avLst>
              <a:gd name="adj1" fmla="val 13005"/>
              <a:gd name="adj2" fmla="val 0"/>
            </a:avLst>
          </a:prstGeom>
          <a:ln w="76200">
            <a:solidFill>
              <a:srgbClr val="7030A0"/>
            </a:solidFill>
            <a:prstDash val="sysDash"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C00000"/>
                </a:solidFill>
              </a:rPr>
              <a:t> أقرأ الصورة</a:t>
            </a:r>
            <a:endParaRPr lang="en-US" sz="4000" b="1" dirty="0">
              <a:solidFill>
                <a:srgbClr val="C00000"/>
              </a:solidFill>
            </a:endParaRPr>
          </a:p>
        </p:txBody>
      </p:sp>
      <p:pic>
        <p:nvPicPr>
          <p:cNvPr id="7" name="Picture 2" descr="D:\mrwa\الشغل\أمل\رياضيات 3 ب\ديزني\images (58)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294538">
            <a:off x="5441977" y="619104"/>
            <a:ext cx="857250" cy="96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00063" y="2714620"/>
            <a:ext cx="8143875" cy="3000396"/>
            <a:chOff x="857224" y="142852"/>
            <a:chExt cx="8072494" cy="5000659"/>
          </a:xfrm>
        </p:grpSpPr>
        <p:pic>
          <p:nvPicPr>
            <p:cNvPr id="10252" name="Picture 4" descr="Buster_Bunny.png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143108" y="3786190"/>
              <a:ext cx="12192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Cloud 5"/>
            <p:cNvSpPr/>
            <p:nvPr/>
          </p:nvSpPr>
          <p:spPr bwMode="auto">
            <a:xfrm>
              <a:off x="857224" y="142852"/>
              <a:ext cx="8072494" cy="5000659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3" name="Text Box 13"/>
          <p:cNvSpPr txBox="1">
            <a:spLocks noChangeArrowheads="1"/>
          </p:cNvSpPr>
          <p:nvPr/>
        </p:nvSpPr>
        <p:spPr bwMode="auto">
          <a:xfrm rot="-279763">
            <a:off x="1482725" y="3095334"/>
            <a:ext cx="6389688" cy="183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4000" b="1" dirty="0">
                <a:solidFill>
                  <a:srgbClr val="002060"/>
                </a:solidFill>
                <a:latin typeface="Calibri" pitchFamily="34" charset="0"/>
              </a:rPr>
              <a:t>كيف </a:t>
            </a:r>
            <a:r>
              <a:rPr lang="ar-EG" sz="4000" b="1" dirty="0" smtClean="0">
                <a:solidFill>
                  <a:srgbClr val="002060"/>
                </a:solidFill>
                <a:latin typeface="Calibri" pitchFamily="34" charset="0"/>
              </a:rPr>
              <a:t>يساعدُ الهواءُ داخلَ </a:t>
            </a:r>
            <a:r>
              <a:rPr lang="ar-EG" sz="4000" b="1" dirty="0">
                <a:solidFill>
                  <a:srgbClr val="002060"/>
                </a:solidFill>
                <a:latin typeface="Calibri" pitchFamily="34" charset="0"/>
              </a:rPr>
              <a:t>هذه </a:t>
            </a:r>
            <a:r>
              <a:rPr lang="ar-EG" sz="4000" b="1" dirty="0" smtClean="0">
                <a:solidFill>
                  <a:srgbClr val="002060"/>
                </a:solidFill>
                <a:latin typeface="Calibri" pitchFamily="34" charset="0"/>
              </a:rPr>
              <a:t>السفينةِ المصنوعةِ </a:t>
            </a:r>
            <a:r>
              <a:rPr lang="ar-EG" sz="4000" b="1" dirty="0">
                <a:solidFill>
                  <a:srgbClr val="002060"/>
                </a:solidFill>
                <a:latin typeface="Calibri" pitchFamily="34" charset="0"/>
              </a:rPr>
              <a:t>من </a:t>
            </a:r>
            <a:r>
              <a:rPr lang="ar-EG" sz="4000" b="1" dirty="0" smtClean="0">
                <a:solidFill>
                  <a:srgbClr val="002060"/>
                </a:solidFill>
                <a:latin typeface="Calibri" pitchFamily="34" charset="0"/>
              </a:rPr>
              <a:t>الفولاذِ </a:t>
            </a:r>
            <a:r>
              <a:rPr lang="ar-EG" sz="4000" b="1" dirty="0">
                <a:solidFill>
                  <a:srgbClr val="002060"/>
                </a:solidFill>
                <a:latin typeface="Calibri" pitchFamily="34" charset="0"/>
              </a:rPr>
              <a:t>على </a:t>
            </a:r>
            <a:r>
              <a:rPr lang="ar-EG" sz="4000" b="1" dirty="0" smtClean="0">
                <a:solidFill>
                  <a:srgbClr val="002060"/>
                </a:solidFill>
                <a:latin typeface="Calibri" pitchFamily="34" charset="0"/>
              </a:rPr>
              <a:t>طفْوِهَا</a:t>
            </a:r>
            <a:r>
              <a:rPr lang="ar-EG" sz="4000" b="1" dirty="0">
                <a:solidFill>
                  <a:srgbClr val="002060"/>
                </a:solidFill>
                <a:latin typeface="Calibri" pitchFamily="34" charset="0"/>
              </a:rPr>
              <a:t>؟</a:t>
            </a:r>
            <a:endParaRPr lang="en-US" sz="40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428596" y="357166"/>
            <a:ext cx="3429024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قرأ الصورة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024 - الغد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كيف يساعد الهواء داخل هذه السفين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714348" y="2071678"/>
            <a:ext cx="7715304" cy="2786082"/>
            <a:chOff x="626681" y="2069848"/>
            <a:chExt cx="7352266" cy="4098677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</p:grpSpPr>
        <p:sp>
          <p:nvSpPr>
            <p:cNvPr id="17" name="Round Diagonal Corner Rectangle 9"/>
            <p:cNvSpPr/>
            <p:nvPr/>
          </p:nvSpPr>
          <p:spPr bwMode="auto">
            <a:xfrm>
              <a:off x="626681" y="2069848"/>
              <a:ext cx="7352266" cy="4098677"/>
            </a:xfrm>
            <a:prstGeom prst="wave">
              <a:avLst>
                <a:gd name="adj1" fmla="val 10413"/>
                <a:gd name="adj2" fmla="val 0"/>
              </a:avLst>
            </a:prstGeom>
            <a:gradFill flip="none" rotWithShape="1">
              <a:gsLst>
                <a:gs pos="0">
                  <a:srgbClr val="800080"/>
                </a:gs>
                <a:gs pos="50000">
                  <a:srgbClr val="FFFF00"/>
                </a:gs>
                <a:gs pos="100000">
                  <a:srgbClr val="9900FF"/>
                </a:gs>
              </a:gsLst>
              <a:lin ang="18900000" scaled="1"/>
              <a:tileRect/>
            </a:gradFill>
            <a:ln w="57150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</a:ln>
            <a:effectLst>
              <a:innerShdw blurRad="508000">
                <a:srgbClr val="C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rgbClr val="002060"/>
                </a:solidFill>
              </a:endParaRPr>
            </a:p>
          </p:txBody>
        </p:sp>
        <p:sp>
          <p:nvSpPr>
            <p:cNvPr id="18" name="TextBox 7"/>
            <p:cNvSpPr txBox="1">
              <a:spLocks noChangeArrowheads="1"/>
            </p:cNvSpPr>
            <p:nvPr/>
          </p:nvSpPr>
          <p:spPr bwMode="auto">
            <a:xfrm>
              <a:off x="2143108" y="2285992"/>
              <a:ext cx="5643602" cy="950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1">
                <a:solidFill>
                  <a:srgbClr val="002060"/>
                </a:solidFill>
                <a:latin typeface="Calibri" pitchFamily="34" charset="0"/>
                <a:cs typeface="+mn-cs"/>
              </a:endParaRPr>
            </a:p>
          </p:txBody>
        </p:sp>
      </p:grpSp>
      <p:sp>
        <p:nvSpPr>
          <p:cNvPr id="20" name="مستطيل 19"/>
          <p:cNvSpPr>
            <a:spLocks noChangeArrowheads="1"/>
          </p:cNvSpPr>
          <p:nvPr/>
        </p:nvSpPr>
        <p:spPr bwMode="auto">
          <a:xfrm rot="10800000" flipV="1">
            <a:off x="749698" y="2670325"/>
            <a:ext cx="7643813" cy="183960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ar-EG" sz="4000" b="1" dirty="0">
                <a:solidFill>
                  <a:srgbClr val="002060"/>
                </a:solidFill>
              </a:rPr>
              <a:t>يجعل الهواء </a:t>
            </a:r>
            <a:r>
              <a:rPr lang="ar-EG" sz="4000" b="1" dirty="0" smtClean="0">
                <a:solidFill>
                  <a:srgbClr val="002060"/>
                </a:solidFill>
              </a:rPr>
              <a:t>الْكَثَافَة </a:t>
            </a:r>
            <a:r>
              <a:rPr lang="ar-EG" sz="4000" b="1" dirty="0">
                <a:solidFill>
                  <a:srgbClr val="002060"/>
                </a:solidFill>
              </a:rPr>
              <a:t>الكلية للسفينة </a:t>
            </a:r>
            <a:r>
              <a:rPr lang="ar-EG" sz="4000" b="1" dirty="0" smtClean="0">
                <a:solidFill>
                  <a:srgbClr val="002060"/>
                </a:solidFill>
              </a:rPr>
              <a:t/>
            </a:r>
            <a:br>
              <a:rPr lang="ar-EG" sz="4000" b="1" dirty="0" smtClean="0">
                <a:solidFill>
                  <a:srgbClr val="002060"/>
                </a:solidFill>
              </a:rPr>
            </a:br>
            <a:r>
              <a:rPr lang="ar-EG" sz="4000" b="1" dirty="0" smtClean="0">
                <a:solidFill>
                  <a:srgbClr val="002060"/>
                </a:solidFill>
              </a:rPr>
              <a:t>أقل </a:t>
            </a:r>
            <a:r>
              <a:rPr lang="ar-EG" sz="4000" b="1" dirty="0">
                <a:solidFill>
                  <a:srgbClr val="002060"/>
                </a:solidFill>
              </a:rPr>
              <a:t>من كثافة </a:t>
            </a:r>
            <a:r>
              <a:rPr lang="ar-EG" sz="4000" b="1" dirty="0" smtClean="0">
                <a:solidFill>
                  <a:srgbClr val="002060"/>
                </a:solidFill>
              </a:rPr>
              <a:t>الماء. 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جعل الهواء الكثافة الكلية للسفينة أقل من كثافة الم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8794" y="714357"/>
            <a:ext cx="6715144" cy="2428892"/>
            <a:chOff x="857224" y="142852"/>
            <a:chExt cx="8072494" cy="5357850"/>
          </a:xfrm>
        </p:grpSpPr>
        <p:pic>
          <p:nvPicPr>
            <p:cNvPr id="11271" name="Picture 4" descr="Buster_Bunny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143108" y="3786190"/>
              <a:ext cx="12192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857224" y="142852"/>
              <a:ext cx="8072494" cy="5357850"/>
              <a:chOff x="857224" y="142852"/>
              <a:chExt cx="8072494" cy="5357850"/>
            </a:xfrm>
          </p:grpSpPr>
          <p:sp>
            <p:nvSpPr>
              <p:cNvPr id="11" name="Cloud 6"/>
              <p:cNvSpPr/>
              <p:nvPr/>
            </p:nvSpPr>
            <p:spPr>
              <a:xfrm>
                <a:off x="857224" y="500042"/>
                <a:ext cx="8072494" cy="5000660"/>
              </a:xfrm>
              <a:prstGeom prst="cloud">
                <a:avLst/>
              </a:prstGeom>
              <a:gradFill flip="none" rotWithShape="1">
                <a:gsLst>
                  <a:gs pos="0">
                    <a:srgbClr val="0000FF">
                      <a:shade val="30000"/>
                      <a:satMod val="115000"/>
                    </a:srgbClr>
                  </a:gs>
                  <a:gs pos="50000">
                    <a:srgbClr val="0000FF">
                      <a:shade val="67500"/>
                      <a:satMod val="115000"/>
                    </a:srgbClr>
                  </a:gs>
                  <a:gs pos="100000">
                    <a:srgbClr val="0000FF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57150">
                <a:solidFill>
                  <a:schemeClr val="accent3">
                    <a:lumMod val="75000"/>
                  </a:schemeClr>
                </a:solidFill>
              </a:ln>
              <a:effectLst>
                <a:innerShdw blurRad="939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Cloud 5"/>
              <p:cNvSpPr/>
              <p:nvPr/>
            </p:nvSpPr>
            <p:spPr>
              <a:xfrm>
                <a:off x="857224" y="142852"/>
                <a:ext cx="8072494" cy="5000659"/>
              </a:xfrm>
              <a:prstGeom prst="cloud">
                <a:avLst/>
              </a:prstGeom>
              <a:solidFill>
                <a:srgbClr val="FFFF00"/>
              </a:solidFill>
              <a:ln w="38100">
                <a:solidFill>
                  <a:srgbClr val="00B050"/>
                </a:solidFill>
              </a:ln>
              <a:effectLst>
                <a:innerShdw blurRad="342900">
                  <a:schemeClr val="bg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4" name="مستطيل 13"/>
          <p:cNvSpPr>
            <a:spLocks noChangeArrowheads="1"/>
          </p:cNvSpPr>
          <p:nvPr/>
        </p:nvSpPr>
        <p:spPr bwMode="auto">
          <a:xfrm rot="-430732">
            <a:off x="6188474" y="824918"/>
            <a:ext cx="1821624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800" b="1" dirty="0">
                <a:solidFill>
                  <a:srgbClr val="C00000"/>
                </a:solidFill>
                <a:cs typeface="Times New Roman" pitchFamily="18" charset="0"/>
              </a:rPr>
              <a:t>إرشاد</a:t>
            </a:r>
            <a:r>
              <a:rPr lang="ar-EG" sz="4800" b="1" dirty="0">
                <a:cs typeface="Times New Roman" pitchFamily="18" charset="0"/>
              </a:rPr>
              <a:t>:</a:t>
            </a:r>
            <a:endParaRPr lang="en-US" sz="4800" b="1" dirty="0">
              <a:cs typeface="Times New Roman" pitchFamily="18" charset="0"/>
            </a:endParaRPr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 rot="-292658">
            <a:off x="2643091" y="1014840"/>
            <a:ext cx="3785554" cy="183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EG" sz="4000" b="1" dirty="0" smtClean="0">
                <a:solidFill>
                  <a:srgbClr val="7030A0"/>
                </a:solidFill>
                <a:latin typeface="Calibri" pitchFamily="34" charset="0"/>
              </a:rPr>
              <a:t>أيُّ الموادِّ كثافتُها أقلُّ: </a:t>
            </a:r>
            <a:br>
              <a:rPr lang="ar-EG" sz="4000" b="1" dirty="0" smtClean="0">
                <a:solidFill>
                  <a:srgbClr val="7030A0"/>
                </a:solidFill>
                <a:latin typeface="Calibri" pitchFamily="34" charset="0"/>
              </a:rPr>
            </a:br>
            <a:r>
              <a:rPr lang="ar-EG" sz="4000" b="1" dirty="0" smtClean="0">
                <a:solidFill>
                  <a:srgbClr val="7030A0"/>
                </a:solidFill>
                <a:latin typeface="Calibri" pitchFamily="34" charset="0"/>
              </a:rPr>
              <a:t>الهواءُ أمِ الماءُ؟</a:t>
            </a:r>
            <a:endParaRPr lang="en-US" sz="4000" b="1" dirty="0">
              <a:solidFill>
                <a:srgbClr val="7030A0"/>
              </a:solidFill>
              <a:latin typeface="Calibri" pitchFamily="34" charset="0"/>
            </a:endParaRP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1285852" y="3643314"/>
            <a:ext cx="6715172" cy="2643206"/>
            <a:chOff x="626681" y="2069848"/>
            <a:chExt cx="7352266" cy="4098677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</p:grpSpPr>
        <p:sp>
          <p:nvSpPr>
            <p:cNvPr id="17" name="Round Diagonal Corner Rectangle 9"/>
            <p:cNvSpPr/>
            <p:nvPr/>
          </p:nvSpPr>
          <p:spPr bwMode="auto">
            <a:xfrm>
              <a:off x="626681" y="2069848"/>
              <a:ext cx="7352266" cy="4098677"/>
            </a:xfrm>
            <a:prstGeom prst="roundRect">
              <a:avLst/>
            </a:prstGeom>
            <a:gradFill flip="none" rotWithShape="1">
              <a:gsLst>
                <a:gs pos="0">
                  <a:srgbClr val="800080"/>
                </a:gs>
                <a:gs pos="50000">
                  <a:srgbClr val="FFFF00"/>
                </a:gs>
                <a:gs pos="100000">
                  <a:srgbClr val="9900FF"/>
                </a:gs>
              </a:gsLst>
              <a:lin ang="18900000" scaled="1"/>
              <a:tileRect/>
            </a:gradFill>
            <a:ln w="57150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</a:ln>
            <a:effectLst>
              <a:innerShdw blurRad="508000">
                <a:srgbClr val="C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18" name="TextBox 7"/>
            <p:cNvSpPr txBox="1">
              <a:spLocks noChangeArrowheads="1"/>
            </p:cNvSpPr>
            <p:nvPr/>
          </p:nvSpPr>
          <p:spPr bwMode="auto">
            <a:xfrm>
              <a:off x="2143108" y="2285993"/>
              <a:ext cx="5643602" cy="1108850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1">
                <a:latin typeface="Calibri" pitchFamily="34" charset="0"/>
                <a:cs typeface="+mn-cs"/>
              </a:endParaRPr>
            </a:p>
          </p:txBody>
        </p:sp>
      </p:grpSp>
      <p:sp>
        <p:nvSpPr>
          <p:cNvPr id="20" name="مستطيل 19"/>
          <p:cNvSpPr>
            <a:spLocks noChangeArrowheads="1"/>
          </p:cNvSpPr>
          <p:nvPr/>
        </p:nvSpPr>
        <p:spPr bwMode="auto">
          <a:xfrm rot="10800000" flipV="1">
            <a:off x="1571605" y="3643314"/>
            <a:ext cx="6072229" cy="258532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ar-EG" sz="3600" b="1" dirty="0" smtClean="0">
                <a:solidFill>
                  <a:srgbClr val="002060"/>
                </a:solidFill>
              </a:rPr>
              <a:t>كثافة الهواء (جم/سم3) : 0,0013</a:t>
            </a:r>
            <a:br>
              <a:rPr lang="ar-EG" sz="3600" b="1" dirty="0" smtClean="0">
                <a:solidFill>
                  <a:srgbClr val="002060"/>
                </a:solidFill>
              </a:rPr>
            </a:br>
            <a:r>
              <a:rPr lang="ar-EG" sz="3600" b="1" dirty="0" smtClean="0">
                <a:solidFill>
                  <a:srgbClr val="002060"/>
                </a:solidFill>
              </a:rPr>
              <a:t>كثافة الماء (جم/سم3) : 1</a:t>
            </a:r>
            <a:br>
              <a:rPr lang="ar-EG" sz="3600" b="1" dirty="0" smtClean="0">
                <a:solidFill>
                  <a:srgbClr val="002060"/>
                </a:solidFill>
              </a:rPr>
            </a:br>
            <a:r>
              <a:rPr lang="ar-EG" sz="3600" b="1" dirty="0" smtClean="0">
                <a:solidFill>
                  <a:srgbClr val="002060"/>
                </a:solidFill>
              </a:rPr>
              <a:t>إذن الهواء أقلُّ كثافةً من الماء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ere g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رشا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ي المواد كثافتها أق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يجعل الهواء الكثافة الكلية للسفينة أقل من كثافة الم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072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lowchart: Process 2"/>
          <p:cNvSpPr/>
          <p:nvPr/>
        </p:nvSpPr>
        <p:spPr>
          <a:xfrm rot="21595785">
            <a:off x="-84" y="5066645"/>
            <a:ext cx="9144342" cy="1857211"/>
          </a:xfrm>
          <a:prstGeom prst="flowChartProcess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5000"/>
              <a:buFont typeface="Wingdings" pitchFamily="2" charset="2"/>
              <a:buChar char="Ø"/>
              <a:defRPr/>
            </a:pPr>
            <a:r>
              <a:rPr lang="ar-EG" sz="3600" b="1" dirty="0">
                <a:solidFill>
                  <a:srgbClr val="C00000"/>
                </a:solidFill>
              </a:rPr>
              <a:t> تطفو بالونات </a:t>
            </a:r>
            <a:r>
              <a:rPr lang="ar-EG" sz="3600" b="1" dirty="0" err="1" smtClean="0">
                <a:solidFill>
                  <a:srgbClr val="C00000"/>
                </a:solidFill>
              </a:rPr>
              <a:t>الهيليومِ</a:t>
            </a:r>
            <a:r>
              <a:rPr lang="ar-EG" sz="3600" b="1" dirty="0" smtClean="0">
                <a:solidFill>
                  <a:srgbClr val="C00000"/>
                </a:solidFill>
              </a:rPr>
              <a:t> </a:t>
            </a:r>
            <a:r>
              <a:rPr lang="ar-EG" sz="3600" b="1" dirty="0">
                <a:solidFill>
                  <a:srgbClr val="C00000"/>
                </a:solidFill>
              </a:rPr>
              <a:t>هذه في </a:t>
            </a:r>
            <a:r>
              <a:rPr lang="ar-EG" sz="3600" b="1" dirty="0" smtClean="0">
                <a:solidFill>
                  <a:srgbClr val="C00000"/>
                </a:solidFill>
              </a:rPr>
              <a:t>الهواءِ </a:t>
            </a:r>
            <a:br>
              <a:rPr lang="ar-EG" sz="3600" b="1" dirty="0" smtClean="0">
                <a:solidFill>
                  <a:srgbClr val="C00000"/>
                </a:solidFill>
              </a:rPr>
            </a:br>
            <a:r>
              <a:rPr lang="ar-EG" sz="3600" b="1" dirty="0" smtClean="0">
                <a:solidFill>
                  <a:srgbClr val="C00000"/>
                </a:solidFill>
              </a:rPr>
              <a:t>لأنَّ كثافةَ </a:t>
            </a:r>
            <a:r>
              <a:rPr lang="ar-EG" sz="3600" b="1" dirty="0" err="1">
                <a:solidFill>
                  <a:srgbClr val="C00000"/>
                </a:solidFill>
              </a:rPr>
              <a:t>الهيليوم</a:t>
            </a:r>
            <a:r>
              <a:rPr lang="ar-EG" sz="3600" b="1" dirty="0">
                <a:solidFill>
                  <a:srgbClr val="C00000"/>
                </a:solidFill>
              </a:rPr>
              <a:t> </a:t>
            </a:r>
            <a:r>
              <a:rPr lang="ar-EG" sz="3600" b="1" dirty="0" smtClean="0">
                <a:solidFill>
                  <a:srgbClr val="C00000"/>
                </a:solidFill>
              </a:rPr>
              <a:t>أقلُّ </a:t>
            </a:r>
            <a:r>
              <a:rPr lang="ar-EG" sz="3600" b="1" dirty="0">
                <a:solidFill>
                  <a:srgbClr val="C00000"/>
                </a:solidFill>
              </a:rPr>
              <a:t>من </a:t>
            </a:r>
            <a:r>
              <a:rPr lang="ar-EG" sz="3600" b="1" dirty="0" smtClean="0">
                <a:solidFill>
                  <a:srgbClr val="C00000"/>
                </a:solidFill>
              </a:rPr>
              <a:t>كثافةِ الهواءِ. 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طفو بالونات الهيليوم هذه في الهو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:\mrwa\إطارات العناوين\براويز رسائل\0083.WMF"/>
          <p:cNvPicPr>
            <a:picLocks noChangeAspect="1" noChangeArrowheads="1"/>
          </p:cNvPicPr>
          <p:nvPr/>
        </p:nvPicPr>
        <p:blipFill>
          <a:blip r:embed="rId5"/>
          <a:srcRect l="12070" t="34126" r="14655" b="13376"/>
          <a:stretch>
            <a:fillRect/>
          </a:stretch>
        </p:blipFill>
        <p:spPr bwMode="auto">
          <a:xfrm>
            <a:off x="4857750" y="500063"/>
            <a:ext cx="37496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5341938" y="655638"/>
            <a:ext cx="27813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C00000"/>
              </a:buClr>
              <a:buFont typeface="Wingdings" pitchFamily="2" charset="2"/>
              <a:buChar char="§"/>
            </a:pPr>
            <a:r>
              <a:rPr lang="ar-EG" sz="48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ar-EG" sz="4800" b="1" dirty="0" smtClean="0">
                <a:solidFill>
                  <a:srgbClr val="C00000"/>
                </a:solidFill>
                <a:latin typeface="Calibri" pitchFamily="34" charset="0"/>
              </a:rPr>
              <a:t>قوةُ الطَّفْوِ</a:t>
            </a:r>
            <a:endParaRPr lang="en-US" sz="4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1071538" y="2343875"/>
            <a:ext cx="6929459" cy="276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4000" b="1" dirty="0">
                <a:solidFill>
                  <a:srgbClr val="002060"/>
                </a:solidFill>
                <a:latin typeface="Calibri" pitchFamily="34" charset="0"/>
              </a:rPr>
              <a:t>يمكن تفسير طفو الجسم أو انغماره </a:t>
            </a:r>
            <a:r>
              <a:rPr lang="ar-EG" sz="4000" b="1" dirty="0" smtClean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ar-EG" sz="4000" b="1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ar-EG" sz="4000" b="1" dirty="0" smtClean="0">
                <a:solidFill>
                  <a:srgbClr val="002060"/>
                </a:solidFill>
                <a:latin typeface="Calibri" pitchFamily="34" charset="0"/>
              </a:rPr>
              <a:t>حسب </a:t>
            </a:r>
            <a:r>
              <a:rPr lang="ar-EG" sz="4000" b="1" dirty="0">
                <a:solidFill>
                  <a:srgbClr val="002060"/>
                </a:solidFill>
                <a:latin typeface="Calibri" pitchFamily="34" charset="0"/>
              </a:rPr>
              <a:t>مبدأ </a:t>
            </a:r>
            <a:r>
              <a:rPr lang="ar-EG" sz="4000" b="1" dirty="0" err="1" smtClean="0">
                <a:solidFill>
                  <a:srgbClr val="002060"/>
                </a:solidFill>
                <a:latin typeface="Calibri" pitchFamily="34" charset="0"/>
              </a:rPr>
              <a:t>أرخميدس</a:t>
            </a:r>
            <a:r>
              <a:rPr lang="ar-EG" sz="4000" b="1" dirty="0" smtClean="0">
                <a:solidFill>
                  <a:srgbClr val="002060"/>
                </a:solidFill>
                <a:latin typeface="Calibri" pitchFamily="34" charset="0"/>
              </a:rPr>
              <a:t>، </a:t>
            </a:r>
            <a:r>
              <a:rPr lang="ar-EG" sz="4000" b="1" dirty="0" err="1" smtClean="0">
                <a:solidFill>
                  <a:srgbClr val="002060"/>
                </a:solidFill>
                <a:latin typeface="Calibri" pitchFamily="34" charset="0"/>
              </a:rPr>
              <a:t>وينص</a:t>
            </a:r>
            <a:r>
              <a:rPr lang="ar-EG" sz="4000" b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ar-EG" sz="4000" b="1" dirty="0">
                <a:solidFill>
                  <a:srgbClr val="002060"/>
                </a:solidFill>
                <a:latin typeface="Calibri" pitchFamily="34" charset="0"/>
              </a:rPr>
              <a:t>على أن قوة </a:t>
            </a:r>
            <a:r>
              <a:rPr lang="ar-EG" sz="4000" b="1" dirty="0" smtClean="0">
                <a:solidFill>
                  <a:srgbClr val="002060"/>
                </a:solidFill>
                <a:latin typeface="Calibri" pitchFamily="34" charset="0"/>
              </a:rPr>
              <a:t>الطَّفْو </a:t>
            </a:r>
            <a:r>
              <a:rPr lang="ar-EG" sz="4000" b="1" dirty="0">
                <a:solidFill>
                  <a:srgbClr val="002060"/>
                </a:solidFill>
                <a:latin typeface="Calibri" pitchFamily="34" charset="0"/>
              </a:rPr>
              <a:t>تساوي وزن المائع </a:t>
            </a:r>
            <a:r>
              <a:rPr lang="ar-EG" sz="4000" b="1" dirty="0" smtClean="0">
                <a:solidFill>
                  <a:srgbClr val="002060"/>
                </a:solidFill>
                <a:latin typeface="Calibri" pitchFamily="34" charset="0"/>
              </a:rPr>
              <a:t>المزاح. </a:t>
            </a:r>
            <a:endParaRPr lang="en-US" sz="40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comb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مكن تفسير طفو الجسم أو انغمار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ذو زوايا قطرية مستديرة 1"/>
          <p:cNvSpPr/>
          <p:nvPr/>
        </p:nvSpPr>
        <p:spPr>
          <a:xfrm rot="1833905">
            <a:off x="6597053" y="-98850"/>
            <a:ext cx="2436812" cy="2114497"/>
          </a:xfrm>
          <a:prstGeom prst="round2DiagRect">
            <a:avLst>
              <a:gd name="adj1" fmla="val 12714"/>
              <a:gd name="adj2" fmla="val 4180"/>
            </a:avLst>
          </a:prstGeom>
          <a:ln w="1016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5400" i="1" dirty="0">
              <a:solidFill>
                <a:schemeClr val="tx1"/>
              </a:solidFill>
            </a:endParaRPr>
          </a:p>
        </p:txBody>
      </p:sp>
      <p:sp>
        <p:nvSpPr>
          <p:cNvPr id="11" name="مربع نص 2"/>
          <p:cNvSpPr txBox="1"/>
          <p:nvPr/>
        </p:nvSpPr>
        <p:spPr>
          <a:xfrm>
            <a:off x="6011863" y="219532"/>
            <a:ext cx="2881312" cy="255454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8000" dirty="0" smtClean="0">
                <a:solidFill>
                  <a:schemeClr val="bg1"/>
                </a:solidFill>
              </a:rPr>
              <a:t>الْفَصْلُ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80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2" name="شكل بيضاوي 3"/>
          <p:cNvSpPr/>
          <p:nvPr/>
        </p:nvSpPr>
        <p:spPr>
          <a:xfrm>
            <a:off x="6804248" y="1196752"/>
            <a:ext cx="1728192" cy="1368152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ross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8000" dirty="0">
                <a:solidFill>
                  <a:srgbClr val="C00000"/>
                </a:solidFill>
              </a:rPr>
              <a:t>9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42938" y="2736850"/>
            <a:ext cx="8104187" cy="3580103"/>
            <a:chOff x="500034" y="4000504"/>
            <a:chExt cx="6858048" cy="2214578"/>
          </a:xfrm>
        </p:grpSpPr>
        <p:pic>
          <p:nvPicPr>
            <p:cNvPr id="16" name="Picture 44" descr="http://www.clker.com/cliparts/b/9/5/c/1194984476257642059parchment_paper_landsca_.svg.hi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lum bright="-27000" contrast="51000"/>
            </a:blip>
            <a:srcRect/>
            <a:stretch>
              <a:fillRect/>
            </a:stretch>
          </p:blipFill>
          <p:spPr bwMode="auto">
            <a:xfrm>
              <a:off x="500034" y="4000504"/>
              <a:ext cx="6858048" cy="2214578"/>
            </a:xfrm>
            <a:prstGeom prst="rect">
              <a:avLst/>
            </a:prstGeom>
            <a:noFill/>
            <a:effectLst>
              <a:innerShdw blurRad="876300">
                <a:prstClr val="black"/>
              </a:innerShdw>
            </a:effectLst>
          </p:spPr>
        </p:pic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1449816" y="4619161"/>
              <a:ext cx="4815909" cy="970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9600" dirty="0" smtClean="0">
                  <a:solidFill>
                    <a:schemeClr val="bg1"/>
                  </a:solidFill>
                </a:rPr>
                <a:t>تَصْنِيفُ الْمَادَّة</a:t>
              </a:r>
              <a:endParaRPr lang="ar-EG" sz="96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فصل التاس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تصنيف الما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D:\mrwa\إطارات العناوين\براويز رسائل\0083.WMF"/>
          <p:cNvPicPr>
            <a:picLocks noChangeAspect="1" noChangeArrowheads="1"/>
          </p:cNvPicPr>
          <p:nvPr/>
        </p:nvPicPr>
        <p:blipFill>
          <a:blip r:embed="rId4"/>
          <a:srcRect l="12070" t="34126" r="14655" b="13376"/>
          <a:stretch>
            <a:fillRect/>
          </a:stretch>
        </p:blipFill>
        <p:spPr bwMode="auto">
          <a:xfrm>
            <a:off x="4857750" y="500063"/>
            <a:ext cx="37496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مستطيل 2"/>
          <p:cNvSpPr>
            <a:spLocks noChangeArrowheads="1"/>
          </p:cNvSpPr>
          <p:nvPr/>
        </p:nvSpPr>
        <p:spPr bwMode="auto">
          <a:xfrm>
            <a:off x="5341938" y="655638"/>
            <a:ext cx="27813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C00000"/>
              </a:buClr>
              <a:buFont typeface="Wingdings" pitchFamily="2" charset="2"/>
              <a:buChar char="§"/>
            </a:pPr>
            <a:r>
              <a:rPr lang="ar-EG" sz="4800" b="1" dirty="0">
                <a:solidFill>
                  <a:srgbClr val="C00000"/>
                </a:solidFill>
                <a:latin typeface="Calibri" pitchFamily="34" charset="0"/>
              </a:rPr>
              <a:t> قوة </a:t>
            </a:r>
            <a:r>
              <a:rPr lang="ar-EG" sz="4800" b="1" dirty="0" smtClean="0">
                <a:solidFill>
                  <a:srgbClr val="C00000"/>
                </a:solidFill>
                <a:latin typeface="Calibri" pitchFamily="34" charset="0"/>
              </a:rPr>
              <a:t>الطَّفْو</a:t>
            </a:r>
            <a:endParaRPr lang="en-US" sz="4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928662" y="1714488"/>
            <a:ext cx="7118373" cy="460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Low">
              <a:lnSpc>
                <a:spcPct val="150000"/>
              </a:lnSpc>
              <a:buFontTx/>
              <a:buBlip>
                <a:blip r:embed="rId5"/>
              </a:buBlip>
            </a:pPr>
            <a:r>
              <a:rPr lang="ar-EG" sz="4000" b="1" dirty="0">
                <a:solidFill>
                  <a:srgbClr val="002060"/>
                </a:solidFill>
                <a:latin typeface="Calibri" pitchFamily="34" charset="0"/>
              </a:rPr>
              <a:t> فإذا كانت قوة </a:t>
            </a:r>
            <a:r>
              <a:rPr lang="ar-EG" sz="4000" b="1" dirty="0" smtClean="0">
                <a:solidFill>
                  <a:srgbClr val="002060"/>
                </a:solidFill>
                <a:latin typeface="Calibri" pitchFamily="34" charset="0"/>
              </a:rPr>
              <a:t>الطَّفْو </a:t>
            </a:r>
            <a:r>
              <a:rPr lang="ar-EG" sz="4000" b="1" dirty="0">
                <a:solidFill>
                  <a:srgbClr val="002060"/>
                </a:solidFill>
                <a:latin typeface="Calibri" pitchFamily="34" charset="0"/>
              </a:rPr>
              <a:t>أكبر من وزن الجسم فإن الجسم </a:t>
            </a:r>
            <a:r>
              <a:rPr lang="ar-EG" sz="4000" b="1" dirty="0" smtClean="0">
                <a:solidFill>
                  <a:srgbClr val="002060"/>
                </a:solidFill>
                <a:latin typeface="Calibri" pitchFamily="34" charset="0"/>
              </a:rPr>
              <a:t>يطفو، ومثال ذلك، تدفع </a:t>
            </a:r>
            <a:r>
              <a:rPr lang="ar-EG" sz="4000" b="1" dirty="0">
                <a:solidFill>
                  <a:srgbClr val="002060"/>
                </a:solidFill>
                <a:latin typeface="Calibri" pitchFamily="34" charset="0"/>
              </a:rPr>
              <a:t>قوة </a:t>
            </a:r>
            <a:r>
              <a:rPr lang="ar-EG" sz="4000" b="1" dirty="0" smtClean="0">
                <a:solidFill>
                  <a:srgbClr val="002060"/>
                </a:solidFill>
                <a:latin typeface="Calibri" pitchFamily="34" charset="0"/>
              </a:rPr>
              <a:t>الطَّفْو </a:t>
            </a:r>
            <a:r>
              <a:rPr lang="ar-EG" sz="4000" b="1" dirty="0">
                <a:solidFill>
                  <a:srgbClr val="002060"/>
                </a:solidFill>
                <a:latin typeface="Calibri" pitchFamily="34" charset="0"/>
              </a:rPr>
              <a:t>مكعب الجليد إلى أعلى في اتجاه سطح الماء في كأس زجاجية؛ </a:t>
            </a:r>
            <a:r>
              <a:rPr lang="ar-EG" sz="4000" b="1" dirty="0" smtClean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ar-EG" sz="4000" b="1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ar-EG" sz="4000" b="1" dirty="0" smtClean="0">
                <a:solidFill>
                  <a:srgbClr val="002060"/>
                </a:solidFill>
                <a:latin typeface="Calibri" pitchFamily="34" charset="0"/>
              </a:rPr>
              <a:t>لأن </a:t>
            </a:r>
            <a:r>
              <a:rPr lang="ar-EG" sz="4000" b="1" dirty="0">
                <a:solidFill>
                  <a:srgbClr val="002060"/>
                </a:solidFill>
                <a:latin typeface="Calibri" pitchFamily="34" charset="0"/>
              </a:rPr>
              <a:t>قوة </a:t>
            </a:r>
            <a:r>
              <a:rPr lang="ar-EG" sz="4000" b="1" dirty="0" smtClean="0">
                <a:solidFill>
                  <a:srgbClr val="002060"/>
                </a:solidFill>
                <a:latin typeface="Calibri" pitchFamily="34" charset="0"/>
              </a:rPr>
              <a:t>الطَّفْو </a:t>
            </a:r>
            <a:r>
              <a:rPr lang="ar-EG" sz="4000" b="1" dirty="0">
                <a:solidFill>
                  <a:srgbClr val="002060"/>
                </a:solidFill>
                <a:latin typeface="Calibri" pitchFamily="34" charset="0"/>
              </a:rPr>
              <a:t>أكبر من وزن مكعب </a:t>
            </a:r>
            <a:r>
              <a:rPr lang="ar-EG" sz="4000" b="1" dirty="0" smtClean="0">
                <a:solidFill>
                  <a:srgbClr val="002060"/>
                </a:solidFill>
                <a:latin typeface="Calibri" pitchFamily="34" charset="0"/>
              </a:rPr>
              <a:t>الجليد. </a:t>
            </a:r>
            <a:endParaRPr lang="en-US" sz="40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فإذا كانت قوة الطف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D:\mrwa\إطارات العناوين\براويز رسائل\0083.WMF"/>
          <p:cNvPicPr>
            <a:picLocks noChangeAspect="1" noChangeArrowheads="1"/>
          </p:cNvPicPr>
          <p:nvPr/>
        </p:nvPicPr>
        <p:blipFill>
          <a:blip r:embed="rId4"/>
          <a:srcRect l="12070" t="34126" r="14655" b="13376"/>
          <a:stretch>
            <a:fillRect/>
          </a:stretch>
        </p:blipFill>
        <p:spPr bwMode="auto">
          <a:xfrm>
            <a:off x="4857750" y="500063"/>
            <a:ext cx="37496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مستطيل 2"/>
          <p:cNvSpPr>
            <a:spLocks noChangeArrowheads="1"/>
          </p:cNvSpPr>
          <p:nvPr/>
        </p:nvSpPr>
        <p:spPr bwMode="auto">
          <a:xfrm>
            <a:off x="5341938" y="655638"/>
            <a:ext cx="27813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C00000"/>
              </a:buClr>
              <a:buFont typeface="Wingdings" pitchFamily="2" charset="2"/>
              <a:buChar char="§"/>
            </a:pPr>
            <a:r>
              <a:rPr lang="ar-EG" sz="4800" b="1" dirty="0">
                <a:solidFill>
                  <a:srgbClr val="C00000"/>
                </a:solidFill>
                <a:latin typeface="Calibri" pitchFamily="34" charset="0"/>
              </a:rPr>
              <a:t> قوة </a:t>
            </a:r>
            <a:r>
              <a:rPr lang="ar-EG" sz="4800" b="1" dirty="0" smtClean="0">
                <a:solidFill>
                  <a:srgbClr val="C00000"/>
                </a:solidFill>
                <a:latin typeface="Calibri" pitchFamily="34" charset="0"/>
              </a:rPr>
              <a:t>الطَّفْو</a:t>
            </a:r>
            <a:endParaRPr lang="en-US" sz="4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1714500"/>
            <a:ext cx="7618439" cy="460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Low">
              <a:lnSpc>
                <a:spcPct val="150000"/>
              </a:lnSpc>
              <a:buFontTx/>
              <a:buBlip>
                <a:blip r:embed="rId5"/>
              </a:buBlip>
            </a:pPr>
            <a:r>
              <a:rPr lang="ar-EG" sz="4000" b="1" dirty="0" smtClean="0">
                <a:solidFill>
                  <a:srgbClr val="002060"/>
                </a:solidFill>
                <a:latin typeface="Calibri" pitchFamily="34" charset="0"/>
              </a:rPr>
              <a:t>ويفسر مبدأ </a:t>
            </a:r>
            <a:r>
              <a:rPr lang="ar-EG" sz="4000" b="1" dirty="0" err="1" smtClean="0">
                <a:solidFill>
                  <a:srgbClr val="002060"/>
                </a:solidFill>
                <a:latin typeface="Calibri" pitchFamily="34" charset="0"/>
              </a:rPr>
              <a:t>أرخميدس</a:t>
            </a:r>
            <a:r>
              <a:rPr lang="ar-EG" sz="4000" b="1" dirty="0" smtClean="0">
                <a:solidFill>
                  <a:srgbClr val="002060"/>
                </a:solidFill>
                <a:latin typeface="Calibri" pitchFamily="34" charset="0"/>
              </a:rPr>
              <a:t> لماذا تطفو السفن في الماء والبالونات في الهواء. إذًا الطَّفْو يعتمد على الْكَثَافَة. ولذلك يمكن جعل أي شيء يطفو، أو </a:t>
            </a:r>
            <a:r>
              <a:rPr lang="ar-EG" sz="4000" b="1" dirty="0" err="1" smtClean="0">
                <a:solidFill>
                  <a:srgbClr val="002060"/>
                </a:solidFill>
                <a:latin typeface="Calibri" pitchFamily="34" charset="0"/>
              </a:rPr>
              <a:t>ينغمر</a:t>
            </a:r>
            <a:r>
              <a:rPr lang="ar-EG" sz="4000" b="1" dirty="0" smtClean="0">
                <a:solidFill>
                  <a:srgbClr val="002060"/>
                </a:solidFill>
                <a:latin typeface="Calibri" pitchFamily="34" charset="0"/>
              </a:rPr>
              <a:t>، إذا غيرت كتلته أو حجمه؛ بحيث تتغير كثافته.</a:t>
            </a:r>
            <a:endParaRPr lang="en-US" sz="40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ويفسر مبد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7" descr="D:\mrwa\إطارات العناوين\براويز رسائل\0083.WMF"/>
          <p:cNvPicPr>
            <a:picLocks noChangeAspect="1" noChangeArrowheads="1"/>
          </p:cNvPicPr>
          <p:nvPr/>
        </p:nvPicPr>
        <p:blipFill>
          <a:blip r:embed="rId4"/>
          <a:srcRect l="12070" t="34126" r="14655" b="13376"/>
          <a:stretch>
            <a:fillRect/>
          </a:stretch>
        </p:blipFill>
        <p:spPr bwMode="auto">
          <a:xfrm>
            <a:off x="4857750" y="500063"/>
            <a:ext cx="386340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مستطيل 2"/>
          <p:cNvSpPr>
            <a:spLocks noChangeArrowheads="1"/>
          </p:cNvSpPr>
          <p:nvPr/>
        </p:nvSpPr>
        <p:spPr bwMode="auto">
          <a:xfrm>
            <a:off x="5421116" y="428604"/>
            <a:ext cx="2865660" cy="1081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ar-EG" sz="4800" b="1" dirty="0">
                <a:solidFill>
                  <a:srgbClr val="C00000"/>
                </a:solidFill>
                <a:latin typeface="Calibri" pitchFamily="34" charset="0"/>
              </a:rPr>
              <a:t> قوة </a:t>
            </a:r>
            <a:r>
              <a:rPr lang="ar-EG" sz="4800" b="1" dirty="0" smtClean="0">
                <a:solidFill>
                  <a:srgbClr val="C00000"/>
                </a:solidFill>
                <a:latin typeface="Calibri" pitchFamily="34" charset="0"/>
              </a:rPr>
              <a:t>الطَّفْو</a:t>
            </a:r>
            <a:endParaRPr lang="en-US" sz="4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642910" y="1500174"/>
            <a:ext cx="7643866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  <a:buFontTx/>
              <a:buBlip>
                <a:blip r:embed="rId5"/>
              </a:buBlip>
            </a:pPr>
            <a:r>
              <a:rPr lang="ar-EG" sz="3600" b="1" dirty="0">
                <a:solidFill>
                  <a:srgbClr val="002060"/>
                </a:solidFill>
                <a:latin typeface="Calibri" pitchFamily="34" charset="0"/>
              </a:rPr>
              <a:t> يعتمد </a:t>
            </a:r>
            <a:r>
              <a:rPr lang="ar-EG" sz="3600" b="1" dirty="0" smtClean="0">
                <a:solidFill>
                  <a:srgbClr val="002060"/>
                </a:solidFill>
                <a:latin typeface="Calibri" pitchFamily="34" charset="0"/>
              </a:rPr>
              <a:t>الطَّفْو أيضًا </a:t>
            </a:r>
            <a:r>
              <a:rPr lang="ar-EG" sz="3600" b="1" dirty="0">
                <a:solidFill>
                  <a:srgbClr val="002060"/>
                </a:solidFill>
                <a:latin typeface="Calibri" pitchFamily="34" charset="0"/>
              </a:rPr>
              <a:t>على شكل </a:t>
            </a:r>
            <a:r>
              <a:rPr lang="ar-EG" sz="3600" b="1" dirty="0" smtClean="0">
                <a:solidFill>
                  <a:srgbClr val="002060"/>
                </a:solidFill>
                <a:latin typeface="Calibri" pitchFamily="34" charset="0"/>
              </a:rPr>
              <a:t>الجسم. فإذا </a:t>
            </a:r>
            <a:r>
              <a:rPr lang="ar-EG" sz="3600" b="1" dirty="0">
                <a:solidFill>
                  <a:srgbClr val="002060"/>
                </a:solidFill>
                <a:latin typeface="Calibri" pitchFamily="34" charset="0"/>
              </a:rPr>
              <a:t>وضعت قطعة </a:t>
            </a:r>
            <a:r>
              <a:rPr lang="ar-EG" sz="3600" b="1" dirty="0" err="1">
                <a:solidFill>
                  <a:srgbClr val="002060"/>
                </a:solidFill>
                <a:latin typeface="Calibri" pitchFamily="34" charset="0"/>
              </a:rPr>
              <a:t>ألومنيوم</a:t>
            </a:r>
            <a:r>
              <a:rPr lang="ar-EG" sz="3600" b="1" dirty="0">
                <a:solidFill>
                  <a:srgbClr val="002060"/>
                </a:solidFill>
                <a:latin typeface="Calibri" pitchFamily="34" charset="0"/>
              </a:rPr>
              <a:t> في الماء فإنها </a:t>
            </a:r>
            <a:r>
              <a:rPr lang="ar-EG" sz="3600" b="1" dirty="0" err="1" smtClean="0">
                <a:solidFill>
                  <a:srgbClr val="002060"/>
                </a:solidFill>
                <a:latin typeface="Calibri" pitchFamily="34" charset="0"/>
              </a:rPr>
              <a:t>ستنغمر</a:t>
            </a:r>
            <a:r>
              <a:rPr lang="ar-EG" sz="3600" b="1" dirty="0" smtClean="0">
                <a:solidFill>
                  <a:srgbClr val="002060"/>
                </a:solidFill>
                <a:latin typeface="Calibri" pitchFamily="34" charset="0"/>
              </a:rPr>
              <a:t>، لكن </a:t>
            </a:r>
            <a:r>
              <a:rPr lang="ar-EG" sz="3600" b="1" dirty="0">
                <a:solidFill>
                  <a:srgbClr val="002060"/>
                </a:solidFill>
                <a:latin typeface="Calibri" pitchFamily="34" charset="0"/>
              </a:rPr>
              <a:t>إذا صنعنا من القطعة نفسها علبة من </a:t>
            </a:r>
            <a:r>
              <a:rPr lang="ar-EG" sz="3600" b="1" dirty="0" err="1">
                <a:solidFill>
                  <a:srgbClr val="002060"/>
                </a:solidFill>
                <a:latin typeface="Calibri" pitchFamily="34" charset="0"/>
              </a:rPr>
              <a:t>الألومنيوم</a:t>
            </a:r>
            <a:r>
              <a:rPr lang="ar-EG" sz="3600" b="1" dirty="0">
                <a:solidFill>
                  <a:srgbClr val="002060"/>
                </a:solidFill>
                <a:latin typeface="Calibri" pitchFamily="34" charset="0"/>
              </a:rPr>
              <a:t> فإن العلبة يمكن </a:t>
            </a:r>
            <a:r>
              <a:rPr lang="ar-EG" sz="3600" b="1" dirty="0" smtClean="0">
                <a:solidFill>
                  <a:srgbClr val="002060"/>
                </a:solidFill>
                <a:latin typeface="Calibri" pitchFamily="34" charset="0"/>
              </a:rPr>
              <a:t>أنْ تطفُوَ. لماذا؟ لأن علبة </a:t>
            </a:r>
            <a:r>
              <a:rPr lang="ar-EG" sz="3600" b="1" dirty="0" err="1" smtClean="0">
                <a:solidFill>
                  <a:srgbClr val="002060"/>
                </a:solidFill>
                <a:latin typeface="Calibri" pitchFamily="34" charset="0"/>
              </a:rPr>
              <a:t>الألومنيوم</a:t>
            </a:r>
            <a:r>
              <a:rPr lang="ar-EG" sz="3600" b="1" dirty="0" smtClean="0">
                <a:solidFill>
                  <a:srgbClr val="002060"/>
                </a:solidFill>
                <a:latin typeface="Calibri" pitchFamily="34" charset="0"/>
              </a:rPr>
              <a:t> تحتوي على هواء، وذلك يعني أن كثافتها أقل من كثافة الماء، فتطفو. </a:t>
            </a:r>
            <a:endParaRPr lang="en-US" sz="36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يعتمد الطف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7" descr="D:\mrwa\إطارات العناوين\براويز رسائل\0083.WMF"/>
          <p:cNvPicPr>
            <a:picLocks noChangeAspect="1" noChangeArrowheads="1"/>
          </p:cNvPicPr>
          <p:nvPr/>
        </p:nvPicPr>
        <p:blipFill>
          <a:blip r:embed="rId4"/>
          <a:srcRect l="12070" t="34126" r="14655" b="13376"/>
          <a:stretch>
            <a:fillRect/>
          </a:stretch>
        </p:blipFill>
        <p:spPr bwMode="auto">
          <a:xfrm>
            <a:off x="4857750" y="500063"/>
            <a:ext cx="37496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مستطيل 2"/>
          <p:cNvSpPr>
            <a:spLocks noChangeArrowheads="1"/>
          </p:cNvSpPr>
          <p:nvPr/>
        </p:nvSpPr>
        <p:spPr bwMode="auto">
          <a:xfrm>
            <a:off x="5341938" y="655638"/>
            <a:ext cx="27813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C00000"/>
              </a:buClr>
              <a:buFont typeface="Wingdings" pitchFamily="2" charset="2"/>
              <a:buChar char="§"/>
            </a:pPr>
            <a:r>
              <a:rPr lang="ar-EG" sz="4800" b="1" dirty="0">
                <a:solidFill>
                  <a:srgbClr val="C00000"/>
                </a:solidFill>
                <a:latin typeface="Calibri" pitchFamily="34" charset="0"/>
              </a:rPr>
              <a:t> قوة </a:t>
            </a:r>
            <a:r>
              <a:rPr lang="ar-EG" sz="4800" b="1" dirty="0" smtClean="0">
                <a:solidFill>
                  <a:srgbClr val="C00000"/>
                </a:solidFill>
                <a:latin typeface="Calibri" pitchFamily="34" charset="0"/>
              </a:rPr>
              <a:t>الطَّفْو</a:t>
            </a:r>
            <a:endParaRPr lang="en-US" sz="4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571500" y="1985774"/>
            <a:ext cx="7904163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  <a:buFontTx/>
              <a:buBlip>
                <a:blip r:embed="rId5"/>
              </a:buBlip>
            </a:pPr>
            <a:r>
              <a:rPr lang="ar-EG" sz="3600" b="1" dirty="0">
                <a:solidFill>
                  <a:srgbClr val="002060"/>
                </a:solidFill>
                <a:latin typeface="Calibri" pitchFamily="34" charset="0"/>
              </a:rPr>
              <a:t> كثير من السوائل لها خاصية تساعد على </a:t>
            </a:r>
            <a:r>
              <a:rPr lang="ar-EG" sz="3600" b="1" dirty="0" smtClean="0">
                <a:solidFill>
                  <a:srgbClr val="002060"/>
                </a:solidFill>
                <a:latin typeface="Calibri" pitchFamily="34" charset="0"/>
              </a:rPr>
              <a:t>الطَّفْو </a:t>
            </a:r>
            <a:r>
              <a:rPr lang="ar-EG" sz="3600" b="1" dirty="0">
                <a:solidFill>
                  <a:srgbClr val="002060"/>
                </a:solidFill>
                <a:latin typeface="Calibri" pitchFamily="34" charset="0"/>
              </a:rPr>
              <a:t>تسمى التوتر </a:t>
            </a:r>
            <a:r>
              <a:rPr lang="ar-EG" sz="3600" b="1" dirty="0" smtClean="0">
                <a:solidFill>
                  <a:srgbClr val="002060"/>
                </a:solidFill>
                <a:latin typeface="Calibri" pitchFamily="34" charset="0"/>
              </a:rPr>
              <a:t>السطحي.</a:t>
            </a:r>
            <a:br>
              <a:rPr lang="ar-EG" sz="3600" b="1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ar-EG" sz="3600" b="1" dirty="0" smtClean="0">
                <a:solidFill>
                  <a:srgbClr val="002060"/>
                </a:solidFill>
                <a:latin typeface="Calibri" pitchFamily="34" charset="0"/>
              </a:rPr>
              <a:t> تنشأ </a:t>
            </a:r>
            <a:r>
              <a:rPr lang="ar-EG" sz="3600" b="1" dirty="0">
                <a:solidFill>
                  <a:srgbClr val="002060"/>
                </a:solidFill>
                <a:latin typeface="Calibri" pitchFamily="34" charset="0"/>
              </a:rPr>
              <a:t>هذه الخاصية عن انجذاب أجزاء السائل بعضها نحو </a:t>
            </a:r>
            <a:r>
              <a:rPr lang="ar-EG" sz="3600" b="1" dirty="0" smtClean="0">
                <a:solidFill>
                  <a:srgbClr val="002060"/>
                </a:solidFill>
                <a:latin typeface="Calibri" pitchFamily="34" charset="0"/>
              </a:rPr>
              <a:t>بعض، لتشكل </a:t>
            </a:r>
            <a:r>
              <a:rPr lang="ar-EG" sz="3600" b="1" dirty="0">
                <a:solidFill>
                  <a:srgbClr val="002060"/>
                </a:solidFill>
                <a:latin typeface="Calibri" pitchFamily="34" charset="0"/>
              </a:rPr>
              <a:t>ما يشبه غشاء فوق سطح </a:t>
            </a:r>
            <a:r>
              <a:rPr lang="ar-EG" sz="3600" b="1" dirty="0" smtClean="0">
                <a:solidFill>
                  <a:srgbClr val="002060"/>
                </a:solidFill>
                <a:latin typeface="Calibri" pitchFamily="34" charset="0"/>
              </a:rPr>
              <a:t>السائل، يحد </a:t>
            </a:r>
            <a:r>
              <a:rPr lang="ar-EG" sz="3600" b="1" dirty="0">
                <a:solidFill>
                  <a:srgbClr val="002060"/>
                </a:solidFill>
                <a:latin typeface="Calibri" pitchFamily="34" charset="0"/>
              </a:rPr>
              <a:t>من انغمار الأجسام في </a:t>
            </a:r>
            <a:r>
              <a:rPr lang="ar-EG" sz="3600" b="1" dirty="0" smtClean="0">
                <a:solidFill>
                  <a:srgbClr val="002060"/>
                </a:solidFill>
                <a:latin typeface="Calibri" pitchFamily="34" charset="0"/>
              </a:rPr>
              <a:t>السائل. </a:t>
            </a:r>
            <a:endParaRPr lang="en-US" sz="36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كثير من السوائ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دمعة 7"/>
          <p:cNvSpPr/>
          <p:nvPr/>
        </p:nvSpPr>
        <p:spPr>
          <a:xfrm flipH="1">
            <a:off x="5762877" y="527039"/>
            <a:ext cx="2835060" cy="928694"/>
          </a:xfrm>
          <a:prstGeom prst="teardrop">
            <a:avLst/>
          </a:prstGeom>
          <a:solidFill>
            <a:srgbClr val="FFFFCC"/>
          </a:solidFill>
          <a:ln w="76200" cmpd="dbl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584200">
              <a:schemeClr val="accent4">
                <a:lumMod val="60000"/>
                <a:lumOff val="40000"/>
              </a:schemeClr>
            </a:innerShdw>
            <a:softEdge rad="127000"/>
          </a:effectLst>
          <a:scene3d>
            <a:camera prst="orthographicFront"/>
            <a:lightRig rig="threePt" dir="t"/>
          </a:scene3d>
          <a:sp3d extrusionH="215900" contourW="38100">
            <a:extrusionClr>
              <a:srgbClr val="FF0000"/>
            </a:extrusionClr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C00000"/>
                </a:solidFill>
              </a:rPr>
              <a:t>نشاط</a:t>
            </a:r>
            <a:endParaRPr lang="en-US" sz="4400" b="1" dirty="0">
              <a:solidFill>
                <a:srgbClr val="C00000"/>
              </a:solidFill>
            </a:endParaRPr>
          </a:p>
        </p:txBody>
      </p:sp>
      <p:grpSp>
        <p:nvGrpSpPr>
          <p:cNvPr id="2" name="مجموعة 1"/>
          <p:cNvGrpSpPr>
            <a:grpSpLocks/>
          </p:cNvGrpSpPr>
          <p:nvPr/>
        </p:nvGrpSpPr>
        <p:grpSpPr bwMode="auto">
          <a:xfrm>
            <a:off x="7383491" y="455601"/>
            <a:ext cx="1260475" cy="1258887"/>
            <a:chOff x="2670463" y="1277430"/>
            <a:chExt cx="3775785" cy="3525753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3" name="دمعة 2"/>
            <p:cNvSpPr/>
            <p:nvPr/>
          </p:nvSpPr>
          <p:spPr>
            <a:xfrm>
              <a:off x="2670463" y="2643182"/>
              <a:ext cx="2160000" cy="2160000"/>
            </a:xfrm>
            <a:prstGeom prst="teardrop">
              <a:avLst/>
            </a:prstGeom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4" name="دمعة 3"/>
            <p:cNvSpPr/>
            <p:nvPr/>
          </p:nvSpPr>
          <p:spPr>
            <a:xfrm rot="5400000">
              <a:off x="2670463" y="1277430"/>
              <a:ext cx="2160000" cy="2160000"/>
            </a:xfrm>
            <a:prstGeom prst="teardrop">
              <a:avLst/>
            </a:prstGeom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5" name="دمعة 4"/>
            <p:cNvSpPr/>
            <p:nvPr/>
          </p:nvSpPr>
          <p:spPr>
            <a:xfrm rot="10800000">
              <a:off x="4286248" y="1277431"/>
              <a:ext cx="2160000" cy="2160000"/>
            </a:xfrm>
            <a:prstGeom prst="teardrop">
              <a:avLst/>
            </a:prstGeom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6" name="دمعة 5"/>
            <p:cNvSpPr/>
            <p:nvPr/>
          </p:nvSpPr>
          <p:spPr>
            <a:xfrm rot="16200000">
              <a:off x="4286248" y="2643183"/>
              <a:ext cx="2160000" cy="2160000"/>
            </a:xfrm>
            <a:prstGeom prst="teardrop">
              <a:avLst/>
            </a:prstGeom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</p:grp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00034" y="428604"/>
            <a:ext cx="2892585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ar-EG" sz="4800" b="1" dirty="0">
                <a:solidFill>
                  <a:srgbClr val="C00000"/>
                </a:solidFill>
                <a:latin typeface="Calibri" pitchFamily="34" charset="0"/>
              </a:rPr>
              <a:t>تأثير </a:t>
            </a:r>
            <a:r>
              <a:rPr lang="ar-EG" sz="4800" b="1" dirty="0" smtClean="0">
                <a:solidFill>
                  <a:srgbClr val="C00000"/>
                </a:solidFill>
                <a:latin typeface="Calibri" pitchFamily="34" charset="0"/>
              </a:rPr>
              <a:t>الْكَثَافَة</a:t>
            </a:r>
            <a:endParaRPr lang="en-US" sz="4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4000495" y="1285860"/>
            <a:ext cx="4429157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4000" b="1" dirty="0">
                <a:solidFill>
                  <a:srgbClr val="7030A0"/>
                </a:solidFill>
                <a:cs typeface="Times New Roman" pitchFamily="18" charset="0"/>
              </a:rPr>
              <a:t>1) أتوقع</a:t>
            </a:r>
            <a:r>
              <a:rPr lang="ar-EG" sz="4000" b="1" dirty="0" smtClean="0">
                <a:cs typeface="Times New Roman" pitchFamily="18" charset="0"/>
              </a:rPr>
              <a:t>:</a:t>
            </a:r>
            <a:br>
              <a:rPr lang="ar-EG" sz="4000" b="1" dirty="0" smtClean="0">
                <a:cs typeface="Times New Roman" pitchFamily="18" charset="0"/>
              </a:rPr>
            </a:br>
            <a:r>
              <a:rPr lang="ar-EG" sz="3600" b="1" dirty="0" smtClean="0">
                <a:latin typeface="Calibri" pitchFamily="34" charset="0"/>
              </a:rPr>
              <a:t>ماذا </a:t>
            </a:r>
            <a:r>
              <a:rPr lang="ar-EG" sz="3600" b="1" dirty="0">
                <a:latin typeface="Calibri" pitchFamily="34" charset="0"/>
              </a:rPr>
              <a:t>يحدث إذا </a:t>
            </a:r>
            <a:r>
              <a:rPr lang="ar-EG" sz="3600" b="1" dirty="0" smtClean="0">
                <a:latin typeface="Calibri" pitchFamily="34" charset="0"/>
              </a:rPr>
              <a:t>سكبتُ ماءً، </a:t>
            </a:r>
            <a:br>
              <a:rPr lang="ar-EG" sz="3600" b="1" dirty="0" smtClean="0">
                <a:latin typeface="Calibri" pitchFamily="34" charset="0"/>
              </a:rPr>
            </a:br>
            <a:r>
              <a:rPr lang="ar-EG" sz="3600" b="1" dirty="0" err="1" smtClean="0">
                <a:latin typeface="Calibri" pitchFamily="34" charset="0"/>
              </a:rPr>
              <a:t>وجلسرين</a:t>
            </a:r>
            <a:r>
              <a:rPr lang="ar-EG" sz="3600" b="1" dirty="0" smtClean="0">
                <a:latin typeface="Calibri" pitchFamily="34" charset="0"/>
              </a:rPr>
              <a:t> نقيًا، وزيتَ أطفالٍ، </a:t>
            </a:r>
            <a:br>
              <a:rPr lang="ar-EG" sz="3600" b="1" dirty="0" smtClean="0">
                <a:latin typeface="Calibri" pitchFamily="34" charset="0"/>
              </a:rPr>
            </a:br>
            <a:r>
              <a:rPr lang="ar-EG" sz="3600" b="1" dirty="0" smtClean="0">
                <a:latin typeface="Calibri" pitchFamily="34" charset="0"/>
              </a:rPr>
              <a:t>وزيتَ ذرةٍ </a:t>
            </a:r>
            <a:br>
              <a:rPr lang="ar-EG" sz="3600" b="1" dirty="0" smtClean="0">
                <a:latin typeface="Calibri" pitchFamily="34" charset="0"/>
              </a:rPr>
            </a:br>
            <a:r>
              <a:rPr lang="ar-EG" sz="3600" b="1" dirty="0" smtClean="0">
                <a:latin typeface="Calibri" pitchFamily="34" charset="0"/>
              </a:rPr>
              <a:t>في مخبارٍ مُدرَّجٍ </a:t>
            </a:r>
            <a:br>
              <a:rPr lang="ar-EG" sz="3600" b="1" dirty="0" smtClean="0">
                <a:latin typeface="Calibri" pitchFamily="34" charset="0"/>
              </a:rPr>
            </a:br>
            <a:r>
              <a:rPr lang="ar-EG" sz="3600" b="1" dirty="0" smtClean="0">
                <a:latin typeface="Calibri" pitchFamily="34" charset="0"/>
              </a:rPr>
              <a:t>دُونَ أنْ أمزجَها معًا. </a:t>
            </a:r>
            <a:endParaRPr lang="en-US" sz="3600" b="1" dirty="0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72" y="1919305"/>
            <a:ext cx="3286148" cy="44386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1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نشا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تأثير الكثاف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4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توقع ماذا يحدث إذا سكب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دمعة 7"/>
          <p:cNvSpPr/>
          <p:nvPr/>
        </p:nvSpPr>
        <p:spPr>
          <a:xfrm flipH="1">
            <a:off x="5762877" y="527039"/>
            <a:ext cx="2835060" cy="928694"/>
          </a:xfrm>
          <a:prstGeom prst="teardrop">
            <a:avLst/>
          </a:prstGeom>
          <a:solidFill>
            <a:srgbClr val="FFFFCC"/>
          </a:solidFill>
          <a:ln w="76200" cmpd="dbl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584200">
              <a:schemeClr val="accent4">
                <a:lumMod val="60000"/>
                <a:lumOff val="40000"/>
              </a:schemeClr>
            </a:innerShdw>
            <a:softEdge rad="127000"/>
          </a:effectLst>
          <a:scene3d>
            <a:camera prst="orthographicFront"/>
            <a:lightRig rig="threePt" dir="t"/>
          </a:scene3d>
          <a:sp3d extrusionH="215900" contourW="38100">
            <a:extrusionClr>
              <a:srgbClr val="FF0000"/>
            </a:extrusionClr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C00000"/>
                </a:solidFill>
              </a:rPr>
              <a:t>نشاط</a:t>
            </a:r>
            <a:endParaRPr lang="en-US" sz="4400" b="1" dirty="0">
              <a:solidFill>
                <a:srgbClr val="C00000"/>
              </a:solidFill>
            </a:endParaRPr>
          </a:p>
        </p:txBody>
      </p:sp>
      <p:grpSp>
        <p:nvGrpSpPr>
          <p:cNvPr id="2" name="مجموعة 1"/>
          <p:cNvGrpSpPr>
            <a:grpSpLocks/>
          </p:cNvGrpSpPr>
          <p:nvPr/>
        </p:nvGrpSpPr>
        <p:grpSpPr bwMode="auto">
          <a:xfrm>
            <a:off x="7383491" y="455601"/>
            <a:ext cx="1260475" cy="1258887"/>
            <a:chOff x="2670463" y="1277430"/>
            <a:chExt cx="3775785" cy="3525753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3" name="دمعة 2"/>
            <p:cNvSpPr/>
            <p:nvPr/>
          </p:nvSpPr>
          <p:spPr>
            <a:xfrm>
              <a:off x="2670463" y="2643182"/>
              <a:ext cx="2160000" cy="2160000"/>
            </a:xfrm>
            <a:prstGeom prst="teardrop">
              <a:avLst/>
            </a:prstGeom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4" name="دمعة 3"/>
            <p:cNvSpPr/>
            <p:nvPr/>
          </p:nvSpPr>
          <p:spPr>
            <a:xfrm rot="5400000">
              <a:off x="2670463" y="1277430"/>
              <a:ext cx="2160000" cy="2160000"/>
            </a:xfrm>
            <a:prstGeom prst="teardrop">
              <a:avLst/>
            </a:prstGeom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5" name="دمعة 4"/>
            <p:cNvSpPr/>
            <p:nvPr/>
          </p:nvSpPr>
          <p:spPr>
            <a:xfrm rot="10800000">
              <a:off x="4286248" y="1277431"/>
              <a:ext cx="2160000" cy="2160000"/>
            </a:xfrm>
            <a:prstGeom prst="teardrop">
              <a:avLst/>
            </a:prstGeom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6" name="دمعة 5"/>
            <p:cNvSpPr/>
            <p:nvPr/>
          </p:nvSpPr>
          <p:spPr>
            <a:xfrm rot="16200000">
              <a:off x="4286248" y="2643183"/>
              <a:ext cx="2160000" cy="2160000"/>
            </a:xfrm>
            <a:prstGeom prst="teardrop">
              <a:avLst/>
            </a:prstGeom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</p:grp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00034" y="428604"/>
            <a:ext cx="2892585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ar-EG" sz="4800" b="1" dirty="0">
                <a:solidFill>
                  <a:srgbClr val="C00000"/>
                </a:solidFill>
                <a:latin typeface="Calibri" pitchFamily="34" charset="0"/>
              </a:rPr>
              <a:t>تأثير </a:t>
            </a:r>
            <a:r>
              <a:rPr lang="ar-EG" sz="4800" b="1" dirty="0" smtClean="0">
                <a:solidFill>
                  <a:srgbClr val="C00000"/>
                </a:solidFill>
                <a:latin typeface="Calibri" pitchFamily="34" charset="0"/>
              </a:rPr>
              <a:t>الْكَثَافَة</a:t>
            </a:r>
            <a:endParaRPr lang="en-US" sz="4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3714744" y="2214554"/>
            <a:ext cx="4714908" cy="286232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4000" b="1" dirty="0">
                <a:solidFill>
                  <a:schemeClr val="tx1"/>
                </a:solidFill>
              </a:rPr>
              <a:t>تظهر السوائل </a:t>
            </a:r>
            <a:r>
              <a:rPr lang="ar-EG" sz="4000" b="1" dirty="0" smtClean="0">
                <a:solidFill>
                  <a:schemeClr val="tx1"/>
                </a:solidFill>
              </a:rPr>
              <a:t>في </a:t>
            </a:r>
            <a:r>
              <a:rPr lang="ar-EG" sz="4000" b="1" dirty="0">
                <a:solidFill>
                  <a:schemeClr val="tx1"/>
                </a:solidFill>
              </a:rPr>
              <a:t>صورة منفصلة عن </a:t>
            </a:r>
            <a:r>
              <a:rPr lang="ar-EG" sz="4000" b="1" dirty="0" smtClean="0">
                <a:solidFill>
                  <a:schemeClr val="tx1"/>
                </a:solidFill>
              </a:rPr>
              <a:t>بعضها </a:t>
            </a:r>
            <a:br>
              <a:rPr lang="ar-EG" sz="4000" b="1" dirty="0" smtClean="0">
                <a:solidFill>
                  <a:schemeClr val="tx1"/>
                </a:solidFill>
              </a:rPr>
            </a:br>
            <a:r>
              <a:rPr lang="ar-EG" sz="4000" b="1" dirty="0" smtClean="0">
                <a:solidFill>
                  <a:schemeClr val="tx1"/>
                </a:solidFill>
              </a:rPr>
              <a:t>ولا تمتزج. 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1847867"/>
            <a:ext cx="3000396" cy="45100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1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ظهر السوائل في صورة منفصلة عن بعضها ول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1500166" y="2071678"/>
            <a:ext cx="634525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4000" b="1" dirty="0">
                <a:solidFill>
                  <a:srgbClr val="7030A0"/>
                </a:solidFill>
                <a:cs typeface="Times New Roman" pitchFamily="18" charset="0"/>
              </a:rPr>
              <a:t>2) </a:t>
            </a:r>
            <a:r>
              <a:rPr lang="ar-EG" sz="4000" b="1" dirty="0" smtClean="0">
                <a:solidFill>
                  <a:srgbClr val="7030A0"/>
                </a:solidFill>
                <a:cs typeface="Times New Roman" pitchFamily="18" charset="0"/>
              </a:rPr>
              <a:t>أقيسُ:</a:t>
            </a:r>
            <a:r>
              <a:rPr lang="ar-EG" sz="4000" b="1" dirty="0" smtClean="0">
                <a:cs typeface="Times New Roman" pitchFamily="18" charset="0"/>
              </a:rPr>
              <a:t/>
            </a:r>
            <a:br>
              <a:rPr lang="ar-EG" sz="4000" b="1" dirty="0" smtClean="0">
                <a:cs typeface="Times New Roman" pitchFamily="18" charset="0"/>
              </a:rPr>
            </a:br>
            <a:r>
              <a:rPr lang="ar-EG" sz="4000" b="1" dirty="0" smtClean="0">
                <a:latin typeface="Calibri" pitchFamily="34" charset="0"/>
              </a:rPr>
              <a:t> أُضيفُ صبغةً </a:t>
            </a:r>
            <a:r>
              <a:rPr lang="ar-EG" sz="4000" b="1" dirty="0">
                <a:latin typeface="Calibri" pitchFamily="34" charset="0"/>
              </a:rPr>
              <a:t>ملونة </a:t>
            </a:r>
            <a:r>
              <a:rPr lang="ar-EG" sz="4000" b="1" dirty="0" smtClean="0">
                <a:latin typeface="Calibri" pitchFamily="34" charset="0"/>
              </a:rPr>
              <a:t>زرقاءَ </a:t>
            </a:r>
            <a:r>
              <a:rPr lang="ar-EG" sz="4000" b="1" dirty="0">
                <a:latin typeface="Calibri" pitchFamily="34" charset="0"/>
              </a:rPr>
              <a:t>إلى 20 مل من </a:t>
            </a:r>
            <a:r>
              <a:rPr lang="ar-EG" sz="4000" b="1" dirty="0" smtClean="0">
                <a:latin typeface="Calibri" pitchFamily="34" charset="0"/>
              </a:rPr>
              <a:t>الماءِ، وأسكبُ الماءَ </a:t>
            </a:r>
            <a:r>
              <a:rPr lang="ar-EG" sz="4000" b="1" dirty="0">
                <a:latin typeface="Calibri" pitchFamily="34" charset="0"/>
              </a:rPr>
              <a:t>في </a:t>
            </a:r>
            <a:r>
              <a:rPr lang="ar-EG" sz="4000" b="1" dirty="0" smtClean="0">
                <a:latin typeface="Calibri" pitchFamily="34" charset="0"/>
              </a:rPr>
              <a:t>مخبارٍ مدرَّجٍ سعتُهُ </a:t>
            </a:r>
            <a:r>
              <a:rPr lang="ar-EG" sz="4000" b="1" dirty="0">
                <a:latin typeface="Calibri" pitchFamily="34" charset="0"/>
              </a:rPr>
              <a:t>100 </a:t>
            </a:r>
            <a:r>
              <a:rPr lang="ar-EG" sz="4000" b="1" dirty="0" smtClean="0">
                <a:latin typeface="Calibri" pitchFamily="34" charset="0"/>
              </a:rPr>
              <a:t>مل. </a:t>
            </a:r>
            <a:endParaRPr lang="en-US" sz="4000" b="1" dirty="0">
              <a:latin typeface="Calibri" pitchFamily="34" charset="0"/>
            </a:endParaRPr>
          </a:p>
        </p:txBody>
      </p:sp>
      <p:sp>
        <p:nvSpPr>
          <p:cNvPr id="11" name="دمعة 10"/>
          <p:cNvSpPr/>
          <p:nvPr/>
        </p:nvSpPr>
        <p:spPr>
          <a:xfrm flipH="1">
            <a:off x="5762877" y="527039"/>
            <a:ext cx="2835060" cy="928694"/>
          </a:xfrm>
          <a:prstGeom prst="teardrop">
            <a:avLst/>
          </a:prstGeom>
          <a:solidFill>
            <a:srgbClr val="FFFFCC"/>
          </a:solidFill>
          <a:ln w="76200" cmpd="dbl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584200">
              <a:schemeClr val="accent4">
                <a:lumMod val="60000"/>
                <a:lumOff val="40000"/>
              </a:schemeClr>
            </a:innerShdw>
            <a:softEdge rad="127000"/>
          </a:effectLst>
          <a:scene3d>
            <a:camera prst="orthographicFront"/>
            <a:lightRig rig="threePt" dir="t"/>
          </a:scene3d>
          <a:sp3d extrusionH="215900" contourW="38100">
            <a:extrusionClr>
              <a:srgbClr val="FF0000"/>
            </a:extrusionClr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C00000"/>
                </a:solidFill>
              </a:rPr>
              <a:t>نشاط</a:t>
            </a:r>
            <a:endParaRPr lang="en-US" sz="4400" b="1" dirty="0">
              <a:solidFill>
                <a:srgbClr val="C00000"/>
              </a:solidFill>
            </a:endParaRPr>
          </a:p>
        </p:txBody>
      </p:sp>
      <p:grpSp>
        <p:nvGrpSpPr>
          <p:cNvPr id="12" name="مجموعة 11"/>
          <p:cNvGrpSpPr>
            <a:grpSpLocks/>
          </p:cNvGrpSpPr>
          <p:nvPr/>
        </p:nvGrpSpPr>
        <p:grpSpPr bwMode="auto">
          <a:xfrm>
            <a:off x="7383491" y="455601"/>
            <a:ext cx="1260475" cy="1258887"/>
            <a:chOff x="2670463" y="1277430"/>
            <a:chExt cx="3775785" cy="3525753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14" name="دمعة 13"/>
            <p:cNvSpPr/>
            <p:nvPr/>
          </p:nvSpPr>
          <p:spPr>
            <a:xfrm>
              <a:off x="2670463" y="2643182"/>
              <a:ext cx="2160000" cy="2160000"/>
            </a:xfrm>
            <a:prstGeom prst="teardrop">
              <a:avLst/>
            </a:prstGeom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15" name="دمعة 14"/>
            <p:cNvSpPr/>
            <p:nvPr/>
          </p:nvSpPr>
          <p:spPr>
            <a:xfrm rot="5400000">
              <a:off x="2670463" y="1277430"/>
              <a:ext cx="2160000" cy="2160000"/>
            </a:xfrm>
            <a:prstGeom prst="teardrop">
              <a:avLst/>
            </a:prstGeom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16" name="دمعة 15"/>
            <p:cNvSpPr/>
            <p:nvPr/>
          </p:nvSpPr>
          <p:spPr>
            <a:xfrm rot="10800000">
              <a:off x="4286248" y="1277431"/>
              <a:ext cx="2160000" cy="2160000"/>
            </a:xfrm>
            <a:prstGeom prst="teardrop">
              <a:avLst/>
            </a:prstGeom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17" name="دمعة 16"/>
            <p:cNvSpPr/>
            <p:nvPr/>
          </p:nvSpPr>
          <p:spPr>
            <a:xfrm rot="16200000">
              <a:off x="4286248" y="2643183"/>
              <a:ext cx="2160000" cy="2160000"/>
            </a:xfrm>
            <a:prstGeom prst="teardrop">
              <a:avLst/>
            </a:prstGeom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</p:grp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500034" y="428604"/>
            <a:ext cx="2824848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ar-EG" sz="4800" b="1" dirty="0">
                <a:solidFill>
                  <a:srgbClr val="C00000"/>
                </a:solidFill>
                <a:latin typeface="Calibri" pitchFamily="34" charset="0"/>
              </a:rPr>
              <a:t>تأثير </a:t>
            </a:r>
            <a:r>
              <a:rPr lang="ar-EG" sz="4800" b="1" dirty="0" smtClean="0">
                <a:solidFill>
                  <a:srgbClr val="C00000"/>
                </a:solidFill>
                <a:latin typeface="Calibri" pitchFamily="34" charset="0"/>
              </a:rPr>
              <a:t>الْكَثَافَة</a:t>
            </a:r>
            <a:endParaRPr lang="en-US" sz="48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1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قيس أضيف صبغة ملونة زرق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714348" y="1616223"/>
            <a:ext cx="7867677" cy="460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4000" b="1" dirty="0" smtClean="0">
                <a:solidFill>
                  <a:srgbClr val="0070C0"/>
                </a:solidFill>
                <a:cs typeface="Times New Roman" pitchFamily="18" charset="0"/>
              </a:rPr>
              <a:t>3) ألاحظ:</a:t>
            </a:r>
            <a:r>
              <a:rPr lang="ar-EG" sz="4000" b="1" dirty="0" smtClean="0">
                <a:cs typeface="Times New Roman" pitchFamily="18" charset="0"/>
              </a:rPr>
              <a:t/>
            </a:r>
            <a:br>
              <a:rPr lang="ar-EG" sz="4000" b="1" dirty="0" smtClean="0">
                <a:cs typeface="Times New Roman" pitchFamily="18" charset="0"/>
              </a:rPr>
            </a:br>
            <a:r>
              <a:rPr lang="ar-EG" sz="4000" b="1" dirty="0" smtClean="0">
                <a:cs typeface="Times New Roman" pitchFamily="18" charset="0"/>
              </a:rPr>
              <a:t> </a:t>
            </a:r>
            <a:r>
              <a:rPr lang="ar-EG" sz="4000" b="1" dirty="0">
                <a:latin typeface="Calibri" pitchFamily="34" charset="0"/>
              </a:rPr>
              <a:t>أسكب ببطء 20 مل من زيت الذرة في المخبار </a:t>
            </a:r>
            <a:r>
              <a:rPr lang="ar-EG" sz="4000" b="1" dirty="0" smtClean="0">
                <a:latin typeface="Calibri" pitchFamily="34" charset="0"/>
              </a:rPr>
              <a:t>المدرج، ثم </a:t>
            </a:r>
            <a:r>
              <a:rPr lang="ar-EG" sz="4000" b="1" dirty="0">
                <a:latin typeface="Calibri" pitchFamily="34" charset="0"/>
              </a:rPr>
              <a:t>20 مل من </a:t>
            </a:r>
            <a:r>
              <a:rPr lang="ar-EG" sz="4000" b="1" dirty="0" err="1" smtClean="0">
                <a:latin typeface="Calibri" pitchFamily="34" charset="0"/>
              </a:rPr>
              <a:t>الجليسرين</a:t>
            </a:r>
            <a:r>
              <a:rPr lang="ar-EG" sz="4000" b="1" dirty="0" smtClean="0">
                <a:latin typeface="Calibri" pitchFamily="34" charset="0"/>
              </a:rPr>
              <a:t>، ثم </a:t>
            </a:r>
            <a:r>
              <a:rPr lang="ar-EG" sz="4000" b="1" dirty="0">
                <a:latin typeface="Calibri" pitchFamily="34" charset="0"/>
              </a:rPr>
              <a:t>20 مل من زيت </a:t>
            </a:r>
            <a:r>
              <a:rPr lang="ar-EG" sz="4000" b="1" dirty="0" smtClean="0">
                <a:latin typeface="Calibri" pitchFamily="34" charset="0"/>
              </a:rPr>
              <a:t>الأطفال. أصِفُ </a:t>
            </a:r>
            <a:r>
              <a:rPr lang="ar-EG" sz="4000" b="1" dirty="0">
                <a:latin typeface="Calibri" pitchFamily="34" charset="0"/>
              </a:rPr>
              <a:t>ما يحدث لكل </a:t>
            </a:r>
            <a:r>
              <a:rPr lang="ar-EG" sz="4000" b="1" dirty="0" smtClean="0">
                <a:latin typeface="Calibri" pitchFamily="34" charset="0"/>
              </a:rPr>
              <a:t>مادةٍ </a:t>
            </a:r>
            <a:r>
              <a:rPr lang="ar-EG" sz="4000" b="1" dirty="0">
                <a:latin typeface="Calibri" pitchFamily="34" charset="0"/>
              </a:rPr>
              <a:t>في المخبار </a:t>
            </a:r>
            <a:r>
              <a:rPr lang="ar-EG" sz="4000" b="1" dirty="0" smtClean="0">
                <a:latin typeface="Calibri" pitchFamily="34" charset="0"/>
              </a:rPr>
              <a:t>المدرَّج. </a:t>
            </a:r>
            <a:endParaRPr lang="en-US" sz="4000" b="1" dirty="0">
              <a:latin typeface="Calibri" pitchFamily="34" charset="0"/>
            </a:endParaRPr>
          </a:p>
        </p:txBody>
      </p:sp>
      <p:sp>
        <p:nvSpPr>
          <p:cNvPr id="13" name="دمعة 12"/>
          <p:cNvSpPr/>
          <p:nvPr/>
        </p:nvSpPr>
        <p:spPr>
          <a:xfrm flipH="1">
            <a:off x="5762877" y="527039"/>
            <a:ext cx="2835060" cy="928694"/>
          </a:xfrm>
          <a:prstGeom prst="teardrop">
            <a:avLst/>
          </a:prstGeom>
          <a:solidFill>
            <a:srgbClr val="FFFFCC"/>
          </a:solidFill>
          <a:ln w="76200" cmpd="dbl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584200">
              <a:schemeClr val="accent4">
                <a:lumMod val="60000"/>
                <a:lumOff val="40000"/>
              </a:schemeClr>
            </a:innerShdw>
            <a:softEdge rad="127000"/>
          </a:effectLst>
          <a:scene3d>
            <a:camera prst="orthographicFront"/>
            <a:lightRig rig="threePt" dir="t"/>
          </a:scene3d>
          <a:sp3d extrusionH="215900" contourW="38100">
            <a:extrusionClr>
              <a:srgbClr val="FF0000"/>
            </a:extrusionClr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C00000"/>
                </a:solidFill>
              </a:rPr>
              <a:t>نشاط</a:t>
            </a:r>
            <a:endParaRPr lang="en-US" sz="4400" b="1" dirty="0">
              <a:solidFill>
                <a:srgbClr val="C00000"/>
              </a:solidFill>
            </a:endParaRPr>
          </a:p>
        </p:txBody>
      </p:sp>
      <p:grpSp>
        <p:nvGrpSpPr>
          <p:cNvPr id="14" name="مجموعة 13"/>
          <p:cNvGrpSpPr>
            <a:grpSpLocks/>
          </p:cNvGrpSpPr>
          <p:nvPr/>
        </p:nvGrpSpPr>
        <p:grpSpPr bwMode="auto">
          <a:xfrm>
            <a:off x="7383491" y="455601"/>
            <a:ext cx="1260475" cy="1258887"/>
            <a:chOff x="2670463" y="1277430"/>
            <a:chExt cx="3775785" cy="3525753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15" name="دمعة 14"/>
            <p:cNvSpPr/>
            <p:nvPr/>
          </p:nvSpPr>
          <p:spPr>
            <a:xfrm>
              <a:off x="2670463" y="2643182"/>
              <a:ext cx="2160000" cy="2160000"/>
            </a:xfrm>
            <a:prstGeom prst="teardrop">
              <a:avLst/>
            </a:prstGeom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16" name="دمعة 15"/>
            <p:cNvSpPr/>
            <p:nvPr/>
          </p:nvSpPr>
          <p:spPr>
            <a:xfrm rot="5400000">
              <a:off x="2670463" y="1277430"/>
              <a:ext cx="2160000" cy="2160000"/>
            </a:xfrm>
            <a:prstGeom prst="teardrop">
              <a:avLst/>
            </a:prstGeom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17" name="دمعة 16"/>
            <p:cNvSpPr/>
            <p:nvPr/>
          </p:nvSpPr>
          <p:spPr>
            <a:xfrm rot="10800000">
              <a:off x="4286248" y="1277431"/>
              <a:ext cx="2160000" cy="2160000"/>
            </a:xfrm>
            <a:prstGeom prst="teardrop">
              <a:avLst/>
            </a:prstGeom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18" name="دمعة 17"/>
            <p:cNvSpPr/>
            <p:nvPr/>
          </p:nvSpPr>
          <p:spPr>
            <a:xfrm rot="16200000">
              <a:off x="4286248" y="2643183"/>
              <a:ext cx="2160000" cy="2160000"/>
            </a:xfrm>
            <a:prstGeom prst="teardrop">
              <a:avLst/>
            </a:prstGeom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</p:grp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500034" y="428604"/>
            <a:ext cx="3186229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ar-EG" sz="4800" b="1" dirty="0">
                <a:solidFill>
                  <a:srgbClr val="C00000"/>
                </a:solidFill>
                <a:latin typeface="Calibri" pitchFamily="34" charset="0"/>
              </a:rPr>
              <a:t>تأثير </a:t>
            </a:r>
            <a:r>
              <a:rPr lang="ar-EG" sz="4800" b="1" dirty="0" smtClean="0">
                <a:solidFill>
                  <a:srgbClr val="C00000"/>
                </a:solidFill>
                <a:latin typeface="Calibri" pitchFamily="34" charset="0"/>
              </a:rPr>
              <a:t>الْكَثَافَة</a:t>
            </a:r>
            <a:endParaRPr lang="en-US" sz="48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1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لاحظ أسكب ببطء 20 م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642910" y="2424066"/>
            <a:ext cx="7786742" cy="286232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4000" b="1" dirty="0" err="1">
                <a:solidFill>
                  <a:schemeClr val="tx1"/>
                </a:solidFill>
              </a:rPr>
              <a:t>ينغمر</a:t>
            </a:r>
            <a:r>
              <a:rPr lang="ar-EG" sz="4000" b="1" dirty="0">
                <a:solidFill>
                  <a:schemeClr val="tx1"/>
                </a:solidFill>
              </a:rPr>
              <a:t> </a:t>
            </a:r>
            <a:r>
              <a:rPr lang="ar-EG" sz="4000" b="1" dirty="0" err="1">
                <a:solidFill>
                  <a:schemeClr val="tx1"/>
                </a:solidFill>
              </a:rPr>
              <a:t>الجلسرين</a:t>
            </a:r>
            <a:r>
              <a:rPr lang="ar-EG" sz="4000" b="1" dirty="0">
                <a:solidFill>
                  <a:schemeClr val="tx1"/>
                </a:solidFill>
              </a:rPr>
              <a:t> في قاع </a:t>
            </a:r>
            <a:r>
              <a:rPr lang="ar-EG" sz="4000" b="1" dirty="0" smtClean="0">
                <a:solidFill>
                  <a:schemeClr val="tx1"/>
                </a:solidFill>
              </a:rPr>
              <a:t>المدرج، </a:t>
            </a:r>
            <a:br>
              <a:rPr lang="ar-EG" sz="4000" b="1" dirty="0" smtClean="0">
                <a:solidFill>
                  <a:schemeClr val="tx1"/>
                </a:solidFill>
              </a:rPr>
            </a:br>
            <a:r>
              <a:rPr lang="ar-EG" sz="4000" b="1" dirty="0" smtClean="0">
                <a:solidFill>
                  <a:schemeClr val="tx1"/>
                </a:solidFill>
              </a:rPr>
              <a:t>بينما </a:t>
            </a:r>
            <a:r>
              <a:rPr lang="ar-EG" sz="4000" b="1" dirty="0">
                <a:solidFill>
                  <a:schemeClr val="tx1"/>
                </a:solidFill>
              </a:rPr>
              <a:t>يطفو زيت الذرة فوق سطح </a:t>
            </a:r>
            <a:r>
              <a:rPr lang="ar-EG" sz="4000" b="1" dirty="0" smtClean="0">
                <a:solidFill>
                  <a:schemeClr val="tx1"/>
                </a:solidFill>
              </a:rPr>
              <a:t>الماء، </a:t>
            </a:r>
            <a:br>
              <a:rPr lang="ar-EG" sz="4000" b="1" dirty="0" smtClean="0">
                <a:solidFill>
                  <a:schemeClr val="tx1"/>
                </a:solidFill>
              </a:rPr>
            </a:br>
            <a:r>
              <a:rPr lang="ar-EG" sz="4000" b="1" dirty="0" smtClean="0">
                <a:solidFill>
                  <a:schemeClr val="tx1"/>
                </a:solidFill>
              </a:rPr>
              <a:t>ويطفو </a:t>
            </a:r>
            <a:r>
              <a:rPr lang="ar-EG" sz="4000" b="1" dirty="0">
                <a:solidFill>
                  <a:schemeClr val="tx1"/>
                </a:solidFill>
              </a:rPr>
              <a:t>زيت الأطفال فوق جميع هذه </a:t>
            </a:r>
            <a:r>
              <a:rPr lang="ar-EG" sz="4000" b="1" dirty="0" smtClean="0">
                <a:solidFill>
                  <a:schemeClr val="tx1"/>
                </a:solidFill>
              </a:rPr>
              <a:t>السوائل.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3" name="دمعة 12"/>
          <p:cNvSpPr/>
          <p:nvPr/>
        </p:nvSpPr>
        <p:spPr>
          <a:xfrm flipH="1">
            <a:off x="5762877" y="527039"/>
            <a:ext cx="2835060" cy="928694"/>
          </a:xfrm>
          <a:prstGeom prst="teardrop">
            <a:avLst/>
          </a:prstGeom>
          <a:solidFill>
            <a:srgbClr val="FFFFCC"/>
          </a:solidFill>
          <a:ln w="76200" cmpd="dbl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584200">
              <a:schemeClr val="accent4">
                <a:lumMod val="60000"/>
                <a:lumOff val="40000"/>
              </a:schemeClr>
            </a:innerShdw>
            <a:softEdge rad="127000"/>
          </a:effectLst>
          <a:scene3d>
            <a:camera prst="orthographicFront"/>
            <a:lightRig rig="threePt" dir="t"/>
          </a:scene3d>
          <a:sp3d extrusionH="215900" contourW="38100">
            <a:extrusionClr>
              <a:srgbClr val="FF0000"/>
            </a:extrusionClr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C00000"/>
                </a:solidFill>
              </a:rPr>
              <a:t>نشاط</a:t>
            </a:r>
            <a:endParaRPr lang="en-US" sz="4400" b="1" dirty="0">
              <a:solidFill>
                <a:srgbClr val="C00000"/>
              </a:solidFill>
            </a:endParaRPr>
          </a:p>
        </p:txBody>
      </p:sp>
      <p:grpSp>
        <p:nvGrpSpPr>
          <p:cNvPr id="2" name="مجموعة 13"/>
          <p:cNvGrpSpPr>
            <a:grpSpLocks/>
          </p:cNvGrpSpPr>
          <p:nvPr/>
        </p:nvGrpSpPr>
        <p:grpSpPr bwMode="auto">
          <a:xfrm>
            <a:off x="7383491" y="455601"/>
            <a:ext cx="1260475" cy="1258887"/>
            <a:chOff x="2670463" y="1277430"/>
            <a:chExt cx="3775785" cy="3525753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15" name="دمعة 14"/>
            <p:cNvSpPr/>
            <p:nvPr/>
          </p:nvSpPr>
          <p:spPr>
            <a:xfrm>
              <a:off x="2670463" y="2643182"/>
              <a:ext cx="2160000" cy="2160000"/>
            </a:xfrm>
            <a:prstGeom prst="teardrop">
              <a:avLst/>
            </a:prstGeom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16" name="دمعة 15"/>
            <p:cNvSpPr/>
            <p:nvPr/>
          </p:nvSpPr>
          <p:spPr>
            <a:xfrm rot="5400000">
              <a:off x="2670463" y="1277430"/>
              <a:ext cx="2160000" cy="2160000"/>
            </a:xfrm>
            <a:prstGeom prst="teardrop">
              <a:avLst/>
            </a:prstGeom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17" name="دمعة 16"/>
            <p:cNvSpPr/>
            <p:nvPr/>
          </p:nvSpPr>
          <p:spPr>
            <a:xfrm rot="10800000">
              <a:off x="4286248" y="1277431"/>
              <a:ext cx="2160000" cy="2160000"/>
            </a:xfrm>
            <a:prstGeom prst="teardrop">
              <a:avLst/>
            </a:prstGeom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18" name="دمعة 17"/>
            <p:cNvSpPr/>
            <p:nvPr/>
          </p:nvSpPr>
          <p:spPr>
            <a:xfrm rot="16200000">
              <a:off x="4286248" y="2643183"/>
              <a:ext cx="2160000" cy="2160000"/>
            </a:xfrm>
            <a:prstGeom prst="teardrop">
              <a:avLst/>
            </a:prstGeom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</p:grp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500034" y="428604"/>
            <a:ext cx="3186229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ar-EG" sz="4800" b="1" dirty="0">
                <a:solidFill>
                  <a:srgbClr val="C00000"/>
                </a:solidFill>
                <a:latin typeface="Calibri" pitchFamily="34" charset="0"/>
              </a:rPr>
              <a:t>تأثير </a:t>
            </a:r>
            <a:r>
              <a:rPr lang="ar-EG" sz="4800" b="1" dirty="0" smtClean="0">
                <a:solidFill>
                  <a:srgbClr val="C00000"/>
                </a:solidFill>
                <a:latin typeface="Calibri" pitchFamily="34" charset="0"/>
              </a:rPr>
              <a:t>الْكَثَافَة</a:t>
            </a:r>
            <a:endParaRPr lang="en-US" sz="48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1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نغمر الجلسرين في قاع المدرج بينم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1500166" y="2071678"/>
            <a:ext cx="605950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4000" b="1" dirty="0">
                <a:solidFill>
                  <a:srgbClr val="C00000"/>
                </a:solidFill>
                <a:cs typeface="Times New Roman" pitchFamily="18" charset="0"/>
              </a:rPr>
              <a:t>4) أتواصل</a:t>
            </a:r>
            <a:r>
              <a:rPr lang="ar-EG" sz="4000" b="1" dirty="0" smtClean="0">
                <a:solidFill>
                  <a:srgbClr val="C00000"/>
                </a:solidFill>
                <a:cs typeface="Times New Roman" pitchFamily="18" charset="0"/>
              </a:rPr>
              <a:t>:</a:t>
            </a:r>
            <a:r>
              <a:rPr lang="ar-EG" sz="4000" b="1" dirty="0" smtClean="0">
                <a:cs typeface="Times New Roman" pitchFamily="18" charset="0"/>
              </a:rPr>
              <a:t/>
            </a:r>
            <a:br>
              <a:rPr lang="ar-EG" sz="4000" b="1" dirty="0" smtClean="0">
                <a:cs typeface="Times New Roman" pitchFamily="18" charset="0"/>
              </a:rPr>
            </a:br>
            <a:r>
              <a:rPr lang="ar-EG" sz="4000" b="1" dirty="0" smtClean="0">
                <a:cs typeface="Times New Roman" pitchFamily="18" charset="0"/>
              </a:rPr>
              <a:t> </a:t>
            </a:r>
            <a:r>
              <a:rPr lang="ar-EG" sz="4000" b="1" dirty="0">
                <a:latin typeface="Calibri" pitchFamily="34" charset="0"/>
              </a:rPr>
              <a:t>أرسم </a:t>
            </a:r>
            <a:r>
              <a:rPr lang="ar-EG" sz="4000" b="1" dirty="0" smtClean="0">
                <a:latin typeface="Calibri" pitchFamily="34" charset="0"/>
              </a:rPr>
              <a:t>مخططًا يُـبَـيِّـن </a:t>
            </a:r>
            <a:br>
              <a:rPr lang="ar-EG" sz="4000" b="1" dirty="0" smtClean="0">
                <a:latin typeface="Calibri" pitchFamily="34" charset="0"/>
              </a:rPr>
            </a:br>
            <a:r>
              <a:rPr lang="ar-EG" sz="4000" b="1" dirty="0" smtClean="0">
                <a:latin typeface="Calibri" pitchFamily="34" charset="0"/>
              </a:rPr>
              <a:t>المخبار </a:t>
            </a:r>
            <a:r>
              <a:rPr lang="ar-EG" sz="4000" b="1" dirty="0">
                <a:latin typeface="Calibri" pitchFamily="34" charset="0"/>
              </a:rPr>
              <a:t>المدرج والمواد </a:t>
            </a:r>
            <a:r>
              <a:rPr lang="ar-EG" sz="4000" b="1" dirty="0" smtClean="0">
                <a:latin typeface="Calibri" pitchFamily="34" charset="0"/>
              </a:rPr>
              <a:t>فيه، </a:t>
            </a:r>
            <a:br>
              <a:rPr lang="ar-EG" sz="4000" b="1" dirty="0" smtClean="0">
                <a:latin typeface="Calibri" pitchFamily="34" charset="0"/>
              </a:rPr>
            </a:br>
            <a:r>
              <a:rPr lang="ar-EG" sz="4000" b="1" dirty="0" smtClean="0">
                <a:latin typeface="Calibri" pitchFamily="34" charset="0"/>
              </a:rPr>
              <a:t>وأكتب أسماءَها. </a:t>
            </a:r>
            <a:endParaRPr lang="en-US" sz="4000" b="1" dirty="0">
              <a:latin typeface="Calibri" pitchFamily="34" charset="0"/>
            </a:endParaRPr>
          </a:p>
        </p:txBody>
      </p:sp>
      <p:sp>
        <p:nvSpPr>
          <p:cNvPr id="11" name="دمعة 10"/>
          <p:cNvSpPr/>
          <p:nvPr/>
        </p:nvSpPr>
        <p:spPr>
          <a:xfrm flipH="1">
            <a:off x="5762877" y="527039"/>
            <a:ext cx="2835060" cy="928694"/>
          </a:xfrm>
          <a:prstGeom prst="teardrop">
            <a:avLst/>
          </a:prstGeom>
          <a:solidFill>
            <a:srgbClr val="FFFFCC"/>
          </a:solidFill>
          <a:ln w="76200" cmpd="dbl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584200">
              <a:schemeClr val="accent4">
                <a:lumMod val="60000"/>
                <a:lumOff val="40000"/>
              </a:schemeClr>
            </a:innerShdw>
            <a:softEdge rad="127000"/>
          </a:effectLst>
          <a:scene3d>
            <a:camera prst="orthographicFront"/>
            <a:lightRig rig="threePt" dir="t"/>
          </a:scene3d>
          <a:sp3d extrusionH="215900" contourW="38100">
            <a:extrusionClr>
              <a:srgbClr val="FF0000"/>
            </a:extrusionClr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C00000"/>
                </a:solidFill>
              </a:rPr>
              <a:t>نشاط</a:t>
            </a:r>
            <a:endParaRPr lang="en-US" sz="4400" b="1" dirty="0">
              <a:solidFill>
                <a:srgbClr val="C00000"/>
              </a:solidFill>
            </a:endParaRPr>
          </a:p>
        </p:txBody>
      </p:sp>
      <p:grpSp>
        <p:nvGrpSpPr>
          <p:cNvPr id="12" name="مجموعة 11"/>
          <p:cNvGrpSpPr>
            <a:grpSpLocks/>
          </p:cNvGrpSpPr>
          <p:nvPr/>
        </p:nvGrpSpPr>
        <p:grpSpPr bwMode="auto">
          <a:xfrm>
            <a:off x="7383491" y="455601"/>
            <a:ext cx="1260475" cy="1258887"/>
            <a:chOff x="2670463" y="1277430"/>
            <a:chExt cx="3775785" cy="3525753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14" name="دمعة 13"/>
            <p:cNvSpPr/>
            <p:nvPr/>
          </p:nvSpPr>
          <p:spPr>
            <a:xfrm>
              <a:off x="2670463" y="2643182"/>
              <a:ext cx="2160000" cy="2160000"/>
            </a:xfrm>
            <a:prstGeom prst="teardrop">
              <a:avLst/>
            </a:prstGeom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15" name="دمعة 14"/>
            <p:cNvSpPr/>
            <p:nvPr/>
          </p:nvSpPr>
          <p:spPr>
            <a:xfrm rot="5400000">
              <a:off x="2670463" y="1277430"/>
              <a:ext cx="2160000" cy="2160000"/>
            </a:xfrm>
            <a:prstGeom prst="teardrop">
              <a:avLst/>
            </a:prstGeom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16" name="دمعة 15"/>
            <p:cNvSpPr/>
            <p:nvPr/>
          </p:nvSpPr>
          <p:spPr>
            <a:xfrm rot="10800000">
              <a:off x="4286248" y="1277431"/>
              <a:ext cx="2160000" cy="2160000"/>
            </a:xfrm>
            <a:prstGeom prst="teardrop">
              <a:avLst/>
            </a:prstGeom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17" name="دمعة 16"/>
            <p:cNvSpPr/>
            <p:nvPr/>
          </p:nvSpPr>
          <p:spPr>
            <a:xfrm rot="16200000">
              <a:off x="4286248" y="2643183"/>
              <a:ext cx="2160000" cy="2160000"/>
            </a:xfrm>
            <a:prstGeom prst="teardrop">
              <a:avLst/>
            </a:prstGeom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</p:grp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500034" y="428604"/>
            <a:ext cx="2621289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ar-EG" sz="4800" b="1" dirty="0">
                <a:solidFill>
                  <a:srgbClr val="C00000"/>
                </a:solidFill>
                <a:latin typeface="Calibri" pitchFamily="34" charset="0"/>
              </a:rPr>
              <a:t>تأثير </a:t>
            </a:r>
            <a:r>
              <a:rPr lang="ar-EG" sz="4800" b="1" dirty="0" smtClean="0">
                <a:solidFill>
                  <a:srgbClr val="C00000"/>
                </a:solidFill>
                <a:latin typeface="Calibri" pitchFamily="34" charset="0"/>
              </a:rPr>
              <a:t>الْكَثَافَة</a:t>
            </a:r>
            <a:endParaRPr lang="en-US" sz="48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1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تواصل أرسم مخطط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 rot="5400000">
            <a:off x="3277364" y="857429"/>
            <a:ext cx="2580323" cy="7563478"/>
          </a:xfrm>
          <a:prstGeom prst="flowChartDelay">
            <a:avLst/>
          </a:prstGeom>
          <a:gradFill rotWithShape="1">
            <a:gsLst>
              <a:gs pos="0">
                <a:srgbClr val="FF0000">
                  <a:alpha val="80000"/>
                </a:srgbClr>
              </a:gs>
              <a:gs pos="50000">
                <a:schemeClr val="bg1"/>
              </a:gs>
              <a:gs pos="100000">
                <a:srgbClr val="FF0000">
                  <a:alpha val="80000"/>
                </a:srgbClr>
              </a:gs>
            </a:gsLst>
            <a:lin ang="2700000" scaled="1"/>
          </a:gradFill>
          <a:ln w="127000" cmpd="tri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rot="10800000" vert="eaVert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600" b="1" dirty="0" smtClean="0">
                <a:solidFill>
                  <a:srgbClr val="002060"/>
                </a:solidFill>
              </a:rPr>
              <a:t>الْخَصَائِصُ الفيزيائيةُ للمَادَّةِ</a:t>
            </a:r>
            <a:endParaRPr lang="en-US" sz="6600" b="1" dirty="0">
              <a:solidFill>
                <a:srgbClr val="002060"/>
              </a:solidFill>
            </a:endParaRPr>
          </a:p>
        </p:txBody>
      </p:sp>
      <p:sp>
        <p:nvSpPr>
          <p:cNvPr id="3" name="AutoShape 4"/>
          <p:cNvSpPr>
            <a:spLocks noChangeArrowheads="1"/>
          </p:cNvSpPr>
          <p:nvPr/>
        </p:nvSpPr>
        <p:spPr bwMode="auto">
          <a:xfrm rot="5400000" flipH="1" flipV="1">
            <a:off x="5783738" y="-159002"/>
            <a:ext cx="1839933" cy="3543328"/>
          </a:xfrm>
          <a:prstGeom prst="flowChartDelay">
            <a:avLst/>
          </a:prstGeom>
          <a:gradFill rotWithShape="1">
            <a:gsLst>
              <a:gs pos="0">
                <a:srgbClr val="FF0000">
                  <a:alpha val="80000"/>
                </a:srgbClr>
              </a:gs>
              <a:gs pos="50000">
                <a:schemeClr val="bg1"/>
              </a:gs>
              <a:gs pos="100000">
                <a:srgbClr val="FF0000">
                  <a:alpha val="80000"/>
                </a:srgbClr>
              </a:gs>
            </a:gsLst>
            <a:lin ang="2700000" scaled="1"/>
          </a:gradFill>
          <a:ln w="127000" cmpd="tri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 smtClean="0">
                <a:solidFill>
                  <a:srgbClr val="C00000"/>
                </a:solidFill>
                <a:latin typeface="+mn-lt"/>
                <a:cs typeface="+mn-cs"/>
              </a:rPr>
              <a:t>تَابِعِ </a:t>
            </a:r>
            <a:r>
              <a:rPr lang="ar-EG" sz="4800" b="1" dirty="0" smtClean="0">
                <a:solidFill>
                  <a:srgbClr val="C00000"/>
                </a:solidFill>
              </a:rPr>
              <a:t>الدَّرْسَ الأَوَّلَ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ابع الدرس الأ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خصائص الفيزيائية للما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1142976" y="1285860"/>
            <a:ext cx="6724668" cy="183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4000" b="1" dirty="0">
                <a:solidFill>
                  <a:srgbClr val="7030A0"/>
                </a:solidFill>
                <a:cs typeface="Times New Roman" pitchFamily="18" charset="0"/>
              </a:rPr>
              <a:t>5) </a:t>
            </a:r>
            <a:r>
              <a:rPr lang="ar-EG" sz="4000" b="1" dirty="0" smtClean="0">
                <a:solidFill>
                  <a:srgbClr val="7030A0"/>
                </a:solidFill>
                <a:cs typeface="Times New Roman" pitchFamily="18" charset="0"/>
              </a:rPr>
              <a:t>أَسْتَنْتِجُ:</a:t>
            </a:r>
            <a:r>
              <a:rPr lang="ar-EG" sz="4000" b="1" dirty="0" smtClean="0">
                <a:cs typeface="Times New Roman" pitchFamily="18" charset="0"/>
              </a:rPr>
              <a:t/>
            </a:r>
            <a:br>
              <a:rPr lang="ar-EG" sz="4000" b="1" dirty="0" smtClean="0">
                <a:cs typeface="Times New Roman" pitchFamily="18" charset="0"/>
              </a:rPr>
            </a:br>
            <a:r>
              <a:rPr lang="ar-EG" sz="4000" b="1" dirty="0" smtClean="0">
                <a:cs typeface="Times New Roman" pitchFamily="18" charset="0"/>
              </a:rPr>
              <a:t> </a:t>
            </a:r>
            <a:r>
              <a:rPr lang="ar-EG" sz="4000" b="1" dirty="0" smtClean="0">
                <a:solidFill>
                  <a:srgbClr val="002060"/>
                </a:solidFill>
                <a:latin typeface="Calibri" pitchFamily="34" charset="0"/>
              </a:rPr>
              <a:t>علامَ </a:t>
            </a:r>
            <a:r>
              <a:rPr lang="ar-EG" sz="4000" b="1" dirty="0">
                <a:solidFill>
                  <a:srgbClr val="002060"/>
                </a:solidFill>
                <a:latin typeface="Calibri" pitchFamily="34" charset="0"/>
              </a:rPr>
              <a:t>يدل المخطط بشأن كثافة كل مادة؟</a:t>
            </a:r>
            <a:endParaRPr lang="en-US" sz="40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571472" y="3500438"/>
            <a:ext cx="788831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ar-EG" sz="3600" b="1" dirty="0"/>
              <a:t>يدل على أن </a:t>
            </a:r>
            <a:r>
              <a:rPr lang="ar-EG" sz="3600" b="1" dirty="0" err="1"/>
              <a:t>الجلسرين</a:t>
            </a:r>
            <a:r>
              <a:rPr lang="ar-EG" sz="3600" b="1" dirty="0"/>
              <a:t> هو الأكبر كثافة؛ لأنه </a:t>
            </a:r>
            <a:r>
              <a:rPr lang="ar-EG" sz="3600" b="1" dirty="0" err="1"/>
              <a:t>ينغمر</a:t>
            </a:r>
            <a:r>
              <a:rPr lang="ar-EG" sz="3600" b="1" dirty="0"/>
              <a:t> في قاع المخبار </a:t>
            </a:r>
            <a:r>
              <a:rPr lang="ar-EG" sz="3600" b="1" dirty="0" smtClean="0"/>
              <a:t>المدرج، أما </a:t>
            </a:r>
            <a:r>
              <a:rPr lang="ar-EG" sz="3600" b="1" dirty="0"/>
              <a:t>زيت الذرة فهو أقل كثافة من الماء لذلك يطفو فوق سطح </a:t>
            </a:r>
            <a:r>
              <a:rPr lang="ar-EG" sz="3600" b="1" dirty="0" smtClean="0"/>
              <a:t>الماء، أما </a:t>
            </a:r>
            <a:r>
              <a:rPr lang="ar-EG" sz="3600" b="1" dirty="0"/>
              <a:t>زيت الأطفال فهو الأقل كثافة؛ لأنه يطفو فوق سطح جميع المواد </a:t>
            </a:r>
            <a:r>
              <a:rPr lang="ar-EG" sz="3600" b="1" dirty="0" smtClean="0"/>
              <a:t>الأخرى. </a:t>
            </a:r>
            <a:endParaRPr lang="en-US" sz="3600" b="1" dirty="0"/>
          </a:p>
        </p:txBody>
      </p:sp>
      <p:sp>
        <p:nvSpPr>
          <p:cNvPr id="13" name="دمعة 12"/>
          <p:cNvSpPr/>
          <p:nvPr/>
        </p:nvSpPr>
        <p:spPr>
          <a:xfrm flipH="1">
            <a:off x="5762877" y="527039"/>
            <a:ext cx="2835060" cy="928694"/>
          </a:xfrm>
          <a:prstGeom prst="teardrop">
            <a:avLst/>
          </a:prstGeom>
          <a:solidFill>
            <a:srgbClr val="FFFFCC"/>
          </a:solidFill>
          <a:ln w="76200" cmpd="dbl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584200">
              <a:schemeClr val="accent4">
                <a:lumMod val="60000"/>
                <a:lumOff val="40000"/>
              </a:schemeClr>
            </a:innerShdw>
            <a:softEdge rad="127000"/>
          </a:effectLst>
          <a:scene3d>
            <a:camera prst="orthographicFront"/>
            <a:lightRig rig="threePt" dir="t"/>
          </a:scene3d>
          <a:sp3d extrusionH="215900" contourW="38100">
            <a:extrusionClr>
              <a:srgbClr val="FF0000"/>
            </a:extrusionClr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C00000"/>
                </a:solidFill>
              </a:rPr>
              <a:t>نشاط</a:t>
            </a:r>
            <a:endParaRPr lang="en-US" sz="4400" b="1" dirty="0">
              <a:solidFill>
                <a:srgbClr val="C00000"/>
              </a:solidFill>
            </a:endParaRPr>
          </a:p>
        </p:txBody>
      </p:sp>
      <p:grpSp>
        <p:nvGrpSpPr>
          <p:cNvPr id="14" name="مجموعة 13"/>
          <p:cNvGrpSpPr>
            <a:grpSpLocks/>
          </p:cNvGrpSpPr>
          <p:nvPr/>
        </p:nvGrpSpPr>
        <p:grpSpPr bwMode="auto">
          <a:xfrm>
            <a:off x="7383491" y="455601"/>
            <a:ext cx="1260475" cy="1258887"/>
            <a:chOff x="2670463" y="1277430"/>
            <a:chExt cx="3775785" cy="3525753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15" name="دمعة 14"/>
            <p:cNvSpPr/>
            <p:nvPr/>
          </p:nvSpPr>
          <p:spPr>
            <a:xfrm>
              <a:off x="2670463" y="2643182"/>
              <a:ext cx="2160000" cy="2160000"/>
            </a:xfrm>
            <a:prstGeom prst="teardrop">
              <a:avLst/>
            </a:prstGeom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16" name="دمعة 15"/>
            <p:cNvSpPr/>
            <p:nvPr/>
          </p:nvSpPr>
          <p:spPr>
            <a:xfrm rot="5400000">
              <a:off x="2670463" y="1277430"/>
              <a:ext cx="2160000" cy="2160000"/>
            </a:xfrm>
            <a:prstGeom prst="teardrop">
              <a:avLst/>
            </a:prstGeom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17" name="دمعة 16"/>
            <p:cNvSpPr/>
            <p:nvPr/>
          </p:nvSpPr>
          <p:spPr>
            <a:xfrm rot="10800000">
              <a:off x="4286248" y="1277431"/>
              <a:ext cx="2160000" cy="2160000"/>
            </a:xfrm>
            <a:prstGeom prst="teardrop">
              <a:avLst/>
            </a:prstGeom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18" name="دمعة 17"/>
            <p:cNvSpPr/>
            <p:nvPr/>
          </p:nvSpPr>
          <p:spPr>
            <a:xfrm rot="16200000">
              <a:off x="4286248" y="2643183"/>
              <a:ext cx="2160000" cy="2160000"/>
            </a:xfrm>
            <a:prstGeom prst="teardrop">
              <a:avLst/>
            </a:prstGeom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</p:grp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500034" y="428604"/>
            <a:ext cx="2576247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ar-EG" sz="4800" b="1" dirty="0">
                <a:solidFill>
                  <a:srgbClr val="C00000"/>
                </a:solidFill>
                <a:latin typeface="Calibri" pitchFamily="34" charset="0"/>
              </a:rPr>
              <a:t>تأثير </a:t>
            </a:r>
            <a:r>
              <a:rPr lang="ar-EG" sz="4800" b="1" dirty="0" smtClean="0">
                <a:solidFill>
                  <a:srgbClr val="C00000"/>
                </a:solidFill>
                <a:latin typeface="Calibri" pitchFamily="34" charset="0"/>
              </a:rPr>
              <a:t>الْكَثَافَة</a:t>
            </a:r>
            <a:endParaRPr lang="en-US" sz="48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1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ستنتج علام يدل المخط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يدل على أن الجلسرين هو الأكبر كثاف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714348" y="1692180"/>
            <a:ext cx="756128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4000" b="1" dirty="0">
                <a:solidFill>
                  <a:srgbClr val="7030A0"/>
                </a:solidFill>
                <a:cs typeface="Times New Roman" pitchFamily="18" charset="0"/>
              </a:rPr>
              <a:t>6) أتوقع</a:t>
            </a:r>
            <a:r>
              <a:rPr lang="ar-EG" sz="4000" b="1" dirty="0" smtClean="0">
                <a:solidFill>
                  <a:srgbClr val="7030A0"/>
                </a:solidFill>
                <a:cs typeface="Times New Roman" pitchFamily="18" charset="0"/>
              </a:rPr>
              <a:t>:</a:t>
            </a:r>
            <a:r>
              <a:rPr lang="ar-EG" sz="4000" b="1" dirty="0" smtClean="0">
                <a:cs typeface="Times New Roman" pitchFamily="18" charset="0"/>
              </a:rPr>
              <a:t/>
            </a:r>
            <a:br>
              <a:rPr lang="ar-EG" sz="4000" b="1" dirty="0" smtClean="0">
                <a:cs typeface="Times New Roman" pitchFamily="18" charset="0"/>
              </a:rPr>
            </a:br>
            <a:r>
              <a:rPr lang="ar-EG" sz="4000" b="1" dirty="0" smtClean="0">
                <a:latin typeface="Calibri" pitchFamily="34" charset="0"/>
              </a:rPr>
              <a:t> </a:t>
            </a:r>
            <a:r>
              <a:rPr lang="ar-EG" sz="4000" b="1" dirty="0">
                <a:latin typeface="Calibri" pitchFamily="34" charset="0"/>
              </a:rPr>
              <a:t>لو </a:t>
            </a:r>
            <a:r>
              <a:rPr lang="ar-EG" sz="4000" b="1" dirty="0" smtClean="0">
                <a:latin typeface="Calibri" pitchFamily="34" charset="0"/>
              </a:rPr>
              <a:t>وضعتُ زرَّ </a:t>
            </a:r>
            <a:r>
              <a:rPr lang="ar-EG" sz="4000" b="1" dirty="0">
                <a:latin typeface="Calibri" pitchFamily="34" charset="0"/>
              </a:rPr>
              <a:t>قميص في المخبار </a:t>
            </a:r>
            <a:r>
              <a:rPr lang="ar-EG" sz="4000" b="1" dirty="0" smtClean="0">
                <a:latin typeface="Calibri" pitchFamily="34" charset="0"/>
              </a:rPr>
              <a:t>المدرج،</a:t>
            </a:r>
            <a:br>
              <a:rPr lang="ar-EG" sz="4000" b="1" dirty="0" smtClean="0">
                <a:latin typeface="Calibri" pitchFamily="34" charset="0"/>
              </a:rPr>
            </a:br>
            <a:r>
              <a:rPr lang="ar-EG" sz="40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ar-EG" sz="4000" b="1" dirty="0">
                <a:solidFill>
                  <a:srgbClr val="C00000"/>
                </a:solidFill>
                <a:latin typeface="Calibri" pitchFamily="34" charset="0"/>
              </a:rPr>
              <a:t>فأين يستقر؟ </a:t>
            </a:r>
            <a:r>
              <a:rPr lang="ar-EG" sz="4000" b="1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ar-EG" sz="4000" b="1" dirty="0" smtClean="0">
                <a:solidFill>
                  <a:srgbClr val="C00000"/>
                </a:solidFill>
                <a:latin typeface="Calibri" pitchFamily="34" charset="0"/>
              </a:rPr>
            </a:br>
            <a:r>
              <a:rPr lang="ar-EG" sz="4000" b="1" dirty="0" smtClean="0">
                <a:solidFill>
                  <a:srgbClr val="C00000"/>
                </a:solidFill>
                <a:latin typeface="Calibri" pitchFamily="34" charset="0"/>
              </a:rPr>
              <a:t>وأين </a:t>
            </a:r>
            <a:r>
              <a:rPr lang="ar-EG" sz="4000" b="1" dirty="0">
                <a:solidFill>
                  <a:srgbClr val="C00000"/>
                </a:solidFill>
                <a:latin typeface="Calibri" pitchFamily="34" charset="0"/>
              </a:rPr>
              <a:t>تستقر كذلك </a:t>
            </a:r>
            <a:r>
              <a:rPr lang="ar-EG" sz="4000" b="1" dirty="0" smtClean="0">
                <a:solidFill>
                  <a:srgbClr val="C00000"/>
                </a:solidFill>
                <a:latin typeface="Calibri" pitchFamily="34" charset="0"/>
              </a:rPr>
              <a:t>قطعةُ فلينٍ، وقطعةُ نقدٍ؟</a:t>
            </a:r>
            <a:endParaRPr lang="en-US" sz="40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4" name="دمعة 13"/>
          <p:cNvSpPr/>
          <p:nvPr/>
        </p:nvSpPr>
        <p:spPr>
          <a:xfrm flipH="1">
            <a:off x="5762877" y="527039"/>
            <a:ext cx="2835060" cy="928694"/>
          </a:xfrm>
          <a:prstGeom prst="teardrop">
            <a:avLst/>
          </a:prstGeom>
          <a:solidFill>
            <a:srgbClr val="FFFFCC"/>
          </a:solidFill>
          <a:ln w="76200" cmpd="dbl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584200">
              <a:schemeClr val="accent4">
                <a:lumMod val="60000"/>
                <a:lumOff val="40000"/>
              </a:schemeClr>
            </a:innerShdw>
            <a:softEdge rad="127000"/>
          </a:effectLst>
          <a:scene3d>
            <a:camera prst="orthographicFront"/>
            <a:lightRig rig="threePt" dir="t"/>
          </a:scene3d>
          <a:sp3d extrusionH="215900" contourW="38100">
            <a:extrusionClr>
              <a:srgbClr val="FF0000"/>
            </a:extrusionClr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C00000"/>
                </a:solidFill>
              </a:rPr>
              <a:t>نشاط</a:t>
            </a:r>
            <a:endParaRPr lang="en-US" sz="4400" b="1" dirty="0">
              <a:solidFill>
                <a:srgbClr val="C00000"/>
              </a:solidFill>
            </a:endParaRPr>
          </a:p>
        </p:txBody>
      </p:sp>
      <p:grpSp>
        <p:nvGrpSpPr>
          <p:cNvPr id="15" name="مجموعة 14"/>
          <p:cNvGrpSpPr>
            <a:grpSpLocks/>
          </p:cNvGrpSpPr>
          <p:nvPr/>
        </p:nvGrpSpPr>
        <p:grpSpPr bwMode="auto">
          <a:xfrm>
            <a:off x="7383491" y="455601"/>
            <a:ext cx="1260475" cy="1258887"/>
            <a:chOff x="2670463" y="1277430"/>
            <a:chExt cx="3775785" cy="3525753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16" name="دمعة 15"/>
            <p:cNvSpPr/>
            <p:nvPr/>
          </p:nvSpPr>
          <p:spPr>
            <a:xfrm>
              <a:off x="2670463" y="2643182"/>
              <a:ext cx="2160000" cy="2160000"/>
            </a:xfrm>
            <a:prstGeom prst="teardrop">
              <a:avLst/>
            </a:prstGeom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17" name="دمعة 16"/>
            <p:cNvSpPr/>
            <p:nvPr/>
          </p:nvSpPr>
          <p:spPr>
            <a:xfrm rot="5400000">
              <a:off x="2670463" y="1277430"/>
              <a:ext cx="2160000" cy="2160000"/>
            </a:xfrm>
            <a:prstGeom prst="teardrop">
              <a:avLst/>
            </a:prstGeom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18" name="دمعة 17"/>
            <p:cNvSpPr/>
            <p:nvPr/>
          </p:nvSpPr>
          <p:spPr>
            <a:xfrm rot="10800000">
              <a:off x="4286248" y="1277431"/>
              <a:ext cx="2160000" cy="2160000"/>
            </a:xfrm>
            <a:prstGeom prst="teardrop">
              <a:avLst/>
            </a:prstGeom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19" name="دمعة 18"/>
            <p:cNvSpPr/>
            <p:nvPr/>
          </p:nvSpPr>
          <p:spPr>
            <a:xfrm rot="16200000">
              <a:off x="4286248" y="2643183"/>
              <a:ext cx="2160000" cy="2160000"/>
            </a:xfrm>
            <a:prstGeom prst="teardrop">
              <a:avLst/>
            </a:prstGeom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</p:grp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500034" y="428604"/>
            <a:ext cx="2621289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ar-EG" sz="4800" b="1" dirty="0">
                <a:solidFill>
                  <a:srgbClr val="C00000"/>
                </a:solidFill>
                <a:latin typeface="Calibri" pitchFamily="34" charset="0"/>
              </a:rPr>
              <a:t>تأثير </a:t>
            </a:r>
            <a:r>
              <a:rPr lang="ar-EG" sz="4800" b="1" dirty="0" smtClean="0">
                <a:solidFill>
                  <a:srgbClr val="C00000"/>
                </a:solidFill>
                <a:latin typeface="Calibri" pitchFamily="34" charset="0"/>
              </a:rPr>
              <a:t>الْكَثَافَة</a:t>
            </a:r>
            <a:endParaRPr lang="en-US" sz="48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1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توقع لو وضعت زر قمي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642910" y="2071678"/>
            <a:ext cx="76327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4000" b="1" dirty="0"/>
              <a:t>تطفو قطعة الفلين فوق جميع </a:t>
            </a:r>
            <a:r>
              <a:rPr lang="ar-EG" sz="4000" b="1" dirty="0" smtClean="0"/>
              <a:t>السوائل،</a:t>
            </a:r>
            <a:br>
              <a:rPr lang="ar-EG" sz="4000" b="1" dirty="0" smtClean="0"/>
            </a:br>
            <a:r>
              <a:rPr lang="ar-EG" sz="4000" b="1" dirty="0" smtClean="0"/>
              <a:t> </a:t>
            </a:r>
            <a:r>
              <a:rPr lang="ar-EG" sz="4000" b="1" dirty="0"/>
              <a:t>وتستقر قطعة النقد في قاع </a:t>
            </a:r>
            <a:r>
              <a:rPr lang="ar-EG" sz="4000" b="1" dirty="0" smtClean="0"/>
              <a:t>المخبار، </a:t>
            </a:r>
            <a:br>
              <a:rPr lang="ar-EG" sz="4000" b="1" dirty="0" smtClean="0"/>
            </a:br>
            <a:r>
              <a:rPr lang="ar-EG" sz="4000" b="1" dirty="0" smtClean="0"/>
              <a:t>أما موقع زر </a:t>
            </a:r>
            <a:r>
              <a:rPr lang="ar-EG" sz="4000" b="1" dirty="0"/>
              <a:t>القميص فيعتمد على تركيبه </a:t>
            </a:r>
            <a:r>
              <a:rPr lang="ar-EG" sz="4000" b="1" dirty="0" smtClean="0"/>
              <a:t>وكثافته. </a:t>
            </a:r>
            <a:endParaRPr lang="en-US" sz="4000" b="1" dirty="0"/>
          </a:p>
        </p:txBody>
      </p:sp>
      <p:sp>
        <p:nvSpPr>
          <p:cNvPr id="14" name="دمعة 13"/>
          <p:cNvSpPr/>
          <p:nvPr/>
        </p:nvSpPr>
        <p:spPr>
          <a:xfrm flipH="1">
            <a:off x="5762877" y="527039"/>
            <a:ext cx="2835060" cy="928694"/>
          </a:xfrm>
          <a:prstGeom prst="teardrop">
            <a:avLst/>
          </a:prstGeom>
          <a:solidFill>
            <a:srgbClr val="FFFFCC"/>
          </a:solidFill>
          <a:ln w="76200" cmpd="dbl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584200">
              <a:schemeClr val="accent4">
                <a:lumMod val="60000"/>
                <a:lumOff val="40000"/>
              </a:schemeClr>
            </a:innerShdw>
            <a:softEdge rad="127000"/>
          </a:effectLst>
          <a:scene3d>
            <a:camera prst="orthographicFront"/>
            <a:lightRig rig="threePt" dir="t"/>
          </a:scene3d>
          <a:sp3d extrusionH="215900" contourW="38100">
            <a:extrusionClr>
              <a:srgbClr val="FF0000"/>
            </a:extrusionClr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C00000"/>
                </a:solidFill>
              </a:rPr>
              <a:t>نشاط</a:t>
            </a:r>
            <a:endParaRPr lang="en-US" sz="4400" b="1" dirty="0">
              <a:solidFill>
                <a:srgbClr val="C00000"/>
              </a:solidFill>
            </a:endParaRPr>
          </a:p>
        </p:txBody>
      </p:sp>
      <p:grpSp>
        <p:nvGrpSpPr>
          <p:cNvPr id="2" name="مجموعة 14"/>
          <p:cNvGrpSpPr>
            <a:grpSpLocks/>
          </p:cNvGrpSpPr>
          <p:nvPr/>
        </p:nvGrpSpPr>
        <p:grpSpPr bwMode="auto">
          <a:xfrm>
            <a:off x="7383491" y="455601"/>
            <a:ext cx="1260475" cy="1258887"/>
            <a:chOff x="2670463" y="1277430"/>
            <a:chExt cx="3775785" cy="3525753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16" name="دمعة 15"/>
            <p:cNvSpPr/>
            <p:nvPr/>
          </p:nvSpPr>
          <p:spPr>
            <a:xfrm>
              <a:off x="2670463" y="2643182"/>
              <a:ext cx="2160000" cy="2160000"/>
            </a:xfrm>
            <a:prstGeom prst="teardrop">
              <a:avLst/>
            </a:prstGeom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17" name="دمعة 16"/>
            <p:cNvSpPr/>
            <p:nvPr/>
          </p:nvSpPr>
          <p:spPr>
            <a:xfrm rot="5400000">
              <a:off x="2670463" y="1277430"/>
              <a:ext cx="2160000" cy="2160000"/>
            </a:xfrm>
            <a:prstGeom prst="teardrop">
              <a:avLst/>
            </a:prstGeom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18" name="دمعة 17"/>
            <p:cNvSpPr/>
            <p:nvPr/>
          </p:nvSpPr>
          <p:spPr>
            <a:xfrm rot="10800000">
              <a:off x="4286248" y="1277431"/>
              <a:ext cx="2160000" cy="2160000"/>
            </a:xfrm>
            <a:prstGeom prst="teardrop">
              <a:avLst/>
            </a:prstGeom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19" name="دمعة 18"/>
            <p:cNvSpPr/>
            <p:nvPr/>
          </p:nvSpPr>
          <p:spPr>
            <a:xfrm rot="16200000">
              <a:off x="4286248" y="2643183"/>
              <a:ext cx="2160000" cy="2160000"/>
            </a:xfrm>
            <a:prstGeom prst="teardrop">
              <a:avLst/>
            </a:prstGeom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</p:grp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500034" y="428604"/>
            <a:ext cx="2621289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ar-EG" sz="4800" b="1" dirty="0">
                <a:solidFill>
                  <a:srgbClr val="C00000"/>
                </a:solidFill>
                <a:latin typeface="Calibri" pitchFamily="34" charset="0"/>
              </a:rPr>
              <a:t>تأثير </a:t>
            </a:r>
            <a:r>
              <a:rPr lang="ar-EG" sz="4800" b="1" dirty="0" smtClean="0">
                <a:solidFill>
                  <a:srgbClr val="C00000"/>
                </a:solidFill>
                <a:latin typeface="Calibri" pitchFamily="34" charset="0"/>
              </a:rPr>
              <a:t>الْكَثَافَة</a:t>
            </a:r>
            <a:endParaRPr lang="en-US" sz="48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1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طفو قطعة الفلين فوق جميع السوائل وتستق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>
            <a:grpSpLocks/>
          </p:cNvGrpSpPr>
          <p:nvPr/>
        </p:nvGrpSpPr>
        <p:grpSpPr bwMode="auto">
          <a:xfrm>
            <a:off x="3319463" y="571500"/>
            <a:ext cx="5253037" cy="1108075"/>
            <a:chOff x="3638995" y="500042"/>
            <a:chExt cx="5252848" cy="1108254"/>
          </a:xfrm>
        </p:grpSpPr>
        <p:sp>
          <p:nvSpPr>
            <p:cNvPr id="3" name="مستطيل ذو زاويتين مستديرتين في نفس الجانب 2"/>
            <p:cNvSpPr/>
            <p:nvPr/>
          </p:nvSpPr>
          <p:spPr>
            <a:xfrm flipH="1" flipV="1">
              <a:off x="3638995" y="500042"/>
              <a:ext cx="5252848" cy="1108254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4" name="مستطيل ذو زاويتين مستديرتين في نفس الجانب 3"/>
            <p:cNvSpPr/>
            <p:nvPr/>
          </p:nvSpPr>
          <p:spPr>
            <a:xfrm flipV="1">
              <a:off x="3716496" y="598554"/>
              <a:ext cx="5097847" cy="91123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grpSp>
          <p:nvGrpSpPr>
            <p:cNvPr id="23569" name="مجموعة 3"/>
            <p:cNvGrpSpPr>
              <a:grpSpLocks/>
            </p:cNvGrpSpPr>
            <p:nvPr/>
          </p:nvGrpSpPr>
          <p:grpSpPr bwMode="auto">
            <a:xfrm>
              <a:off x="3781871" y="555949"/>
              <a:ext cx="4790657" cy="1015663"/>
              <a:chOff x="2853177" y="423891"/>
              <a:chExt cx="4790657" cy="1105775"/>
            </a:xfrm>
          </p:grpSpPr>
          <p:sp>
            <p:nvSpPr>
              <p:cNvPr id="6" name="مستطيل مستدير الزوايا 4"/>
              <p:cNvSpPr/>
              <p:nvPr/>
            </p:nvSpPr>
            <p:spPr>
              <a:xfrm rot="16200000" flipH="1">
                <a:off x="6625138" y="518576"/>
                <a:ext cx="900000" cy="90000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مستطيل مستدير الزوايا 6"/>
              <p:cNvSpPr/>
              <p:nvPr/>
            </p:nvSpPr>
            <p:spPr>
              <a:xfrm flipH="1" flipV="1">
                <a:off x="6715138" y="608576"/>
                <a:ext cx="720000" cy="720000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576" name="مربع نص 7"/>
              <p:cNvSpPr txBox="1">
                <a:spLocks noChangeArrowheads="1"/>
              </p:cNvSpPr>
              <p:nvPr/>
            </p:nvSpPr>
            <p:spPr bwMode="auto">
              <a:xfrm>
                <a:off x="6786578" y="928670"/>
                <a:ext cx="857256" cy="569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buClr>
                    <a:srgbClr val="FFFF00"/>
                  </a:buClr>
                  <a:buSzPct val="300000"/>
                  <a:buFont typeface="Wingdings" pitchFamily="2" charset="2"/>
                  <a:buChar char="ü"/>
                </a:pPr>
                <a:r>
                  <a:rPr lang="ar-EG" sz="2800" b="1" dirty="0">
                    <a:latin typeface="Calibri" pitchFamily="34" charset="0"/>
                  </a:rPr>
                  <a:t> </a:t>
                </a:r>
              </a:p>
            </p:txBody>
          </p:sp>
          <p:sp>
            <p:nvSpPr>
              <p:cNvPr id="23577" name="Rectangle 1"/>
              <p:cNvSpPr>
                <a:spLocks noChangeArrowheads="1"/>
              </p:cNvSpPr>
              <p:nvPr/>
            </p:nvSpPr>
            <p:spPr bwMode="auto">
              <a:xfrm>
                <a:off x="2853177" y="423891"/>
                <a:ext cx="3538274" cy="1105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r>
                  <a:rPr lang="ar-EG" sz="6000" b="1" dirty="0" smtClean="0">
                    <a:solidFill>
                      <a:schemeClr val="bg1"/>
                    </a:solidFill>
                    <a:cs typeface="Times New Roman" pitchFamily="18" charset="0"/>
                  </a:rPr>
                  <a:t>أَخْتَبِرُ نَفْسِي</a:t>
                </a:r>
                <a:endParaRPr lang="en-US" sz="6000" b="1" dirty="0">
                  <a:solidFill>
                    <a:schemeClr val="bg1"/>
                  </a:solidFill>
                  <a:cs typeface="Times New Roman" pitchFamily="18" charset="0"/>
                </a:endParaRPr>
              </a:p>
            </p:txBody>
          </p:sp>
        </p:grpSp>
      </p:grp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749300" y="2786058"/>
            <a:ext cx="7645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/>
            <a:r>
              <a:rPr lang="ar-EG" sz="4000" b="1" dirty="0">
                <a:solidFill>
                  <a:srgbClr val="7030A0"/>
                </a:solidFill>
                <a:latin typeface="Calibri" pitchFamily="34" charset="0"/>
              </a:rPr>
              <a:t>كيف تؤثر </a:t>
            </a:r>
            <a:r>
              <a:rPr lang="ar-EG" sz="4000" b="1" dirty="0" smtClean="0">
                <a:solidFill>
                  <a:srgbClr val="7030A0"/>
                </a:solidFill>
                <a:latin typeface="Calibri" pitchFamily="34" charset="0"/>
              </a:rPr>
              <a:t>الْكَثَافَة </a:t>
            </a:r>
            <a:r>
              <a:rPr lang="ar-EG" sz="4000" b="1" dirty="0">
                <a:solidFill>
                  <a:srgbClr val="7030A0"/>
                </a:solidFill>
                <a:latin typeface="Calibri" pitchFamily="34" charset="0"/>
              </a:rPr>
              <a:t>في قدرة الجسم على </a:t>
            </a:r>
            <a:r>
              <a:rPr lang="ar-EG" sz="4000" b="1" dirty="0" smtClean="0">
                <a:solidFill>
                  <a:srgbClr val="7030A0"/>
                </a:solidFill>
                <a:latin typeface="Calibri" pitchFamily="34" charset="0"/>
              </a:rPr>
              <a:t>الطَّفْو؟</a:t>
            </a:r>
            <a:endParaRPr lang="en-US" sz="4000" b="1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23559" name="مستطيل 11"/>
          <p:cNvSpPr>
            <a:spLocks noChangeArrowheads="1"/>
          </p:cNvSpPr>
          <p:nvPr/>
        </p:nvSpPr>
        <p:spPr bwMode="auto">
          <a:xfrm>
            <a:off x="6342771" y="1863791"/>
            <a:ext cx="161294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4000" b="1" dirty="0" smtClean="0">
                <a:solidFill>
                  <a:srgbClr val="C00000"/>
                </a:solidFill>
                <a:cs typeface="Times New Roman" pitchFamily="18" charset="0"/>
              </a:rPr>
              <a:t>أَسْتَنْتِجُ: </a:t>
            </a:r>
            <a:endParaRPr lang="ar-EG" sz="40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625050" y="3929066"/>
            <a:ext cx="7715304" cy="2500330"/>
            <a:chOff x="626681" y="2069848"/>
            <a:chExt cx="7352266" cy="4098677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</p:grpSpPr>
        <p:sp>
          <p:nvSpPr>
            <p:cNvPr id="20" name="Round Diagonal Corner Rectangle 9"/>
            <p:cNvSpPr/>
            <p:nvPr/>
          </p:nvSpPr>
          <p:spPr bwMode="auto">
            <a:xfrm>
              <a:off x="626681" y="2069848"/>
              <a:ext cx="7352266" cy="4098677"/>
            </a:xfrm>
            <a:prstGeom prst="wave">
              <a:avLst>
                <a:gd name="adj1" fmla="val 10413"/>
                <a:gd name="adj2" fmla="val 0"/>
              </a:avLst>
            </a:prstGeom>
            <a:gradFill flip="none" rotWithShape="1">
              <a:gsLst>
                <a:gs pos="0">
                  <a:srgbClr val="800080"/>
                </a:gs>
                <a:gs pos="50000">
                  <a:srgbClr val="FFFF00"/>
                </a:gs>
                <a:gs pos="100000">
                  <a:srgbClr val="9900FF"/>
                </a:gs>
              </a:gsLst>
              <a:lin ang="18900000" scaled="1"/>
              <a:tileRect/>
            </a:gradFill>
            <a:ln w="57150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</a:ln>
            <a:effectLst>
              <a:innerShdw blurRad="508000">
                <a:srgbClr val="C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21" name="TextBox 7"/>
            <p:cNvSpPr txBox="1">
              <a:spLocks noChangeArrowheads="1"/>
            </p:cNvSpPr>
            <p:nvPr/>
          </p:nvSpPr>
          <p:spPr bwMode="auto">
            <a:xfrm>
              <a:off x="2143108" y="2285992"/>
              <a:ext cx="5643602" cy="1059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1">
                <a:latin typeface="Calibri" pitchFamily="34" charset="0"/>
                <a:cs typeface="+mn-cs"/>
              </a:endParaRPr>
            </a:p>
          </p:txBody>
        </p:sp>
      </p:grpSp>
      <p:sp>
        <p:nvSpPr>
          <p:cNvPr id="23" name="مستطيل 22"/>
          <p:cNvSpPr>
            <a:spLocks noChangeArrowheads="1"/>
          </p:cNvSpPr>
          <p:nvPr/>
        </p:nvSpPr>
        <p:spPr bwMode="auto">
          <a:xfrm rot="10800000" flipV="1">
            <a:off x="660400" y="4429132"/>
            <a:ext cx="7643813" cy="166487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chemeClr val="tx1"/>
                </a:solidFill>
              </a:rPr>
              <a:t>يطفو </a:t>
            </a:r>
            <a:r>
              <a:rPr lang="ar-EG" sz="3600" b="1" dirty="0" smtClean="0">
                <a:solidFill>
                  <a:schemeClr val="tx1"/>
                </a:solidFill>
              </a:rPr>
              <a:t>الجسمُ </a:t>
            </a:r>
            <a:r>
              <a:rPr lang="ar-EG" sz="3600" b="1" dirty="0">
                <a:solidFill>
                  <a:schemeClr val="tx1"/>
                </a:solidFill>
              </a:rPr>
              <a:t>عندما تكون كثافته أقل من كثافة السائل الذي يوضع </a:t>
            </a:r>
            <a:r>
              <a:rPr lang="ar-EG" sz="3600" b="1" dirty="0" smtClean="0">
                <a:solidFill>
                  <a:schemeClr val="tx1"/>
                </a:solidFill>
              </a:rPr>
              <a:t>فيه. 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ختبر نفس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ستنتج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كيف تؤثر الكثافة في قدرة الجسم عل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يطفو الجسمُ عندما....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559" grpId="0"/>
      <p:bldP spid="2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مجموعة 1"/>
          <p:cNvGrpSpPr>
            <a:grpSpLocks/>
          </p:cNvGrpSpPr>
          <p:nvPr/>
        </p:nvGrpSpPr>
        <p:grpSpPr bwMode="auto">
          <a:xfrm>
            <a:off x="3319463" y="571500"/>
            <a:ext cx="5253037" cy="1108075"/>
            <a:chOff x="3638995" y="500042"/>
            <a:chExt cx="5252848" cy="1108254"/>
          </a:xfrm>
        </p:grpSpPr>
        <p:sp>
          <p:nvSpPr>
            <p:cNvPr id="3" name="مستطيل ذو زاويتين مستديرتين في نفس الجانب 2"/>
            <p:cNvSpPr/>
            <p:nvPr/>
          </p:nvSpPr>
          <p:spPr>
            <a:xfrm flipH="1" flipV="1">
              <a:off x="3638995" y="500042"/>
              <a:ext cx="5252848" cy="1108254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4" name="مستطيل ذو زاويتين مستديرتين في نفس الجانب 3"/>
            <p:cNvSpPr/>
            <p:nvPr/>
          </p:nvSpPr>
          <p:spPr>
            <a:xfrm flipV="1">
              <a:off x="3716496" y="598554"/>
              <a:ext cx="5097847" cy="91123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grpSp>
          <p:nvGrpSpPr>
            <p:cNvPr id="24593" name="مجموعة 3"/>
            <p:cNvGrpSpPr>
              <a:grpSpLocks/>
            </p:cNvGrpSpPr>
            <p:nvPr/>
          </p:nvGrpSpPr>
          <p:grpSpPr bwMode="auto">
            <a:xfrm>
              <a:off x="3781871" y="555949"/>
              <a:ext cx="4790657" cy="1015663"/>
              <a:chOff x="2853177" y="423891"/>
              <a:chExt cx="4790657" cy="1105775"/>
            </a:xfrm>
          </p:grpSpPr>
          <p:sp>
            <p:nvSpPr>
              <p:cNvPr id="6" name="مستطيل مستدير الزوايا 4"/>
              <p:cNvSpPr/>
              <p:nvPr/>
            </p:nvSpPr>
            <p:spPr>
              <a:xfrm rot="16200000" flipH="1">
                <a:off x="6625138" y="518576"/>
                <a:ext cx="900000" cy="90000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مستطيل مستدير الزوايا 6"/>
              <p:cNvSpPr/>
              <p:nvPr/>
            </p:nvSpPr>
            <p:spPr>
              <a:xfrm flipH="1" flipV="1">
                <a:off x="6715138" y="608576"/>
                <a:ext cx="720000" cy="720000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600" name="مربع نص 7"/>
              <p:cNvSpPr txBox="1">
                <a:spLocks noChangeArrowheads="1"/>
              </p:cNvSpPr>
              <p:nvPr/>
            </p:nvSpPr>
            <p:spPr bwMode="auto">
              <a:xfrm>
                <a:off x="6786578" y="928670"/>
                <a:ext cx="857256" cy="569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buClr>
                    <a:srgbClr val="FFFF00"/>
                  </a:buClr>
                  <a:buSzPct val="300000"/>
                  <a:buFont typeface="Wingdings" pitchFamily="2" charset="2"/>
                  <a:buChar char="ü"/>
                </a:pPr>
                <a:r>
                  <a:rPr lang="ar-EG" sz="2800" b="1" dirty="0">
                    <a:latin typeface="Calibri" pitchFamily="34" charset="0"/>
                  </a:rPr>
                  <a:t> </a:t>
                </a:r>
              </a:p>
            </p:txBody>
          </p:sp>
          <p:sp>
            <p:nvSpPr>
              <p:cNvPr id="24601" name="Rectangle 1"/>
              <p:cNvSpPr>
                <a:spLocks noChangeArrowheads="1"/>
              </p:cNvSpPr>
              <p:nvPr/>
            </p:nvSpPr>
            <p:spPr bwMode="auto">
              <a:xfrm>
                <a:off x="2853177" y="423891"/>
                <a:ext cx="3538274" cy="1105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r>
                  <a:rPr lang="ar-EG" sz="6000" b="1" dirty="0" smtClean="0">
                    <a:solidFill>
                      <a:schemeClr val="bg1"/>
                    </a:solidFill>
                    <a:cs typeface="Times New Roman" pitchFamily="18" charset="0"/>
                  </a:rPr>
                  <a:t>أَخْتَبِرُ نَفْسِي</a:t>
                </a:r>
                <a:endParaRPr lang="en-US" sz="6000" b="1" dirty="0">
                  <a:solidFill>
                    <a:schemeClr val="bg1"/>
                  </a:solidFill>
                  <a:cs typeface="Times New Roman" pitchFamily="18" charset="0"/>
                </a:endParaRPr>
              </a:p>
            </p:txBody>
          </p:sp>
        </p:grpSp>
      </p:grp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1714480" y="3071810"/>
            <a:ext cx="5572125" cy="276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4000" b="1" dirty="0">
                <a:latin typeface="Calibri" pitchFamily="34" charset="0"/>
              </a:rPr>
              <a:t>كيف يمكن لجسم كتلته </a:t>
            </a:r>
            <a:r>
              <a:rPr lang="ar-EG" sz="4000" b="1" dirty="0" smtClean="0">
                <a:latin typeface="Calibri" pitchFamily="34" charset="0"/>
              </a:rPr>
              <a:t>صغيرة، </a:t>
            </a:r>
            <a:r>
              <a:rPr lang="ar-EG" sz="4000" b="1" dirty="0">
                <a:latin typeface="Calibri" pitchFamily="34" charset="0"/>
              </a:rPr>
              <a:t>أن </a:t>
            </a:r>
            <a:r>
              <a:rPr lang="ar-EG" sz="4000" b="1" dirty="0" smtClean="0">
                <a:latin typeface="Calibri" pitchFamily="34" charset="0"/>
              </a:rPr>
              <a:t>يكونَ </a:t>
            </a:r>
            <a:r>
              <a:rPr lang="ar-EG" sz="4000" b="1" dirty="0">
                <a:latin typeface="Calibri" pitchFamily="34" charset="0"/>
              </a:rPr>
              <a:t>أعلى كثافة من جسم </a:t>
            </a:r>
            <a:r>
              <a:rPr lang="ar-EG" sz="4000" b="1" dirty="0" smtClean="0">
                <a:latin typeface="Calibri" pitchFamily="34" charset="0"/>
              </a:rPr>
              <a:t>كتلتُه </a:t>
            </a:r>
            <a:r>
              <a:rPr lang="ar-EG" sz="4000" b="1" dirty="0">
                <a:latin typeface="Calibri" pitchFamily="34" charset="0"/>
              </a:rPr>
              <a:t>كبيرة؟</a:t>
            </a:r>
            <a:endParaRPr lang="en-US" sz="4000" b="1" dirty="0">
              <a:latin typeface="Calibri" pitchFamily="34" charset="0"/>
            </a:endParaRPr>
          </a:p>
        </p:txBody>
      </p:sp>
      <p:sp>
        <p:nvSpPr>
          <p:cNvPr id="24583" name="مستطيل 15"/>
          <p:cNvSpPr>
            <a:spLocks noChangeArrowheads="1"/>
          </p:cNvSpPr>
          <p:nvPr/>
        </p:nvSpPr>
        <p:spPr bwMode="auto">
          <a:xfrm>
            <a:off x="5566856" y="2292486"/>
            <a:ext cx="26484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4000" b="1" dirty="0" smtClean="0">
                <a:solidFill>
                  <a:srgbClr val="C00000"/>
                </a:solidFill>
                <a:latin typeface="Calibri" pitchFamily="34" charset="0"/>
              </a:rPr>
              <a:t>التَّفْكِيرُ النَّاقِـدُ: </a:t>
            </a:r>
            <a:endParaRPr lang="ar-EG" sz="40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فكير الناقد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كيف يمكن لجسم كتلته صغيرة أ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58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>
            <a:grpSpLocks/>
          </p:cNvGrpSpPr>
          <p:nvPr/>
        </p:nvGrpSpPr>
        <p:grpSpPr bwMode="auto">
          <a:xfrm>
            <a:off x="3319463" y="571500"/>
            <a:ext cx="5253037" cy="1108075"/>
            <a:chOff x="3638995" y="500042"/>
            <a:chExt cx="5252848" cy="1108254"/>
          </a:xfrm>
        </p:grpSpPr>
        <p:sp>
          <p:nvSpPr>
            <p:cNvPr id="3" name="مستطيل ذو زاويتين مستديرتين في نفس الجانب 2"/>
            <p:cNvSpPr/>
            <p:nvPr/>
          </p:nvSpPr>
          <p:spPr>
            <a:xfrm flipH="1" flipV="1">
              <a:off x="3638995" y="500042"/>
              <a:ext cx="5252848" cy="1108254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4" name="مستطيل ذو زاويتين مستديرتين في نفس الجانب 3"/>
            <p:cNvSpPr/>
            <p:nvPr/>
          </p:nvSpPr>
          <p:spPr>
            <a:xfrm flipV="1">
              <a:off x="3716496" y="598554"/>
              <a:ext cx="5097847" cy="91123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grpSp>
          <p:nvGrpSpPr>
            <p:cNvPr id="5" name="مجموعة 3"/>
            <p:cNvGrpSpPr>
              <a:grpSpLocks/>
            </p:cNvGrpSpPr>
            <p:nvPr/>
          </p:nvGrpSpPr>
          <p:grpSpPr bwMode="auto">
            <a:xfrm>
              <a:off x="3781871" y="555949"/>
              <a:ext cx="4790657" cy="1015663"/>
              <a:chOff x="2853177" y="423891"/>
              <a:chExt cx="4790657" cy="1105775"/>
            </a:xfrm>
          </p:grpSpPr>
          <p:sp>
            <p:nvSpPr>
              <p:cNvPr id="6" name="مستطيل مستدير الزوايا 4"/>
              <p:cNvSpPr/>
              <p:nvPr/>
            </p:nvSpPr>
            <p:spPr>
              <a:xfrm rot="16200000" flipH="1">
                <a:off x="6625138" y="518576"/>
                <a:ext cx="900000" cy="90000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مستطيل مستدير الزوايا 6"/>
              <p:cNvSpPr/>
              <p:nvPr/>
            </p:nvSpPr>
            <p:spPr>
              <a:xfrm flipH="1" flipV="1">
                <a:off x="6715138" y="608576"/>
                <a:ext cx="720000" cy="720000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600" name="مربع نص 7"/>
              <p:cNvSpPr txBox="1">
                <a:spLocks noChangeArrowheads="1"/>
              </p:cNvSpPr>
              <p:nvPr/>
            </p:nvSpPr>
            <p:spPr bwMode="auto">
              <a:xfrm>
                <a:off x="6786578" y="928670"/>
                <a:ext cx="857256" cy="569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buClr>
                    <a:srgbClr val="FFFF00"/>
                  </a:buClr>
                  <a:buSzPct val="300000"/>
                  <a:buFont typeface="Wingdings" pitchFamily="2" charset="2"/>
                  <a:buChar char="ü"/>
                </a:pPr>
                <a:r>
                  <a:rPr lang="ar-EG" sz="2800" b="1" dirty="0">
                    <a:latin typeface="Calibri" pitchFamily="34" charset="0"/>
                  </a:rPr>
                  <a:t> </a:t>
                </a:r>
              </a:p>
            </p:txBody>
          </p:sp>
          <p:sp>
            <p:nvSpPr>
              <p:cNvPr id="24601" name="Rectangle 1"/>
              <p:cNvSpPr>
                <a:spLocks noChangeArrowheads="1"/>
              </p:cNvSpPr>
              <p:nvPr/>
            </p:nvSpPr>
            <p:spPr bwMode="auto">
              <a:xfrm>
                <a:off x="2853177" y="423891"/>
                <a:ext cx="3538274" cy="1105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r>
                  <a:rPr lang="ar-EG" sz="6000" b="1" dirty="0" smtClean="0">
                    <a:solidFill>
                      <a:schemeClr val="bg1"/>
                    </a:solidFill>
                    <a:cs typeface="Times New Roman" pitchFamily="18" charset="0"/>
                  </a:rPr>
                  <a:t>أَخْتَبِرُ نَفْسِي</a:t>
                </a:r>
                <a:endParaRPr lang="en-US" sz="6000" b="1" dirty="0">
                  <a:solidFill>
                    <a:schemeClr val="bg1"/>
                  </a:solidFill>
                  <a:cs typeface="Times New Roman" pitchFamily="18" charset="0"/>
                </a:endParaRPr>
              </a:p>
            </p:txBody>
          </p:sp>
        </p:grpSp>
      </p:grpSp>
      <p:sp>
        <p:nvSpPr>
          <p:cNvPr id="24583" name="مستطيل 15"/>
          <p:cNvSpPr>
            <a:spLocks noChangeArrowheads="1"/>
          </p:cNvSpPr>
          <p:nvPr/>
        </p:nvSpPr>
        <p:spPr bwMode="auto">
          <a:xfrm>
            <a:off x="5709732" y="1935296"/>
            <a:ext cx="26484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4000" b="1" dirty="0" smtClean="0">
                <a:solidFill>
                  <a:srgbClr val="C00000"/>
                </a:solidFill>
                <a:latin typeface="Calibri" pitchFamily="34" charset="0"/>
              </a:rPr>
              <a:t>التَّفْكِيرُ النَّاقِـدُ: </a:t>
            </a:r>
            <a:endParaRPr lang="ar-EG" sz="40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714348" y="2714620"/>
            <a:ext cx="7715304" cy="3637068"/>
            <a:chOff x="626681" y="2069848"/>
            <a:chExt cx="7352266" cy="4098677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</p:grpSpPr>
        <p:sp>
          <p:nvSpPr>
            <p:cNvPr id="19" name="Round Diagonal Corner Rectangle 9"/>
            <p:cNvSpPr/>
            <p:nvPr/>
          </p:nvSpPr>
          <p:spPr bwMode="auto">
            <a:xfrm>
              <a:off x="626681" y="2069848"/>
              <a:ext cx="7352266" cy="4098677"/>
            </a:xfrm>
            <a:prstGeom prst="wave">
              <a:avLst>
                <a:gd name="adj1" fmla="val 6502"/>
                <a:gd name="adj2" fmla="val 0"/>
              </a:avLst>
            </a:prstGeom>
            <a:gradFill flip="none" rotWithShape="1">
              <a:gsLst>
                <a:gs pos="0">
                  <a:srgbClr val="800080"/>
                </a:gs>
                <a:gs pos="50000">
                  <a:srgbClr val="FFFF00"/>
                </a:gs>
                <a:gs pos="100000">
                  <a:srgbClr val="9900FF"/>
                </a:gs>
              </a:gsLst>
              <a:lin ang="18900000" scaled="1"/>
              <a:tileRect/>
            </a:gradFill>
            <a:ln w="57150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</a:ln>
            <a:effectLst>
              <a:innerShdw blurRad="508000">
                <a:srgbClr val="C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20" name="TextBox 7"/>
            <p:cNvSpPr txBox="1">
              <a:spLocks noChangeArrowheads="1"/>
            </p:cNvSpPr>
            <p:nvPr/>
          </p:nvSpPr>
          <p:spPr bwMode="auto">
            <a:xfrm>
              <a:off x="2143108" y="2285992"/>
              <a:ext cx="5643602" cy="728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1">
                <a:latin typeface="Calibri" pitchFamily="34" charset="0"/>
                <a:cs typeface="+mn-cs"/>
              </a:endParaRPr>
            </a:p>
          </p:txBody>
        </p:sp>
      </p:grpSp>
      <p:sp>
        <p:nvSpPr>
          <p:cNvPr id="22" name="مستطيل 21"/>
          <p:cNvSpPr>
            <a:spLocks noChangeArrowheads="1"/>
          </p:cNvSpPr>
          <p:nvPr/>
        </p:nvSpPr>
        <p:spPr bwMode="auto">
          <a:xfrm rot="10800000" flipV="1">
            <a:off x="785813" y="3214686"/>
            <a:ext cx="7643812" cy="286232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Low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 smtClean="0">
                <a:solidFill>
                  <a:schemeClr val="tx1"/>
                </a:solidFill>
              </a:rPr>
              <a:t>الْكَثَافَة </a:t>
            </a:r>
            <a:r>
              <a:rPr lang="ar-EG" sz="3600" b="1" dirty="0">
                <a:solidFill>
                  <a:schemeClr val="tx1"/>
                </a:solidFill>
              </a:rPr>
              <a:t>هي النسبة بين الكتلة </a:t>
            </a:r>
            <a:r>
              <a:rPr lang="ar-EG" sz="3600" b="1" dirty="0" smtClean="0">
                <a:solidFill>
                  <a:schemeClr val="tx1"/>
                </a:solidFill>
              </a:rPr>
              <a:t>والحجم؛ </a:t>
            </a:r>
            <a:r>
              <a:rPr lang="ar-EG" sz="3600" b="1" dirty="0">
                <a:solidFill>
                  <a:schemeClr val="tx1"/>
                </a:solidFill>
              </a:rPr>
              <a:t>فالجسم الذي له كتله </a:t>
            </a:r>
            <a:r>
              <a:rPr lang="ar-EG" sz="3600" b="1" dirty="0" smtClean="0">
                <a:solidFill>
                  <a:schemeClr val="tx1"/>
                </a:solidFill>
              </a:rPr>
              <a:t>صغيرة، </a:t>
            </a:r>
            <a:r>
              <a:rPr lang="ar-EG" sz="3600" b="1" dirty="0">
                <a:solidFill>
                  <a:schemeClr val="tx1"/>
                </a:solidFill>
              </a:rPr>
              <a:t>يمكن ضغط حجمه ليصبح أصغر </a:t>
            </a:r>
            <a:r>
              <a:rPr lang="ar-EG" sz="3600" b="1" dirty="0" smtClean="0">
                <a:solidFill>
                  <a:schemeClr val="tx1"/>
                </a:solidFill>
              </a:rPr>
              <a:t>حجمًا، </a:t>
            </a:r>
            <a:r>
              <a:rPr lang="ar-EG" sz="3600" b="1" dirty="0">
                <a:solidFill>
                  <a:schemeClr val="tx1"/>
                </a:solidFill>
              </a:rPr>
              <a:t>فتزداد </a:t>
            </a:r>
            <a:r>
              <a:rPr lang="ar-EG" sz="3600" b="1" dirty="0" smtClean="0">
                <a:solidFill>
                  <a:schemeClr val="tx1"/>
                </a:solidFill>
              </a:rPr>
              <a:t>كثافته، </a:t>
            </a:r>
            <a:r>
              <a:rPr lang="ar-EG" sz="3600" b="1" dirty="0">
                <a:solidFill>
                  <a:schemeClr val="tx1"/>
                </a:solidFill>
              </a:rPr>
              <a:t>مثل قطعة النقود </a:t>
            </a:r>
            <a:r>
              <a:rPr lang="ar-EG" sz="3600" b="1" dirty="0" smtClean="0">
                <a:solidFill>
                  <a:schemeClr val="tx1"/>
                </a:solidFill>
              </a:rPr>
              <a:t>.أمَّا </a:t>
            </a:r>
            <a:r>
              <a:rPr lang="ar-EG" sz="3600" b="1" dirty="0">
                <a:solidFill>
                  <a:schemeClr val="tx1"/>
                </a:solidFill>
              </a:rPr>
              <a:t>الجسم الذي له </a:t>
            </a:r>
            <a:r>
              <a:rPr lang="ar-EG" sz="3600" b="1" dirty="0" smtClean="0">
                <a:solidFill>
                  <a:schemeClr val="tx1"/>
                </a:solidFill>
              </a:rPr>
              <a:t>كتلةٌ أكبر، </a:t>
            </a:r>
            <a:r>
              <a:rPr lang="ar-EG" sz="3600" b="1" dirty="0">
                <a:solidFill>
                  <a:schemeClr val="tx1"/>
                </a:solidFill>
              </a:rPr>
              <a:t>وحجم </a:t>
            </a:r>
            <a:r>
              <a:rPr lang="ar-EG" sz="3600" b="1" dirty="0" smtClean="0">
                <a:solidFill>
                  <a:schemeClr val="tx1"/>
                </a:solidFill>
              </a:rPr>
              <a:t>أكبر، </a:t>
            </a:r>
            <a:r>
              <a:rPr lang="ar-EG" sz="3600" b="1" dirty="0">
                <a:solidFill>
                  <a:schemeClr val="tx1"/>
                </a:solidFill>
              </a:rPr>
              <a:t>فتكون أجزاؤه </a:t>
            </a:r>
            <a:r>
              <a:rPr lang="ar-EG" sz="3600" b="1" dirty="0" smtClean="0">
                <a:solidFill>
                  <a:schemeClr val="tx1"/>
                </a:solidFill>
              </a:rPr>
              <a:t>غيرَ </a:t>
            </a:r>
            <a:r>
              <a:rPr lang="ar-EG" sz="3600" b="1" dirty="0">
                <a:solidFill>
                  <a:schemeClr val="tx1"/>
                </a:solidFill>
              </a:rPr>
              <a:t>متراصة </a:t>
            </a:r>
            <a:r>
              <a:rPr lang="ar-EG" sz="3600" b="1" dirty="0" smtClean="0">
                <a:solidFill>
                  <a:schemeClr val="tx1"/>
                </a:solidFill>
              </a:rPr>
              <a:t>فتقلّ كثافتُه. 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كثافة هي النسبة بين الكتلة والحج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21919" y="806276"/>
            <a:ext cx="6449865" cy="1333380"/>
            <a:chOff x="1164823" y="547291"/>
            <a:chExt cx="7634496" cy="5867960"/>
          </a:xfrm>
        </p:grpSpPr>
        <p:pic>
          <p:nvPicPr>
            <p:cNvPr id="29700" name="Picture 25" descr="Buster_Bunny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43108" y="3786190"/>
              <a:ext cx="12192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Cloud 6"/>
            <p:cNvSpPr/>
            <p:nvPr/>
          </p:nvSpPr>
          <p:spPr bwMode="auto">
            <a:xfrm flipH="1">
              <a:off x="1164823" y="547291"/>
              <a:ext cx="7634496" cy="5867960"/>
            </a:xfrm>
            <a:prstGeom prst="wave">
              <a:avLst>
                <a:gd name="adj1" fmla="val 8022"/>
                <a:gd name="adj2" fmla="val -750"/>
              </a:avLst>
            </a:prstGeom>
            <a:solidFill>
              <a:srgbClr val="92D050"/>
            </a:solidFill>
            <a:ln w="76200" cap="rnd">
              <a:solidFill>
                <a:srgbClr val="C00000"/>
              </a:solidFill>
              <a:prstDash val="sysDot"/>
            </a:ln>
            <a:effectLst>
              <a:innerShdw blurRad="939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solidFill>
                    <a:schemeClr val="bg1"/>
                  </a:solidFill>
                </a:rPr>
                <a:t>ما الخصائص الفيزيائية؟</a:t>
              </a:r>
              <a:endParaRPr lang="en-US" sz="5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مربع نص 6"/>
          <p:cNvSpPr txBox="1"/>
          <p:nvPr/>
        </p:nvSpPr>
        <p:spPr>
          <a:xfrm>
            <a:off x="714348" y="2428868"/>
            <a:ext cx="7572428" cy="39703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 smtClean="0">
                <a:solidFill>
                  <a:srgbClr val="C00000"/>
                </a:solidFill>
                <a:latin typeface="+mn-lt"/>
                <a:cs typeface="+mn-cs"/>
              </a:rPr>
              <a:t>الخصائص </a:t>
            </a:r>
            <a:r>
              <a:rPr lang="ar-EG" sz="3600" b="1" dirty="0">
                <a:solidFill>
                  <a:srgbClr val="C00000"/>
                </a:solidFill>
                <a:latin typeface="+mn-lt"/>
                <a:cs typeface="+mn-cs"/>
              </a:rPr>
              <a:t>الفيزيائية </a:t>
            </a:r>
            <a:r>
              <a:rPr lang="ar-EG" sz="3600" b="1" dirty="0" smtClean="0">
                <a:solidFill>
                  <a:srgbClr val="C00000"/>
                </a:solidFill>
                <a:latin typeface="+mn-lt"/>
                <a:cs typeface="+mn-cs"/>
              </a:rPr>
              <a:t>لمادةٍ:</a:t>
            </a:r>
            <a:r>
              <a:rPr lang="ar-EG" sz="3600" b="1" dirty="0" smtClean="0">
                <a:latin typeface="+mn-lt"/>
                <a:cs typeface="+mn-cs"/>
              </a:rPr>
              <a:t/>
            </a:r>
            <a:br>
              <a:rPr lang="ar-EG" sz="3600" b="1" dirty="0" smtClean="0">
                <a:latin typeface="+mn-lt"/>
                <a:cs typeface="+mn-cs"/>
              </a:rPr>
            </a:br>
            <a:r>
              <a:rPr lang="ar-EG" sz="3600" b="1" dirty="0" smtClean="0">
                <a:latin typeface="+mn-lt"/>
                <a:cs typeface="+mn-cs"/>
              </a:rPr>
              <a:t> </a:t>
            </a:r>
            <a:r>
              <a:rPr lang="ar-EG" sz="3600" b="1" dirty="0">
                <a:latin typeface="+mn-lt"/>
                <a:cs typeface="+mn-cs"/>
              </a:rPr>
              <a:t>هي </a:t>
            </a:r>
            <a:r>
              <a:rPr lang="ar-EG" sz="3600" b="1" dirty="0" smtClean="0">
                <a:latin typeface="+mn-lt"/>
                <a:cs typeface="+mn-cs"/>
              </a:rPr>
              <a:t>صفاتٌ يمكن ملاحظتُها دُونَ أنْ تغيِّر </a:t>
            </a:r>
            <a:r>
              <a:rPr lang="ar-EG" sz="3600" b="1" dirty="0">
                <a:latin typeface="+mn-lt"/>
                <a:cs typeface="+mn-cs"/>
              </a:rPr>
              <a:t>في طبيعة </a:t>
            </a:r>
            <a:r>
              <a:rPr lang="ar-EG" sz="3600" b="1" dirty="0" smtClean="0">
                <a:latin typeface="+mn-lt"/>
                <a:cs typeface="+mn-cs"/>
              </a:rPr>
              <a:t>المادة، وتساعدُها </a:t>
            </a:r>
            <a:r>
              <a:rPr lang="ar-EG" sz="3600" b="1" dirty="0">
                <a:latin typeface="+mn-lt"/>
                <a:cs typeface="+mn-cs"/>
              </a:rPr>
              <a:t>هذه الخصائص على </a:t>
            </a:r>
            <a:r>
              <a:rPr lang="ar-EG" sz="3600" b="1" dirty="0" smtClean="0">
                <a:latin typeface="+mn-lt"/>
                <a:cs typeface="+mn-cs"/>
              </a:rPr>
              <a:t>تمييز الموادِّ بعضِها من بعضٍ.</a:t>
            </a:r>
            <a:br>
              <a:rPr lang="ar-EG" sz="3600" b="1" dirty="0" smtClean="0">
                <a:latin typeface="+mn-lt"/>
                <a:cs typeface="+mn-cs"/>
              </a:rPr>
            </a:br>
            <a:r>
              <a:rPr lang="ar-EG" sz="3600" b="1" dirty="0" smtClean="0">
                <a:solidFill>
                  <a:srgbClr val="C00000"/>
                </a:solidFill>
                <a:latin typeface="+mn-lt"/>
                <a:cs typeface="+mn-cs"/>
              </a:rPr>
              <a:t>ومن الخصائص الفيزيائية:</a:t>
            </a:r>
            <a:r>
              <a:rPr lang="ar-EG" sz="3600" b="1" dirty="0" smtClean="0">
                <a:latin typeface="+mn-lt"/>
                <a:cs typeface="+mn-cs"/>
              </a:rPr>
              <a:t/>
            </a:r>
            <a:br>
              <a:rPr lang="ar-EG" sz="3600" b="1" dirty="0" smtClean="0">
                <a:latin typeface="+mn-lt"/>
                <a:cs typeface="+mn-cs"/>
              </a:rPr>
            </a:br>
            <a:r>
              <a:rPr lang="ar-EG" sz="3600" b="1" dirty="0" smtClean="0">
                <a:latin typeface="+mn-lt"/>
                <a:cs typeface="+mn-cs"/>
              </a:rPr>
              <a:t>الْكَثَافَةُ، واللونُ، </a:t>
            </a:r>
            <a:r>
              <a:rPr lang="ar-EG" sz="3600" b="1" dirty="0" err="1" smtClean="0">
                <a:latin typeface="+mn-lt"/>
                <a:cs typeface="+mn-cs"/>
              </a:rPr>
              <a:t>والْقَسَاوَة</a:t>
            </a:r>
            <a:r>
              <a:rPr lang="ar-EG" sz="3600" b="1" dirty="0" smtClean="0">
                <a:latin typeface="+mn-lt"/>
                <a:cs typeface="+mn-cs"/>
              </a:rPr>
              <a:t>، والمغناطيسيةُ، ودرجةُ الغليان، والملمس، وقابليةُ الطَّرْقِ، والموصليَّةُ. </a:t>
            </a:r>
            <a:endParaRPr lang="en-US" sz="3600" b="1" dirty="0">
              <a:latin typeface="+mn-lt"/>
              <a:cs typeface="+mn-cs"/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ا الخصائص الفيزيائ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خصائص الفيزيائية لمادة هي صفات يمكن ملاحظت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ثماني 1"/>
          <p:cNvSpPr/>
          <p:nvPr/>
        </p:nvSpPr>
        <p:spPr>
          <a:xfrm>
            <a:off x="3286125" y="500063"/>
            <a:ext cx="5143500" cy="849312"/>
          </a:xfrm>
          <a:prstGeom prst="octagon">
            <a:avLst>
              <a:gd name="adj" fmla="val 37686"/>
            </a:avLst>
          </a:prstGeom>
          <a:gradFill flip="none" rotWithShape="1">
            <a:gsLst>
              <a:gs pos="0">
                <a:srgbClr val="E55027"/>
              </a:gs>
              <a:gs pos="39999">
                <a:schemeClr val="bg1"/>
              </a:gs>
              <a:gs pos="70000">
                <a:srgbClr val="FFFF00"/>
              </a:gs>
              <a:gs pos="100000">
                <a:srgbClr val="E55027"/>
              </a:gs>
            </a:gsLst>
            <a:lin ang="18900000" scaled="0"/>
            <a:tileRect/>
          </a:gradFill>
          <a:ln w="76200">
            <a:solidFill>
              <a:srgbClr val="E55027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3721100" y="539750"/>
            <a:ext cx="42735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400" b="1" dirty="0" smtClean="0">
                <a:solidFill>
                  <a:srgbClr val="C00000"/>
                </a:solidFill>
                <a:latin typeface="+mn-lt"/>
                <a:cs typeface="+mn-cs"/>
              </a:rPr>
              <a:t>الموصِّلاتُ والعوازِلُ</a:t>
            </a:r>
            <a:endParaRPr lang="en-US" sz="4400" b="1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785814" y="2000240"/>
            <a:ext cx="764383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4000" b="1" dirty="0" smtClean="0">
                <a:solidFill>
                  <a:srgbClr val="C00000"/>
                </a:solidFill>
                <a:latin typeface="+mn-lt"/>
                <a:cs typeface="+mn-cs"/>
              </a:rPr>
              <a:t>المُوصِّليَّة</a:t>
            </a:r>
            <a:r>
              <a:rPr lang="ar-EG" sz="4000" b="1" dirty="0" smtClean="0">
                <a:latin typeface="+mn-lt"/>
                <a:cs typeface="+mn-cs"/>
              </a:rPr>
              <a:t>:</a:t>
            </a:r>
            <a:br>
              <a:rPr lang="ar-EG" sz="4000" b="1" dirty="0" smtClean="0">
                <a:latin typeface="+mn-lt"/>
                <a:cs typeface="+mn-cs"/>
              </a:rPr>
            </a:br>
            <a:r>
              <a:rPr lang="ar-EG" sz="4000" b="1" dirty="0" smtClean="0">
                <a:latin typeface="+mn-lt"/>
                <a:cs typeface="+mn-cs"/>
              </a:rPr>
              <a:t> </a:t>
            </a:r>
            <a:r>
              <a:rPr lang="ar-EG" sz="4000" b="1" dirty="0">
                <a:latin typeface="+mn-lt"/>
                <a:cs typeface="+mn-cs"/>
              </a:rPr>
              <a:t>صفة فيزيائية </a:t>
            </a:r>
            <a:r>
              <a:rPr lang="ar-EG" sz="4000" b="1" dirty="0" smtClean="0">
                <a:latin typeface="+mn-lt"/>
                <a:cs typeface="+mn-cs"/>
              </a:rPr>
              <a:t>تصِفُ قدرةَ المادةِ </a:t>
            </a:r>
            <a:r>
              <a:rPr lang="ar-EG" sz="4000" b="1" dirty="0">
                <a:latin typeface="+mn-lt"/>
                <a:cs typeface="+mn-cs"/>
              </a:rPr>
              <a:t>على توصيل الحرارة </a:t>
            </a:r>
            <a:r>
              <a:rPr lang="ar-EG" sz="4000" b="1" dirty="0" smtClean="0">
                <a:latin typeface="+mn-lt"/>
                <a:cs typeface="+mn-cs"/>
              </a:rPr>
              <a:t>والكهرباء. ويختلفُ انتقالُ </a:t>
            </a:r>
            <a:r>
              <a:rPr lang="ar-EG" sz="4000" b="1" dirty="0">
                <a:latin typeface="+mn-lt"/>
                <a:cs typeface="+mn-cs"/>
              </a:rPr>
              <a:t>الحرارة والكهرباء في </a:t>
            </a:r>
            <a:r>
              <a:rPr lang="ar-EG" sz="4000" b="1" dirty="0" smtClean="0">
                <a:latin typeface="+mn-lt"/>
                <a:cs typeface="+mn-cs"/>
              </a:rPr>
              <a:t>الموصلاتِ </a:t>
            </a:r>
            <a:r>
              <a:rPr lang="ar-EG" sz="4000" b="1" dirty="0">
                <a:latin typeface="+mn-lt"/>
                <a:cs typeface="+mn-cs"/>
              </a:rPr>
              <a:t>عنه في </a:t>
            </a:r>
            <a:r>
              <a:rPr lang="ar-EG" sz="4000" b="1" dirty="0" smtClean="0">
                <a:latin typeface="+mn-lt"/>
                <a:cs typeface="+mn-cs"/>
              </a:rPr>
              <a:t>العوازلِ. </a:t>
            </a:r>
            <a:endParaRPr lang="en-US" sz="4000" b="1" dirty="0">
              <a:latin typeface="+mn-lt"/>
              <a:cs typeface="+mn-cs"/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وصلات والعواز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موصلية صفة فيزيائية تصف قد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allAtOnce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ثماني 1"/>
          <p:cNvSpPr/>
          <p:nvPr/>
        </p:nvSpPr>
        <p:spPr>
          <a:xfrm>
            <a:off x="3286125" y="500063"/>
            <a:ext cx="5143500" cy="849312"/>
          </a:xfrm>
          <a:prstGeom prst="octagon">
            <a:avLst>
              <a:gd name="adj" fmla="val 37686"/>
            </a:avLst>
          </a:prstGeom>
          <a:gradFill flip="none" rotWithShape="1">
            <a:gsLst>
              <a:gs pos="0">
                <a:srgbClr val="E55027"/>
              </a:gs>
              <a:gs pos="39999">
                <a:schemeClr val="bg1"/>
              </a:gs>
              <a:gs pos="70000">
                <a:srgbClr val="FFFF00"/>
              </a:gs>
              <a:gs pos="100000">
                <a:srgbClr val="E55027"/>
              </a:gs>
            </a:gsLst>
            <a:lin ang="18900000" scaled="0"/>
            <a:tileRect/>
          </a:gradFill>
          <a:ln w="76200">
            <a:solidFill>
              <a:srgbClr val="E55027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3721100" y="539750"/>
            <a:ext cx="42735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400" b="1" dirty="0" smtClean="0">
                <a:solidFill>
                  <a:srgbClr val="C00000"/>
                </a:solidFill>
                <a:latin typeface="+mn-lt"/>
                <a:cs typeface="+mn-cs"/>
              </a:rPr>
              <a:t>الموصِّلاتُ والعوازِلُ</a:t>
            </a:r>
            <a:endParaRPr lang="en-US" sz="4400" b="1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571472" y="1643050"/>
            <a:ext cx="8001056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4000" b="1" dirty="0" smtClean="0">
                <a:solidFill>
                  <a:srgbClr val="C00000"/>
                </a:solidFill>
                <a:latin typeface="+mn-lt"/>
                <a:cs typeface="+mn-cs"/>
              </a:rPr>
              <a:t>الموصِّلاتُ</a:t>
            </a:r>
            <a:r>
              <a:rPr lang="ar-EG" sz="4000" b="1" dirty="0" smtClean="0">
                <a:latin typeface="+mn-lt"/>
                <a:cs typeface="+mn-cs"/>
              </a:rPr>
              <a:t>:</a:t>
            </a:r>
            <a:r>
              <a:rPr lang="ar-EG" sz="3600" b="1" dirty="0" smtClean="0">
                <a:latin typeface="+mn-lt"/>
                <a:cs typeface="+mn-cs"/>
              </a:rPr>
              <a:t/>
            </a:r>
            <a:br>
              <a:rPr lang="ar-EG" sz="3600" b="1" dirty="0" smtClean="0">
                <a:latin typeface="+mn-lt"/>
                <a:cs typeface="+mn-cs"/>
              </a:rPr>
            </a:br>
            <a:r>
              <a:rPr lang="ar-EG" sz="3600" b="1" dirty="0" smtClean="0">
                <a:latin typeface="+mn-lt"/>
                <a:cs typeface="+mn-cs"/>
              </a:rPr>
              <a:t>فِلِزّاتٌ </a:t>
            </a:r>
            <a:r>
              <a:rPr lang="ar-EG" sz="3600" b="1" dirty="0">
                <a:latin typeface="+mn-lt"/>
                <a:cs typeface="+mn-cs"/>
              </a:rPr>
              <a:t>تسمح بانتقال الكهرباء والحرارة فيها </a:t>
            </a:r>
            <a:r>
              <a:rPr lang="ar-EG" sz="3600" b="1" dirty="0" smtClean="0">
                <a:latin typeface="+mn-lt"/>
                <a:cs typeface="+mn-cs"/>
              </a:rPr>
              <a:t>بسهولة، </a:t>
            </a:r>
            <a:br>
              <a:rPr lang="ar-EG" sz="3600" b="1" dirty="0" smtClean="0">
                <a:latin typeface="+mn-lt"/>
                <a:cs typeface="+mn-cs"/>
              </a:rPr>
            </a:br>
            <a:r>
              <a:rPr lang="ar-EG" sz="4000" b="1" dirty="0" smtClean="0">
                <a:latin typeface="+mn-lt"/>
                <a:cs typeface="+mn-cs"/>
              </a:rPr>
              <a:t>ومنْهَا: </a:t>
            </a:r>
            <a:r>
              <a:rPr lang="ar-EG" sz="3600" b="1" dirty="0" err="1" smtClean="0">
                <a:latin typeface="+mn-lt"/>
                <a:cs typeface="+mn-cs"/>
              </a:rPr>
              <a:t>الألومنيومُ</a:t>
            </a:r>
            <a:r>
              <a:rPr lang="ar-EG" sz="3600" b="1" dirty="0" smtClean="0">
                <a:latin typeface="+mn-lt"/>
                <a:cs typeface="+mn-cs"/>
              </a:rPr>
              <a:t>، والنُّحَاسُ، والذهبُ، والفِضةُ، ويعدُّ </a:t>
            </a:r>
            <a:r>
              <a:rPr lang="ar-EG" sz="3600" b="1" dirty="0">
                <a:latin typeface="+mn-lt"/>
                <a:cs typeface="+mn-cs"/>
              </a:rPr>
              <a:t>النحاس </a:t>
            </a:r>
            <a:r>
              <a:rPr lang="ar-EG" sz="3600" b="1" dirty="0" smtClean="0">
                <a:latin typeface="+mn-lt"/>
                <a:cs typeface="+mn-cs"/>
              </a:rPr>
              <a:t>موصِّلًا جيدًا؛ لذا يُستخدَم غالبًا </a:t>
            </a:r>
            <a:r>
              <a:rPr lang="ar-EG" sz="3600" b="1" dirty="0">
                <a:latin typeface="+mn-lt"/>
                <a:cs typeface="+mn-cs"/>
              </a:rPr>
              <a:t>في الدوائر </a:t>
            </a:r>
            <a:r>
              <a:rPr lang="ar-EG" sz="3600" b="1" dirty="0" smtClean="0">
                <a:latin typeface="+mn-lt"/>
                <a:cs typeface="+mn-cs"/>
              </a:rPr>
              <a:t>الكهربائية. </a:t>
            </a:r>
            <a:endParaRPr lang="ar-EG" sz="3600" b="1" dirty="0">
              <a:latin typeface="+mn-lt"/>
              <a:cs typeface="+mn-cs"/>
            </a:endParaRPr>
          </a:p>
        </p:txBody>
      </p:sp>
    </p:spTree>
  </p:cSld>
  <p:clrMapOvr>
    <a:masterClrMapping/>
  </p:clrMapOvr>
  <p:transition>
    <p:comb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وصلات فلز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ثماني 1"/>
          <p:cNvSpPr/>
          <p:nvPr/>
        </p:nvSpPr>
        <p:spPr>
          <a:xfrm>
            <a:off x="3286125" y="500063"/>
            <a:ext cx="5143500" cy="849312"/>
          </a:xfrm>
          <a:prstGeom prst="octagon">
            <a:avLst>
              <a:gd name="adj" fmla="val 37686"/>
            </a:avLst>
          </a:prstGeom>
          <a:gradFill flip="none" rotWithShape="1">
            <a:gsLst>
              <a:gs pos="0">
                <a:srgbClr val="E55027"/>
              </a:gs>
              <a:gs pos="39999">
                <a:schemeClr val="bg1"/>
              </a:gs>
              <a:gs pos="70000">
                <a:srgbClr val="FFFF00"/>
              </a:gs>
              <a:gs pos="100000">
                <a:srgbClr val="E55027"/>
              </a:gs>
            </a:gsLst>
            <a:lin ang="18900000" scaled="0"/>
            <a:tileRect/>
          </a:gradFill>
          <a:ln w="76200">
            <a:solidFill>
              <a:srgbClr val="E55027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3721100" y="539750"/>
            <a:ext cx="42735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400" b="1" dirty="0" smtClean="0">
                <a:solidFill>
                  <a:srgbClr val="C00000"/>
                </a:solidFill>
                <a:latin typeface="+mn-lt"/>
                <a:cs typeface="+mn-cs"/>
              </a:rPr>
              <a:t>الموصِّلاتُ والعوازِلُ</a:t>
            </a:r>
            <a:endParaRPr lang="en-US" sz="4400" b="1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714375" y="1714488"/>
            <a:ext cx="7858125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4000" b="1" dirty="0" smtClean="0">
                <a:solidFill>
                  <a:srgbClr val="C00000"/>
                </a:solidFill>
                <a:latin typeface="+mn-lt"/>
                <a:cs typeface="+mn-cs"/>
              </a:rPr>
              <a:t>العوازل</a:t>
            </a:r>
            <a:r>
              <a:rPr lang="ar-EG" sz="4000" b="1" dirty="0" smtClean="0">
                <a:latin typeface="+mn-lt"/>
                <a:cs typeface="+mn-cs"/>
              </a:rPr>
              <a:t>: </a:t>
            </a:r>
            <a:r>
              <a:rPr lang="ar-EG" sz="3600" b="1" dirty="0" smtClean="0">
                <a:latin typeface="+mn-lt"/>
                <a:cs typeface="+mn-cs"/>
              </a:rPr>
              <a:t/>
            </a:r>
            <a:br>
              <a:rPr lang="ar-EG" sz="3600" b="1" dirty="0" smtClean="0">
                <a:latin typeface="+mn-lt"/>
                <a:cs typeface="+mn-cs"/>
              </a:rPr>
            </a:br>
            <a:r>
              <a:rPr lang="ar-EG" sz="3600" b="1" dirty="0" err="1" smtClean="0">
                <a:latin typeface="+mn-lt"/>
                <a:cs typeface="+mn-cs"/>
              </a:rPr>
              <a:t>لافِلِزّات</a:t>
            </a:r>
            <a:r>
              <a:rPr lang="ar-EG" sz="3600" b="1" dirty="0" smtClean="0">
                <a:latin typeface="+mn-lt"/>
                <a:cs typeface="+mn-cs"/>
              </a:rPr>
              <a:t> </a:t>
            </a:r>
            <a:r>
              <a:rPr lang="ar-EG" sz="3600" b="1" dirty="0">
                <a:latin typeface="+mn-lt"/>
                <a:cs typeface="+mn-cs"/>
              </a:rPr>
              <a:t>تقاوم انتقال الكهرباء والحرارة من </a:t>
            </a:r>
            <a:r>
              <a:rPr lang="ar-EG" sz="3600" b="1" dirty="0" smtClean="0">
                <a:latin typeface="+mn-lt"/>
                <a:cs typeface="+mn-cs"/>
              </a:rPr>
              <a:t>خلالها، </a:t>
            </a:r>
            <a:br>
              <a:rPr lang="ar-EG" sz="3600" b="1" dirty="0" smtClean="0">
                <a:latin typeface="+mn-lt"/>
                <a:cs typeface="+mn-cs"/>
              </a:rPr>
            </a:br>
            <a:r>
              <a:rPr lang="ar-EG" sz="4000" b="1" dirty="0" smtClean="0">
                <a:solidFill>
                  <a:srgbClr val="C00000"/>
                </a:solidFill>
                <a:latin typeface="+mn-lt"/>
                <a:cs typeface="+mn-cs"/>
              </a:rPr>
              <a:t>ومنها</a:t>
            </a:r>
            <a:r>
              <a:rPr lang="ar-EG" sz="4000" b="1" dirty="0" smtClean="0">
                <a:latin typeface="+mn-lt"/>
                <a:cs typeface="+mn-cs"/>
              </a:rPr>
              <a:t>: </a:t>
            </a:r>
            <a:r>
              <a:rPr lang="ar-EG" sz="3600" b="1" dirty="0" smtClean="0">
                <a:latin typeface="+mn-lt"/>
                <a:cs typeface="+mn-cs"/>
              </a:rPr>
              <a:t/>
            </a:r>
            <a:br>
              <a:rPr lang="ar-EG" sz="3600" b="1" dirty="0" smtClean="0">
                <a:latin typeface="+mn-lt"/>
                <a:cs typeface="+mn-cs"/>
              </a:rPr>
            </a:br>
            <a:r>
              <a:rPr lang="ar-EG" sz="3600" b="1" dirty="0" smtClean="0">
                <a:latin typeface="+mn-lt"/>
                <a:cs typeface="+mn-cs"/>
              </a:rPr>
              <a:t>الزجاجُ، والمطاطُ، والبلاستيكُ. </a:t>
            </a:r>
            <a:endParaRPr lang="ar-EG" sz="3600" b="1" dirty="0">
              <a:latin typeface="+mn-lt"/>
              <a:cs typeface="+mn-cs"/>
            </a:endParaRPr>
          </a:p>
        </p:txBody>
      </p:sp>
    </p:spTree>
  </p:cSld>
  <p:clrMapOvr>
    <a:masterClrMapping/>
  </p:clrMapOvr>
  <p:transition>
    <p:comb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عوازل لا فلزات تقاوم انتقال الكهرب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مستند 1"/>
          <p:cNvSpPr/>
          <p:nvPr/>
        </p:nvSpPr>
        <p:spPr>
          <a:xfrm>
            <a:off x="3286116" y="571480"/>
            <a:ext cx="5214644" cy="1143008"/>
          </a:xfrm>
          <a:prstGeom prst="flowChartDocumen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1400" b="1" dirty="0">
              <a:solidFill>
                <a:schemeClr val="tx1"/>
              </a:solidFill>
            </a:endParaRPr>
          </a:p>
        </p:txBody>
      </p:sp>
      <p:sp>
        <p:nvSpPr>
          <p:cNvPr id="3" name="Oval 10"/>
          <p:cNvSpPr>
            <a:spLocks noChangeArrowheads="1"/>
          </p:cNvSpPr>
          <p:nvPr/>
        </p:nvSpPr>
        <p:spPr bwMode="auto">
          <a:xfrm>
            <a:off x="7786688" y="857250"/>
            <a:ext cx="520700" cy="466725"/>
          </a:xfrm>
          <a:prstGeom prst="star12">
            <a:avLst>
              <a:gd name="adj" fmla="val 28591"/>
            </a:avLst>
          </a:prstGeom>
          <a:solidFill>
            <a:srgbClr val="FF0000"/>
          </a:solidFill>
          <a:ln w="38100">
            <a:solidFill>
              <a:srgbClr val="C00000"/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4" name="مستطيل 3"/>
          <p:cNvSpPr>
            <a:spLocks noChangeArrowheads="1"/>
          </p:cNvSpPr>
          <p:nvPr/>
        </p:nvSpPr>
        <p:spPr bwMode="auto">
          <a:xfrm>
            <a:off x="3286125" y="679450"/>
            <a:ext cx="45720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C00000"/>
                </a:solidFill>
                <a:latin typeface="Calibri" pitchFamily="34" charset="0"/>
              </a:rPr>
              <a:t>ما </a:t>
            </a:r>
            <a:r>
              <a:rPr lang="ar-EG" sz="4800" b="1" dirty="0" smtClean="0">
                <a:solidFill>
                  <a:srgbClr val="C00000"/>
                </a:solidFill>
                <a:latin typeface="Calibri" pitchFamily="34" charset="0"/>
              </a:rPr>
              <a:t>الْكَثَافَة؟ </a:t>
            </a:r>
            <a:r>
              <a:rPr lang="ar-EG" sz="4800" b="1" dirty="0">
                <a:solidFill>
                  <a:srgbClr val="C00000"/>
                </a:solidFill>
                <a:latin typeface="Calibri" pitchFamily="34" charset="0"/>
              </a:rPr>
              <a:t>ما </a:t>
            </a:r>
            <a:r>
              <a:rPr lang="ar-EG" sz="4800" b="1" dirty="0" smtClean="0">
                <a:solidFill>
                  <a:srgbClr val="C00000"/>
                </a:solidFill>
                <a:latin typeface="Calibri" pitchFamily="34" charset="0"/>
              </a:rPr>
              <a:t>الطَّفْو؟</a:t>
            </a:r>
            <a:endParaRPr lang="en-US" sz="4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714403" y="1714488"/>
            <a:ext cx="7786687" cy="4714908"/>
          </a:xfrm>
          <a:prstGeom prst="snip2DiagRect">
            <a:avLst>
              <a:gd name="adj1" fmla="val 0"/>
              <a:gd name="adj2" fmla="val 0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justLow">
              <a:lnSpc>
                <a:spcPct val="150000"/>
              </a:lnSpc>
              <a:spcAft>
                <a:spcPts val="1000"/>
              </a:spcAft>
              <a:buClr>
                <a:srgbClr val="C00000"/>
              </a:buClr>
              <a:buSzPct val="110000"/>
              <a:buFont typeface="Wingdings" pitchFamily="2" charset="2"/>
              <a:buChar char="q"/>
              <a:defRPr/>
            </a:pPr>
            <a:r>
              <a:rPr lang="en-US" sz="3600" b="1" dirty="0">
                <a:solidFill>
                  <a:srgbClr val="002060"/>
                </a:solidFill>
                <a:latin typeface="+mn-lt"/>
                <a:cs typeface="+mn-cs"/>
              </a:rPr>
              <a:t> </a:t>
            </a:r>
            <a:r>
              <a:rPr lang="ar-EG" sz="3600" b="1" dirty="0">
                <a:solidFill>
                  <a:srgbClr val="002060"/>
                </a:solidFill>
                <a:latin typeface="+mn-lt"/>
                <a:cs typeface="+mn-cs"/>
              </a:rPr>
              <a:t>إذا كان صندوق كبير مغطى بغطاء علوي </a:t>
            </a:r>
            <a:r>
              <a:rPr lang="ar-EG" sz="3600" b="1" dirty="0" smtClean="0">
                <a:solidFill>
                  <a:srgbClr val="002060"/>
                </a:solidFill>
                <a:latin typeface="+mn-lt"/>
                <a:cs typeface="+mn-cs"/>
              </a:rPr>
              <a:t>فارغًا، فإنَّ حجمَ </a:t>
            </a:r>
            <a:r>
              <a:rPr lang="ar-EG" sz="3600" b="1" dirty="0">
                <a:solidFill>
                  <a:srgbClr val="002060"/>
                </a:solidFill>
                <a:latin typeface="+mn-lt"/>
                <a:cs typeface="+mn-cs"/>
              </a:rPr>
              <a:t>هذا </a:t>
            </a:r>
            <a:r>
              <a:rPr lang="ar-EG" sz="3600" b="1" dirty="0" smtClean="0">
                <a:solidFill>
                  <a:srgbClr val="002060"/>
                </a:solidFill>
                <a:latin typeface="+mn-lt"/>
                <a:cs typeface="+mn-cs"/>
              </a:rPr>
              <a:t>الصندوقِ كبير، لكنَّ كتلتَه صغيرةٌ.</a:t>
            </a:r>
            <a:br>
              <a:rPr lang="ar-EG" sz="3600" b="1" dirty="0" smtClean="0">
                <a:solidFill>
                  <a:srgbClr val="002060"/>
                </a:solidFill>
                <a:latin typeface="+mn-lt"/>
                <a:cs typeface="+mn-cs"/>
              </a:rPr>
            </a:br>
            <a:r>
              <a:rPr lang="ar-EG" sz="3600" b="1" dirty="0" smtClean="0">
                <a:solidFill>
                  <a:srgbClr val="002060"/>
                </a:solidFill>
                <a:latin typeface="+mn-lt"/>
                <a:cs typeface="+mn-cs"/>
              </a:rPr>
              <a:t> فإذا وضعتُ عددًا </a:t>
            </a:r>
            <a:r>
              <a:rPr lang="ar-EG" sz="3600" b="1" dirty="0">
                <a:solidFill>
                  <a:srgbClr val="002060"/>
                </a:solidFill>
                <a:latin typeface="+mn-lt"/>
                <a:cs typeface="+mn-cs"/>
              </a:rPr>
              <a:t>من الكرات المعدنية في </a:t>
            </a:r>
            <a:r>
              <a:rPr lang="ar-EG" sz="3600" b="1" dirty="0" smtClean="0">
                <a:solidFill>
                  <a:srgbClr val="002060"/>
                </a:solidFill>
                <a:latin typeface="+mn-lt"/>
                <a:cs typeface="+mn-cs"/>
              </a:rPr>
              <a:t>الصندوق، </a:t>
            </a:r>
            <a:r>
              <a:rPr lang="ar-EG" sz="3600" b="1" dirty="0">
                <a:solidFill>
                  <a:srgbClr val="002060"/>
                </a:solidFill>
                <a:latin typeface="+mn-lt"/>
                <a:cs typeface="+mn-cs"/>
              </a:rPr>
              <a:t>فإن </a:t>
            </a:r>
            <a:r>
              <a:rPr lang="ar-EG" sz="3600" b="1" dirty="0" smtClean="0">
                <a:solidFill>
                  <a:srgbClr val="002060"/>
                </a:solidFill>
                <a:latin typeface="+mn-lt"/>
                <a:cs typeface="+mn-cs"/>
              </a:rPr>
              <a:t>كتلتَه تزدادُ، </a:t>
            </a:r>
            <a:r>
              <a:rPr lang="ar-EG" sz="3600" b="1" dirty="0">
                <a:solidFill>
                  <a:srgbClr val="002060"/>
                </a:solidFill>
                <a:latin typeface="+mn-lt"/>
                <a:cs typeface="+mn-cs"/>
              </a:rPr>
              <a:t>ويبقى </a:t>
            </a:r>
            <a:r>
              <a:rPr lang="ar-EG" sz="3600" b="1" dirty="0" smtClean="0">
                <a:solidFill>
                  <a:srgbClr val="002060"/>
                </a:solidFill>
                <a:latin typeface="+mn-lt"/>
                <a:cs typeface="+mn-cs"/>
              </a:rPr>
              <a:t>حجمُه ثابتًا. وكلما أضفتُ كراتٍ أكثرَ عملتُ </a:t>
            </a:r>
            <a:r>
              <a:rPr lang="ar-EG" sz="3600" b="1" dirty="0">
                <a:solidFill>
                  <a:srgbClr val="002060"/>
                </a:solidFill>
                <a:latin typeface="+mn-lt"/>
                <a:cs typeface="+mn-cs"/>
              </a:rPr>
              <a:t>على زيادة كثافة </a:t>
            </a:r>
            <a:r>
              <a:rPr lang="ar-EG" sz="3600" b="1" dirty="0" smtClean="0">
                <a:solidFill>
                  <a:srgbClr val="002060"/>
                </a:solidFill>
                <a:latin typeface="+mn-lt"/>
                <a:cs typeface="+mn-cs"/>
              </a:rPr>
              <a:t>الصندوق. </a:t>
            </a:r>
            <a:endParaRPr lang="en-US" sz="3600" b="1" dirty="0">
              <a:solidFill>
                <a:srgbClr val="00206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ا الكثافة ما الطف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إذا ك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2571750" y="763588"/>
            <a:ext cx="49291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/>
            <a:r>
              <a:rPr lang="ar-EG" sz="4800" b="1" dirty="0">
                <a:solidFill>
                  <a:srgbClr val="C00000"/>
                </a:solidFill>
                <a:latin typeface="Calibri" pitchFamily="34" charset="0"/>
              </a:rPr>
              <a:t>الخصائص الفيزيائية </a:t>
            </a:r>
            <a:endParaRPr lang="en-US" sz="4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" name="Oval 10"/>
          <p:cNvSpPr>
            <a:spLocks noChangeArrowheads="1"/>
          </p:cNvSpPr>
          <p:nvPr/>
        </p:nvSpPr>
        <p:spPr bwMode="auto">
          <a:xfrm rot="16200000">
            <a:off x="7599499" y="908704"/>
            <a:ext cx="628670" cy="540000"/>
          </a:xfrm>
          <a:prstGeom prst="flowChartExtract">
            <a:avLst/>
          </a:prstGeom>
          <a:solidFill>
            <a:srgbClr val="FFC000"/>
          </a:solidFill>
          <a:ln w="76200">
            <a:solidFill>
              <a:srgbClr val="CC0000"/>
            </a:solidFill>
            <a:headEnd/>
            <a:tailEnd/>
          </a:ln>
          <a:effectLst>
            <a:glow rad="63500">
              <a:schemeClr val="bg1">
                <a:lumMod val="95000"/>
                <a:lumOff val="5000"/>
                <a:alpha val="40000"/>
              </a:schemeClr>
            </a:glow>
            <a:outerShdw blurRad="63500" dist="25400" dir="14700000" algn="t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72" y="1643050"/>
            <a:ext cx="8072494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571472" y="5189537"/>
            <a:ext cx="2643206" cy="954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يستخدم الألماس في قص </a:t>
            </a:r>
            <a:r>
              <a:rPr lang="ar-EG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الصخر. 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خصائص الفيزيائ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يستخدم الألماس في قص الصخ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مستطيل 2"/>
          <p:cNvSpPr>
            <a:spLocks noChangeArrowheads="1"/>
          </p:cNvSpPr>
          <p:nvPr/>
        </p:nvSpPr>
        <p:spPr bwMode="auto">
          <a:xfrm>
            <a:off x="2571750" y="763588"/>
            <a:ext cx="49291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/>
            <a:r>
              <a:rPr lang="ar-EG" sz="4800" b="1" dirty="0" smtClean="0">
                <a:solidFill>
                  <a:srgbClr val="C00000"/>
                </a:solidFill>
                <a:latin typeface="Calibri" pitchFamily="34" charset="0"/>
              </a:rPr>
              <a:t>الخصائص الفيزيائية </a:t>
            </a:r>
            <a:endParaRPr lang="en-US" sz="4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" name="Oval 10"/>
          <p:cNvSpPr>
            <a:spLocks noChangeArrowheads="1"/>
          </p:cNvSpPr>
          <p:nvPr/>
        </p:nvSpPr>
        <p:spPr bwMode="auto">
          <a:xfrm rot="16200000">
            <a:off x="7599499" y="908704"/>
            <a:ext cx="628670" cy="540000"/>
          </a:xfrm>
          <a:prstGeom prst="flowChartExtract">
            <a:avLst/>
          </a:prstGeom>
          <a:solidFill>
            <a:srgbClr val="FFC000"/>
          </a:solidFill>
          <a:ln w="76200">
            <a:solidFill>
              <a:srgbClr val="CC0000"/>
            </a:solidFill>
            <a:headEnd/>
            <a:tailEnd/>
          </a:ln>
          <a:effectLst>
            <a:glow rad="63500">
              <a:schemeClr val="bg1">
                <a:lumMod val="95000"/>
                <a:lumOff val="5000"/>
                <a:alpha val="40000"/>
              </a:schemeClr>
            </a:glow>
            <a:outerShdw blurRad="63500" dist="25400" dir="14700000" algn="t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88" y="2143125"/>
            <a:ext cx="7167562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928684" y="5286388"/>
            <a:ext cx="2928936" cy="954107"/>
          </a:xfrm>
          <a:prstGeom prst="rect">
            <a:avLst/>
          </a:prstGeom>
          <a:ln w="76200"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يسري التيار </a:t>
            </a:r>
            <a:r>
              <a:rPr lang="ar-EG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الكهربائي</a:t>
            </a:r>
            <a:br>
              <a:rPr lang="ar-EG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ar-EG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ar-EG" sz="28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في أسلاك </a:t>
            </a:r>
            <a:r>
              <a:rPr lang="ar-EG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موصلة. 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يسري التيار الكهربائي في أسلاك موص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00063" y="3000372"/>
            <a:ext cx="8143875" cy="2603497"/>
            <a:chOff x="857224" y="142852"/>
            <a:chExt cx="8072494" cy="5357850"/>
          </a:xfrm>
        </p:grpSpPr>
        <p:pic>
          <p:nvPicPr>
            <p:cNvPr id="27659" name="Picture 4" descr="Buster_Bunny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143108" y="3786190"/>
              <a:ext cx="12192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857224" y="142852"/>
              <a:ext cx="8072494" cy="5357850"/>
              <a:chOff x="857224" y="142852"/>
              <a:chExt cx="8072494" cy="5357850"/>
            </a:xfrm>
          </p:grpSpPr>
          <p:sp>
            <p:nvSpPr>
              <p:cNvPr id="11" name="Cloud 6"/>
              <p:cNvSpPr/>
              <p:nvPr/>
            </p:nvSpPr>
            <p:spPr>
              <a:xfrm>
                <a:off x="857224" y="500042"/>
                <a:ext cx="8072494" cy="5000660"/>
              </a:xfrm>
              <a:prstGeom prst="cloud">
                <a:avLst/>
              </a:prstGeom>
              <a:gradFill flip="none" rotWithShape="1">
                <a:gsLst>
                  <a:gs pos="0">
                    <a:srgbClr val="0000FF">
                      <a:shade val="30000"/>
                      <a:satMod val="115000"/>
                    </a:srgbClr>
                  </a:gs>
                  <a:gs pos="50000">
                    <a:srgbClr val="0000FF">
                      <a:shade val="67500"/>
                      <a:satMod val="115000"/>
                    </a:srgbClr>
                  </a:gs>
                  <a:gs pos="100000">
                    <a:srgbClr val="0000FF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57150">
                <a:solidFill>
                  <a:schemeClr val="accent3">
                    <a:lumMod val="75000"/>
                  </a:schemeClr>
                </a:solidFill>
              </a:ln>
              <a:effectLst>
                <a:innerShdw blurRad="939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Cloud 5"/>
              <p:cNvSpPr/>
              <p:nvPr/>
            </p:nvSpPr>
            <p:spPr>
              <a:xfrm>
                <a:off x="857224" y="142852"/>
                <a:ext cx="8072494" cy="5000659"/>
              </a:xfrm>
              <a:prstGeom prst="cloud">
                <a:avLst/>
              </a:prstGeom>
              <a:solidFill>
                <a:srgbClr val="FFFF00"/>
              </a:solidFill>
              <a:ln w="38100">
                <a:solidFill>
                  <a:srgbClr val="00B050"/>
                </a:solidFill>
              </a:ln>
              <a:effectLst>
                <a:innerShdw blurRad="342900">
                  <a:schemeClr val="bg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286375" y="708018"/>
            <a:ext cx="3113088" cy="1649412"/>
          </a:xfrm>
          <a:prstGeom prst="wave">
            <a:avLst>
              <a:gd name="adj1" fmla="val 13005"/>
              <a:gd name="adj2" fmla="val 0"/>
            </a:avLst>
          </a:prstGeom>
          <a:ln w="76200">
            <a:solidFill>
              <a:srgbClr val="7030A0"/>
            </a:solidFill>
            <a:prstDash val="sysDash"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C00000"/>
                </a:solidFill>
              </a:rPr>
              <a:t> أقرأ الصورة</a:t>
            </a:r>
            <a:endParaRPr lang="en-US" sz="4000" b="1" dirty="0">
              <a:solidFill>
                <a:srgbClr val="C00000"/>
              </a:solidFill>
            </a:endParaRPr>
          </a:p>
        </p:txBody>
      </p:sp>
      <p:pic>
        <p:nvPicPr>
          <p:cNvPr id="7" name="Picture 2" descr="D:\mrwa\الشغل\أمل\رياضيات 3 ب\ديزني\images (58)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294538">
            <a:off x="5187950" y="874705"/>
            <a:ext cx="857250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 rot="-279763">
            <a:off x="1466850" y="3429310"/>
            <a:ext cx="617855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rgbClr val="002060"/>
                </a:solidFill>
                <a:latin typeface="Calibri" pitchFamily="34" charset="0"/>
              </a:rPr>
              <a:t>ما الخصائص الفيزيائية للأجسام الظاهرة في الصور أعلاه؟</a:t>
            </a:r>
            <a:endParaRPr lang="en-US" sz="40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قرأ الصورة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24 - الغد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ا الخصائص الفيزيائية للأجسام الظاهرة 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build="allAtOnce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1071538" y="857232"/>
            <a:ext cx="6892264" cy="5429288"/>
            <a:chOff x="626681" y="2069848"/>
            <a:chExt cx="7352266" cy="4098677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</p:grpSpPr>
        <p:sp>
          <p:nvSpPr>
            <p:cNvPr id="17" name="Round Diagonal Corner Rectangle 9"/>
            <p:cNvSpPr/>
            <p:nvPr/>
          </p:nvSpPr>
          <p:spPr bwMode="auto">
            <a:xfrm>
              <a:off x="626681" y="2069848"/>
              <a:ext cx="7352266" cy="4098677"/>
            </a:xfrm>
            <a:prstGeom prst="wave">
              <a:avLst>
                <a:gd name="adj1" fmla="val 10413"/>
                <a:gd name="adj2" fmla="val 0"/>
              </a:avLst>
            </a:prstGeom>
            <a:gradFill flip="none" rotWithShape="1">
              <a:gsLst>
                <a:gs pos="0">
                  <a:srgbClr val="800080"/>
                </a:gs>
                <a:gs pos="50000">
                  <a:srgbClr val="FFFF00"/>
                </a:gs>
                <a:gs pos="100000">
                  <a:srgbClr val="9900FF"/>
                </a:gs>
              </a:gsLst>
              <a:lin ang="18900000" scaled="1"/>
              <a:tileRect/>
            </a:gradFill>
            <a:ln w="57150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</a:ln>
            <a:effectLst>
              <a:innerShdw blurRad="508000">
                <a:srgbClr val="C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18" name="TextBox 7"/>
            <p:cNvSpPr txBox="1">
              <a:spLocks noChangeArrowheads="1"/>
            </p:cNvSpPr>
            <p:nvPr/>
          </p:nvSpPr>
          <p:spPr bwMode="auto">
            <a:xfrm>
              <a:off x="2143108" y="2285992"/>
              <a:ext cx="5643602" cy="487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1">
                <a:latin typeface="Calibri" pitchFamily="34" charset="0"/>
                <a:cs typeface="+mn-cs"/>
              </a:endParaRPr>
            </a:p>
          </p:txBody>
        </p:sp>
      </p:grpSp>
      <p:sp>
        <p:nvSpPr>
          <p:cNvPr id="20" name="مستطيل 19"/>
          <p:cNvSpPr>
            <a:spLocks noChangeArrowheads="1"/>
          </p:cNvSpPr>
          <p:nvPr/>
        </p:nvSpPr>
        <p:spPr bwMode="auto">
          <a:xfrm rot="10800000" flipV="1">
            <a:off x="1177191" y="1658687"/>
            <a:ext cx="6715172" cy="378565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ar-EG" sz="4000" b="1" dirty="0" err="1" smtClean="0">
                <a:solidFill>
                  <a:schemeClr val="tx1"/>
                </a:solidFill>
              </a:rPr>
              <a:t>الْقَسَاوَة</a:t>
            </a:r>
            <a:r>
              <a:rPr lang="ar-EG" sz="4000" b="1" dirty="0" smtClean="0">
                <a:solidFill>
                  <a:schemeClr val="tx1"/>
                </a:solidFill>
              </a:rPr>
              <a:t> </a:t>
            </a:r>
            <a:r>
              <a:rPr lang="ar-EG" sz="4000" b="1" dirty="0">
                <a:solidFill>
                  <a:schemeClr val="tx1"/>
                </a:solidFill>
              </a:rPr>
              <a:t>للألماس </a:t>
            </a:r>
            <a:r>
              <a:rPr lang="ar-EG" sz="4000" b="1" dirty="0" smtClean="0">
                <a:solidFill>
                  <a:schemeClr val="tx1"/>
                </a:solidFill>
              </a:rPr>
              <a:t>عالية، </a:t>
            </a:r>
            <a:br>
              <a:rPr lang="ar-EG" sz="4000" b="1" dirty="0" smtClean="0">
                <a:solidFill>
                  <a:schemeClr val="tx1"/>
                </a:solidFill>
              </a:rPr>
            </a:br>
            <a:r>
              <a:rPr lang="ar-EG" sz="4000" b="1" dirty="0" smtClean="0">
                <a:solidFill>
                  <a:schemeClr val="tx1"/>
                </a:solidFill>
              </a:rPr>
              <a:t>ويستخدم </a:t>
            </a:r>
            <a:r>
              <a:rPr lang="ar-EG" sz="4000" b="1" dirty="0">
                <a:solidFill>
                  <a:schemeClr val="tx1"/>
                </a:solidFill>
              </a:rPr>
              <a:t>في قص </a:t>
            </a:r>
            <a:r>
              <a:rPr lang="ar-EG" sz="4000" b="1" dirty="0" smtClean="0">
                <a:solidFill>
                  <a:schemeClr val="tx1"/>
                </a:solidFill>
              </a:rPr>
              <a:t>الصخر، </a:t>
            </a:r>
            <a:br>
              <a:rPr lang="ar-EG" sz="4000" b="1" dirty="0" smtClean="0">
                <a:solidFill>
                  <a:schemeClr val="tx1"/>
                </a:solidFill>
              </a:rPr>
            </a:br>
            <a:r>
              <a:rPr lang="ar-EG" sz="4000" b="1" dirty="0" smtClean="0">
                <a:solidFill>
                  <a:schemeClr val="tx1"/>
                </a:solidFill>
              </a:rPr>
              <a:t>والموصلية للأسلاك؛ </a:t>
            </a:r>
            <a:br>
              <a:rPr lang="ar-EG" sz="4000" b="1" dirty="0" smtClean="0">
                <a:solidFill>
                  <a:schemeClr val="tx1"/>
                </a:solidFill>
              </a:rPr>
            </a:br>
            <a:r>
              <a:rPr lang="ar-EG" sz="4000" b="1" dirty="0" smtClean="0">
                <a:solidFill>
                  <a:schemeClr val="tx1"/>
                </a:solidFill>
              </a:rPr>
              <a:t>فالأسلاك </a:t>
            </a:r>
            <a:r>
              <a:rPr lang="ar-EG" sz="4000" b="1" dirty="0">
                <a:solidFill>
                  <a:schemeClr val="tx1"/>
                </a:solidFill>
              </a:rPr>
              <a:t>موصلة للتيار </a:t>
            </a:r>
            <a:r>
              <a:rPr lang="ar-EG" sz="4000" b="1" dirty="0" smtClean="0">
                <a:solidFill>
                  <a:schemeClr val="tx1"/>
                </a:solidFill>
              </a:rPr>
              <a:t>الكهربي. 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قساوة للألماس عالية ويستخدم 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00063" y="1897062"/>
            <a:ext cx="8143875" cy="3175011"/>
            <a:chOff x="857224" y="142852"/>
            <a:chExt cx="8072494" cy="5357850"/>
          </a:xfrm>
        </p:grpSpPr>
        <p:pic>
          <p:nvPicPr>
            <p:cNvPr id="28684" name="Picture 4" descr="Buster_Bunny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143108" y="3786190"/>
              <a:ext cx="12192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857224" y="142852"/>
              <a:ext cx="8072494" cy="5357850"/>
              <a:chOff x="857224" y="142852"/>
              <a:chExt cx="8072494" cy="5357850"/>
            </a:xfrm>
          </p:grpSpPr>
          <p:sp>
            <p:nvSpPr>
              <p:cNvPr id="11" name="Cloud 6"/>
              <p:cNvSpPr/>
              <p:nvPr/>
            </p:nvSpPr>
            <p:spPr>
              <a:xfrm>
                <a:off x="857224" y="500042"/>
                <a:ext cx="8072494" cy="5000660"/>
              </a:xfrm>
              <a:prstGeom prst="cloud">
                <a:avLst/>
              </a:prstGeom>
              <a:gradFill flip="none" rotWithShape="1">
                <a:gsLst>
                  <a:gs pos="0">
                    <a:srgbClr val="0000FF">
                      <a:shade val="30000"/>
                      <a:satMod val="115000"/>
                    </a:srgbClr>
                  </a:gs>
                  <a:gs pos="50000">
                    <a:srgbClr val="0000FF">
                      <a:shade val="67500"/>
                      <a:satMod val="115000"/>
                    </a:srgbClr>
                  </a:gs>
                  <a:gs pos="100000">
                    <a:srgbClr val="0000FF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57150">
                <a:solidFill>
                  <a:schemeClr val="accent3">
                    <a:lumMod val="75000"/>
                  </a:schemeClr>
                </a:solidFill>
              </a:ln>
              <a:effectLst>
                <a:innerShdw blurRad="939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4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Cloud 5"/>
              <p:cNvSpPr/>
              <p:nvPr/>
            </p:nvSpPr>
            <p:spPr>
              <a:xfrm>
                <a:off x="857224" y="142852"/>
                <a:ext cx="8072494" cy="5000659"/>
              </a:xfrm>
              <a:prstGeom prst="cloud">
                <a:avLst/>
              </a:prstGeom>
              <a:solidFill>
                <a:srgbClr val="FFFF00"/>
              </a:solidFill>
              <a:ln w="38100">
                <a:solidFill>
                  <a:srgbClr val="00B050"/>
                </a:solidFill>
              </a:ln>
              <a:effectLst>
                <a:innerShdw blurRad="342900">
                  <a:schemeClr val="bg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400" b="1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4" name="مستطيل 13"/>
          <p:cNvSpPr>
            <a:spLocks noChangeArrowheads="1"/>
          </p:cNvSpPr>
          <p:nvPr/>
        </p:nvSpPr>
        <p:spPr bwMode="auto">
          <a:xfrm rot="-430732">
            <a:off x="5830888" y="2181225"/>
            <a:ext cx="180816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800" b="1" dirty="0">
                <a:solidFill>
                  <a:srgbClr val="C00000"/>
                </a:solidFill>
                <a:cs typeface="Times New Roman" pitchFamily="18" charset="0"/>
              </a:rPr>
              <a:t>إرشاد:</a:t>
            </a:r>
            <a:endParaRPr lang="en-US" sz="48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 rot="-292658">
            <a:off x="1404938" y="2305998"/>
            <a:ext cx="4905375" cy="183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ar-EG" sz="4000" b="1" dirty="0">
                <a:latin typeface="Calibri" pitchFamily="34" charset="0"/>
              </a:rPr>
              <a:t>أبحث عن صفات تساعدني على تحديد طبيعة </a:t>
            </a:r>
            <a:r>
              <a:rPr lang="ar-EG" sz="4000" b="1" dirty="0" smtClean="0">
                <a:latin typeface="Calibri" pitchFamily="34" charset="0"/>
              </a:rPr>
              <a:t>الأجسام. </a:t>
            </a:r>
            <a:endParaRPr lang="en-US" sz="4000" b="1" dirty="0">
              <a:latin typeface="Calibri" pitchFamily="34" charset="0"/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ere g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رشاد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بحث عن صفات تساعدن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>
            <a:grpSpLocks/>
          </p:cNvGrpSpPr>
          <p:nvPr/>
        </p:nvGrpSpPr>
        <p:grpSpPr bwMode="auto">
          <a:xfrm>
            <a:off x="3319463" y="571500"/>
            <a:ext cx="5253037" cy="1108075"/>
            <a:chOff x="3638995" y="500042"/>
            <a:chExt cx="5252848" cy="1108254"/>
          </a:xfrm>
        </p:grpSpPr>
        <p:sp>
          <p:nvSpPr>
            <p:cNvPr id="3" name="مستطيل ذو زاويتين مستديرتين في نفس الجانب 2"/>
            <p:cNvSpPr/>
            <p:nvPr/>
          </p:nvSpPr>
          <p:spPr>
            <a:xfrm flipH="1" flipV="1">
              <a:off x="3638995" y="500042"/>
              <a:ext cx="5252848" cy="1108254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4" name="مستطيل ذو زاويتين مستديرتين في نفس الجانب 3"/>
            <p:cNvSpPr/>
            <p:nvPr/>
          </p:nvSpPr>
          <p:spPr>
            <a:xfrm flipV="1">
              <a:off x="3716496" y="598554"/>
              <a:ext cx="5097847" cy="91123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grpSp>
          <p:nvGrpSpPr>
            <p:cNvPr id="31761" name="مجموعة 3"/>
            <p:cNvGrpSpPr>
              <a:grpSpLocks/>
            </p:cNvGrpSpPr>
            <p:nvPr/>
          </p:nvGrpSpPr>
          <p:grpSpPr bwMode="auto">
            <a:xfrm>
              <a:off x="3781871" y="555949"/>
              <a:ext cx="4790657" cy="1015663"/>
              <a:chOff x="2853177" y="423891"/>
              <a:chExt cx="4790657" cy="1105775"/>
            </a:xfrm>
          </p:grpSpPr>
          <p:sp>
            <p:nvSpPr>
              <p:cNvPr id="6" name="مستطيل مستدير الزوايا 4"/>
              <p:cNvSpPr/>
              <p:nvPr/>
            </p:nvSpPr>
            <p:spPr>
              <a:xfrm rot="16200000" flipH="1">
                <a:off x="6625138" y="518576"/>
                <a:ext cx="900000" cy="90000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مستطيل مستدير الزوايا 6"/>
              <p:cNvSpPr/>
              <p:nvPr/>
            </p:nvSpPr>
            <p:spPr>
              <a:xfrm flipH="1" flipV="1">
                <a:off x="6715138" y="608576"/>
                <a:ext cx="720000" cy="720000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768" name="مربع نص 7"/>
              <p:cNvSpPr txBox="1">
                <a:spLocks noChangeArrowheads="1"/>
              </p:cNvSpPr>
              <p:nvPr/>
            </p:nvSpPr>
            <p:spPr bwMode="auto">
              <a:xfrm>
                <a:off x="6786578" y="928670"/>
                <a:ext cx="857256" cy="569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buClr>
                    <a:srgbClr val="FFFF00"/>
                  </a:buClr>
                  <a:buSzPct val="300000"/>
                  <a:buFont typeface="Wingdings" pitchFamily="2" charset="2"/>
                  <a:buChar char="ü"/>
                </a:pPr>
                <a:r>
                  <a:rPr lang="ar-EG" sz="2800" b="1">
                    <a:latin typeface="Calibri" pitchFamily="34" charset="0"/>
                  </a:rPr>
                  <a:t> </a:t>
                </a:r>
              </a:p>
            </p:txBody>
          </p:sp>
          <p:sp>
            <p:nvSpPr>
              <p:cNvPr id="31769" name="Rectangle 1"/>
              <p:cNvSpPr>
                <a:spLocks noChangeArrowheads="1"/>
              </p:cNvSpPr>
              <p:nvPr/>
            </p:nvSpPr>
            <p:spPr bwMode="auto">
              <a:xfrm>
                <a:off x="2853177" y="423891"/>
                <a:ext cx="3538274" cy="1105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r>
                  <a:rPr lang="ar-EG" sz="6000" b="1" dirty="0" smtClean="0">
                    <a:solidFill>
                      <a:schemeClr val="bg1"/>
                    </a:solidFill>
                    <a:cs typeface="Times New Roman" pitchFamily="18" charset="0"/>
                  </a:rPr>
                  <a:t>أَخْتَبِرُ نَفْسِي</a:t>
                </a:r>
                <a:endParaRPr lang="en-US" sz="6000" b="1" dirty="0">
                  <a:solidFill>
                    <a:schemeClr val="bg1"/>
                  </a:solidFill>
                  <a:cs typeface="Times New Roman" pitchFamily="18" charset="0"/>
                </a:endParaRPr>
              </a:p>
            </p:txBody>
          </p:sp>
        </p:grpSp>
      </p:grp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1500166" y="3143248"/>
            <a:ext cx="5822950" cy="276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4000" b="1" dirty="0">
                <a:latin typeface="Calibri" pitchFamily="34" charset="0"/>
              </a:rPr>
              <a:t> كيف يساعد إنتاج أنواع جديدة من البلاستيك على </a:t>
            </a:r>
            <a:r>
              <a:rPr lang="ar-EG" sz="4000" b="1" dirty="0" smtClean="0">
                <a:latin typeface="Calibri" pitchFamily="34" charset="0"/>
              </a:rPr>
              <a:t>تشجيعِ اختراعاتٍ جديدةٍ وابتكاراتٍ؟</a:t>
            </a:r>
            <a:endParaRPr lang="en-US" sz="4000" b="1" dirty="0">
              <a:latin typeface="Calibri" pitchFamily="34" charset="0"/>
            </a:endParaRPr>
          </a:p>
        </p:txBody>
      </p:sp>
      <p:sp>
        <p:nvSpPr>
          <p:cNvPr id="31751" name="مستطيل 11"/>
          <p:cNvSpPr>
            <a:spLocks noChangeArrowheads="1"/>
          </p:cNvSpPr>
          <p:nvPr/>
        </p:nvSpPr>
        <p:spPr bwMode="auto">
          <a:xfrm>
            <a:off x="6342771" y="2143116"/>
            <a:ext cx="162737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4000" b="1" dirty="0" smtClean="0">
                <a:solidFill>
                  <a:srgbClr val="C00000"/>
                </a:solidFill>
                <a:latin typeface="Calibri" pitchFamily="34" charset="0"/>
              </a:rPr>
              <a:t>أَسْتَنْتِجُ: </a:t>
            </a:r>
            <a:endParaRPr lang="ar-EG" sz="40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ختبر نفسي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ستنتج  كيف يساعد إنتاج أنواع جدي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175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>
            <a:grpSpLocks/>
          </p:cNvGrpSpPr>
          <p:nvPr/>
        </p:nvGrpSpPr>
        <p:grpSpPr bwMode="auto">
          <a:xfrm>
            <a:off x="3319463" y="571500"/>
            <a:ext cx="5253037" cy="1108075"/>
            <a:chOff x="3638995" y="500042"/>
            <a:chExt cx="5252848" cy="1108254"/>
          </a:xfrm>
        </p:grpSpPr>
        <p:sp>
          <p:nvSpPr>
            <p:cNvPr id="3" name="مستطيل ذو زاويتين مستديرتين في نفس الجانب 2"/>
            <p:cNvSpPr/>
            <p:nvPr/>
          </p:nvSpPr>
          <p:spPr>
            <a:xfrm flipH="1" flipV="1">
              <a:off x="3638995" y="500042"/>
              <a:ext cx="5252848" cy="1108254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4" name="مستطيل ذو زاويتين مستديرتين في نفس الجانب 3"/>
            <p:cNvSpPr/>
            <p:nvPr/>
          </p:nvSpPr>
          <p:spPr>
            <a:xfrm flipV="1">
              <a:off x="3716496" y="598554"/>
              <a:ext cx="5097847" cy="91123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grpSp>
          <p:nvGrpSpPr>
            <p:cNvPr id="5" name="مجموعة 3"/>
            <p:cNvGrpSpPr>
              <a:grpSpLocks/>
            </p:cNvGrpSpPr>
            <p:nvPr/>
          </p:nvGrpSpPr>
          <p:grpSpPr bwMode="auto">
            <a:xfrm>
              <a:off x="3781871" y="555949"/>
              <a:ext cx="4790657" cy="1015663"/>
              <a:chOff x="2853177" y="423891"/>
              <a:chExt cx="4790657" cy="1105775"/>
            </a:xfrm>
          </p:grpSpPr>
          <p:sp>
            <p:nvSpPr>
              <p:cNvPr id="6" name="مستطيل مستدير الزوايا 4"/>
              <p:cNvSpPr/>
              <p:nvPr/>
            </p:nvSpPr>
            <p:spPr>
              <a:xfrm rot="16200000" flipH="1">
                <a:off x="6625138" y="518576"/>
                <a:ext cx="900000" cy="90000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مستطيل مستدير الزوايا 6"/>
              <p:cNvSpPr/>
              <p:nvPr/>
            </p:nvSpPr>
            <p:spPr>
              <a:xfrm flipH="1" flipV="1">
                <a:off x="6715138" y="608576"/>
                <a:ext cx="720000" cy="720000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768" name="مربع نص 7"/>
              <p:cNvSpPr txBox="1">
                <a:spLocks noChangeArrowheads="1"/>
              </p:cNvSpPr>
              <p:nvPr/>
            </p:nvSpPr>
            <p:spPr bwMode="auto">
              <a:xfrm>
                <a:off x="6786578" y="928670"/>
                <a:ext cx="857256" cy="569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buClr>
                    <a:srgbClr val="FFFF00"/>
                  </a:buClr>
                  <a:buSzPct val="300000"/>
                  <a:buFont typeface="Wingdings" pitchFamily="2" charset="2"/>
                  <a:buChar char="ü"/>
                </a:pPr>
                <a:r>
                  <a:rPr lang="ar-EG" sz="2800" b="1">
                    <a:latin typeface="Calibri" pitchFamily="34" charset="0"/>
                  </a:rPr>
                  <a:t> </a:t>
                </a:r>
              </a:p>
            </p:txBody>
          </p:sp>
          <p:sp>
            <p:nvSpPr>
              <p:cNvPr id="31769" name="Rectangle 1"/>
              <p:cNvSpPr>
                <a:spLocks noChangeArrowheads="1"/>
              </p:cNvSpPr>
              <p:nvPr/>
            </p:nvSpPr>
            <p:spPr bwMode="auto">
              <a:xfrm>
                <a:off x="2853177" y="423891"/>
                <a:ext cx="3538274" cy="1105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r>
                  <a:rPr lang="ar-EG" sz="6000" b="1" dirty="0" smtClean="0">
                    <a:solidFill>
                      <a:schemeClr val="bg1"/>
                    </a:solidFill>
                    <a:cs typeface="Times New Roman" pitchFamily="18" charset="0"/>
                  </a:rPr>
                  <a:t>أَخْتَبِرُ نَفْسِي</a:t>
                </a:r>
                <a:endParaRPr lang="en-US" sz="6000" b="1" dirty="0">
                  <a:solidFill>
                    <a:schemeClr val="bg1"/>
                  </a:solidFill>
                  <a:cs typeface="Times New Roman" pitchFamily="18" charset="0"/>
                </a:endParaRPr>
              </a:p>
            </p:txBody>
          </p:sp>
        </p:grpSp>
      </p:grpSp>
      <p:sp>
        <p:nvSpPr>
          <p:cNvPr id="31751" name="مستطيل 11"/>
          <p:cNvSpPr>
            <a:spLocks noChangeArrowheads="1"/>
          </p:cNvSpPr>
          <p:nvPr/>
        </p:nvSpPr>
        <p:spPr bwMode="auto">
          <a:xfrm>
            <a:off x="6342771" y="1857375"/>
            <a:ext cx="162737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4000" b="1" dirty="0" smtClean="0">
                <a:solidFill>
                  <a:srgbClr val="C00000"/>
                </a:solidFill>
                <a:latin typeface="Calibri" pitchFamily="34" charset="0"/>
              </a:rPr>
              <a:t>أَسْتَنْتِجُ: </a:t>
            </a:r>
            <a:endParaRPr lang="ar-EG" sz="40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1095151" y="2183967"/>
            <a:ext cx="7048749" cy="4173991"/>
            <a:chOff x="626681" y="2069848"/>
            <a:chExt cx="7352266" cy="4098677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</p:grpSpPr>
        <p:sp>
          <p:nvSpPr>
            <p:cNvPr id="15" name="Round Diagonal Corner Rectangle 9"/>
            <p:cNvSpPr/>
            <p:nvPr/>
          </p:nvSpPr>
          <p:spPr bwMode="auto">
            <a:xfrm>
              <a:off x="626681" y="2069848"/>
              <a:ext cx="7352266" cy="4098677"/>
            </a:xfrm>
            <a:prstGeom prst="wave">
              <a:avLst>
                <a:gd name="adj1" fmla="val 10413"/>
                <a:gd name="adj2" fmla="val 0"/>
              </a:avLst>
            </a:prstGeom>
            <a:gradFill flip="none" rotWithShape="1">
              <a:gsLst>
                <a:gs pos="0">
                  <a:srgbClr val="800080"/>
                </a:gs>
                <a:gs pos="50000">
                  <a:srgbClr val="FFFF00"/>
                </a:gs>
                <a:gs pos="100000">
                  <a:srgbClr val="9900FF"/>
                </a:gs>
              </a:gsLst>
              <a:lin ang="18900000" scaled="1"/>
              <a:tileRect/>
            </a:gradFill>
            <a:ln w="57150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</a:ln>
            <a:effectLst>
              <a:innerShdw blurRad="508000">
                <a:srgbClr val="C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16" name="TextBox 7"/>
            <p:cNvSpPr txBox="1">
              <a:spLocks noChangeArrowheads="1"/>
            </p:cNvSpPr>
            <p:nvPr/>
          </p:nvSpPr>
          <p:spPr bwMode="auto">
            <a:xfrm>
              <a:off x="2143108" y="2285992"/>
              <a:ext cx="564360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1">
                <a:latin typeface="Calibri" pitchFamily="34" charset="0"/>
                <a:cs typeface="+mn-cs"/>
              </a:endParaRPr>
            </a:p>
          </p:txBody>
        </p:sp>
      </p:grpSp>
      <p:sp>
        <p:nvSpPr>
          <p:cNvPr id="18" name="مستطيل 17"/>
          <p:cNvSpPr>
            <a:spLocks noChangeArrowheads="1"/>
          </p:cNvSpPr>
          <p:nvPr/>
        </p:nvSpPr>
        <p:spPr bwMode="auto">
          <a:xfrm rot="10800000" flipV="1">
            <a:off x="1130501" y="2781255"/>
            <a:ext cx="6983434" cy="286232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Low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chemeClr val="tx1"/>
                </a:solidFill>
              </a:rPr>
              <a:t>عند إنتاج أنواع جديدة من </a:t>
            </a:r>
            <a:r>
              <a:rPr lang="ar-EG" sz="4000" b="1" dirty="0" smtClean="0">
                <a:solidFill>
                  <a:schemeClr val="tx1"/>
                </a:solidFill>
              </a:rPr>
              <a:t>البلاستيك، </a:t>
            </a:r>
            <a:r>
              <a:rPr lang="ar-EG" sz="4000" b="1" dirty="0">
                <a:solidFill>
                  <a:schemeClr val="tx1"/>
                </a:solidFill>
              </a:rPr>
              <a:t>فإنه يتم استعمالها في صناعات </a:t>
            </a:r>
            <a:r>
              <a:rPr lang="ar-EG" sz="4000" b="1" dirty="0" smtClean="0">
                <a:solidFill>
                  <a:schemeClr val="tx1"/>
                </a:solidFill>
              </a:rPr>
              <a:t>عديدة، مثل: </a:t>
            </a:r>
            <a:r>
              <a:rPr lang="ar-EG" sz="4000" b="1" dirty="0">
                <a:solidFill>
                  <a:schemeClr val="tx1"/>
                </a:solidFill>
              </a:rPr>
              <a:t>الصناعات </a:t>
            </a:r>
            <a:r>
              <a:rPr lang="ar-EG" sz="4000" b="1" dirty="0" smtClean="0">
                <a:solidFill>
                  <a:schemeClr val="tx1"/>
                </a:solidFill>
              </a:rPr>
              <a:t>الإلكترونية، </a:t>
            </a:r>
            <a:r>
              <a:rPr lang="ar-EG" sz="4000" b="1" dirty="0">
                <a:solidFill>
                  <a:schemeClr val="tx1"/>
                </a:solidFill>
              </a:rPr>
              <a:t>وصناعة </a:t>
            </a:r>
            <a:r>
              <a:rPr lang="ar-EG" sz="4000" b="1" dirty="0" smtClean="0">
                <a:solidFill>
                  <a:schemeClr val="tx1"/>
                </a:solidFill>
              </a:rPr>
              <a:t>العوازل. 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ند إنتاج أنواع جديدة من البلاستي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/>
      <p:bldP spid="1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مجموعة 1"/>
          <p:cNvGrpSpPr>
            <a:grpSpLocks/>
          </p:cNvGrpSpPr>
          <p:nvPr/>
        </p:nvGrpSpPr>
        <p:grpSpPr bwMode="auto">
          <a:xfrm>
            <a:off x="3319463" y="571500"/>
            <a:ext cx="5253037" cy="1108075"/>
            <a:chOff x="3638995" y="500042"/>
            <a:chExt cx="5252848" cy="1108254"/>
          </a:xfrm>
        </p:grpSpPr>
        <p:sp>
          <p:nvSpPr>
            <p:cNvPr id="3" name="مستطيل ذو زاويتين مستديرتين في نفس الجانب 2"/>
            <p:cNvSpPr/>
            <p:nvPr/>
          </p:nvSpPr>
          <p:spPr>
            <a:xfrm flipH="1" flipV="1">
              <a:off x="3638995" y="500042"/>
              <a:ext cx="5252848" cy="1108254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4" name="مستطيل ذو زاويتين مستديرتين في نفس الجانب 3"/>
            <p:cNvSpPr/>
            <p:nvPr/>
          </p:nvSpPr>
          <p:spPr>
            <a:xfrm flipV="1">
              <a:off x="3716496" y="598554"/>
              <a:ext cx="5097847" cy="91123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grpSp>
          <p:nvGrpSpPr>
            <p:cNvPr id="32783" name="مجموعة 3"/>
            <p:cNvGrpSpPr>
              <a:grpSpLocks/>
            </p:cNvGrpSpPr>
            <p:nvPr/>
          </p:nvGrpSpPr>
          <p:grpSpPr bwMode="auto">
            <a:xfrm>
              <a:off x="3781871" y="555949"/>
              <a:ext cx="4790657" cy="1015663"/>
              <a:chOff x="2853177" y="423891"/>
              <a:chExt cx="4790657" cy="1105775"/>
            </a:xfrm>
          </p:grpSpPr>
          <p:sp>
            <p:nvSpPr>
              <p:cNvPr id="6" name="مستطيل مستدير الزوايا 4"/>
              <p:cNvSpPr/>
              <p:nvPr/>
            </p:nvSpPr>
            <p:spPr>
              <a:xfrm rot="16200000" flipH="1">
                <a:off x="6625138" y="518576"/>
                <a:ext cx="900000" cy="90000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مستطيل مستدير الزوايا 6"/>
              <p:cNvSpPr/>
              <p:nvPr/>
            </p:nvSpPr>
            <p:spPr>
              <a:xfrm flipH="1" flipV="1">
                <a:off x="6715138" y="608576"/>
                <a:ext cx="720000" cy="720000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790" name="مربع نص 7"/>
              <p:cNvSpPr txBox="1">
                <a:spLocks noChangeArrowheads="1"/>
              </p:cNvSpPr>
              <p:nvPr/>
            </p:nvSpPr>
            <p:spPr bwMode="auto">
              <a:xfrm>
                <a:off x="6786578" y="928670"/>
                <a:ext cx="857256" cy="569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buClr>
                    <a:srgbClr val="FFFF00"/>
                  </a:buClr>
                  <a:buSzPct val="300000"/>
                  <a:buFont typeface="Wingdings" pitchFamily="2" charset="2"/>
                  <a:buChar char="ü"/>
                </a:pPr>
                <a:r>
                  <a:rPr lang="ar-EG" sz="2800" b="1">
                    <a:latin typeface="Calibri" pitchFamily="34" charset="0"/>
                  </a:rPr>
                  <a:t> </a:t>
                </a:r>
              </a:p>
            </p:txBody>
          </p:sp>
          <p:sp>
            <p:nvSpPr>
              <p:cNvPr id="32791" name="Rectangle 1"/>
              <p:cNvSpPr>
                <a:spLocks noChangeArrowheads="1"/>
              </p:cNvSpPr>
              <p:nvPr/>
            </p:nvSpPr>
            <p:spPr bwMode="auto">
              <a:xfrm>
                <a:off x="2853177" y="423891"/>
                <a:ext cx="3538274" cy="1105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r>
                  <a:rPr lang="ar-EG" sz="6000" b="1" dirty="0" smtClean="0">
                    <a:solidFill>
                      <a:schemeClr val="bg1"/>
                    </a:solidFill>
                    <a:cs typeface="Times New Roman" pitchFamily="18" charset="0"/>
                  </a:rPr>
                  <a:t>أَخْتَبِرُ نَفْسِي</a:t>
                </a:r>
                <a:endParaRPr lang="en-US" sz="6000" b="1" dirty="0">
                  <a:solidFill>
                    <a:schemeClr val="bg1"/>
                  </a:solidFill>
                  <a:cs typeface="Times New Roman" pitchFamily="18" charset="0"/>
                </a:endParaRPr>
              </a:p>
            </p:txBody>
          </p:sp>
        </p:grpSp>
      </p:grp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857224" y="3000372"/>
            <a:ext cx="74422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>
              <a:lnSpc>
                <a:spcPct val="150000"/>
              </a:lnSpc>
            </a:pPr>
            <a:r>
              <a:rPr lang="ar-EG" sz="4000" b="1" dirty="0" smtClean="0">
                <a:latin typeface="Calibri" pitchFamily="34" charset="0"/>
              </a:rPr>
              <a:t>أصِفُ الأنواعَ المختلفةَ </a:t>
            </a:r>
            <a:r>
              <a:rPr lang="ar-EG" sz="4000" b="1" dirty="0">
                <a:latin typeface="Calibri" pitchFamily="34" charset="0"/>
              </a:rPr>
              <a:t>من </a:t>
            </a:r>
            <a:r>
              <a:rPr lang="ar-EG" sz="4000" b="1" dirty="0" smtClean="0">
                <a:latin typeface="Calibri" pitchFamily="34" charset="0"/>
              </a:rPr>
              <a:t>الملابسِ الواقيةِ، </a:t>
            </a:r>
            <a:r>
              <a:rPr lang="ar-EG" sz="4000" b="1" dirty="0">
                <a:latin typeface="Calibri" pitchFamily="34" charset="0"/>
              </a:rPr>
              <a:t>التي </a:t>
            </a:r>
            <a:r>
              <a:rPr lang="ar-EG" sz="4000" b="1" dirty="0" err="1">
                <a:latin typeface="Calibri" pitchFamily="34" charset="0"/>
              </a:rPr>
              <a:t>يرتديها</a:t>
            </a:r>
            <a:r>
              <a:rPr lang="ar-EG" sz="4000" b="1" dirty="0">
                <a:latin typeface="Calibri" pitchFamily="34" charset="0"/>
              </a:rPr>
              <a:t> العاملون في </a:t>
            </a:r>
            <a:r>
              <a:rPr lang="ar-EG" sz="4000" b="1" dirty="0" smtClean="0">
                <a:latin typeface="Calibri" pitchFamily="34" charset="0"/>
              </a:rPr>
              <a:t>المِهَنِ </a:t>
            </a:r>
            <a:r>
              <a:rPr lang="ar-EG" sz="4000" b="1" dirty="0">
                <a:latin typeface="Calibri" pitchFamily="34" charset="0"/>
              </a:rPr>
              <a:t>التي </a:t>
            </a:r>
            <a:r>
              <a:rPr lang="ar-EG" sz="4000" b="1" dirty="0" smtClean="0">
                <a:latin typeface="Calibri" pitchFamily="34" charset="0"/>
              </a:rPr>
              <a:t>تتطلَّبُ استخدامَ الكهرباءِ، والحرارةِ. </a:t>
            </a:r>
            <a:endParaRPr lang="en-US" sz="4000" b="1" dirty="0">
              <a:latin typeface="Calibri" pitchFamily="34" charset="0"/>
            </a:endParaRPr>
          </a:p>
        </p:txBody>
      </p:sp>
      <p:sp>
        <p:nvSpPr>
          <p:cNvPr id="32773" name="مستطيل 15"/>
          <p:cNvSpPr>
            <a:spLocks noChangeArrowheads="1"/>
          </p:cNvSpPr>
          <p:nvPr/>
        </p:nvSpPr>
        <p:spPr bwMode="auto">
          <a:xfrm>
            <a:off x="5786438" y="2078105"/>
            <a:ext cx="26484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4000" b="1" dirty="0" smtClean="0">
                <a:solidFill>
                  <a:srgbClr val="C00000"/>
                </a:solidFill>
                <a:latin typeface="Calibri" pitchFamily="34" charset="0"/>
              </a:rPr>
              <a:t>التَّفْكِيرُ النَّاقِـدُ: </a:t>
            </a:r>
            <a:endParaRPr lang="ar-EG" sz="40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فكير الناقد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صف الأنوا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277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مجموعة 1"/>
          <p:cNvGrpSpPr>
            <a:grpSpLocks/>
          </p:cNvGrpSpPr>
          <p:nvPr/>
        </p:nvGrpSpPr>
        <p:grpSpPr bwMode="auto">
          <a:xfrm>
            <a:off x="3319463" y="571500"/>
            <a:ext cx="5253037" cy="1108075"/>
            <a:chOff x="3638995" y="500042"/>
            <a:chExt cx="5252848" cy="1108254"/>
          </a:xfrm>
        </p:grpSpPr>
        <p:sp>
          <p:nvSpPr>
            <p:cNvPr id="3" name="مستطيل ذو زاويتين مستديرتين في نفس الجانب 2"/>
            <p:cNvSpPr/>
            <p:nvPr/>
          </p:nvSpPr>
          <p:spPr>
            <a:xfrm flipH="1" flipV="1">
              <a:off x="3638995" y="500042"/>
              <a:ext cx="5252848" cy="1108254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4" name="مستطيل ذو زاويتين مستديرتين في نفس الجانب 3"/>
            <p:cNvSpPr/>
            <p:nvPr/>
          </p:nvSpPr>
          <p:spPr>
            <a:xfrm flipV="1">
              <a:off x="3716496" y="598554"/>
              <a:ext cx="5097847" cy="91123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grpSp>
          <p:nvGrpSpPr>
            <p:cNvPr id="33803" name="مجموعة 3"/>
            <p:cNvGrpSpPr>
              <a:grpSpLocks/>
            </p:cNvGrpSpPr>
            <p:nvPr/>
          </p:nvGrpSpPr>
          <p:grpSpPr bwMode="auto">
            <a:xfrm>
              <a:off x="3781871" y="555949"/>
              <a:ext cx="4790657" cy="1015663"/>
              <a:chOff x="2853177" y="423891"/>
              <a:chExt cx="4790657" cy="1105775"/>
            </a:xfrm>
          </p:grpSpPr>
          <p:sp>
            <p:nvSpPr>
              <p:cNvPr id="6" name="مستطيل مستدير الزوايا 4"/>
              <p:cNvSpPr/>
              <p:nvPr/>
            </p:nvSpPr>
            <p:spPr>
              <a:xfrm rot="16200000" flipH="1">
                <a:off x="6625138" y="518576"/>
                <a:ext cx="900000" cy="90000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مستطيل مستدير الزوايا 6"/>
              <p:cNvSpPr/>
              <p:nvPr/>
            </p:nvSpPr>
            <p:spPr>
              <a:xfrm flipH="1" flipV="1">
                <a:off x="6715138" y="608576"/>
                <a:ext cx="720000" cy="720000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810" name="مربع نص 7"/>
              <p:cNvSpPr txBox="1">
                <a:spLocks noChangeArrowheads="1"/>
              </p:cNvSpPr>
              <p:nvPr/>
            </p:nvSpPr>
            <p:spPr bwMode="auto">
              <a:xfrm>
                <a:off x="6786578" y="928670"/>
                <a:ext cx="857256" cy="569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buClr>
                    <a:srgbClr val="FFFF00"/>
                  </a:buClr>
                  <a:buSzPct val="300000"/>
                  <a:buFont typeface="Wingdings" pitchFamily="2" charset="2"/>
                  <a:buChar char="ü"/>
                </a:pPr>
                <a:r>
                  <a:rPr lang="ar-EG" sz="2800" b="1">
                    <a:latin typeface="Calibri" pitchFamily="34" charset="0"/>
                  </a:rPr>
                  <a:t> </a:t>
                </a:r>
              </a:p>
            </p:txBody>
          </p:sp>
          <p:sp>
            <p:nvSpPr>
              <p:cNvPr id="33811" name="Rectangle 1"/>
              <p:cNvSpPr>
                <a:spLocks noChangeArrowheads="1"/>
              </p:cNvSpPr>
              <p:nvPr/>
            </p:nvSpPr>
            <p:spPr bwMode="auto">
              <a:xfrm>
                <a:off x="2853177" y="423891"/>
                <a:ext cx="3538274" cy="1105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r>
                  <a:rPr lang="ar-EG" sz="6000" b="1" dirty="0" smtClean="0">
                    <a:solidFill>
                      <a:schemeClr val="bg1"/>
                    </a:solidFill>
                    <a:cs typeface="Times New Roman" pitchFamily="18" charset="0"/>
                  </a:rPr>
                  <a:t>أَخْتَبِرُ نَفْسِي</a:t>
                </a:r>
                <a:endParaRPr lang="en-US" sz="6000" b="1" dirty="0">
                  <a:solidFill>
                    <a:schemeClr val="bg1"/>
                  </a:solidFill>
                  <a:cs typeface="Times New Roman" pitchFamily="18" charset="0"/>
                </a:endParaRPr>
              </a:p>
            </p:txBody>
          </p:sp>
        </p:grpSp>
      </p:grp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625050" y="1714488"/>
            <a:ext cx="7715304" cy="4500594"/>
            <a:chOff x="626681" y="2069848"/>
            <a:chExt cx="7352266" cy="4098677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</p:grpSpPr>
        <p:sp>
          <p:nvSpPr>
            <p:cNvPr id="18" name="Round Diagonal Corner Rectangle 9"/>
            <p:cNvSpPr/>
            <p:nvPr/>
          </p:nvSpPr>
          <p:spPr bwMode="auto">
            <a:xfrm>
              <a:off x="626681" y="2069848"/>
              <a:ext cx="7352266" cy="4098677"/>
            </a:xfrm>
            <a:prstGeom prst="wave">
              <a:avLst>
                <a:gd name="adj1" fmla="val 10413"/>
                <a:gd name="adj2" fmla="val 0"/>
              </a:avLst>
            </a:prstGeom>
            <a:gradFill flip="none" rotWithShape="1">
              <a:gsLst>
                <a:gs pos="0">
                  <a:srgbClr val="800080"/>
                </a:gs>
                <a:gs pos="50000">
                  <a:srgbClr val="FFFF00"/>
                </a:gs>
                <a:gs pos="100000">
                  <a:srgbClr val="9900FF"/>
                </a:gs>
              </a:gsLst>
              <a:lin ang="18900000" scaled="1"/>
              <a:tileRect/>
            </a:gradFill>
            <a:ln w="57150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</a:ln>
            <a:effectLst>
              <a:innerShdw blurRad="508000">
                <a:srgbClr val="C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19" name="TextBox 7"/>
            <p:cNvSpPr txBox="1">
              <a:spLocks noChangeArrowheads="1"/>
            </p:cNvSpPr>
            <p:nvPr/>
          </p:nvSpPr>
          <p:spPr bwMode="auto">
            <a:xfrm>
              <a:off x="2143108" y="2285992"/>
              <a:ext cx="5643602" cy="588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1">
                <a:latin typeface="Calibri" pitchFamily="34" charset="0"/>
                <a:cs typeface="+mn-cs"/>
              </a:endParaRPr>
            </a:p>
          </p:txBody>
        </p:sp>
      </p:grpSp>
      <p:sp>
        <p:nvSpPr>
          <p:cNvPr id="21" name="مستطيل 20"/>
          <p:cNvSpPr>
            <a:spLocks noChangeArrowheads="1"/>
          </p:cNvSpPr>
          <p:nvPr/>
        </p:nvSpPr>
        <p:spPr bwMode="auto">
          <a:xfrm rot="10800000" flipV="1">
            <a:off x="660400" y="2404339"/>
            <a:ext cx="7643813" cy="317009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Low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chemeClr val="tx1"/>
                </a:solidFill>
              </a:rPr>
              <a:t>يجب أن يرتدي العاملون ألبسة </a:t>
            </a:r>
            <a:r>
              <a:rPr lang="ar-EG" sz="4000" b="1" dirty="0" smtClean="0">
                <a:solidFill>
                  <a:schemeClr val="tx1"/>
                </a:solidFill>
              </a:rPr>
              <a:t>واقية، </a:t>
            </a:r>
            <a:r>
              <a:rPr lang="ar-EG" sz="4000" b="1" dirty="0">
                <a:solidFill>
                  <a:schemeClr val="tx1"/>
                </a:solidFill>
              </a:rPr>
              <a:t>تحتوي على مواد </a:t>
            </a:r>
            <a:r>
              <a:rPr lang="ar-EG" sz="4000" b="1" dirty="0" smtClean="0">
                <a:solidFill>
                  <a:schemeClr val="tx1"/>
                </a:solidFill>
              </a:rPr>
              <a:t>عازلة، منها: الأحذية، </a:t>
            </a:r>
            <a:r>
              <a:rPr lang="ar-EG" sz="4000" b="1" dirty="0">
                <a:solidFill>
                  <a:schemeClr val="tx1"/>
                </a:solidFill>
              </a:rPr>
              <a:t>والقفازات </a:t>
            </a:r>
            <a:r>
              <a:rPr lang="ar-EG" sz="4000" b="1" dirty="0" smtClean="0">
                <a:solidFill>
                  <a:schemeClr val="tx1"/>
                </a:solidFill>
              </a:rPr>
              <a:t>المطاطية، </a:t>
            </a:r>
            <a:r>
              <a:rPr lang="ar-EG" sz="4000" b="1" dirty="0">
                <a:solidFill>
                  <a:schemeClr val="tx1"/>
                </a:solidFill>
              </a:rPr>
              <a:t>والنظارات </a:t>
            </a:r>
            <a:r>
              <a:rPr lang="ar-EG" sz="4000" b="1" dirty="0" smtClean="0">
                <a:solidFill>
                  <a:schemeClr val="tx1"/>
                </a:solidFill>
              </a:rPr>
              <a:t>البلاستيكية. </a:t>
            </a:r>
            <a:r>
              <a:rPr lang="ar-EG" sz="4000" b="1" dirty="0">
                <a:solidFill>
                  <a:schemeClr val="tx1"/>
                </a:solidFill>
              </a:rPr>
              <a:t>وهذه المواد عازلة </a:t>
            </a:r>
            <a:r>
              <a:rPr lang="ar-EG" sz="4000" b="1" dirty="0" smtClean="0">
                <a:solidFill>
                  <a:schemeClr val="tx1"/>
                </a:solidFill>
              </a:rPr>
              <a:t>للكهرباء، والحرارة، </a:t>
            </a:r>
            <a:r>
              <a:rPr lang="ar-EG" sz="4000" b="1" dirty="0">
                <a:solidFill>
                  <a:schemeClr val="tx1"/>
                </a:solidFill>
              </a:rPr>
              <a:t>التي قد تؤذي العاملين أثناء </a:t>
            </a:r>
            <a:r>
              <a:rPr lang="ar-EG" sz="4000" b="1" dirty="0" smtClean="0">
                <a:solidFill>
                  <a:schemeClr val="tx1"/>
                </a:solidFill>
              </a:rPr>
              <a:t>عملهم. 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جب أن يرتدي العاملون ألبس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2571736" y="1785926"/>
            <a:ext cx="385765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 smtClean="0">
                <a:solidFill>
                  <a:srgbClr val="C00000"/>
                </a:solidFill>
                <a:latin typeface="+mn-lt"/>
                <a:cs typeface="+mn-cs"/>
              </a:rPr>
              <a:t>مُلخَّصٌ مُصَوَّر</a:t>
            </a:r>
            <a:endParaRPr lang="ar-EG" sz="5400" b="1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grpSp>
        <p:nvGrpSpPr>
          <p:cNvPr id="5" name="مجموعة 8"/>
          <p:cNvGrpSpPr>
            <a:grpSpLocks/>
          </p:cNvGrpSpPr>
          <p:nvPr/>
        </p:nvGrpSpPr>
        <p:grpSpPr bwMode="auto">
          <a:xfrm>
            <a:off x="1714480" y="500042"/>
            <a:ext cx="5445125" cy="1000132"/>
            <a:chOff x="5454305" y="187076"/>
            <a:chExt cx="3453394" cy="1108263"/>
          </a:xfrm>
        </p:grpSpPr>
        <p:sp>
          <p:nvSpPr>
            <p:cNvPr id="3" name="مستطيل ذو زاويتين مستديرتين في نفس الجانب 2"/>
            <p:cNvSpPr/>
            <p:nvPr/>
          </p:nvSpPr>
          <p:spPr>
            <a:xfrm flipH="1" flipV="1">
              <a:off x="5454305" y="187076"/>
              <a:ext cx="3453394" cy="1108256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FFFFCC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4" name="مستطيل ذو زاويتين مستديرتين في نفس الجانب 3"/>
            <p:cNvSpPr/>
            <p:nvPr/>
          </p:nvSpPr>
          <p:spPr>
            <a:xfrm flipV="1">
              <a:off x="5514462" y="285588"/>
              <a:ext cx="3333081" cy="911233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34832" name="Rectangle 1"/>
            <p:cNvSpPr>
              <a:spLocks noChangeArrowheads="1"/>
            </p:cNvSpPr>
            <p:nvPr/>
          </p:nvSpPr>
          <p:spPr bwMode="auto">
            <a:xfrm>
              <a:off x="5525700" y="272182"/>
              <a:ext cx="3310605" cy="1023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ar-EG" sz="5400" b="1" dirty="0" smtClean="0">
                  <a:solidFill>
                    <a:schemeClr val="bg1"/>
                  </a:solidFill>
                  <a:cs typeface="Times New Roman" pitchFamily="18" charset="0"/>
                </a:rPr>
                <a:t>مُرَاجَعَةُ الدَّرْسِ</a:t>
              </a:r>
              <a:endParaRPr lang="en-US" sz="5400" b="1" dirty="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6" name="مجموعة 14"/>
          <p:cNvGrpSpPr>
            <a:grpSpLocks/>
          </p:cNvGrpSpPr>
          <p:nvPr/>
        </p:nvGrpSpPr>
        <p:grpSpPr bwMode="auto">
          <a:xfrm>
            <a:off x="4214810" y="3500438"/>
            <a:ext cx="4318003" cy="2714625"/>
            <a:chOff x="1098480" y="3143248"/>
            <a:chExt cx="7759916" cy="2715387"/>
          </a:xfrm>
        </p:grpSpPr>
        <p:sp>
          <p:nvSpPr>
            <p:cNvPr id="18" name="مستطيل 17"/>
            <p:cNvSpPr/>
            <p:nvPr/>
          </p:nvSpPr>
          <p:spPr bwMode="auto">
            <a:xfrm>
              <a:off x="1098480" y="3143248"/>
              <a:ext cx="7759916" cy="27153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  <a:softEdge rad="127000"/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 dirty="0">
                <a:solidFill>
                  <a:schemeClr val="tx1"/>
                </a:solidFill>
              </a:endParaRPr>
            </a:p>
          </p:txBody>
        </p:sp>
        <p:sp>
          <p:nvSpPr>
            <p:cNvPr id="31751" name="مربع نص 16"/>
            <p:cNvSpPr txBox="1">
              <a:spLocks noChangeArrowheads="1"/>
            </p:cNvSpPr>
            <p:nvPr/>
          </p:nvSpPr>
          <p:spPr bwMode="auto">
            <a:xfrm>
              <a:off x="1483625" y="3448568"/>
              <a:ext cx="7023864" cy="2124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ar-EG" sz="4400" b="1" dirty="0" smtClean="0">
                  <a:latin typeface="Calibri" pitchFamily="34" charset="0"/>
                </a:rPr>
                <a:t>يمكنُ قياسُ المادةِ بكتلتِها، أو حجمِها، أو وزنِها. </a:t>
              </a:r>
              <a:endParaRPr lang="en-US" sz="4400" b="1" dirty="0">
                <a:latin typeface="Calibri" pitchFamily="34" charset="0"/>
              </a:endParaRPr>
            </a:p>
          </p:txBody>
        </p:sp>
      </p:grpSp>
      <p:pic>
        <p:nvPicPr>
          <p:cNvPr id="34821" name="Picture 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3429000"/>
            <a:ext cx="2705100" cy="2714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راجعة الدر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لخص الصو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يمكن قياس المادة بكتلت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مستند 1"/>
          <p:cNvSpPr/>
          <p:nvPr/>
        </p:nvSpPr>
        <p:spPr>
          <a:xfrm>
            <a:off x="3286116" y="571480"/>
            <a:ext cx="5214644" cy="1143008"/>
          </a:xfrm>
          <a:prstGeom prst="flowChartDocumen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1400" b="1" dirty="0">
              <a:solidFill>
                <a:schemeClr val="tx1"/>
              </a:solidFill>
            </a:endParaRPr>
          </a:p>
        </p:txBody>
      </p:sp>
      <p:sp>
        <p:nvSpPr>
          <p:cNvPr id="3" name="Oval 10"/>
          <p:cNvSpPr>
            <a:spLocks noChangeArrowheads="1"/>
          </p:cNvSpPr>
          <p:nvPr/>
        </p:nvSpPr>
        <p:spPr bwMode="auto">
          <a:xfrm>
            <a:off x="7786688" y="857250"/>
            <a:ext cx="520700" cy="466725"/>
          </a:xfrm>
          <a:prstGeom prst="star12">
            <a:avLst>
              <a:gd name="adj" fmla="val 28591"/>
            </a:avLst>
          </a:prstGeom>
          <a:solidFill>
            <a:srgbClr val="FF0000"/>
          </a:solidFill>
          <a:ln w="38100">
            <a:solidFill>
              <a:srgbClr val="C00000"/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4" name="مستطيل 3"/>
          <p:cNvSpPr>
            <a:spLocks noChangeArrowheads="1"/>
          </p:cNvSpPr>
          <p:nvPr/>
        </p:nvSpPr>
        <p:spPr bwMode="auto">
          <a:xfrm>
            <a:off x="3286125" y="679450"/>
            <a:ext cx="45720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 smtClean="0">
                <a:solidFill>
                  <a:srgbClr val="C00000"/>
                </a:solidFill>
                <a:latin typeface="Calibri" pitchFamily="34" charset="0"/>
              </a:rPr>
              <a:t>ما الْكَثَافَة؟ ما الطَّفْو؟</a:t>
            </a:r>
            <a:endParaRPr lang="en-US" sz="4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000100" y="2214554"/>
            <a:ext cx="735811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ar-EG" sz="4000" b="1" dirty="0" smtClean="0">
                <a:solidFill>
                  <a:srgbClr val="002060"/>
                </a:solidFill>
              </a:rPr>
              <a:t>الْكَثَافَة : </a:t>
            </a:r>
            <a:r>
              <a:rPr lang="ar-EG" sz="3600" b="1" dirty="0" smtClean="0"/>
              <a:t/>
            </a:r>
            <a:br>
              <a:rPr lang="ar-EG" sz="3600" b="1" dirty="0" smtClean="0"/>
            </a:br>
            <a:r>
              <a:rPr lang="ar-EG" sz="3600" b="1" dirty="0" smtClean="0"/>
              <a:t>هي قياسُ </a:t>
            </a:r>
            <a:r>
              <a:rPr lang="ar-EG" sz="3600" b="1" dirty="0"/>
              <a:t>مقدار الكتلة في حجم </a:t>
            </a:r>
            <a:r>
              <a:rPr lang="ar-EG" sz="3600" b="1" dirty="0" smtClean="0"/>
              <a:t>معين.</a:t>
            </a:r>
            <a:br>
              <a:rPr lang="ar-EG" sz="3600" b="1" dirty="0" smtClean="0"/>
            </a:br>
            <a:r>
              <a:rPr lang="ar-EG" sz="3600" b="1" dirty="0" smtClean="0"/>
              <a:t> وتُقَاسُ الْكَثَافَة </a:t>
            </a:r>
            <a:r>
              <a:rPr lang="ar-EG" sz="3600" b="1" dirty="0"/>
              <a:t>بالجرامات في كل سنتمتر مكعب </a:t>
            </a:r>
            <a:r>
              <a:rPr lang="ar-EG" sz="3600" b="1" dirty="0" smtClean="0"/>
              <a:t>(</a:t>
            </a:r>
            <a:r>
              <a:rPr lang="ar-EG" sz="3600" b="1" dirty="0"/>
              <a:t>جم / سم</a:t>
            </a:r>
            <a:r>
              <a:rPr lang="ar-EG" sz="3600" b="1" baseline="30000" dirty="0"/>
              <a:t>3</a:t>
            </a:r>
            <a:r>
              <a:rPr lang="ar-EG" sz="3600" b="1" dirty="0" smtClean="0"/>
              <a:t>). </a:t>
            </a:r>
            <a:endParaRPr lang="ar-EG" sz="3600" b="1" dirty="0"/>
          </a:p>
        </p:txBody>
      </p:sp>
    </p:spTree>
  </p:cSld>
  <p:clrMapOvr>
    <a:masterClrMapping/>
  </p:clrMapOvr>
  <p:transition>
    <p:comb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كثافة هي قياس مقدار الكتلة في حجم مع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14"/>
          <p:cNvGrpSpPr>
            <a:grpSpLocks/>
          </p:cNvGrpSpPr>
          <p:nvPr/>
        </p:nvGrpSpPr>
        <p:grpSpPr bwMode="auto">
          <a:xfrm>
            <a:off x="4000496" y="3500438"/>
            <a:ext cx="4532317" cy="2714625"/>
            <a:chOff x="713334" y="3143248"/>
            <a:chExt cx="8145062" cy="2714644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18" name="مستطيل 17"/>
            <p:cNvSpPr/>
            <p:nvPr/>
          </p:nvSpPr>
          <p:spPr bwMode="auto">
            <a:xfrm>
              <a:off x="713334" y="3143248"/>
              <a:ext cx="8145062" cy="2714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softEdge rad="127000"/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 dirty="0">
                <a:solidFill>
                  <a:schemeClr val="tx1"/>
                </a:solidFill>
              </a:endParaRPr>
            </a:p>
          </p:txBody>
        </p:sp>
        <p:sp>
          <p:nvSpPr>
            <p:cNvPr id="32775" name="مربع نص 16"/>
            <p:cNvSpPr txBox="1">
              <a:spLocks noChangeArrowheads="1"/>
            </p:cNvSpPr>
            <p:nvPr/>
          </p:nvSpPr>
          <p:spPr bwMode="auto">
            <a:xfrm>
              <a:off x="1278575" y="3429002"/>
              <a:ext cx="7009285" cy="2123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ar-EG" sz="4400" b="1" dirty="0" smtClean="0">
                  <a:latin typeface="Calibri" pitchFamily="34" charset="0"/>
                </a:rPr>
                <a:t>تقيسُ كثافةُ جسمٍ </a:t>
              </a:r>
              <a:r>
                <a:rPr lang="ar-EG" sz="4400" b="1" dirty="0">
                  <a:latin typeface="Calibri" pitchFamily="34" charset="0"/>
                </a:rPr>
                <a:t>ما </a:t>
              </a:r>
              <a:r>
                <a:rPr lang="ar-EG" sz="4400" b="1" dirty="0" smtClean="0">
                  <a:latin typeface="Calibri" pitchFamily="34" charset="0"/>
                </a:rPr>
                <a:t>مقدارَ كتلتِه </a:t>
              </a:r>
              <a:r>
                <a:rPr lang="ar-EG" sz="4400" b="1" dirty="0">
                  <a:latin typeface="Calibri" pitchFamily="34" charset="0"/>
                </a:rPr>
                <a:t>التي </a:t>
              </a:r>
              <a:r>
                <a:rPr lang="ar-EG" sz="4400" b="1" dirty="0" smtClean="0">
                  <a:latin typeface="Calibri" pitchFamily="34" charset="0"/>
                </a:rPr>
                <a:t>تشغلُ حيزًا معينًا. </a:t>
              </a:r>
              <a:endParaRPr lang="en-US" sz="4400" b="1" dirty="0">
                <a:latin typeface="Calibri" pitchFamily="34" charset="0"/>
              </a:endParaRPr>
            </a:p>
          </p:txBody>
        </p:sp>
      </p:grpSp>
      <p:pic>
        <p:nvPicPr>
          <p:cNvPr id="35845" name="Picture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813" y="3429000"/>
            <a:ext cx="2695575" cy="2714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2571736" y="1785926"/>
            <a:ext cx="385765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 smtClean="0">
                <a:solidFill>
                  <a:srgbClr val="C00000"/>
                </a:solidFill>
                <a:latin typeface="+mn-lt"/>
                <a:cs typeface="+mn-cs"/>
              </a:rPr>
              <a:t>مُلخَّصٌ مُصَوَّر</a:t>
            </a:r>
            <a:endParaRPr lang="ar-EG" sz="5400" b="1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714480" y="500042"/>
            <a:ext cx="5445125" cy="1000132"/>
            <a:chOff x="5454305" y="187076"/>
            <a:chExt cx="3453394" cy="1108263"/>
          </a:xfrm>
        </p:grpSpPr>
        <p:sp>
          <p:nvSpPr>
            <p:cNvPr id="17" name="مستطيل ذو زاويتين مستديرتين في نفس الجانب 16"/>
            <p:cNvSpPr/>
            <p:nvPr/>
          </p:nvSpPr>
          <p:spPr>
            <a:xfrm flipH="1" flipV="1">
              <a:off x="5454305" y="187076"/>
              <a:ext cx="3453394" cy="1108256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FFFFCC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19" name="مستطيل ذو زاويتين مستديرتين في نفس الجانب 18"/>
            <p:cNvSpPr/>
            <p:nvPr/>
          </p:nvSpPr>
          <p:spPr>
            <a:xfrm flipV="1">
              <a:off x="5514462" y="285588"/>
              <a:ext cx="3333081" cy="911233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20" name="Rectangle 1"/>
            <p:cNvSpPr>
              <a:spLocks noChangeArrowheads="1"/>
            </p:cNvSpPr>
            <p:nvPr/>
          </p:nvSpPr>
          <p:spPr bwMode="auto">
            <a:xfrm>
              <a:off x="5525700" y="272182"/>
              <a:ext cx="3310605" cy="1023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ar-EG" sz="5400" b="1" dirty="0" smtClean="0">
                  <a:solidFill>
                    <a:schemeClr val="bg1"/>
                  </a:solidFill>
                  <a:cs typeface="Times New Roman" pitchFamily="18" charset="0"/>
                </a:rPr>
                <a:t>مُرَاجَعَةُ الدَّرْسِ</a:t>
              </a:r>
              <a:endParaRPr lang="en-US" sz="5400" b="1" dirty="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قيس كثافة جسم ما مقدار كتلته التي تشغل حيزاً معين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14"/>
          <p:cNvGrpSpPr>
            <a:grpSpLocks/>
          </p:cNvGrpSpPr>
          <p:nvPr/>
        </p:nvGrpSpPr>
        <p:grpSpPr bwMode="auto">
          <a:xfrm>
            <a:off x="3683000" y="3000372"/>
            <a:ext cx="4849813" cy="3111239"/>
            <a:chOff x="142760" y="3143247"/>
            <a:chExt cx="8715636" cy="2715253"/>
          </a:xfrm>
        </p:grpSpPr>
        <p:sp>
          <p:nvSpPr>
            <p:cNvPr id="18" name="مستطيل 17"/>
            <p:cNvSpPr/>
            <p:nvPr/>
          </p:nvSpPr>
          <p:spPr bwMode="auto">
            <a:xfrm>
              <a:off x="142760" y="3143247"/>
              <a:ext cx="8715636" cy="271525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  <a:softEdge rad="127000"/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 dirty="0">
                <a:solidFill>
                  <a:schemeClr val="tx1"/>
                </a:solidFill>
              </a:endParaRPr>
            </a:p>
          </p:txBody>
        </p:sp>
        <p:sp>
          <p:nvSpPr>
            <p:cNvPr id="36871" name="مربع نص 16"/>
            <p:cNvSpPr txBox="1">
              <a:spLocks noChangeArrowheads="1"/>
            </p:cNvSpPr>
            <p:nvPr/>
          </p:nvSpPr>
          <p:spPr bwMode="auto">
            <a:xfrm>
              <a:off x="328189" y="3214700"/>
              <a:ext cx="7922885" cy="2498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ar-EG" sz="3600" b="1" dirty="0">
                  <a:latin typeface="Calibri" pitchFamily="34" charset="0"/>
                </a:rPr>
                <a:t>الخصائص الفيزيائية </a:t>
              </a:r>
              <a:endParaRPr lang="en-US" sz="3600" b="1" dirty="0">
                <a:latin typeface="Calibri" pitchFamily="34" charset="0"/>
              </a:endParaRPr>
            </a:p>
            <a:p>
              <a:pPr algn="ctr"/>
              <a:r>
                <a:rPr lang="ar-EG" sz="3600" b="1" dirty="0" smtClean="0">
                  <a:latin typeface="Calibri" pitchFamily="34" charset="0"/>
                </a:rPr>
                <a:t>ــ ومنها: الْكَثَافَة، </a:t>
              </a:r>
              <a:r>
                <a:rPr lang="ar-EG" sz="3600" b="1" dirty="0" err="1" smtClean="0">
                  <a:latin typeface="Calibri" pitchFamily="34" charset="0"/>
                </a:rPr>
                <a:t>والْقَسَاوَة</a:t>
              </a:r>
              <a:r>
                <a:rPr lang="ar-EG" sz="3600" b="1" dirty="0" smtClean="0">
                  <a:latin typeface="Calibri" pitchFamily="34" charset="0"/>
                </a:rPr>
                <a:t>، والرائحة، والمغناطيسية، والموصلية ــ تساعد </a:t>
              </a:r>
              <a:r>
                <a:rPr lang="ar-EG" sz="3600" b="1" dirty="0">
                  <a:latin typeface="Calibri" pitchFamily="34" charset="0"/>
                </a:rPr>
                <a:t>على تصنيف المواد </a:t>
              </a:r>
              <a:r>
                <a:rPr lang="ar-EG" sz="3600" b="1" dirty="0" smtClean="0">
                  <a:latin typeface="Calibri" pitchFamily="34" charset="0"/>
                </a:rPr>
                <a:t>المختلفة. </a:t>
              </a:r>
              <a:endParaRPr lang="en-US" sz="3600" b="1" dirty="0">
                <a:latin typeface="Calibri" pitchFamily="34" charset="0"/>
              </a:endParaRPr>
            </a:p>
          </p:txBody>
        </p:sp>
      </p:grpSp>
      <p:pic>
        <p:nvPicPr>
          <p:cNvPr id="36869" name="Picture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9" y="3071810"/>
            <a:ext cx="2571740" cy="3143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2571736" y="1785926"/>
            <a:ext cx="385765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 smtClean="0">
                <a:solidFill>
                  <a:srgbClr val="C00000"/>
                </a:solidFill>
                <a:latin typeface="+mn-lt"/>
                <a:cs typeface="+mn-cs"/>
              </a:rPr>
              <a:t>مُلخَّصٌ مُصَوَّر</a:t>
            </a:r>
            <a:endParaRPr lang="ar-EG" sz="5400" b="1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714480" y="500042"/>
            <a:ext cx="5445125" cy="1000132"/>
            <a:chOff x="5454305" y="187076"/>
            <a:chExt cx="3453394" cy="1108263"/>
          </a:xfrm>
        </p:grpSpPr>
        <p:sp>
          <p:nvSpPr>
            <p:cNvPr id="17" name="مستطيل ذو زاويتين مستديرتين في نفس الجانب 16"/>
            <p:cNvSpPr/>
            <p:nvPr/>
          </p:nvSpPr>
          <p:spPr>
            <a:xfrm flipH="1" flipV="1">
              <a:off x="5454305" y="187076"/>
              <a:ext cx="3453394" cy="1108256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FFFFCC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19" name="مستطيل ذو زاويتين مستديرتين في نفس الجانب 18"/>
            <p:cNvSpPr/>
            <p:nvPr/>
          </p:nvSpPr>
          <p:spPr>
            <a:xfrm flipV="1">
              <a:off x="5514462" y="285588"/>
              <a:ext cx="3333081" cy="911233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20" name="Rectangle 1"/>
            <p:cNvSpPr>
              <a:spLocks noChangeArrowheads="1"/>
            </p:cNvSpPr>
            <p:nvPr/>
          </p:nvSpPr>
          <p:spPr bwMode="auto">
            <a:xfrm>
              <a:off x="5525700" y="272182"/>
              <a:ext cx="3310605" cy="1023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ar-EG" sz="5400" b="1" dirty="0" smtClean="0">
                  <a:solidFill>
                    <a:schemeClr val="bg1"/>
                  </a:solidFill>
                  <a:cs typeface="Times New Roman" pitchFamily="18" charset="0"/>
                </a:rPr>
                <a:t>مُرَاجَعَةُ الدَّرْسِ</a:t>
              </a:r>
              <a:endParaRPr lang="en-US" sz="5400" b="1" dirty="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خصائص الفيزيائية ومنها الكثافة والقساو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بيانات مخزّنة 1"/>
          <p:cNvSpPr/>
          <p:nvPr/>
        </p:nvSpPr>
        <p:spPr>
          <a:xfrm>
            <a:off x="500035" y="500043"/>
            <a:ext cx="3714776" cy="1000132"/>
          </a:xfrm>
          <a:prstGeom prst="flowChartOnlineStorag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>
              <a:solidFill>
                <a:schemeClr val="bg1"/>
              </a:solidFill>
            </a:endParaRP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357554" y="2428869"/>
            <a:ext cx="4986347" cy="3714776"/>
            <a:chOff x="-27441" y="1416364"/>
            <a:chExt cx="9000747" cy="4600225"/>
          </a:xfrm>
        </p:grpSpPr>
        <p:sp>
          <p:nvSpPr>
            <p:cNvPr id="6" name="Plaque 8"/>
            <p:cNvSpPr/>
            <p:nvPr/>
          </p:nvSpPr>
          <p:spPr bwMode="auto">
            <a:xfrm>
              <a:off x="-27441" y="1416364"/>
              <a:ext cx="9000747" cy="4600225"/>
            </a:xfrm>
            <a:prstGeom prst="plaque">
              <a:avLst>
                <a:gd name="adj" fmla="val 13005"/>
              </a:avLst>
            </a:prstGeom>
            <a:gradFill flip="none" rotWithShape="1">
              <a:gsLst>
                <a:gs pos="0">
                  <a:srgbClr val="0000FF"/>
                </a:gs>
                <a:gs pos="25000">
                  <a:srgbClr val="FF6633"/>
                </a:gs>
                <a:gs pos="50000">
                  <a:srgbClr val="00FF00"/>
                </a:gs>
                <a:gs pos="75000">
                  <a:srgbClr val="00FF00"/>
                </a:gs>
                <a:gs pos="100000">
                  <a:srgbClr val="0000FF"/>
                </a:gs>
              </a:gsLst>
              <a:lin ang="2700000" scaled="1"/>
              <a:tileRect/>
            </a:gra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bg1"/>
                </a:solidFill>
              </a:endParaRPr>
            </a:p>
          </p:txBody>
        </p:sp>
        <p:sp>
          <p:nvSpPr>
            <p:cNvPr id="34832" name="TextBox 3"/>
            <p:cNvSpPr txBox="1">
              <a:spLocks noChangeArrowheads="1"/>
            </p:cNvSpPr>
            <p:nvPr/>
          </p:nvSpPr>
          <p:spPr bwMode="auto">
            <a:xfrm>
              <a:off x="230461" y="1709731"/>
              <a:ext cx="7994974" cy="4306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Low">
                <a:defRPr/>
              </a:pPr>
              <a:r>
                <a:rPr lang="ar-EG" sz="4400" b="1" dirty="0" smtClean="0">
                  <a:solidFill>
                    <a:srgbClr val="002060"/>
                  </a:solidFill>
                  <a:latin typeface="Calibri" pitchFamily="34" charset="0"/>
                  <a:cs typeface="+mn-cs"/>
                </a:rPr>
                <a:t>أعملُ مطويةً ثلاثيةً، وأكملُ العباراتِ فيها، وأضيفُ تفاصيلَ </a:t>
              </a:r>
              <a:r>
                <a:rPr lang="ar-EG" sz="4400" b="1" dirty="0">
                  <a:solidFill>
                    <a:srgbClr val="002060"/>
                  </a:solidFill>
                  <a:latin typeface="Calibri" pitchFamily="34" charset="0"/>
                  <a:cs typeface="+mn-cs"/>
                </a:rPr>
                <a:t>أخرى </a:t>
              </a:r>
              <a:r>
                <a:rPr lang="ar-EG" sz="4400" b="1" dirty="0" smtClean="0">
                  <a:solidFill>
                    <a:srgbClr val="002060"/>
                  </a:solidFill>
                  <a:latin typeface="Calibri" pitchFamily="34" charset="0"/>
                  <a:cs typeface="+mn-cs"/>
                </a:rPr>
                <a:t>حولَ الخصائصِ الفيزيائيةِ. </a:t>
              </a:r>
              <a:endParaRPr lang="en-US" sz="4400" b="1" dirty="0">
                <a:solidFill>
                  <a:srgbClr val="002060"/>
                </a:solidFill>
                <a:latin typeface="Calibri" pitchFamily="34" charset="0"/>
                <a:cs typeface="+mn-cs"/>
              </a:endParaRPr>
            </a:p>
          </p:txBody>
        </p:sp>
      </p:grp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4736914" y="214290"/>
            <a:ext cx="3835614" cy="1306255"/>
            <a:chOff x="2780680" y="85314"/>
            <a:chExt cx="2783003" cy="1004414"/>
          </a:xfrm>
        </p:grpSpPr>
        <p:sp>
          <p:nvSpPr>
            <p:cNvPr id="12" name="Snip Diagonal Corner Rectangle 1"/>
            <p:cNvSpPr/>
            <p:nvPr/>
          </p:nvSpPr>
          <p:spPr bwMode="auto">
            <a:xfrm>
              <a:off x="2780680" y="336067"/>
              <a:ext cx="2783003" cy="720144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FF0000"/>
            </a:solidFill>
            <a:ln w="57150" cap="rnd">
              <a:solidFill>
                <a:srgbClr val="FFFF00"/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bg1"/>
                </a:solidFill>
              </a:endParaRPr>
            </a:p>
          </p:txBody>
        </p:sp>
        <p:sp>
          <p:nvSpPr>
            <p:cNvPr id="10" name="TextBox 3"/>
            <p:cNvSpPr txBox="1"/>
            <p:nvPr/>
          </p:nvSpPr>
          <p:spPr>
            <a:xfrm>
              <a:off x="2920190" y="85314"/>
              <a:ext cx="2285252" cy="1004414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 err="1" smtClean="0">
                  <a:solidFill>
                    <a:schemeClr val="bg1"/>
                  </a:solidFill>
                  <a:latin typeface="Estrangelo Edessa" pitchFamily="66" charset="0"/>
                  <a:cs typeface="+mn-cs"/>
                </a:rPr>
                <a:t>الْمَطْوِيَّاتُ</a:t>
              </a:r>
              <a:endParaRPr lang="ar-EG" sz="6000" b="1" dirty="0">
                <a:solidFill>
                  <a:schemeClr val="bg1"/>
                </a:solidFill>
                <a:latin typeface="Estrangelo Edessa" pitchFamily="66" charset="0"/>
                <a:cs typeface="+mn-cs"/>
              </a:endParaRPr>
            </a:p>
          </p:txBody>
        </p:sp>
      </p:grpSp>
      <p:sp>
        <p:nvSpPr>
          <p:cNvPr id="13" name="TextBox 3"/>
          <p:cNvSpPr txBox="1"/>
          <p:nvPr/>
        </p:nvSpPr>
        <p:spPr bwMode="auto">
          <a:xfrm>
            <a:off x="642910" y="571480"/>
            <a:ext cx="3151188" cy="830262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 smtClean="0">
                <a:solidFill>
                  <a:schemeClr val="bg1"/>
                </a:solidFill>
                <a:latin typeface="Estrangelo Edessa" pitchFamily="66" charset="0"/>
                <a:cs typeface="+mn-cs"/>
              </a:rPr>
              <a:t>أُنَظِّمُ أَفْكَارِي</a:t>
            </a:r>
            <a:endParaRPr lang="ar-EG" sz="4800" b="1" dirty="0">
              <a:solidFill>
                <a:schemeClr val="bg1"/>
              </a:solidFill>
              <a:latin typeface="Estrangelo Edessa" pitchFamily="66" charset="0"/>
              <a:cs typeface="+mn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785786" y="1714488"/>
            <a:ext cx="2105851" cy="4714908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طوي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نظم أفكا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081 - اعلان اهمال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أعمل مطوية ثلاثية وأكمل العبا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تمرير عمودي 3"/>
          <p:cNvSpPr/>
          <p:nvPr/>
        </p:nvSpPr>
        <p:spPr>
          <a:xfrm>
            <a:off x="2357438" y="1820863"/>
            <a:ext cx="4429125" cy="3216275"/>
          </a:xfrm>
          <a:prstGeom prst="verticalScroll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>
              <a:solidFill>
                <a:schemeClr val="bg1"/>
              </a:solidFill>
            </a:endParaRPr>
          </a:p>
        </p:txBody>
      </p:sp>
      <p:sp>
        <p:nvSpPr>
          <p:cNvPr id="50179" name="مربع نص 2"/>
          <p:cNvSpPr txBox="1">
            <a:spLocks noChangeArrowheads="1"/>
          </p:cNvSpPr>
          <p:nvPr/>
        </p:nvSpPr>
        <p:spPr bwMode="auto">
          <a:xfrm>
            <a:off x="3106738" y="2644775"/>
            <a:ext cx="2930525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9600" dirty="0" smtClean="0">
                <a:solidFill>
                  <a:schemeClr val="bg1"/>
                </a:solidFill>
              </a:rPr>
              <a:t>التَّقْوِيمُ</a:t>
            </a:r>
            <a:endParaRPr lang="ar-EG" sz="9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mb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قو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017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7436486" y="2143116"/>
            <a:ext cx="1071570" cy="1013122"/>
          </a:xfrm>
          <a:prstGeom prst="star24">
            <a:avLst>
              <a:gd name="adj" fmla="val 37500"/>
            </a:avLst>
          </a:prstGeom>
          <a:solidFill>
            <a:srgbClr val="FF0000"/>
          </a:solidFill>
          <a:ln w="38100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atin typeface="+mn-lt"/>
                <a:cs typeface="+mj-cs"/>
              </a:rPr>
              <a:t>1</a:t>
            </a:r>
            <a:endParaRPr lang="en-US" sz="3600" b="1" dirty="0">
              <a:latin typeface="+mn-lt"/>
              <a:cs typeface="+mj-cs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214810" y="2214554"/>
            <a:ext cx="2789239" cy="7955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C00000"/>
                </a:solidFill>
                <a:latin typeface="+mn-lt"/>
                <a:cs typeface="+mn-cs"/>
              </a:rPr>
              <a:t>المفردات:</a:t>
            </a:r>
            <a:endParaRPr lang="en-US" sz="4400" b="1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781050" y="3611691"/>
            <a:ext cx="7581900" cy="2001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ar-EG" sz="4400" b="1" dirty="0">
                <a:cs typeface="Times New Roman" pitchFamily="18" charset="0"/>
              </a:rPr>
              <a:t> </a:t>
            </a:r>
            <a:r>
              <a:rPr lang="ar-EG" sz="4400" b="1" dirty="0" smtClean="0">
                <a:cs typeface="Times New Roman" pitchFamily="18" charset="0"/>
              </a:rPr>
              <a:t>يمكنُ حسابُ كثافةِ جسمٍ باستخدامِ ...... </a:t>
            </a:r>
            <a:endParaRPr lang="en-US" sz="4400" b="1" dirty="0">
              <a:cs typeface="Times New Roman" pitchFamily="18" charset="0"/>
            </a:endParaRP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3071803" y="4934562"/>
            <a:ext cx="378621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ar-EG" sz="5400" b="1" dirty="0" smtClean="0">
                <a:latin typeface="Calibri" pitchFamily="34" charset="0"/>
              </a:rPr>
              <a:t>الكتلةِ  </a:t>
            </a:r>
            <a:r>
              <a:rPr lang="ar-EG" sz="5400" b="1" dirty="0" err="1" smtClean="0">
                <a:latin typeface="Calibri" pitchFamily="34" charset="0"/>
              </a:rPr>
              <a:t>و</a:t>
            </a:r>
            <a:r>
              <a:rPr lang="ar-EG" sz="5400" b="1" dirty="0" smtClean="0">
                <a:latin typeface="Calibri" pitchFamily="34" charset="0"/>
              </a:rPr>
              <a:t> الحجمِ </a:t>
            </a:r>
            <a:endParaRPr lang="en-US" sz="5400" b="1" dirty="0">
              <a:latin typeface="Calibri" pitchFamily="34" charset="0"/>
            </a:endParaRPr>
          </a:p>
        </p:txBody>
      </p:sp>
      <p:grpSp>
        <p:nvGrpSpPr>
          <p:cNvPr id="14" name="Group 17"/>
          <p:cNvGrpSpPr>
            <a:grpSpLocks/>
          </p:cNvGrpSpPr>
          <p:nvPr/>
        </p:nvGrpSpPr>
        <p:grpSpPr bwMode="auto">
          <a:xfrm>
            <a:off x="642937" y="571478"/>
            <a:ext cx="7667625" cy="1108096"/>
            <a:chOff x="7929580" y="3124533"/>
            <a:chExt cx="714438" cy="803935"/>
          </a:xfrm>
        </p:grpSpPr>
        <p:sp>
          <p:nvSpPr>
            <p:cNvPr id="15" name="Oval 23"/>
            <p:cNvSpPr/>
            <p:nvPr/>
          </p:nvSpPr>
          <p:spPr bwMode="auto">
            <a:xfrm>
              <a:off x="7929580" y="3214385"/>
              <a:ext cx="714438" cy="71408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5400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21"/>
            <p:cNvSpPr/>
            <p:nvPr/>
          </p:nvSpPr>
          <p:spPr bwMode="auto">
            <a:xfrm>
              <a:off x="7929580" y="3124533"/>
              <a:ext cx="714438" cy="76360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 smtClean="0">
                  <a:solidFill>
                    <a:schemeClr val="bg1"/>
                  </a:solidFill>
                </a:rPr>
                <a:t>أُفَكِّرُ وَأَتَحَدَّثُ وَأَكْتُبُ</a:t>
              </a:r>
              <a:endParaRPr lang="en-US" sz="54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فكر وأتحدث وأكت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مفرد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4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يمكن حساب كثافة جسم باستخدا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4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كتلة والحج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21"/>
          <p:cNvSpPr/>
          <p:nvPr/>
        </p:nvSpPr>
        <p:spPr bwMode="auto">
          <a:xfrm>
            <a:off x="642938" y="500063"/>
            <a:ext cx="7667625" cy="122237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 smtClean="0">
                <a:solidFill>
                  <a:schemeClr val="bg1"/>
                </a:solidFill>
              </a:rPr>
              <a:t>أُفَكِّرُ وَأَتَحَدَّثُ وَأَكْتُبُ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7288843" y="2214554"/>
            <a:ext cx="1071570" cy="1013122"/>
          </a:xfrm>
          <a:prstGeom prst="star24">
            <a:avLst>
              <a:gd name="adj" fmla="val 37500"/>
            </a:avLst>
          </a:prstGeom>
          <a:solidFill>
            <a:srgbClr val="FF0000"/>
          </a:solidFill>
          <a:ln w="38100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atin typeface="+mn-lt"/>
                <a:cs typeface="+mj-cs"/>
              </a:rPr>
              <a:t>2</a:t>
            </a:r>
            <a:endParaRPr lang="en-US" sz="3600" b="1" dirty="0">
              <a:latin typeface="+mn-lt"/>
              <a:cs typeface="+mj-cs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572000" y="2344171"/>
            <a:ext cx="2352687" cy="7955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 smtClean="0">
                <a:solidFill>
                  <a:srgbClr val="C00000"/>
                </a:solidFill>
              </a:rPr>
              <a:t>أَسْتَـنْـتِـجُ: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1357290" y="3561710"/>
            <a:ext cx="6362718" cy="182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ar-EG" sz="4000" b="1" dirty="0">
                <a:cs typeface="Times New Roman" pitchFamily="18" charset="0"/>
              </a:rPr>
              <a:t> كيف يساعد </a:t>
            </a:r>
            <a:r>
              <a:rPr lang="ar-EG" sz="4000" b="1" dirty="0" smtClean="0">
                <a:cs typeface="Times New Roman" pitchFamily="18" charset="0"/>
              </a:rPr>
              <a:t>تسخينُ هواءٍ </a:t>
            </a:r>
            <a:r>
              <a:rPr lang="ar-EG" sz="4000" b="1" dirty="0">
                <a:cs typeface="Times New Roman" pitchFamily="18" charset="0"/>
              </a:rPr>
              <a:t>في </a:t>
            </a:r>
            <a:r>
              <a:rPr lang="ar-EG" sz="4000" b="1" dirty="0" smtClean="0">
                <a:cs typeface="Times New Roman" pitchFamily="18" charset="0"/>
              </a:rPr>
              <a:t>بالونٍ </a:t>
            </a:r>
            <a:r>
              <a:rPr lang="ar-EG" sz="4000" b="1" dirty="0">
                <a:cs typeface="Times New Roman" pitchFamily="18" charset="0"/>
              </a:rPr>
              <a:t>على </a:t>
            </a:r>
            <a:r>
              <a:rPr lang="ar-EG" sz="4000" b="1" dirty="0" smtClean="0">
                <a:cs typeface="Times New Roman" pitchFamily="18" charset="0"/>
              </a:rPr>
              <a:t>طفْوِهِ </a:t>
            </a:r>
            <a:r>
              <a:rPr lang="ar-EG" sz="4000" b="1" dirty="0">
                <a:cs typeface="Times New Roman" pitchFamily="18" charset="0"/>
              </a:rPr>
              <a:t>في </a:t>
            </a:r>
            <a:r>
              <a:rPr lang="ar-EG" sz="4000" b="1" dirty="0" err="1">
                <a:cs typeface="Times New Roman" pitchFamily="18" charset="0"/>
              </a:rPr>
              <a:t>الهوء</a:t>
            </a:r>
            <a:r>
              <a:rPr lang="ar-EG" sz="4000" b="1" dirty="0">
                <a:cs typeface="Times New Roman" pitchFamily="18" charset="0"/>
              </a:rPr>
              <a:t>؟</a:t>
            </a:r>
            <a:endParaRPr lang="en-US" sz="4000" b="1" dirty="0">
              <a:cs typeface="Times New Roman" pitchFamily="18" charset="0"/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ستنتج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كيف يساعد تسخين هواء في بالون على طفو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/>
        </p:nvGraphicFramePr>
        <p:xfrm>
          <a:off x="642938" y="642938"/>
          <a:ext cx="7858179" cy="5436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19393"/>
                <a:gridCol w="2619393"/>
                <a:gridCol w="2619393"/>
              </a:tblGrid>
              <a:tr h="12600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FFFF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FFFF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FFFFCC"/>
                        </a:solidFill>
                      </a:endParaRPr>
                    </a:p>
                  </a:txBody>
                  <a:tcPr anchor="ctr"/>
                </a:tc>
              </a:tr>
              <a:tr h="4176000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6072197" y="2000250"/>
            <a:ext cx="2357427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600" b="1" dirty="0">
                <a:latin typeface="Calibri" pitchFamily="34" charset="0"/>
              </a:rPr>
              <a:t>يرتفع البالون المملوء بالهواء الساخن إلى </a:t>
            </a:r>
            <a:r>
              <a:rPr lang="ar-EG" sz="3600" b="1" dirty="0" smtClean="0">
                <a:latin typeface="Calibri" pitchFamily="34" charset="0"/>
              </a:rPr>
              <a:t>أعلى. </a:t>
            </a:r>
            <a:endParaRPr lang="en-US" sz="3600" b="1" dirty="0">
              <a:latin typeface="Calibri" pitchFamily="34" charset="0"/>
            </a:endParaRPr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3321050" y="2000250"/>
            <a:ext cx="25019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Calibri" pitchFamily="34" charset="0"/>
              </a:rPr>
              <a:t>تجعل الحرارة جزيئات الهواء تتحرك أسرع فتتباعد أكثر عن </a:t>
            </a:r>
            <a:r>
              <a:rPr lang="ar-EG" sz="3600" b="1" dirty="0" smtClean="0">
                <a:latin typeface="Calibri" pitchFamily="34" charset="0"/>
              </a:rPr>
              <a:t>بعضها. </a:t>
            </a:r>
            <a:endParaRPr lang="en-US" sz="3600" b="1" dirty="0">
              <a:latin typeface="Calibri" pitchFamily="34" charset="0"/>
            </a:endParaRP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714375" y="2000250"/>
            <a:ext cx="2500313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Calibri" pitchFamily="34" charset="0"/>
              </a:rPr>
              <a:t>تصبح </a:t>
            </a:r>
            <a:r>
              <a:rPr lang="ar-EG" sz="3600" b="1" dirty="0" smtClean="0">
                <a:latin typeface="Calibri" pitchFamily="34" charset="0"/>
              </a:rPr>
              <a:t>الْكَثَافَة </a:t>
            </a:r>
            <a:r>
              <a:rPr lang="ar-EG" sz="3600" b="1" dirty="0">
                <a:latin typeface="Calibri" pitchFamily="34" charset="0"/>
              </a:rPr>
              <a:t>الكلية للبالون المملوء بالهواء الساخن أقل من كثافة الهواء المحيط فيرتفع إلى </a:t>
            </a:r>
            <a:r>
              <a:rPr lang="ar-EG" sz="3600" b="1" dirty="0" smtClean="0">
                <a:latin typeface="Calibri" pitchFamily="34" charset="0"/>
              </a:rPr>
              <a:t>أعلى. </a:t>
            </a:r>
            <a:endParaRPr lang="en-US" sz="3600" b="1" dirty="0">
              <a:latin typeface="Calibri" pitchFamily="34" charset="0"/>
            </a:endParaRP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3500438" y="928688"/>
            <a:ext cx="21367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4000" b="1" dirty="0">
                <a:solidFill>
                  <a:schemeClr val="bg1"/>
                </a:solidFill>
              </a:rPr>
              <a:t>ماذا أعرف؟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669925" y="928688"/>
            <a:ext cx="22589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4000" b="1" dirty="0">
                <a:solidFill>
                  <a:schemeClr val="bg1"/>
                </a:solidFill>
              </a:rPr>
              <a:t>ماذا </a:t>
            </a:r>
            <a:r>
              <a:rPr lang="ar-EG" sz="4000" b="1" dirty="0" smtClean="0">
                <a:solidFill>
                  <a:schemeClr val="bg1"/>
                </a:solidFill>
              </a:rPr>
              <a:t>أَسْتَنْتِجُ؟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6573838" y="928688"/>
            <a:ext cx="10541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4000" b="1" dirty="0">
                <a:solidFill>
                  <a:schemeClr val="bg1"/>
                </a:solidFill>
              </a:rPr>
              <a:t>الأدلة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أد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يرتفع البالون المملوء بالهواء الساخ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اذا أعر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تجعل الحرارة جزيئات الهو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ماذا أستنت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تصبح الكثافة الكلية للبالون المملو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7500958" y="500042"/>
            <a:ext cx="1071570" cy="1013122"/>
          </a:xfrm>
          <a:prstGeom prst="star24">
            <a:avLst>
              <a:gd name="adj" fmla="val 37500"/>
            </a:avLst>
          </a:prstGeom>
          <a:solidFill>
            <a:srgbClr val="FF0000"/>
          </a:solidFill>
          <a:ln w="38100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atin typeface="+mn-lt"/>
                <a:cs typeface="+mj-cs"/>
              </a:rPr>
              <a:t>3</a:t>
            </a:r>
            <a:endParaRPr lang="en-US" sz="3600" b="1" dirty="0">
              <a:latin typeface="+mn-lt"/>
              <a:cs typeface="+mj-cs"/>
            </a:endParaRP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3997325" y="812800"/>
            <a:ext cx="3284538" cy="7955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ar-EG" sz="4400" b="1" dirty="0" smtClean="0">
                <a:solidFill>
                  <a:srgbClr val="002060"/>
                </a:solidFill>
              </a:rPr>
              <a:t>التَّفْكِيرُ النَّاقِـدُ: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928662" y="2000250"/>
            <a:ext cx="742955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ar-EG" sz="4000" b="1" dirty="0">
                <a:cs typeface="Times New Roman" pitchFamily="18" charset="0"/>
              </a:rPr>
              <a:t> </a:t>
            </a:r>
            <a:r>
              <a:rPr lang="ar-EG" sz="4000" b="1" dirty="0" smtClean="0">
                <a:cs typeface="Times New Roman" pitchFamily="18" charset="0"/>
              </a:rPr>
              <a:t>أُصَمِّمُ تجربةً أحدِّدُ </a:t>
            </a:r>
            <a:r>
              <a:rPr lang="ar-EG" sz="4000" b="1" dirty="0">
                <a:cs typeface="Times New Roman" pitchFamily="18" charset="0"/>
              </a:rPr>
              <a:t>فيها ما إذا </a:t>
            </a:r>
            <a:r>
              <a:rPr lang="ar-EG" sz="4000" b="1" dirty="0" smtClean="0">
                <a:cs typeface="Times New Roman" pitchFamily="18" charset="0"/>
              </a:rPr>
              <a:t>كانَ جسمٌ مَا مصنوعًا منْ ذهبٍ خالصٍ. </a:t>
            </a:r>
            <a:br>
              <a:rPr lang="ar-EG" sz="4000" b="1" dirty="0" smtClean="0">
                <a:cs typeface="Times New Roman" pitchFamily="18" charset="0"/>
              </a:rPr>
            </a:br>
            <a:r>
              <a:rPr lang="ar-EG" sz="4000" b="1" dirty="0" smtClean="0">
                <a:cs typeface="Times New Roman" pitchFamily="18" charset="0"/>
              </a:rPr>
              <a:t>(علمًا بأنَّ كثافةَ الذهبِ عندَ درجةِ حرارةِ الغرفةِ 19,30جم/سم3)</a:t>
            </a:r>
            <a:endParaRPr lang="en-US" sz="4000" b="1" dirty="0">
              <a:cs typeface="Times New Roman" pitchFamily="18" charset="0"/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تفكير الناقد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صمم تجربة أحدد فيها ما إذا كان جسم ما مصنوعاً من ذه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0"/>
          <p:cNvSpPr>
            <a:spLocks noChangeArrowheads="1"/>
          </p:cNvSpPr>
          <p:nvPr/>
        </p:nvSpPr>
        <p:spPr bwMode="auto">
          <a:xfrm>
            <a:off x="7500958" y="500042"/>
            <a:ext cx="1071570" cy="1013122"/>
          </a:xfrm>
          <a:prstGeom prst="star24">
            <a:avLst>
              <a:gd name="adj" fmla="val 37500"/>
            </a:avLst>
          </a:prstGeom>
          <a:solidFill>
            <a:srgbClr val="FF0000"/>
          </a:solidFill>
          <a:ln w="38100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atin typeface="+mn-lt"/>
                <a:cs typeface="+mj-cs"/>
              </a:rPr>
              <a:t>3</a:t>
            </a:r>
            <a:endParaRPr lang="en-US" sz="3600" b="1" dirty="0">
              <a:latin typeface="+mn-lt"/>
              <a:cs typeface="+mj-cs"/>
            </a:endParaRPr>
          </a:p>
        </p:txBody>
      </p:sp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3997325" y="812800"/>
            <a:ext cx="3284538" cy="7955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ar-EG" sz="4400" b="1" dirty="0" smtClean="0">
                <a:solidFill>
                  <a:srgbClr val="7030A0"/>
                </a:solidFill>
              </a:rPr>
              <a:t>التَّفْكِيرُ النَّاقِـدُ: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642910" y="1896327"/>
            <a:ext cx="7834313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3600" b="1" dirty="0">
                <a:latin typeface="Calibri" pitchFamily="34" charset="0"/>
              </a:rPr>
              <a:t>أستخدم </a:t>
            </a:r>
            <a:r>
              <a:rPr lang="ar-EG" sz="3600" b="1" dirty="0" smtClean="0">
                <a:latin typeface="Calibri" pitchFamily="34" charset="0"/>
              </a:rPr>
              <a:t>ميزانًا </a:t>
            </a:r>
            <a:r>
              <a:rPr lang="ar-EG" sz="3600" b="1" dirty="0">
                <a:latin typeface="Calibri" pitchFamily="34" charset="0"/>
              </a:rPr>
              <a:t>لقياس كتلة </a:t>
            </a:r>
            <a:r>
              <a:rPr lang="ar-EG" sz="3600" b="1" dirty="0" smtClean="0">
                <a:latin typeface="Calibri" pitchFamily="34" charset="0"/>
              </a:rPr>
              <a:t>لِجسمٍ، </a:t>
            </a:r>
            <a:br>
              <a:rPr lang="ar-EG" sz="3600" b="1" dirty="0" smtClean="0">
                <a:latin typeface="Calibri" pitchFamily="34" charset="0"/>
              </a:rPr>
            </a:br>
            <a:r>
              <a:rPr lang="ar-EG" sz="3600" b="1" dirty="0" smtClean="0">
                <a:latin typeface="Calibri" pitchFamily="34" charset="0"/>
              </a:rPr>
              <a:t>ثم </a:t>
            </a:r>
            <a:r>
              <a:rPr lang="ar-EG" sz="3600" b="1" dirty="0">
                <a:latin typeface="Calibri" pitchFamily="34" charset="0"/>
              </a:rPr>
              <a:t>أستخدم المخبار </a:t>
            </a:r>
            <a:r>
              <a:rPr lang="ar-EG" sz="3600" b="1" dirty="0" smtClean="0">
                <a:latin typeface="Calibri" pitchFamily="34" charset="0"/>
              </a:rPr>
              <a:t>المدرج؛ </a:t>
            </a:r>
            <a:r>
              <a:rPr lang="ar-EG" sz="3600" b="1" dirty="0">
                <a:latin typeface="Calibri" pitchFamily="34" charset="0"/>
              </a:rPr>
              <a:t>لقياس حجم </a:t>
            </a:r>
            <a:r>
              <a:rPr lang="ar-EG" sz="3600" b="1" dirty="0" smtClean="0">
                <a:latin typeface="Calibri" pitchFamily="34" charset="0"/>
              </a:rPr>
              <a:t>الجسم،</a:t>
            </a:r>
            <a:br>
              <a:rPr lang="ar-EG" sz="3600" b="1" dirty="0" smtClean="0">
                <a:latin typeface="Calibri" pitchFamily="34" charset="0"/>
              </a:rPr>
            </a:br>
            <a:r>
              <a:rPr lang="ar-EG" sz="3600" b="1" dirty="0" smtClean="0">
                <a:latin typeface="Calibri" pitchFamily="34" charset="0"/>
              </a:rPr>
              <a:t>ومنها أحسُبُ </a:t>
            </a:r>
            <a:r>
              <a:rPr lang="ar-EG" sz="3600" b="1" dirty="0">
                <a:latin typeface="Calibri" pitchFamily="34" charset="0"/>
              </a:rPr>
              <a:t>كثافة </a:t>
            </a:r>
            <a:r>
              <a:rPr lang="ar-EG" sz="3600" b="1" dirty="0" smtClean="0">
                <a:latin typeface="Calibri" pitchFamily="34" charset="0"/>
              </a:rPr>
              <a:t>الجسم، </a:t>
            </a:r>
            <a:r>
              <a:rPr lang="ar-EG" sz="3600" b="1" dirty="0">
                <a:latin typeface="Calibri" pitchFamily="34" charset="0"/>
              </a:rPr>
              <a:t>من خلال العلاقة الآتية:</a:t>
            </a:r>
            <a:endParaRPr lang="en-US" sz="3600" b="1" dirty="0">
              <a:latin typeface="Calibri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ar-EG" sz="3600" b="1" dirty="0" smtClean="0">
                <a:latin typeface="Calibri" pitchFamily="34" charset="0"/>
              </a:rPr>
              <a:t>الْكَثَافَة </a:t>
            </a:r>
            <a:r>
              <a:rPr lang="ar-EG" sz="3600" b="1" dirty="0">
                <a:latin typeface="Calibri" pitchFamily="34" charset="0"/>
              </a:rPr>
              <a:t>= الكتلة / الحجم</a:t>
            </a:r>
            <a:endParaRPr lang="en-US" sz="3600" b="1" dirty="0">
              <a:latin typeface="Calibri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ar-EG" sz="3600" b="1" dirty="0">
                <a:latin typeface="Calibri" pitchFamily="34" charset="0"/>
              </a:rPr>
              <a:t>ثم </a:t>
            </a:r>
            <a:r>
              <a:rPr lang="ar-EG" sz="3600" b="1" dirty="0" smtClean="0">
                <a:latin typeface="Calibri" pitchFamily="34" charset="0"/>
              </a:rPr>
              <a:t>أقارنُ كثافةَ الجسمِ المحسوبةَ بكثافةِ الذهب. </a:t>
            </a:r>
            <a:endParaRPr lang="en-US" sz="3600" b="1" dirty="0">
              <a:latin typeface="Calibri" pitchFamily="34" charset="0"/>
            </a:endParaRPr>
          </a:p>
        </p:txBody>
      </p:sp>
    </p:spTree>
  </p:cSld>
  <p:clrMapOvr>
    <a:masterClrMapping/>
  </p:clrMapOvr>
  <p:transition>
    <p:comb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ستخدم ميزان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7436486" y="500042"/>
            <a:ext cx="1071570" cy="1013122"/>
          </a:xfrm>
          <a:prstGeom prst="star24">
            <a:avLst>
              <a:gd name="adj" fmla="val 37500"/>
            </a:avLst>
          </a:prstGeom>
          <a:solidFill>
            <a:srgbClr val="FF0000"/>
          </a:solidFill>
          <a:ln w="38100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atin typeface="+mn-lt"/>
                <a:cs typeface="+mj-cs"/>
              </a:rPr>
              <a:t>4</a:t>
            </a:r>
            <a:endParaRPr lang="en-US" sz="3600" b="1" dirty="0">
              <a:latin typeface="+mn-lt"/>
              <a:cs typeface="+mj-cs"/>
            </a:endParaRP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2524143" y="812800"/>
            <a:ext cx="4619625" cy="7953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ar-EG" sz="4400" b="1" dirty="0" smtClean="0">
                <a:solidFill>
                  <a:srgbClr val="7030A0"/>
                </a:solidFill>
              </a:rPr>
              <a:t>أَخْتَارُ الْإِجَابَةَ الصَّحِيحَةَ: 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3357554" y="1928802"/>
            <a:ext cx="4860934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ar-EG" sz="40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ar-EG" sz="4000" b="1" dirty="0" smtClean="0">
                <a:solidFill>
                  <a:srgbClr val="C00000"/>
                </a:solidFill>
                <a:cs typeface="Times New Roman" pitchFamily="18" charset="0"/>
              </a:rPr>
              <a:t>أيٌّ ممَّا </a:t>
            </a:r>
            <a:r>
              <a:rPr lang="ar-EG" sz="4000" b="1" dirty="0">
                <a:solidFill>
                  <a:srgbClr val="C00000"/>
                </a:solidFill>
                <a:cs typeface="Times New Roman" pitchFamily="18" charset="0"/>
              </a:rPr>
              <a:t>يأتي ليس من </a:t>
            </a:r>
            <a:r>
              <a:rPr lang="ar-EG" sz="4000" b="1" dirty="0" smtClean="0">
                <a:solidFill>
                  <a:srgbClr val="C00000"/>
                </a:solidFill>
                <a:cs typeface="Times New Roman" pitchFamily="18" charset="0"/>
              </a:rPr>
              <a:t>الخصائصِ </a:t>
            </a:r>
            <a:r>
              <a:rPr lang="ar-EG" sz="4000" b="1" dirty="0">
                <a:solidFill>
                  <a:srgbClr val="C00000"/>
                </a:solidFill>
                <a:cs typeface="Times New Roman" pitchFamily="18" charset="0"/>
              </a:rPr>
              <a:t>الفيزيائية للمادة:</a:t>
            </a:r>
            <a:endParaRPr lang="en-US" sz="40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059113" y="3286125"/>
            <a:ext cx="404177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rtl="0" eaLnBrk="0" hangingPunct="0"/>
            <a:r>
              <a:rPr lang="ar-EG" sz="4400" b="1" dirty="0" err="1" smtClean="0">
                <a:latin typeface="Calibri" pitchFamily="34" charset="0"/>
                <a:cs typeface="Times New Roman" pitchFamily="18" charset="0"/>
              </a:rPr>
              <a:t>الْقَسَاوَةُ</a:t>
            </a:r>
            <a:r>
              <a:rPr lang="en-US" sz="4400" b="1" dirty="0" smtClean="0">
                <a:latin typeface="Calibri" pitchFamily="34" charset="0"/>
                <a:cs typeface="Times New Roman" pitchFamily="18" charset="0"/>
              </a:rPr>
              <a:t> </a:t>
            </a:r>
            <a:r>
              <a:rPr lang="ar-EG" sz="4400" b="1" dirty="0" smtClean="0">
                <a:latin typeface="Calibri" pitchFamily="34" charset="0"/>
                <a:cs typeface="Times New Roman" pitchFamily="18" charset="0"/>
              </a:rPr>
              <a:t>أ )</a:t>
            </a:r>
            <a:endParaRPr lang="en-US" sz="44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059113" y="3933825"/>
            <a:ext cx="404177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rtl="0" eaLnBrk="0" hangingPunct="0"/>
            <a:r>
              <a:rPr lang="ar-EG" sz="4400" b="1" dirty="0">
                <a:latin typeface="Calibri" pitchFamily="34" charset="0"/>
                <a:cs typeface="Times New Roman" pitchFamily="18" charset="0"/>
              </a:rPr>
              <a:t>ب ) </a:t>
            </a:r>
            <a:r>
              <a:rPr lang="ar-EG" sz="4400" b="1" dirty="0" smtClean="0">
                <a:latin typeface="Calibri" pitchFamily="34" charset="0"/>
                <a:cs typeface="Times New Roman" pitchFamily="18" charset="0"/>
              </a:rPr>
              <a:t>درجةُ الغليانِ</a:t>
            </a:r>
            <a:endParaRPr lang="en-US" sz="44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3059113" y="4652963"/>
            <a:ext cx="404177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ar-EG" sz="4400" b="1" dirty="0">
                <a:latin typeface="Calibri" pitchFamily="34" charset="0"/>
                <a:cs typeface="Times New Roman" pitchFamily="18" charset="0"/>
              </a:rPr>
              <a:t>ج ) </a:t>
            </a:r>
            <a:r>
              <a:rPr lang="ar-EG" sz="4400" b="1" dirty="0" smtClean="0">
                <a:latin typeface="Calibri" pitchFamily="34" charset="0"/>
                <a:cs typeface="Times New Roman" pitchFamily="18" charset="0"/>
              </a:rPr>
              <a:t>الْكَثَافَةُ</a:t>
            </a:r>
            <a:endParaRPr lang="en-US" sz="44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059113" y="5411788"/>
            <a:ext cx="404177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ar-EG" sz="4400" b="1" dirty="0" smtClean="0">
                <a:latin typeface="Calibri" pitchFamily="34" charset="0"/>
                <a:cs typeface="Times New Roman" pitchFamily="18" charset="0"/>
              </a:rPr>
              <a:t>د ) الجَمَالُ</a:t>
            </a:r>
            <a:endParaRPr lang="en-US" sz="4400" b="1" dirty="0"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16" name="صورة 15" descr="images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80225" y="5143500"/>
            <a:ext cx="1335088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رابط مستقيم 16"/>
          <p:cNvCxnSpPr/>
          <p:nvPr/>
        </p:nvCxnSpPr>
        <p:spPr>
          <a:xfrm flipV="1">
            <a:off x="4717687" y="6165304"/>
            <a:ext cx="1654513" cy="48953"/>
          </a:xfrm>
          <a:prstGeom prst="line">
            <a:avLst/>
          </a:prstGeom>
          <a:ln w="38100" cap="rnd">
            <a:solidFill>
              <a:srgbClr val="00B050"/>
            </a:solidFill>
          </a:ln>
          <a:scene3d>
            <a:camera prst="orthographicFront"/>
            <a:lightRig rig="threePt" dir="t"/>
          </a:scene3d>
          <a:sp3d prstMaterial="flat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ختار الإجابة ال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ي مما يأتي ليس من الخصائص الفيزيائ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قساو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4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درجة الغلي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4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كثاف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جم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4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pawn_powerup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4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الجمال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8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مستند 1"/>
          <p:cNvSpPr/>
          <p:nvPr/>
        </p:nvSpPr>
        <p:spPr>
          <a:xfrm>
            <a:off x="3286116" y="571480"/>
            <a:ext cx="5214644" cy="1143008"/>
          </a:xfrm>
          <a:prstGeom prst="flowChartDocumen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1400" b="1" dirty="0">
              <a:solidFill>
                <a:schemeClr val="tx1"/>
              </a:solidFill>
            </a:endParaRPr>
          </a:p>
        </p:txBody>
      </p:sp>
      <p:sp>
        <p:nvSpPr>
          <p:cNvPr id="3" name="Oval 10"/>
          <p:cNvSpPr>
            <a:spLocks noChangeArrowheads="1"/>
          </p:cNvSpPr>
          <p:nvPr/>
        </p:nvSpPr>
        <p:spPr bwMode="auto">
          <a:xfrm>
            <a:off x="7786688" y="857250"/>
            <a:ext cx="520700" cy="466725"/>
          </a:xfrm>
          <a:prstGeom prst="star12">
            <a:avLst>
              <a:gd name="adj" fmla="val 28591"/>
            </a:avLst>
          </a:prstGeom>
          <a:solidFill>
            <a:srgbClr val="FF0000"/>
          </a:solidFill>
          <a:ln w="38100">
            <a:solidFill>
              <a:srgbClr val="C00000"/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6150" name="مستطيل 3"/>
          <p:cNvSpPr>
            <a:spLocks noChangeArrowheads="1"/>
          </p:cNvSpPr>
          <p:nvPr/>
        </p:nvSpPr>
        <p:spPr bwMode="auto">
          <a:xfrm>
            <a:off x="3286125" y="679450"/>
            <a:ext cx="45720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 smtClean="0">
                <a:solidFill>
                  <a:srgbClr val="C00000"/>
                </a:solidFill>
                <a:latin typeface="Calibri" pitchFamily="34" charset="0"/>
              </a:rPr>
              <a:t>ما الْكَثَافَة؟ ما الطَّفْو؟</a:t>
            </a:r>
            <a:endParaRPr lang="en-US" sz="4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714375" y="1928813"/>
            <a:ext cx="7786688" cy="2143125"/>
          </a:xfrm>
          <a:prstGeom prst="snip2DiagRect">
            <a:avLst>
              <a:gd name="adj1" fmla="val 0"/>
              <a:gd name="adj2" fmla="val 0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justLow">
              <a:lnSpc>
                <a:spcPct val="150000"/>
              </a:lnSpc>
              <a:spcAft>
                <a:spcPts val="1000"/>
              </a:spcAft>
              <a:buClr>
                <a:srgbClr val="C00000"/>
              </a:buClr>
              <a:buSzPct val="110000"/>
              <a:buFont typeface="Wingdings" pitchFamily="2" charset="2"/>
              <a:buChar char="q"/>
              <a:defRPr/>
            </a:pPr>
            <a:r>
              <a:rPr lang="ar-EG" sz="3600" b="1" dirty="0">
                <a:solidFill>
                  <a:srgbClr val="002060"/>
                </a:solidFill>
                <a:latin typeface="+mn-lt"/>
                <a:cs typeface="+mn-cs"/>
              </a:rPr>
              <a:t> ومن ذلك كثافة الماء1جم/ </a:t>
            </a:r>
            <a:r>
              <a:rPr lang="ar-EG" sz="3600" b="1" dirty="0" smtClean="0">
                <a:solidFill>
                  <a:srgbClr val="002060"/>
                </a:solidFill>
                <a:latin typeface="+mn-lt"/>
                <a:cs typeface="+mn-cs"/>
              </a:rPr>
              <a:t>سم</a:t>
            </a:r>
            <a:r>
              <a:rPr lang="ar-EG" sz="3600" b="1" baseline="30000" dirty="0" smtClean="0">
                <a:solidFill>
                  <a:srgbClr val="002060"/>
                </a:solidFill>
                <a:latin typeface="+mn-lt"/>
                <a:cs typeface="+mn-cs"/>
              </a:rPr>
              <a:t>3</a:t>
            </a:r>
            <a:r>
              <a:rPr lang="ar-EG" sz="3600" b="1" dirty="0" smtClean="0">
                <a:solidFill>
                  <a:srgbClr val="002060"/>
                </a:solidFill>
                <a:latin typeface="+mn-lt"/>
                <a:cs typeface="+mn-cs"/>
              </a:rPr>
              <a:t>، ولإيجاد </a:t>
            </a:r>
            <a:r>
              <a:rPr lang="ar-EG" sz="3600" b="1" dirty="0">
                <a:solidFill>
                  <a:srgbClr val="002060"/>
                </a:solidFill>
                <a:latin typeface="+mn-lt"/>
                <a:cs typeface="+mn-cs"/>
              </a:rPr>
              <a:t>كثافة جسم </a:t>
            </a:r>
            <a:r>
              <a:rPr lang="ar-EG" sz="3600" b="1" dirty="0" smtClean="0">
                <a:solidFill>
                  <a:srgbClr val="002060"/>
                </a:solidFill>
                <a:latin typeface="+mn-lt"/>
                <a:cs typeface="+mn-cs"/>
              </a:rPr>
              <a:t>صُلْب أقسمُ كتلةَ </a:t>
            </a:r>
            <a:r>
              <a:rPr lang="ar-EG" sz="3600" b="1" dirty="0">
                <a:solidFill>
                  <a:srgbClr val="002060"/>
                </a:solidFill>
                <a:latin typeface="+mn-lt"/>
                <a:cs typeface="+mn-cs"/>
              </a:rPr>
              <a:t>الجسم بالجرامات على </a:t>
            </a:r>
            <a:r>
              <a:rPr lang="ar-EG" sz="3600" b="1" dirty="0" smtClean="0">
                <a:solidFill>
                  <a:srgbClr val="002060"/>
                </a:solidFill>
                <a:latin typeface="+mn-lt"/>
                <a:cs typeface="+mn-cs"/>
              </a:rPr>
              <a:t>حجمِه </a:t>
            </a:r>
            <a:r>
              <a:rPr lang="ar-EG" sz="3600" b="1" dirty="0">
                <a:solidFill>
                  <a:srgbClr val="002060"/>
                </a:solidFill>
                <a:latin typeface="+mn-lt"/>
                <a:cs typeface="+mn-cs"/>
              </a:rPr>
              <a:t>بالسنتمترات </a:t>
            </a:r>
            <a:r>
              <a:rPr lang="ar-EG" sz="3600" b="1" dirty="0" smtClean="0">
                <a:solidFill>
                  <a:srgbClr val="002060"/>
                </a:solidFill>
                <a:latin typeface="+mn-lt"/>
                <a:cs typeface="+mn-cs"/>
              </a:rPr>
              <a:t>المكعبة. </a:t>
            </a:r>
            <a:endParaRPr lang="en-US" sz="3600" b="1" dirty="0">
              <a:solidFill>
                <a:srgbClr val="002060"/>
              </a:solidFill>
              <a:latin typeface="+mn-lt"/>
              <a:cs typeface="+mn-cs"/>
            </a:endParaRPr>
          </a:p>
        </p:txBody>
      </p:sp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4000489" y="4792680"/>
            <a:ext cx="22860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400" b="1" dirty="0" smtClean="0">
                <a:cs typeface="Times New Roman" pitchFamily="18" charset="0"/>
              </a:rPr>
              <a:t>الْكَثَافَة </a:t>
            </a:r>
            <a:r>
              <a:rPr lang="ar-EG" sz="4400" b="1" dirty="0">
                <a:cs typeface="Times New Roman" pitchFamily="18" charset="0"/>
              </a:rPr>
              <a:t>= </a:t>
            </a:r>
            <a:endParaRPr lang="en-US" sz="4400" b="1" dirty="0">
              <a:cs typeface="Times New Roman" pitchFamily="18" charset="0"/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3106726" y="4578367"/>
            <a:ext cx="13292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ar-EG" sz="4000" b="1" u="sng" dirty="0" smtClean="0">
                <a:cs typeface="Times New Roman" pitchFamily="18" charset="0"/>
              </a:rPr>
              <a:t> الكتلة </a:t>
            </a:r>
            <a:endParaRPr lang="ar-EG" sz="4000" b="1" u="sng" dirty="0">
              <a:cs typeface="Times New Roman" pitchFamily="18" charset="0"/>
            </a:endParaRP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3000364" y="5221305"/>
            <a:ext cx="1571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>
                <a:cs typeface="Times New Roman" pitchFamily="18" charset="0"/>
              </a:rPr>
              <a:t>الحجم</a:t>
            </a:r>
            <a:endParaRPr lang="en-US" sz="4000" b="1">
              <a:cs typeface="Times New Roman" pitchFamily="18" charset="0"/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ومن ذلك كثافة الماء1ج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ere g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كثافة تساوى الكتلة على الحج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7436486" y="500042"/>
            <a:ext cx="1071570" cy="1013122"/>
          </a:xfrm>
          <a:prstGeom prst="star24">
            <a:avLst>
              <a:gd name="adj" fmla="val 37500"/>
            </a:avLst>
          </a:prstGeom>
          <a:solidFill>
            <a:srgbClr val="FF0000"/>
          </a:solidFill>
          <a:ln w="38100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atin typeface="+mn-lt"/>
                <a:cs typeface="+mj-cs"/>
              </a:rPr>
              <a:t>5</a:t>
            </a:r>
            <a:endParaRPr lang="en-US" sz="3600" b="1" dirty="0">
              <a:latin typeface="+mn-lt"/>
              <a:cs typeface="+mj-cs"/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636588" y="2000250"/>
            <a:ext cx="75819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ar-EG" sz="4000" b="1" dirty="0">
                <a:solidFill>
                  <a:srgbClr val="C00000"/>
                </a:solidFill>
                <a:cs typeface="Times New Roman" pitchFamily="18" charset="0"/>
              </a:rPr>
              <a:t> ما الخاصية التي تحدد </a:t>
            </a:r>
            <a:r>
              <a:rPr lang="ar-EG" sz="4000" b="1" dirty="0" smtClean="0">
                <a:solidFill>
                  <a:srgbClr val="C00000"/>
                </a:solidFill>
                <a:cs typeface="Times New Roman" pitchFamily="18" charset="0"/>
              </a:rPr>
              <a:t>إمكانيةَ انغمارِ جسمٍ صُلْبٍ </a:t>
            </a:r>
            <a:r>
              <a:rPr lang="ar-EG" sz="4000" b="1" dirty="0">
                <a:solidFill>
                  <a:srgbClr val="C00000"/>
                </a:solidFill>
                <a:cs typeface="Times New Roman" pitchFamily="18" charset="0"/>
              </a:rPr>
              <a:t>في </a:t>
            </a:r>
            <a:r>
              <a:rPr lang="ar-EG" sz="4000" b="1" dirty="0" smtClean="0">
                <a:solidFill>
                  <a:srgbClr val="C00000"/>
                </a:solidFill>
                <a:cs typeface="Times New Roman" pitchFamily="18" charset="0"/>
              </a:rPr>
              <a:t>سائلٍ:</a:t>
            </a:r>
            <a:endParaRPr lang="en-US" sz="40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500438" y="3286125"/>
            <a:ext cx="36004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rtl="0" eaLnBrk="0" hangingPunct="0"/>
            <a:r>
              <a:rPr lang="ar-EG" sz="4400" b="1" dirty="0" smtClean="0">
                <a:latin typeface="Calibri" pitchFamily="34" charset="0"/>
                <a:cs typeface="Times New Roman" pitchFamily="18" charset="0"/>
              </a:rPr>
              <a:t>الْكَثَافَةُ</a:t>
            </a:r>
            <a:r>
              <a:rPr lang="en-US" sz="4800" b="1" dirty="0" smtClean="0">
                <a:latin typeface="Calibri" pitchFamily="34" charset="0"/>
                <a:cs typeface="Times New Roman" pitchFamily="18" charset="0"/>
              </a:rPr>
              <a:t> </a:t>
            </a:r>
            <a:r>
              <a:rPr lang="ar-EG" sz="4800" b="1" dirty="0" smtClean="0">
                <a:latin typeface="Calibri" pitchFamily="34" charset="0"/>
                <a:cs typeface="Times New Roman" pitchFamily="18" charset="0"/>
              </a:rPr>
              <a:t>أ )</a:t>
            </a:r>
            <a:endParaRPr lang="en-US" sz="48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543300" y="4027488"/>
            <a:ext cx="36004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rtl="0" eaLnBrk="0" hangingPunct="0"/>
            <a:r>
              <a:rPr lang="ar-EG" sz="4800" b="1" dirty="0" smtClean="0">
                <a:latin typeface="Calibri" pitchFamily="34" charset="0"/>
                <a:cs typeface="Times New Roman" pitchFamily="18" charset="0"/>
              </a:rPr>
              <a:t>ب </a:t>
            </a:r>
            <a:r>
              <a:rPr lang="ar-EG" sz="4800" b="1" dirty="0">
                <a:latin typeface="Calibri" pitchFamily="34" charset="0"/>
                <a:cs typeface="Times New Roman" pitchFamily="18" charset="0"/>
              </a:rPr>
              <a:t>) </a:t>
            </a:r>
            <a:r>
              <a:rPr lang="ar-EG" sz="4400" b="1" dirty="0" smtClean="0">
                <a:latin typeface="Calibri" pitchFamily="34" charset="0"/>
                <a:cs typeface="Times New Roman" pitchFamily="18" charset="0"/>
              </a:rPr>
              <a:t>الكتلةُ</a:t>
            </a:r>
            <a:endParaRPr lang="en-US" sz="44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3500438" y="4740275"/>
            <a:ext cx="36004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ar-EG" sz="4800" b="1" dirty="0">
                <a:latin typeface="Calibri" pitchFamily="34" charset="0"/>
                <a:cs typeface="Times New Roman" pitchFamily="18" charset="0"/>
              </a:rPr>
              <a:t>ج ) </a:t>
            </a:r>
            <a:r>
              <a:rPr lang="ar-EG" sz="4400" b="1" dirty="0" smtClean="0">
                <a:latin typeface="Calibri" pitchFamily="34" charset="0"/>
                <a:cs typeface="Times New Roman" pitchFamily="18" charset="0"/>
              </a:rPr>
              <a:t>اللونُ</a:t>
            </a:r>
            <a:endParaRPr lang="en-US" sz="44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500438" y="5340350"/>
            <a:ext cx="36004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ar-EG" sz="4800" b="1" dirty="0" smtClean="0">
                <a:latin typeface="Calibri" pitchFamily="34" charset="0"/>
                <a:cs typeface="Times New Roman" pitchFamily="18" charset="0"/>
              </a:rPr>
              <a:t>د ) </a:t>
            </a:r>
            <a:r>
              <a:rPr lang="ar-EG" sz="4400" b="1" dirty="0" smtClean="0">
                <a:latin typeface="Calibri" pitchFamily="34" charset="0"/>
                <a:cs typeface="Times New Roman" pitchFamily="18" charset="0"/>
              </a:rPr>
              <a:t>الوزنُ</a:t>
            </a:r>
            <a:endParaRPr lang="en-US" sz="4400" b="1" dirty="0"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16" name="صورة 15" descr="images.jpg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25839" y="5143512"/>
            <a:ext cx="1189037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2524143" y="812800"/>
            <a:ext cx="4619625" cy="7955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ar-EG" sz="4400" b="1" dirty="0" smtClean="0">
                <a:solidFill>
                  <a:srgbClr val="7030A0"/>
                </a:solidFill>
              </a:rPr>
              <a:t>أَخْتَارُ الْإِجَابَةَ الصَّحِيحَةَ: </a:t>
            </a:r>
            <a:endParaRPr lang="en-US" sz="4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ختار الإجابة ال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ا الخاص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كثاف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4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كت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4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ل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وز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4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pawn_powerup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8" grpId="0"/>
      <p:bldP spid="14" grpId="0"/>
      <p:bldP spid="1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7358082" y="772804"/>
            <a:ext cx="1071570" cy="1013122"/>
          </a:xfrm>
          <a:prstGeom prst="star24">
            <a:avLst>
              <a:gd name="adj" fmla="val 37500"/>
            </a:avLst>
          </a:prstGeom>
          <a:solidFill>
            <a:srgbClr val="FF0000"/>
          </a:solidFill>
          <a:ln w="38100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atin typeface="+mn-lt"/>
                <a:cs typeface="+mj-cs"/>
              </a:rPr>
              <a:t>6</a:t>
            </a:r>
            <a:endParaRPr lang="en-US" sz="3600" b="1" dirty="0">
              <a:latin typeface="+mn-lt"/>
              <a:cs typeface="+mj-cs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3856038" y="847713"/>
            <a:ext cx="3284537" cy="79533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7030A0"/>
                </a:solidFill>
              </a:rPr>
              <a:t>السؤال الأساسي: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642910" y="1935296"/>
            <a:ext cx="80010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ar-EG" sz="4000" b="1" dirty="0">
                <a:solidFill>
                  <a:srgbClr val="C00000"/>
                </a:solidFill>
                <a:cs typeface="Times New Roman" pitchFamily="18" charset="0"/>
              </a:rPr>
              <a:t>كيف </a:t>
            </a:r>
            <a:r>
              <a:rPr lang="ar-EG" sz="4000" b="1" dirty="0" smtClean="0">
                <a:solidFill>
                  <a:srgbClr val="C00000"/>
                </a:solidFill>
                <a:cs typeface="Times New Roman" pitchFamily="18" charset="0"/>
              </a:rPr>
              <a:t>نصِفُ خصائصَ المادةِ؟ وكيف نقيسُها</a:t>
            </a:r>
            <a:r>
              <a:rPr lang="ar-EG" sz="4000" b="1" dirty="0">
                <a:solidFill>
                  <a:srgbClr val="C00000"/>
                </a:solidFill>
                <a:cs typeface="Times New Roman" pitchFamily="18" charset="0"/>
              </a:rPr>
              <a:t>؟</a:t>
            </a:r>
            <a:endParaRPr lang="en-US" sz="40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357158" y="2928934"/>
            <a:ext cx="835824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ar-EG" sz="3600" b="1" dirty="0" smtClean="0">
                <a:cs typeface="Times New Roman" pitchFamily="18" charset="0"/>
              </a:rPr>
              <a:t>يُمكن وصف المادة </a:t>
            </a:r>
            <a:r>
              <a:rPr kumimoji="0" lang="ar-EG" sz="3600" b="1" i="0" u="none" strike="noStrike" normalizeH="0" baseline="0" dirty="0" smtClean="0">
                <a:latin typeface="Times New Roman" pitchFamily="18" charset="0"/>
                <a:ea typeface="Calibri" pitchFamily="34" charset="0"/>
                <a:cs typeface="Arial" pitchFamily="34" charset="0"/>
              </a:rPr>
              <a:t>بناء على خصائصها الفيزيائية، ومنها: الْكَثَافَة، واللون، </a:t>
            </a:r>
            <a:r>
              <a:rPr kumimoji="0" lang="ar-EG" sz="3600" b="1" i="0" u="none" strike="noStrike" normalizeH="0" baseline="0" dirty="0" err="1" smtClean="0">
                <a:latin typeface="Times New Roman" pitchFamily="18" charset="0"/>
                <a:ea typeface="Calibri" pitchFamily="34" charset="0"/>
                <a:cs typeface="Arial" pitchFamily="34" charset="0"/>
              </a:rPr>
              <a:t>وَالْقَسَاوَة</a:t>
            </a:r>
            <a:r>
              <a:rPr lang="ar-EG" sz="3600" b="1" dirty="0" smtClean="0">
                <a:latin typeface="Times New Roman" pitchFamily="18" charset="0"/>
                <a:ea typeface="Calibri" pitchFamily="34" charset="0"/>
              </a:rPr>
              <a:t>،</a:t>
            </a:r>
            <a:r>
              <a:rPr kumimoji="0" lang="ar-EG" sz="3600" b="1" i="0" u="none" strike="noStrike" normalizeH="0" baseline="0" dirty="0" smtClean="0">
                <a:latin typeface="Times New Roman" pitchFamily="18" charset="0"/>
                <a:ea typeface="Calibri" pitchFamily="34" charset="0"/>
                <a:cs typeface="Arial" pitchFamily="34" charset="0"/>
              </a:rPr>
              <a:t> والمغناطيسية، ودرجة الغليان، والملمس، وقابلية الطرق، والموصلية. </a:t>
            </a:r>
          </a:p>
          <a:p>
            <a:pPr marL="0" marR="0" lvl="0" indent="0" algn="ct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ar-EG" sz="3600" b="1" dirty="0" smtClean="0">
                <a:cs typeface="Times New Roman" pitchFamily="18" charset="0"/>
              </a:rPr>
              <a:t>يُمكن قياس المادة: </a:t>
            </a:r>
            <a:r>
              <a:rPr kumimoji="0" lang="ar-EG" sz="3600" b="1" i="0" u="none" strike="noStrike" normalizeH="0" baseline="0" dirty="0" smtClean="0">
                <a:latin typeface="Times New Roman" pitchFamily="18" charset="0"/>
                <a:ea typeface="Calibri" pitchFamily="34" charset="0"/>
                <a:cs typeface="Arial" pitchFamily="34" charset="0"/>
              </a:rPr>
              <a:t>بكتلتها، أو حجمها، أو وزنها. </a:t>
            </a:r>
            <a:endParaRPr kumimoji="0" lang="en-US" sz="3600" b="1" i="0" u="none" strike="noStrike" normalizeH="0" baseline="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سؤال الأساس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كيف نصف خصائ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0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0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يمكن وص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0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0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يمكن قي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  <p:bldP spid="11" grpId="0" animBg="1" autoUpdateAnimBg="0"/>
      <p:bldP spid="12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>
            <a:grpSpLocks/>
          </p:cNvGrpSpPr>
          <p:nvPr/>
        </p:nvGrpSpPr>
        <p:grpSpPr bwMode="auto">
          <a:xfrm>
            <a:off x="2109798" y="745251"/>
            <a:ext cx="5048272" cy="1009789"/>
            <a:chOff x="1946739" y="545020"/>
            <a:chExt cx="6554351" cy="1900794"/>
          </a:xfrm>
        </p:grpSpPr>
        <p:pic>
          <p:nvPicPr>
            <p:cNvPr id="47117" name="Picture 2" descr="D:\mrwa\إطارات العناوين11111111111\مي\براويز رسائل\0004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072330" y="545020"/>
              <a:ext cx="1428760" cy="190079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pic>
        <p:sp>
          <p:nvSpPr>
            <p:cNvPr id="6" name="TextBox 4"/>
            <p:cNvSpPr txBox="1"/>
            <p:nvPr/>
          </p:nvSpPr>
          <p:spPr>
            <a:xfrm>
              <a:off x="1946739" y="627327"/>
              <a:ext cx="5144525" cy="173804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solidFill>
                    <a:srgbClr val="C00000"/>
                  </a:solidFill>
                  <a:latin typeface="+mn-lt"/>
                  <a:cs typeface="+mn-cs"/>
                </a:rPr>
                <a:t>العلوم والكتابة</a:t>
              </a:r>
              <a:endParaRPr lang="en-US" sz="5400" b="1" dirty="0">
                <a:solidFill>
                  <a:srgbClr val="C00000"/>
                </a:solidFill>
                <a:latin typeface="+mn-lt"/>
                <a:cs typeface="+mn-cs"/>
              </a:endParaRPr>
            </a:p>
          </p:txBody>
        </p:sp>
        <p:pic>
          <p:nvPicPr>
            <p:cNvPr id="47118" name="Picture 4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214094" flipH="1">
              <a:off x="6555343" y="753417"/>
              <a:ext cx="1341409" cy="48298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pic>
      </p:grpSp>
      <p:sp>
        <p:nvSpPr>
          <p:cNvPr id="7" name="Wave 3"/>
          <p:cNvSpPr/>
          <p:nvPr/>
        </p:nvSpPr>
        <p:spPr bwMode="auto">
          <a:xfrm>
            <a:off x="5286380" y="2143116"/>
            <a:ext cx="3214679" cy="1357322"/>
          </a:xfrm>
          <a:prstGeom prst="wave">
            <a:avLst>
              <a:gd name="adj1" fmla="val 12500"/>
              <a:gd name="adj2" fmla="val 0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chemeClr val="bg1"/>
                </a:solidFill>
              </a:rPr>
              <a:t>الكتابة التوضيحية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8" name="مخطط انسيابي: محطة طرفية 7"/>
          <p:cNvSpPr/>
          <p:nvPr/>
        </p:nvSpPr>
        <p:spPr>
          <a:xfrm>
            <a:off x="696490" y="4429132"/>
            <a:ext cx="7751021" cy="1785950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  <a:softEdge rad="12700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 dirty="0">
              <a:solidFill>
                <a:schemeClr val="tx1"/>
              </a:solidFill>
            </a:endParaRP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909638" y="4318721"/>
            <a:ext cx="7324725" cy="1824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buClr>
                <a:srgbClr val="FF0000"/>
              </a:buClr>
              <a:buSzPct val="110000"/>
              <a:buFont typeface="Arial" pitchFamily="34" charset="0"/>
              <a:buChar char="•"/>
            </a:pPr>
            <a:r>
              <a:rPr lang="ar-EG" sz="4000" b="1" dirty="0">
                <a:latin typeface="Calibri" pitchFamily="34" charset="0"/>
              </a:rPr>
              <a:t> ترتفع الغواصة إلى سطح </a:t>
            </a:r>
            <a:r>
              <a:rPr lang="ar-EG" sz="4000" b="1" dirty="0" smtClean="0">
                <a:latin typeface="Calibri" pitchFamily="34" charset="0"/>
              </a:rPr>
              <a:t>المحيط، ثم </a:t>
            </a:r>
            <a:r>
              <a:rPr lang="ar-EG" sz="4000" b="1" dirty="0" err="1" smtClean="0">
                <a:latin typeface="Calibri" pitchFamily="34" charset="0"/>
              </a:rPr>
              <a:t>تغُوص</a:t>
            </a:r>
            <a:r>
              <a:rPr lang="ar-EG" sz="4000" b="1" dirty="0" smtClean="0">
                <a:latin typeface="Calibri" pitchFamily="34" charset="0"/>
              </a:rPr>
              <a:t> </a:t>
            </a:r>
            <a:r>
              <a:rPr lang="ar-EG" sz="4000" b="1" dirty="0">
                <a:latin typeface="Calibri" pitchFamily="34" charset="0"/>
              </a:rPr>
              <a:t>في </a:t>
            </a:r>
            <a:r>
              <a:rPr lang="ar-EG" sz="4000" b="1" dirty="0" smtClean="0">
                <a:latin typeface="Calibri" pitchFamily="34" charset="0"/>
              </a:rPr>
              <a:t>الماء، وضح </a:t>
            </a:r>
            <a:r>
              <a:rPr lang="ar-EG" sz="4000" b="1" dirty="0">
                <a:latin typeface="Calibri" pitchFamily="34" charset="0"/>
              </a:rPr>
              <a:t>كيف يحدث هذا؟</a:t>
            </a: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علوم والكتاب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كتابة التوضيح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ترتفع الغواصة إلى سطح المحي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58838" y="1714488"/>
            <a:ext cx="7426325" cy="3030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ar-EG" sz="4400" b="1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- تحتوي الغواصات على </a:t>
            </a:r>
            <a:r>
              <a:rPr lang="ar-EG" sz="4400" b="1" dirty="0" smtClean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خزانات، </a:t>
            </a:r>
            <a:r>
              <a:rPr lang="ar-EG" sz="4400" b="1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يمكن ملؤها </a:t>
            </a:r>
            <a:r>
              <a:rPr lang="ar-EG" sz="4400" b="1" dirty="0" smtClean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بالماء، </a:t>
            </a:r>
            <a:r>
              <a:rPr lang="ar-EG" sz="4400" b="1" dirty="0" err="1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فتغوص</a:t>
            </a:r>
            <a:r>
              <a:rPr lang="ar-EG" sz="4400" b="1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 تحت ماء سطح </a:t>
            </a:r>
            <a:r>
              <a:rPr lang="ar-EG" sz="4400" b="1" dirty="0" smtClean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المحيط. </a:t>
            </a:r>
            <a:endParaRPr lang="en-US" sz="4400" b="1" dirty="0">
              <a:solidFill>
                <a:srgbClr val="0070C0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حتوي الغواصات على خزان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>
            <a:grpSpLocks/>
          </p:cNvGrpSpPr>
          <p:nvPr/>
        </p:nvGrpSpPr>
        <p:grpSpPr bwMode="auto">
          <a:xfrm>
            <a:off x="1428729" y="642938"/>
            <a:ext cx="6357960" cy="1214437"/>
            <a:chOff x="1571604" y="352406"/>
            <a:chExt cx="7143800" cy="2286016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1571604" y="352406"/>
              <a:ext cx="7143800" cy="2286016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50000">
                  <a:srgbClr val="FFFFCC"/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18900000" scaled="1"/>
              <a:tileRect/>
            </a:gradFill>
            <a:ln w="79375">
              <a:solidFill>
                <a:srgbClr val="6633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contourW="50800">
              <a:bevelT w="63500" h="25400"/>
              <a:contourClr>
                <a:srgbClr val="C00000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>
                <a:solidFill>
                  <a:schemeClr val="tx1"/>
                </a:solidFill>
              </a:endParaRPr>
            </a:p>
          </p:txBody>
        </p:sp>
        <p:pic>
          <p:nvPicPr>
            <p:cNvPr id="49165" name="Picture 2" descr="D:\mrwa\إطارات العناوين11111111111\مي\براويز رسائل\0004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11412" y="755786"/>
              <a:ext cx="1038170" cy="1346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66" name="Picture 4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520475" flipH="1">
              <a:off x="1664419" y="832560"/>
              <a:ext cx="1150151" cy="1384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4"/>
            <p:cNvSpPr txBox="1"/>
            <p:nvPr/>
          </p:nvSpPr>
          <p:spPr>
            <a:xfrm>
              <a:off x="2614183" y="627326"/>
              <a:ext cx="4977497" cy="173617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solidFill>
                    <a:srgbClr val="C00000"/>
                  </a:solidFill>
                  <a:latin typeface="+mn-lt"/>
                  <a:cs typeface="+mn-cs"/>
                </a:rPr>
                <a:t>العلوم والرياضيات</a:t>
              </a:r>
              <a:endParaRPr lang="en-US" sz="5400" b="1" dirty="0">
                <a:solidFill>
                  <a:srgbClr val="C00000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7" name="Wave 3"/>
          <p:cNvSpPr/>
          <p:nvPr/>
        </p:nvSpPr>
        <p:spPr bwMode="auto">
          <a:xfrm>
            <a:off x="5786446" y="2214554"/>
            <a:ext cx="2714644" cy="1071570"/>
          </a:xfrm>
          <a:prstGeom prst="wav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 smtClean="0">
                <a:solidFill>
                  <a:schemeClr val="bg1"/>
                </a:solidFill>
              </a:rPr>
              <a:t>قياسُ الْكَثَافَةِ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8" name="مخطط انسيابي: محطة طرفية 7"/>
          <p:cNvSpPr/>
          <p:nvPr/>
        </p:nvSpPr>
        <p:spPr>
          <a:xfrm>
            <a:off x="500034" y="4000504"/>
            <a:ext cx="8143932" cy="2286016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  <a:softEdge rad="12700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 dirty="0">
              <a:solidFill>
                <a:schemeClr val="tx1"/>
              </a:solidFill>
            </a:endParaRP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630236" y="4214818"/>
            <a:ext cx="772797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  <a:buSzPct val="110000"/>
              <a:buFont typeface="Arial" pitchFamily="34" charset="0"/>
              <a:buChar char="•"/>
            </a:pPr>
            <a:r>
              <a:rPr lang="ar-EG" sz="4000" b="1" dirty="0">
                <a:latin typeface="Calibri" pitchFamily="34" charset="0"/>
              </a:rPr>
              <a:t> </a:t>
            </a:r>
            <a:r>
              <a:rPr lang="ar-EG" sz="4000" b="1" dirty="0" smtClean="0">
                <a:latin typeface="Calibri" pitchFamily="34" charset="0"/>
              </a:rPr>
              <a:t>وُضِعَتْ قطعةٌ </a:t>
            </a:r>
            <a:r>
              <a:rPr lang="ar-EG" sz="4000" b="1" dirty="0">
                <a:latin typeface="Calibri" pitchFamily="34" charset="0"/>
              </a:rPr>
              <a:t>من الصلصال </a:t>
            </a:r>
            <a:r>
              <a:rPr lang="ar-EG" sz="4000" b="1" dirty="0" smtClean="0">
                <a:latin typeface="Calibri" pitchFamily="34" charset="0"/>
              </a:rPr>
              <a:t>كتلتُها22جم </a:t>
            </a:r>
            <a:r>
              <a:rPr lang="ar-EG" sz="4000" b="1" dirty="0">
                <a:latin typeface="Calibri" pitchFamily="34" charset="0"/>
              </a:rPr>
              <a:t>في مخبار مدرج يحتوي على </a:t>
            </a:r>
            <a:r>
              <a:rPr lang="ar-EG" sz="4000" b="1" dirty="0" smtClean="0">
                <a:latin typeface="Calibri" pitchFamily="34" charset="0"/>
              </a:rPr>
              <a:t>ماء، ارتفع </a:t>
            </a:r>
            <a:r>
              <a:rPr lang="ar-EG" sz="4000" b="1" dirty="0">
                <a:latin typeface="Calibri" pitchFamily="34" charset="0"/>
              </a:rPr>
              <a:t>مستوي الماء </a:t>
            </a:r>
            <a:r>
              <a:rPr lang="ar-EG" sz="4000" b="1" dirty="0" smtClean="0">
                <a:latin typeface="Calibri" pitchFamily="34" charset="0"/>
              </a:rPr>
              <a:t>من40إلى54 مل، ما </a:t>
            </a:r>
            <a:r>
              <a:rPr lang="ar-EG" sz="4000" b="1" dirty="0">
                <a:latin typeface="Calibri" pitchFamily="34" charset="0"/>
              </a:rPr>
              <a:t>كثافة الصلصال؟</a:t>
            </a:r>
            <a:endParaRPr lang="en-US" sz="4000" b="1" dirty="0">
              <a:latin typeface="Calibri" pitchFamily="34" charset="0"/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علوم والرياضي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قياس الكثاف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وُضِعَتْ قطعةٌ من الصلصال.....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31889" y="571480"/>
            <a:ext cx="7426325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8275" lvl="0" indent="-168275">
              <a:buFont typeface="Arial" pitchFamily="34" charset="0"/>
              <a:buChar char="•"/>
            </a:pPr>
            <a:r>
              <a:rPr lang="ar-EG" sz="4400" b="1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حجم قطعة الصلصال </a:t>
            </a:r>
            <a:r>
              <a:rPr lang="ar-EG" sz="4400" b="1" dirty="0" err="1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بالمللتر</a:t>
            </a:r>
            <a:r>
              <a:rPr lang="ar-EG" sz="4400" b="1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=</a:t>
            </a:r>
            <a:br>
              <a:rPr lang="ar-EG" sz="4400" b="1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</a:br>
            <a:r>
              <a:rPr lang="ar-EG" sz="4400" b="1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ar-EG" sz="4400" b="1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54 – </a:t>
            </a:r>
            <a:r>
              <a:rPr lang="ar-EG" sz="4400" b="1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40= </a:t>
            </a:r>
            <a:r>
              <a:rPr lang="ar-EG" sz="4400" b="1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14 مل </a:t>
            </a:r>
            <a:endParaRPr lang="en-US" sz="4400" b="1" dirty="0">
              <a:solidFill>
                <a:srgbClr val="002060"/>
              </a:solidFill>
              <a:latin typeface="Calibri" pitchFamily="34" charset="0"/>
              <a:cs typeface="Times New Roman" pitchFamily="18" charset="0"/>
            </a:endParaRPr>
          </a:p>
          <a:p>
            <a:pPr marL="168275" lvl="0" indent="-168275">
              <a:buFont typeface="Arial" pitchFamily="34" charset="0"/>
              <a:buChar char="•"/>
            </a:pPr>
            <a:r>
              <a:rPr lang="ar-EG" sz="4400" b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حجم قطعة الصلصال بالسنتمتر</a:t>
            </a:r>
            <a:r>
              <a:rPr lang="ar-EG" sz="4400" b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=</a:t>
            </a:r>
            <a:br>
              <a:rPr lang="ar-EG" sz="4400" b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ar-EG" sz="4400" b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ar-EG" sz="4400" b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14 ÷ </a:t>
            </a:r>
            <a:r>
              <a:rPr lang="ar-EG" sz="4400" b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100= 0,14 سم3 </a:t>
            </a:r>
            <a:endParaRPr lang="en-US" sz="4400" b="1" dirty="0">
              <a:solidFill>
                <a:srgbClr val="C00000"/>
              </a:solidFill>
              <a:latin typeface="Calibri" pitchFamily="34" charset="0"/>
              <a:cs typeface="Times New Roman" pitchFamily="18" charset="0"/>
            </a:endParaRPr>
          </a:p>
          <a:p>
            <a:pPr marL="168275" lvl="0" indent="-168275">
              <a:buFont typeface="Arial" pitchFamily="34" charset="0"/>
              <a:buChar char="•"/>
            </a:pPr>
            <a:r>
              <a:rPr lang="ar-EG" sz="4400" b="1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كثافة قطعة </a:t>
            </a:r>
            <a:r>
              <a:rPr lang="ar-EG" sz="4400" b="1" dirty="0" smtClean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الصلصال=</a:t>
            </a:r>
            <a:br>
              <a:rPr lang="ar-EG" sz="4400" b="1" dirty="0" smtClean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</a:br>
            <a:r>
              <a:rPr lang="ar-EG" sz="4400" b="1" dirty="0" smtClean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ar-EG" sz="4400" b="1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الكتلة / </a:t>
            </a:r>
            <a:r>
              <a:rPr lang="ar-EG" sz="4400" b="1" dirty="0" smtClean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الحجم=</a:t>
            </a:r>
            <a:br>
              <a:rPr lang="ar-EG" sz="4400" b="1" dirty="0" smtClean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</a:br>
            <a:r>
              <a:rPr lang="ar-EG" sz="4400" b="1" dirty="0" smtClean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ar-EG" sz="4400" b="1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22جم/ </a:t>
            </a:r>
            <a:r>
              <a:rPr lang="ar-EG" sz="4400" b="1" dirty="0" smtClean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0,14 سم3=</a:t>
            </a:r>
            <a:br>
              <a:rPr lang="ar-EG" sz="4400" b="1" dirty="0" smtClean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</a:br>
            <a:r>
              <a:rPr lang="ar-EG" sz="4400" b="1" dirty="0" smtClean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 157,14 </a:t>
            </a:r>
            <a:r>
              <a:rPr lang="ar-EG" sz="4400" b="1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جم/ سم3 </a:t>
            </a:r>
            <a:endParaRPr lang="en-US" sz="4400" b="1" dirty="0">
              <a:solidFill>
                <a:srgbClr val="0070C0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جم بالمللت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جم قطعة الصلصال بالسنتمت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كثافة قطعة الصلص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مستند 1"/>
          <p:cNvSpPr/>
          <p:nvPr/>
        </p:nvSpPr>
        <p:spPr>
          <a:xfrm>
            <a:off x="3286116" y="571480"/>
            <a:ext cx="5214644" cy="1143008"/>
          </a:xfrm>
          <a:prstGeom prst="flowChartDocumen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1400" b="1" dirty="0">
              <a:solidFill>
                <a:schemeClr val="tx1"/>
              </a:solidFill>
            </a:endParaRPr>
          </a:p>
        </p:txBody>
      </p:sp>
      <p:sp>
        <p:nvSpPr>
          <p:cNvPr id="3" name="Oval 10"/>
          <p:cNvSpPr>
            <a:spLocks noChangeArrowheads="1"/>
          </p:cNvSpPr>
          <p:nvPr/>
        </p:nvSpPr>
        <p:spPr bwMode="auto">
          <a:xfrm>
            <a:off x="7786688" y="857250"/>
            <a:ext cx="520700" cy="466725"/>
          </a:xfrm>
          <a:prstGeom prst="star12">
            <a:avLst>
              <a:gd name="adj" fmla="val 28591"/>
            </a:avLst>
          </a:prstGeom>
          <a:solidFill>
            <a:srgbClr val="FF0000"/>
          </a:solidFill>
          <a:ln w="38100">
            <a:solidFill>
              <a:srgbClr val="C00000"/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4" name="مستطيل 3"/>
          <p:cNvSpPr>
            <a:spLocks noChangeArrowheads="1"/>
          </p:cNvSpPr>
          <p:nvPr/>
        </p:nvSpPr>
        <p:spPr bwMode="auto">
          <a:xfrm>
            <a:off x="3286125" y="679450"/>
            <a:ext cx="45720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 smtClean="0">
                <a:solidFill>
                  <a:srgbClr val="C00000"/>
                </a:solidFill>
                <a:latin typeface="Calibri" pitchFamily="34" charset="0"/>
              </a:rPr>
              <a:t>ما الْكَثَافَة؟ ما الطَّفْو؟</a:t>
            </a:r>
            <a:endParaRPr lang="en-US" sz="4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785786" y="2928935"/>
            <a:ext cx="7572401" cy="2071701"/>
          </a:xfrm>
          <a:prstGeom prst="snip2DiagRect">
            <a:avLst>
              <a:gd name="adj1" fmla="val 0"/>
              <a:gd name="adj2" fmla="val 0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50000"/>
              </a:lnSpc>
              <a:spcAft>
                <a:spcPts val="1000"/>
              </a:spcAft>
              <a:buClr>
                <a:srgbClr val="C00000"/>
              </a:buClr>
              <a:buSzPct val="110000"/>
              <a:buFont typeface="Wingdings" pitchFamily="2" charset="2"/>
              <a:buChar char="q"/>
              <a:defRPr/>
            </a:pPr>
            <a:r>
              <a:rPr lang="ar-EG" sz="4800" b="1" dirty="0">
                <a:latin typeface="+mn-lt"/>
                <a:cs typeface="+mn-cs"/>
              </a:rPr>
              <a:t> </a:t>
            </a:r>
            <a:r>
              <a:rPr lang="ar-EG" sz="4800" b="1" dirty="0" smtClean="0">
                <a:latin typeface="+mn-lt"/>
                <a:cs typeface="+mn-cs"/>
              </a:rPr>
              <a:t>ويمكنُ لجسْمَـيْنِ لهُما الحَجْمُ نفسُه </a:t>
            </a:r>
            <a:r>
              <a:rPr lang="ar-EG" sz="4800" b="1" dirty="0">
                <a:latin typeface="+mn-lt"/>
                <a:cs typeface="+mn-cs"/>
              </a:rPr>
              <a:t>أن </a:t>
            </a:r>
            <a:r>
              <a:rPr lang="ar-EG" sz="4800" b="1" dirty="0" smtClean="0">
                <a:latin typeface="+mn-lt"/>
                <a:cs typeface="+mn-cs"/>
              </a:rPr>
              <a:t>تكونَ كثَافتَاهُمَا مختلفةً. </a:t>
            </a:r>
            <a:endParaRPr lang="en-US" sz="4800" b="1" dirty="0">
              <a:latin typeface="+mn-lt"/>
              <a:cs typeface="+mn-cs"/>
            </a:endParaRPr>
          </a:p>
        </p:txBody>
      </p:sp>
    </p:spTree>
  </p:cSld>
  <p:clrMapOvr>
    <a:masterClrMapping/>
  </p:clrMapOvr>
  <p:transition>
    <p:comb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ويمك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مستند 1"/>
          <p:cNvSpPr/>
          <p:nvPr/>
        </p:nvSpPr>
        <p:spPr>
          <a:xfrm>
            <a:off x="3286116" y="571480"/>
            <a:ext cx="5214644" cy="1143008"/>
          </a:xfrm>
          <a:prstGeom prst="flowChartDocumen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1400" b="1" dirty="0">
              <a:solidFill>
                <a:schemeClr val="tx1"/>
              </a:solidFill>
            </a:endParaRPr>
          </a:p>
        </p:txBody>
      </p:sp>
      <p:sp>
        <p:nvSpPr>
          <p:cNvPr id="3" name="Oval 10"/>
          <p:cNvSpPr>
            <a:spLocks noChangeArrowheads="1"/>
          </p:cNvSpPr>
          <p:nvPr/>
        </p:nvSpPr>
        <p:spPr bwMode="auto">
          <a:xfrm>
            <a:off x="7786688" y="857250"/>
            <a:ext cx="520700" cy="466725"/>
          </a:xfrm>
          <a:prstGeom prst="star12">
            <a:avLst>
              <a:gd name="adj" fmla="val 28591"/>
            </a:avLst>
          </a:prstGeom>
          <a:solidFill>
            <a:srgbClr val="FF0000"/>
          </a:solidFill>
          <a:ln w="38100">
            <a:solidFill>
              <a:srgbClr val="C00000"/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7174" name="مستطيل 3"/>
          <p:cNvSpPr>
            <a:spLocks noChangeArrowheads="1"/>
          </p:cNvSpPr>
          <p:nvPr/>
        </p:nvSpPr>
        <p:spPr bwMode="auto">
          <a:xfrm>
            <a:off x="3286125" y="679450"/>
            <a:ext cx="45720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 smtClean="0">
                <a:solidFill>
                  <a:srgbClr val="C00000"/>
                </a:solidFill>
                <a:latin typeface="Calibri" pitchFamily="34" charset="0"/>
              </a:rPr>
              <a:t>ما الْكَثَافَة؟ ما الطَّفْو؟</a:t>
            </a:r>
            <a:endParaRPr lang="en-US" sz="4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714348" y="4572008"/>
            <a:ext cx="7786688" cy="1785931"/>
          </a:xfrm>
          <a:prstGeom prst="rect">
            <a:avLst/>
          </a:prstGeom>
          <a:noFill/>
          <a:ln w="38100">
            <a:noFill/>
            <a:round/>
            <a:headEnd/>
            <a:tailEnd/>
          </a:ln>
        </p:spPr>
        <p:txBody>
          <a:bodyPr anchor="ctr"/>
          <a:lstStyle/>
          <a:p>
            <a:pPr algn="justLow">
              <a:spcAft>
                <a:spcPts val="1000"/>
              </a:spcAft>
              <a:buClr>
                <a:srgbClr val="C00000"/>
              </a:buClr>
              <a:buSzPct val="110000"/>
              <a:buFont typeface="Wingdings" pitchFamily="2" charset="2"/>
              <a:buChar char="q"/>
            </a:pPr>
            <a:r>
              <a:rPr lang="ar-EG" sz="3600" b="1" dirty="0" smtClean="0">
                <a:latin typeface="Calibri" pitchFamily="34" charset="0"/>
              </a:rPr>
              <a:t> صندوقُ </a:t>
            </a:r>
            <a:r>
              <a:rPr lang="ar-EG" sz="3600" b="1" dirty="0">
                <a:latin typeface="Calibri" pitchFamily="34" charset="0"/>
              </a:rPr>
              <a:t>الحديد؛ لأنه </a:t>
            </a:r>
            <a:r>
              <a:rPr lang="ar-EG" sz="3600" b="1" dirty="0" smtClean="0">
                <a:latin typeface="Calibri" pitchFamily="34" charset="0"/>
              </a:rPr>
              <a:t>يحوِي كتلةً أكبرَ </a:t>
            </a:r>
            <a:r>
              <a:rPr lang="ar-EG" sz="3600" b="1" dirty="0">
                <a:latin typeface="Calibri" pitchFamily="34" charset="0"/>
              </a:rPr>
              <a:t>في </a:t>
            </a:r>
            <a:r>
              <a:rPr lang="ar-EG" sz="3600" b="1" dirty="0" smtClean="0">
                <a:latin typeface="Calibri" pitchFamily="34" charset="0"/>
              </a:rPr>
              <a:t>حيِّزٍ مماثلٍ للمملوءِ بالريشِ.</a:t>
            </a:r>
            <a:endParaRPr lang="en-US" sz="3600" b="1" dirty="0">
              <a:latin typeface="Calibri" pitchFamily="34" charset="0"/>
            </a:endParaRP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714375" y="2143116"/>
            <a:ext cx="7786688" cy="2357454"/>
          </a:xfrm>
          <a:prstGeom prst="rect">
            <a:avLst/>
          </a:prstGeom>
          <a:noFill/>
          <a:ln w="38100">
            <a:noFill/>
            <a:round/>
            <a:headEnd/>
            <a:tailEnd/>
          </a:ln>
        </p:spPr>
        <p:txBody>
          <a:bodyPr anchor="ctr"/>
          <a:lstStyle/>
          <a:p>
            <a:pPr algn="justLow">
              <a:lnSpc>
                <a:spcPct val="150000"/>
              </a:lnSpc>
              <a:spcAft>
                <a:spcPts val="1000"/>
              </a:spcAft>
              <a:buClr>
                <a:srgbClr val="C00000"/>
              </a:buClr>
              <a:buSzPct val="110000"/>
              <a:buFont typeface="Wingdings" pitchFamily="2" charset="2"/>
              <a:buChar char="q"/>
            </a:pPr>
            <a:r>
              <a:rPr lang="ar-EG" sz="3600" b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ar-EG" sz="3600" b="1" dirty="0" smtClean="0">
                <a:solidFill>
                  <a:srgbClr val="002060"/>
                </a:solidFill>
              </a:rPr>
              <a:t>أفترضُ أن صندوقيْنِ لهما الحجْمُ نفسُه؛ </a:t>
            </a:r>
            <a:br>
              <a:rPr lang="ar-EG" sz="3600" b="1" dirty="0" smtClean="0">
                <a:solidFill>
                  <a:srgbClr val="002060"/>
                </a:solidFill>
              </a:rPr>
            </a:br>
            <a:r>
              <a:rPr lang="ar-EG" sz="3600" b="1" dirty="0" smtClean="0">
                <a:solidFill>
                  <a:srgbClr val="002060"/>
                </a:solidFill>
                <a:latin typeface="Calibri" pitchFamily="34" charset="0"/>
              </a:rPr>
              <a:t>أحدُهما مملوءٌ بالريشِ، والآخرُ مملوءٌ بالحديد. أيهما تكون كثافتُه أكبرَ؟ </a:t>
            </a:r>
            <a:endParaRPr lang="en-US" sz="36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circl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فترض أ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صندوق الح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مستند 1"/>
          <p:cNvSpPr/>
          <p:nvPr/>
        </p:nvSpPr>
        <p:spPr>
          <a:xfrm>
            <a:off x="3286116" y="571480"/>
            <a:ext cx="5214644" cy="1143008"/>
          </a:xfrm>
          <a:prstGeom prst="flowChartDocumen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1400" b="1" dirty="0">
              <a:solidFill>
                <a:schemeClr val="tx1"/>
              </a:solidFill>
            </a:endParaRPr>
          </a:p>
        </p:txBody>
      </p:sp>
      <p:sp>
        <p:nvSpPr>
          <p:cNvPr id="3" name="Oval 10"/>
          <p:cNvSpPr>
            <a:spLocks noChangeArrowheads="1"/>
          </p:cNvSpPr>
          <p:nvPr/>
        </p:nvSpPr>
        <p:spPr bwMode="auto">
          <a:xfrm>
            <a:off x="7786688" y="857250"/>
            <a:ext cx="520700" cy="466725"/>
          </a:xfrm>
          <a:prstGeom prst="star12">
            <a:avLst>
              <a:gd name="adj" fmla="val 28591"/>
            </a:avLst>
          </a:prstGeom>
          <a:solidFill>
            <a:srgbClr val="FF0000"/>
          </a:solidFill>
          <a:ln w="38100">
            <a:solidFill>
              <a:srgbClr val="C00000"/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4" name="مستطيل 3"/>
          <p:cNvSpPr>
            <a:spLocks noChangeArrowheads="1"/>
          </p:cNvSpPr>
          <p:nvPr/>
        </p:nvSpPr>
        <p:spPr bwMode="auto">
          <a:xfrm>
            <a:off x="3286125" y="679450"/>
            <a:ext cx="45720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 smtClean="0">
                <a:solidFill>
                  <a:srgbClr val="C00000"/>
                </a:solidFill>
                <a:latin typeface="Calibri" pitchFamily="34" charset="0"/>
              </a:rPr>
              <a:t>ما الْكَثَافَة؟ ما الطَّفْو؟</a:t>
            </a:r>
            <a:endParaRPr lang="en-US" sz="4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714375" y="2643201"/>
            <a:ext cx="7786688" cy="2857501"/>
          </a:xfrm>
          <a:prstGeom prst="rect">
            <a:avLst/>
          </a:prstGeom>
          <a:noFill/>
          <a:ln w="38100">
            <a:noFill/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150000"/>
              </a:lnSpc>
              <a:spcAft>
                <a:spcPts val="1000"/>
              </a:spcAft>
              <a:buClr>
                <a:srgbClr val="C00000"/>
              </a:buClr>
              <a:buSzPct val="110000"/>
              <a:buFont typeface="Wingdings" pitchFamily="2" charset="2"/>
              <a:buChar char="q"/>
            </a:pPr>
            <a:r>
              <a:rPr lang="ar-EG" sz="4000" b="1" dirty="0" smtClean="0">
                <a:solidFill>
                  <a:srgbClr val="7030A0"/>
                </a:solidFill>
                <a:latin typeface="Calibri" pitchFamily="34" charset="0"/>
              </a:rPr>
              <a:t> ويطفُو الجسمُ </a:t>
            </a:r>
            <a:r>
              <a:rPr lang="ar-EG" sz="4000" b="1" dirty="0">
                <a:solidFill>
                  <a:srgbClr val="7030A0"/>
                </a:solidFill>
                <a:latin typeface="Calibri" pitchFamily="34" charset="0"/>
              </a:rPr>
              <a:t>إذا </a:t>
            </a:r>
            <a:r>
              <a:rPr lang="ar-EG" sz="4000" b="1" dirty="0" smtClean="0">
                <a:solidFill>
                  <a:srgbClr val="7030A0"/>
                </a:solidFill>
                <a:latin typeface="Calibri" pitchFamily="34" charset="0"/>
              </a:rPr>
              <a:t>كانَ أقلَّ كثافةً </a:t>
            </a:r>
            <a:r>
              <a:rPr lang="ar-EG" sz="4000" b="1" dirty="0">
                <a:solidFill>
                  <a:srgbClr val="7030A0"/>
                </a:solidFill>
                <a:latin typeface="Calibri" pitchFamily="34" charset="0"/>
              </a:rPr>
              <a:t>من </a:t>
            </a:r>
            <a:r>
              <a:rPr lang="ar-EG" sz="4000" b="1" dirty="0" smtClean="0">
                <a:solidFill>
                  <a:srgbClr val="7030A0"/>
                </a:solidFill>
                <a:latin typeface="Calibri" pitchFamily="34" charset="0"/>
              </a:rPr>
              <a:t>السائلِ، </a:t>
            </a:r>
            <a:br>
              <a:rPr lang="ar-EG" sz="4000" b="1" dirty="0" smtClean="0">
                <a:solidFill>
                  <a:srgbClr val="7030A0"/>
                </a:solidFill>
                <a:latin typeface="Calibri" pitchFamily="34" charset="0"/>
              </a:rPr>
            </a:br>
            <a:r>
              <a:rPr lang="ar-EG" sz="4000" b="1" dirty="0" smtClean="0">
                <a:solidFill>
                  <a:srgbClr val="7030A0"/>
                </a:solidFill>
                <a:latin typeface="Calibri" pitchFamily="34" charset="0"/>
              </a:rPr>
              <a:t>أو الغازِ </a:t>
            </a:r>
            <a:r>
              <a:rPr lang="ar-EG" sz="4000" b="1" dirty="0">
                <a:solidFill>
                  <a:srgbClr val="7030A0"/>
                </a:solidFill>
                <a:latin typeface="Calibri" pitchFamily="34" charset="0"/>
              </a:rPr>
              <a:t>الذي </a:t>
            </a:r>
            <a:r>
              <a:rPr lang="ar-EG" sz="4000" b="1" dirty="0" smtClean="0">
                <a:solidFill>
                  <a:srgbClr val="7030A0"/>
                </a:solidFill>
                <a:latin typeface="Calibri" pitchFamily="34" charset="0"/>
              </a:rPr>
              <a:t>يوضَع فيه، </a:t>
            </a:r>
            <a:br>
              <a:rPr lang="ar-EG" sz="4000" b="1" dirty="0" smtClean="0">
                <a:solidFill>
                  <a:srgbClr val="7030A0"/>
                </a:solidFill>
                <a:latin typeface="Calibri" pitchFamily="34" charset="0"/>
              </a:rPr>
            </a:br>
            <a:r>
              <a:rPr lang="ar-EG" sz="4000" b="1" dirty="0" smtClean="0">
                <a:solidFill>
                  <a:srgbClr val="7030A0"/>
                </a:solidFill>
                <a:latin typeface="Calibri" pitchFamily="34" charset="0"/>
              </a:rPr>
              <a:t>ويَغْرَقُ </a:t>
            </a:r>
            <a:r>
              <a:rPr lang="ar-EG" sz="4000" b="1" dirty="0">
                <a:solidFill>
                  <a:srgbClr val="7030A0"/>
                </a:solidFill>
                <a:latin typeface="Calibri" pitchFamily="34" charset="0"/>
              </a:rPr>
              <a:t>إذا </a:t>
            </a:r>
            <a:r>
              <a:rPr lang="ar-EG" sz="4000" b="1" dirty="0" smtClean="0">
                <a:solidFill>
                  <a:srgbClr val="7030A0"/>
                </a:solidFill>
                <a:latin typeface="Calibri" pitchFamily="34" charset="0"/>
              </a:rPr>
              <a:t>كانَ أكثرَ كثافةً منهما. </a:t>
            </a:r>
            <a:endParaRPr lang="en-US" sz="4000" b="1" dirty="0">
              <a:solidFill>
                <a:srgbClr val="7030A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comb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ويطفو الجس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4017</TotalTime>
  <Words>1180</Words>
  <Application>Microsoft Office PowerPoint</Application>
  <PresentationFormat>عرض على الشاشة (3:4)‏</PresentationFormat>
  <Paragraphs>187</Paragraphs>
  <Slides>65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65</vt:i4>
      </vt:variant>
    </vt:vector>
  </HeadingPairs>
  <TitlesOfParts>
    <vt:vector size="66" baseType="lpstr">
      <vt:lpstr>سمة Office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  <vt:lpstr>الشريحة 41</vt:lpstr>
      <vt:lpstr>الشريحة 42</vt:lpstr>
      <vt:lpstr>الشريحة 43</vt:lpstr>
      <vt:lpstr>الشريحة 44</vt:lpstr>
      <vt:lpstr>الشريحة 45</vt:lpstr>
      <vt:lpstr>الشريحة 46</vt:lpstr>
      <vt:lpstr>الشريحة 47</vt:lpstr>
      <vt:lpstr>الشريحة 48</vt:lpstr>
      <vt:lpstr>الشريحة 49</vt:lpstr>
      <vt:lpstr>الشريحة 50</vt:lpstr>
      <vt:lpstr>الشريحة 51</vt:lpstr>
      <vt:lpstr>الشريحة 52</vt:lpstr>
      <vt:lpstr>الشريحة 53</vt:lpstr>
      <vt:lpstr>الشريحة 54</vt:lpstr>
      <vt:lpstr>الشريحة 55</vt:lpstr>
      <vt:lpstr>الشريحة 56</vt:lpstr>
      <vt:lpstr>الشريحة 57</vt:lpstr>
      <vt:lpstr>الشريحة 58</vt:lpstr>
      <vt:lpstr>الشريحة 59</vt:lpstr>
      <vt:lpstr>الشريحة 60</vt:lpstr>
      <vt:lpstr>الشريحة 61</vt:lpstr>
      <vt:lpstr>الشريحة 62</vt:lpstr>
      <vt:lpstr>الشريحة 63</vt:lpstr>
      <vt:lpstr>الشريحة 64</vt:lpstr>
      <vt:lpstr>الشريحة 65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علوم6ب - الفصل التاسع</dc:title>
  <dc:subject>تابع الدرس الأول الخصائص الفيزيائية للمادة</dc:subject>
  <dc:creator>أ/ بندر الحازمي</dc:creator>
  <cp:keywords>حقيبة إنجاز المعلم و المعلمة</cp:keywords>
  <cp:lastModifiedBy>123</cp:lastModifiedBy>
  <cp:revision>171</cp:revision>
  <dcterms:created xsi:type="dcterms:W3CDTF">2011-12-25T15:22:47Z</dcterms:created>
  <dcterms:modified xsi:type="dcterms:W3CDTF">2016-12-17T08:31:26Z</dcterms:modified>
</cp:coreProperties>
</file>