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9" r:id="rId2"/>
    <p:sldId id="256" r:id="rId3"/>
    <p:sldId id="260" r:id="rId4"/>
    <p:sldId id="331" r:id="rId5"/>
    <p:sldId id="261" r:id="rId6"/>
    <p:sldId id="333" r:id="rId7"/>
    <p:sldId id="258" r:id="rId8"/>
    <p:sldId id="334" r:id="rId9"/>
    <p:sldId id="264" r:id="rId10"/>
    <p:sldId id="265" r:id="rId11"/>
    <p:sldId id="266" r:id="rId12"/>
    <p:sldId id="335" r:id="rId13"/>
    <p:sldId id="262" r:id="rId14"/>
    <p:sldId id="344" r:id="rId15"/>
    <p:sldId id="268" r:id="rId16"/>
    <p:sldId id="329" r:id="rId17"/>
    <p:sldId id="336" r:id="rId18"/>
    <p:sldId id="272" r:id="rId19"/>
    <p:sldId id="269" r:id="rId20"/>
    <p:sldId id="340" r:id="rId21"/>
    <p:sldId id="270" r:id="rId22"/>
    <p:sldId id="277" r:id="rId23"/>
    <p:sldId id="273" r:id="rId24"/>
    <p:sldId id="274" r:id="rId25"/>
    <p:sldId id="275" r:id="rId26"/>
    <p:sldId id="341" r:id="rId27"/>
    <p:sldId id="332" r:id="rId28"/>
    <p:sldId id="276" r:id="rId29"/>
    <p:sldId id="342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71" r:id="rId38"/>
    <p:sldId id="343" r:id="rId39"/>
    <p:sldId id="286" r:id="rId40"/>
    <p:sldId id="288" r:id="rId41"/>
    <p:sldId id="290" r:id="rId42"/>
    <p:sldId id="338" r:id="rId43"/>
    <p:sldId id="291" r:id="rId44"/>
    <p:sldId id="337" r:id="rId45"/>
    <p:sldId id="292" r:id="rId46"/>
    <p:sldId id="339" r:id="rId47"/>
    <p:sldId id="289" r:id="rId48"/>
    <p:sldId id="330" r:id="rId49"/>
    <p:sldId id="345" r:id="rId50"/>
    <p:sldId id="285" r:id="rId51"/>
  </p:sldIdLst>
  <p:sldSz cx="9144000" cy="6858000" type="screen4x3"/>
  <p:notesSz cx="6858000" cy="9144000"/>
  <p:defaultTextStyle>
    <a:defPPr>
      <a:defRPr lang="ar-S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1DC0E1"/>
    <a:srgbClr val="FFCCFF"/>
    <a:srgbClr val="CC9900"/>
    <a:srgbClr val="FFFF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نمط ذو سمات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88502" autoAdjust="0"/>
    <p:restoredTop sz="94603" autoAdjust="0"/>
  </p:normalViewPr>
  <p:slideViewPr>
    <p:cSldViewPr>
      <p:cViewPr>
        <p:scale>
          <a:sx n="50" d="100"/>
          <a:sy n="50" d="100"/>
        </p:scale>
        <p:origin x="246" y="-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86D6D-10AF-4DD4-A5D0-DAFF78666B35}" type="datetimeFigureOut">
              <a:rPr lang="ar-SA"/>
              <a:pPr>
                <a:defRPr/>
              </a:pPr>
              <a:t>18/03/1438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0554E-4CAB-433B-9FF2-29B1D8DF0FC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1936E-06E3-4F9D-88B3-EBEC1A730C9E}" type="datetimeFigureOut">
              <a:rPr lang="ar-SA"/>
              <a:pPr>
                <a:defRPr/>
              </a:pPr>
              <a:t>18/03/1438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E8A3F-6ECD-4364-972D-0FE64EF7926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26047-BCB5-4BE1-843C-1CDFFE96872E}" type="datetimeFigureOut">
              <a:rPr lang="ar-SA"/>
              <a:pPr>
                <a:defRPr/>
              </a:pPr>
              <a:t>18/03/1438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80076-1438-494A-A2F1-A93F4390FC3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45F50-1D2E-476A-B7F2-CB0305D26DDB}" type="datetimeFigureOut">
              <a:rPr lang="ar-SA"/>
              <a:pPr>
                <a:defRPr/>
              </a:pPr>
              <a:t>18/03/1438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7C063-31D6-421B-94CE-AE921942B72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6FC03-FF75-41DA-954D-7FFBF9FC0148}" type="datetimeFigureOut">
              <a:rPr lang="ar-SA"/>
              <a:pPr>
                <a:defRPr/>
              </a:pPr>
              <a:t>18/03/1438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603AE-63D6-4C1E-8C61-A3450C255F9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216D0-BBED-4EBB-9325-0FE26D78F221}" type="datetimeFigureOut">
              <a:rPr lang="ar-SA"/>
              <a:pPr>
                <a:defRPr/>
              </a:pPr>
              <a:t>18/03/1438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B9EDC-A254-4057-8B3A-91B4393CFC2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3F043-EC93-4A64-B9A3-84D61C812D48}" type="datetimeFigureOut">
              <a:rPr lang="ar-SA"/>
              <a:pPr>
                <a:defRPr/>
              </a:pPr>
              <a:t>18/03/1438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2AF8D-C041-40D9-AD82-13D81B3722EF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BB2B0-7262-4DD0-BF07-7E116A14C1D9}" type="datetimeFigureOut">
              <a:rPr lang="ar-SA"/>
              <a:pPr>
                <a:defRPr/>
              </a:pPr>
              <a:t>18/03/1438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E27B7-2ED8-4A9B-B7E8-EEB64D22DE2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47E5C-B54B-4299-97EB-0F246FADBBD1}" type="datetimeFigureOut">
              <a:rPr lang="ar-SA"/>
              <a:pPr>
                <a:defRPr/>
              </a:pPr>
              <a:t>18/03/1438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28626-186C-44F2-822C-2FF46ED4002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79198-F9E3-4E48-B7B8-ECC1C9A3DA85}" type="datetimeFigureOut">
              <a:rPr lang="ar-SA"/>
              <a:pPr>
                <a:defRPr/>
              </a:pPr>
              <a:t>18/03/1438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87003-1698-4F21-AEEA-562FD4D3C9C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AF9D4-081E-4B5A-9408-A2052EEAF1C6}" type="datetimeFigureOut">
              <a:rPr lang="ar-SA"/>
              <a:pPr>
                <a:defRPr/>
              </a:pPr>
              <a:t>18/03/1438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D87A0-E36D-4D84-8E74-B49F5309A3F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97C8A8-21A6-444B-B2CE-14A7BAF0BFAC}" type="datetimeFigureOut">
              <a:rPr lang="ar-SA"/>
              <a:pPr>
                <a:defRPr/>
              </a:pPr>
              <a:t>18/03/1438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1DF24E-FD00-4ECE-944F-7D54AA58062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mb/>
    <p:sndAc>
      <p:stSnd>
        <p:snd r:embed="rId13" name="type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audio" Target="../media/audio15.wav"/><Relationship Id="rId4" Type="http://schemas.openxmlformats.org/officeDocument/2006/relationships/audio" Target="../media/audio14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audio" Target="../media/audio3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audio" Target="../media/audio3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audio" Target="../media/audio38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audio" Target="../media/audio39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1.wav"/><Relationship Id="rId7" Type="http://schemas.openxmlformats.org/officeDocument/2006/relationships/image" Target="../media/image13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audio" Target="../media/audio43.wav"/><Relationship Id="rId4" Type="http://schemas.openxmlformats.org/officeDocument/2006/relationships/audio" Target="../media/audio4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emf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6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2.wav"/><Relationship Id="rId3" Type="http://schemas.openxmlformats.org/officeDocument/2006/relationships/audio" Target="../media/audio47.wav"/><Relationship Id="rId7" Type="http://schemas.openxmlformats.org/officeDocument/2006/relationships/audio" Target="../media/audio5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0.wav"/><Relationship Id="rId5" Type="http://schemas.openxmlformats.org/officeDocument/2006/relationships/audio" Target="../media/audio49.wav"/><Relationship Id="rId4" Type="http://schemas.openxmlformats.org/officeDocument/2006/relationships/audio" Target="../media/audio48.wav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5.wav"/><Relationship Id="rId4" Type="http://schemas.openxmlformats.org/officeDocument/2006/relationships/audio" Target="../media/audio5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6.wav"/><Relationship Id="rId4" Type="http://schemas.openxmlformats.org/officeDocument/2006/relationships/audio" Target="../media/audio54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9.wav"/><Relationship Id="rId4" Type="http://schemas.openxmlformats.org/officeDocument/2006/relationships/audio" Target="../media/audio58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6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63.wav"/><Relationship Id="rId4" Type="http://schemas.openxmlformats.org/officeDocument/2006/relationships/audio" Target="../media/audio6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9.wav"/><Relationship Id="rId5" Type="http://schemas.openxmlformats.org/officeDocument/2006/relationships/audio" Target="../media/audio68.wav"/><Relationship Id="rId4" Type="http://schemas.openxmlformats.org/officeDocument/2006/relationships/audio" Target="../media/audio58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7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3.wav"/><Relationship Id="rId5" Type="http://schemas.openxmlformats.org/officeDocument/2006/relationships/audio" Target="../media/audio74.wav"/><Relationship Id="rId4" Type="http://schemas.openxmlformats.org/officeDocument/2006/relationships/audio" Target="../media/audio58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79.wav"/><Relationship Id="rId3" Type="http://schemas.openxmlformats.org/officeDocument/2006/relationships/audio" Target="../media/audio58.wav"/><Relationship Id="rId7" Type="http://schemas.openxmlformats.org/officeDocument/2006/relationships/audio" Target="../media/audio78.wav"/><Relationship Id="rId12" Type="http://schemas.openxmlformats.org/officeDocument/2006/relationships/audio" Target="../media/audio8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7.wav"/><Relationship Id="rId11" Type="http://schemas.openxmlformats.org/officeDocument/2006/relationships/audio" Target="../media/audio82.wav"/><Relationship Id="rId5" Type="http://schemas.openxmlformats.org/officeDocument/2006/relationships/audio" Target="../media/audio76.wav"/><Relationship Id="rId10" Type="http://schemas.openxmlformats.org/officeDocument/2006/relationships/audio" Target="../media/audio81.wav"/><Relationship Id="rId4" Type="http://schemas.openxmlformats.org/officeDocument/2006/relationships/audio" Target="../media/audio75.wav"/><Relationship Id="rId9" Type="http://schemas.openxmlformats.org/officeDocument/2006/relationships/audio" Target="../media/audio80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88.wav"/><Relationship Id="rId3" Type="http://schemas.openxmlformats.org/officeDocument/2006/relationships/audio" Target="../media/audio58.wav"/><Relationship Id="rId7" Type="http://schemas.openxmlformats.org/officeDocument/2006/relationships/audio" Target="../media/audio8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6.wav"/><Relationship Id="rId5" Type="http://schemas.openxmlformats.org/officeDocument/2006/relationships/audio" Target="../media/audio85.wav"/><Relationship Id="rId4" Type="http://schemas.openxmlformats.org/officeDocument/2006/relationships/audio" Target="../media/audio84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90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audio" Target="../media/audio94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96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0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9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99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5.wav"/><Relationship Id="rId7" Type="http://schemas.openxmlformats.org/officeDocument/2006/relationships/audio" Target="../media/audio10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8.wav"/><Relationship Id="rId5" Type="http://schemas.openxmlformats.org/officeDocument/2006/relationships/audio" Target="../media/audio107.wav"/><Relationship Id="rId4" Type="http://schemas.openxmlformats.org/officeDocument/2006/relationships/audio" Target="../media/audio106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1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7" Type="http://schemas.openxmlformats.org/officeDocument/2006/relationships/audio" Target="../media/audio2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4.wav"/><Relationship Id="rId5" Type="http://schemas.openxmlformats.org/officeDocument/2006/relationships/audio" Target="../media/audio23.wav"/><Relationship Id="rId4" Type="http://schemas.openxmlformats.org/officeDocument/2006/relationships/audio" Target="../media/audio22.wav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13.wav"/><Relationship Id="rId7" Type="http://schemas.openxmlformats.org/officeDocument/2006/relationships/audio" Target="../media/audio11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6.wav"/><Relationship Id="rId5" Type="http://schemas.openxmlformats.org/officeDocument/2006/relationships/audio" Target="../media/audio115.wav"/><Relationship Id="rId10" Type="http://schemas.openxmlformats.org/officeDocument/2006/relationships/image" Target="../media/image21.png"/><Relationship Id="rId4" Type="http://schemas.openxmlformats.org/officeDocument/2006/relationships/audio" Target="../media/audio114.wa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audio" Target="../media/audio28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audio" Target="../media/audio30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audio" Target="../media/audio3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وايا قطرية مستديرة 1"/>
          <p:cNvSpPr/>
          <p:nvPr/>
        </p:nvSpPr>
        <p:spPr>
          <a:xfrm>
            <a:off x="4214813" y="585788"/>
            <a:ext cx="4456112" cy="1554162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 dirty="0">
              <a:solidFill>
                <a:schemeClr val="tx1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4214813" y="841375"/>
            <a:ext cx="4643437" cy="101600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 smtClean="0">
                <a:solidFill>
                  <a:schemeClr val="bg1"/>
                </a:solidFill>
              </a:rPr>
              <a:t>الْوَحْدَةُ </a:t>
            </a:r>
            <a:r>
              <a:rPr lang="ar-EG" sz="6000" b="1" dirty="0" smtClean="0">
                <a:solidFill>
                  <a:schemeClr val="bg1"/>
                </a:solidFill>
                <a:latin typeface="+mn-lt"/>
                <a:cs typeface="+mn-cs"/>
              </a:rPr>
              <a:t>الْخَامِسَةُ</a:t>
            </a:r>
            <a:endParaRPr lang="ar-EG" sz="60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214313" y="2928938"/>
            <a:ext cx="5072062" cy="2511425"/>
            <a:chOff x="270" y="904"/>
            <a:chExt cx="5355" cy="2291"/>
          </a:xfrm>
        </p:grpSpPr>
        <p:grpSp>
          <p:nvGrpSpPr>
            <p:cNvPr id="2053" name="Group 8"/>
            <p:cNvGrpSpPr>
              <a:grpSpLocks/>
            </p:cNvGrpSpPr>
            <p:nvPr/>
          </p:nvGrpSpPr>
          <p:grpSpPr bwMode="auto">
            <a:xfrm>
              <a:off x="270" y="904"/>
              <a:ext cx="5355" cy="2291"/>
              <a:chOff x="3000343" y="248185"/>
              <a:chExt cx="5929375" cy="2037805"/>
            </a:xfrm>
          </p:grpSpPr>
          <p:sp>
            <p:nvSpPr>
              <p:cNvPr id="8" name="Double Wave 11"/>
              <p:cNvSpPr/>
              <p:nvPr/>
            </p:nvSpPr>
            <p:spPr>
              <a:xfrm>
                <a:off x="3000343" y="248185"/>
                <a:ext cx="5571200" cy="1711910"/>
              </a:xfrm>
              <a:prstGeom prst="doubleWave">
                <a:avLst>
                  <a:gd name="adj1" fmla="val 5777"/>
                  <a:gd name="adj2" fmla="val -593"/>
                </a:avLst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Double Wave 10"/>
              <p:cNvSpPr/>
              <p:nvPr/>
            </p:nvSpPr>
            <p:spPr>
              <a:xfrm>
                <a:off x="3356662" y="571503"/>
                <a:ext cx="5573056" cy="1714487"/>
              </a:xfrm>
              <a:prstGeom prst="doubleWave">
                <a:avLst>
                  <a:gd name="adj1" fmla="val 3699"/>
                  <a:gd name="adj2" fmla="val -4539"/>
                </a:avLst>
              </a:prstGeom>
              <a:solidFill>
                <a:srgbClr val="99000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Double Wave 9"/>
              <p:cNvSpPr/>
              <p:nvPr/>
            </p:nvSpPr>
            <p:spPr>
              <a:xfrm>
                <a:off x="3165511" y="366692"/>
                <a:ext cx="5571200" cy="1713199"/>
              </a:xfrm>
              <a:prstGeom prst="doubleWave">
                <a:avLst>
                  <a:gd name="adj1" fmla="val 4618"/>
                  <a:gd name="adj2" fmla="val -3208"/>
                </a:avLst>
              </a:prstGeom>
              <a:solidFill>
                <a:srgbClr val="FFFF0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" name="TextBox 3"/>
            <p:cNvSpPr txBox="1">
              <a:spLocks noChangeArrowheads="1"/>
            </p:cNvSpPr>
            <p:nvPr/>
          </p:nvSpPr>
          <p:spPr bwMode="auto">
            <a:xfrm>
              <a:off x="671" y="1283"/>
              <a:ext cx="4529" cy="1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9600" b="1" dirty="0" smtClean="0">
                  <a:solidFill>
                    <a:srgbClr val="FF0000"/>
                  </a:solidFill>
                  <a:latin typeface="+mn-lt"/>
                  <a:cs typeface="+mn-cs"/>
                </a:rPr>
                <a:t>الْمَادَّةُ</a:t>
              </a:r>
              <a:endParaRPr lang="ar-EG" sz="9600" b="1" dirty="0">
                <a:solidFill>
                  <a:srgbClr val="FF0000"/>
                </a:solidFill>
                <a:latin typeface="+mn-lt"/>
                <a:cs typeface="+mn-cs"/>
              </a:endParaRPr>
            </a:p>
          </p:txBody>
        </p:sp>
      </p:grp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وحدة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ا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جسم مشطوف الحواف 11"/>
          <p:cNvSpPr/>
          <p:nvPr/>
        </p:nvSpPr>
        <p:spPr>
          <a:xfrm>
            <a:off x="4143372" y="928670"/>
            <a:ext cx="4286280" cy="1441852"/>
          </a:xfrm>
          <a:prstGeom prst="bevel">
            <a:avLst>
              <a:gd name="adj" fmla="val 12338"/>
            </a:avLst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  <a:tileRect r="-100000" b="-100000"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 smtClean="0">
                <a:solidFill>
                  <a:srgbClr val="C00000"/>
                </a:solidFill>
              </a:rPr>
              <a:t>الْمَخْلُوط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13" name="وسيلة شرح مستطيلة مستديرة الزوايا 12"/>
          <p:cNvSpPr/>
          <p:nvPr/>
        </p:nvSpPr>
        <p:spPr>
          <a:xfrm>
            <a:off x="1714500" y="4457700"/>
            <a:ext cx="6286500" cy="1600438"/>
          </a:xfrm>
          <a:prstGeom prst="wedgeRoundRectCallout">
            <a:avLst>
              <a:gd name="adj1" fmla="val -55439"/>
              <a:gd name="adj2" fmla="val -49514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chemeClr val="tx1"/>
                </a:solidFill>
              </a:rPr>
              <a:t>مزيج من </a:t>
            </a:r>
            <a:r>
              <a:rPr lang="ar-EG" sz="4400" b="1" dirty="0" smtClean="0">
                <a:solidFill>
                  <a:schemeClr val="tx1"/>
                </a:solidFill>
              </a:rPr>
              <a:t>مادتيْن </a:t>
            </a:r>
            <a:r>
              <a:rPr lang="ar-EG" sz="4400" b="1" dirty="0">
                <a:solidFill>
                  <a:schemeClr val="tx1"/>
                </a:solidFill>
              </a:rPr>
              <a:t>أو </a:t>
            </a:r>
            <a:r>
              <a:rPr lang="ar-EG" sz="4400" b="1" dirty="0" smtClean="0">
                <a:solidFill>
                  <a:schemeClr val="tx1"/>
                </a:solidFill>
              </a:rPr>
              <a:t>أكثر، </a:t>
            </a:r>
            <a:br>
              <a:rPr lang="ar-EG" sz="4400" b="1" dirty="0" smtClean="0">
                <a:solidFill>
                  <a:schemeClr val="tx1"/>
                </a:solidFill>
              </a:rPr>
            </a:br>
            <a:r>
              <a:rPr lang="ar-EG" sz="4400" b="1" dirty="0" smtClean="0">
                <a:solidFill>
                  <a:schemeClr val="tx1"/>
                </a:solidFill>
              </a:rPr>
              <a:t>بحيث </a:t>
            </a:r>
            <a:r>
              <a:rPr lang="ar-EG" sz="4400" b="1" dirty="0">
                <a:solidFill>
                  <a:schemeClr val="tx1"/>
                </a:solidFill>
              </a:rPr>
              <a:t>لا </a:t>
            </a:r>
            <a:r>
              <a:rPr lang="ar-EG" sz="4400" b="1" dirty="0" smtClean="0">
                <a:solidFill>
                  <a:schemeClr val="tx1"/>
                </a:solidFill>
              </a:rPr>
              <a:t>تتكوَّنُ مَادَّةٌ جديدة. 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50" y="928688"/>
            <a:ext cx="2919413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خلو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زيج من مادت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جسم مشطوف الحواف 11"/>
          <p:cNvSpPr/>
          <p:nvPr/>
        </p:nvSpPr>
        <p:spPr>
          <a:xfrm>
            <a:off x="4214810" y="987016"/>
            <a:ext cx="4286280" cy="1441852"/>
          </a:xfrm>
          <a:prstGeom prst="bevel">
            <a:avLst>
              <a:gd name="adj" fmla="val 12338"/>
            </a:avLst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  <a:tileRect r="-100000" b="-100000"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 smtClean="0">
                <a:solidFill>
                  <a:srgbClr val="C00000"/>
                </a:solidFill>
              </a:rPr>
              <a:t>الْمَحْلُول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13" name="وسيلة شرح مستطيلة مستديرة الزوايا 12"/>
          <p:cNvSpPr/>
          <p:nvPr/>
        </p:nvSpPr>
        <p:spPr>
          <a:xfrm>
            <a:off x="2428859" y="4457700"/>
            <a:ext cx="5429265" cy="1600438"/>
          </a:xfrm>
          <a:prstGeom prst="wedgeRoundRectCallout">
            <a:avLst>
              <a:gd name="adj1" fmla="val -55439"/>
              <a:gd name="adj2" fmla="val -49514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 smtClean="0">
                <a:solidFill>
                  <a:schemeClr val="tx1"/>
                </a:solidFill>
              </a:rPr>
              <a:t>مَخْلُوطٌ مُكَوَّن </a:t>
            </a:r>
            <a:r>
              <a:rPr lang="ar-EG" sz="4400" b="1" dirty="0">
                <a:solidFill>
                  <a:schemeClr val="tx1"/>
                </a:solidFill>
              </a:rPr>
              <a:t>من </a:t>
            </a:r>
            <a:r>
              <a:rPr lang="ar-EG" sz="4400" b="1" dirty="0" smtClean="0">
                <a:solidFill>
                  <a:schemeClr val="tx1"/>
                </a:solidFill>
              </a:rPr>
              <a:t>مَادَّةٍ مُذابةٍ </a:t>
            </a:r>
            <a:r>
              <a:rPr lang="ar-EG" sz="4400" b="1" dirty="0">
                <a:solidFill>
                  <a:schemeClr val="tx1"/>
                </a:solidFill>
              </a:rPr>
              <a:t>في </a:t>
            </a:r>
            <a:r>
              <a:rPr lang="ar-EG" sz="4400" b="1" dirty="0" smtClean="0">
                <a:solidFill>
                  <a:schemeClr val="tx1"/>
                </a:solidFill>
              </a:rPr>
              <a:t>مَادَّةٍ أخرى. 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50" y="928688"/>
            <a:ext cx="301942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حل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خلوط مكون من ما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جسم مشطوف الحواف 11"/>
          <p:cNvSpPr/>
          <p:nvPr/>
        </p:nvSpPr>
        <p:spPr>
          <a:xfrm>
            <a:off x="4214810" y="987016"/>
            <a:ext cx="4286280" cy="1441852"/>
          </a:xfrm>
          <a:prstGeom prst="bevel">
            <a:avLst>
              <a:gd name="adj" fmla="val 12338"/>
            </a:avLst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  <a:tileRect r="-100000" b="-100000"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 smtClean="0">
                <a:solidFill>
                  <a:srgbClr val="C00000"/>
                </a:solidFill>
              </a:rPr>
              <a:t>السَّبِيكَة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13" name="وسيلة شرح مستطيلة مستديرة الزوايا 12"/>
          <p:cNvSpPr/>
          <p:nvPr/>
        </p:nvSpPr>
        <p:spPr>
          <a:xfrm>
            <a:off x="1857375" y="4457700"/>
            <a:ext cx="6000750" cy="1600438"/>
          </a:xfrm>
          <a:prstGeom prst="wedgeRoundRectCallout">
            <a:avLst>
              <a:gd name="adj1" fmla="val -55439"/>
              <a:gd name="adj2" fmla="val -49514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 smtClean="0">
                <a:solidFill>
                  <a:srgbClr val="0000CC"/>
                </a:solidFill>
              </a:rPr>
              <a:t>مَخْلُوط مُكَوَّن </a:t>
            </a:r>
            <a:r>
              <a:rPr lang="ar-EG" sz="4400" b="1" dirty="0">
                <a:solidFill>
                  <a:srgbClr val="0000CC"/>
                </a:solidFill>
              </a:rPr>
              <a:t>من </a:t>
            </a:r>
            <a:r>
              <a:rPr lang="ar-EG" sz="4400" b="1" dirty="0" smtClean="0">
                <a:solidFill>
                  <a:srgbClr val="0000CC"/>
                </a:solidFill>
              </a:rPr>
              <a:t>فِـلِـزّ أو </a:t>
            </a:r>
            <a:r>
              <a:rPr lang="ar-EG" sz="4400" b="1" dirty="0">
                <a:solidFill>
                  <a:srgbClr val="0000CC"/>
                </a:solidFill>
              </a:rPr>
              <a:t>أكثر </a:t>
            </a:r>
            <a:r>
              <a:rPr lang="ar-EG" sz="4400" b="1" dirty="0" smtClean="0">
                <a:solidFill>
                  <a:srgbClr val="0000CC"/>
                </a:solidFill>
              </a:rPr>
              <a:t>ممْزُوجٍ </a:t>
            </a:r>
            <a:r>
              <a:rPr lang="ar-EG" sz="4400" b="1" dirty="0">
                <a:solidFill>
                  <a:srgbClr val="0000CC"/>
                </a:solidFill>
              </a:rPr>
              <a:t>مع </a:t>
            </a:r>
            <a:r>
              <a:rPr lang="ar-EG" sz="4400" b="1" dirty="0" smtClean="0">
                <a:solidFill>
                  <a:srgbClr val="0000CC"/>
                </a:solidFill>
              </a:rPr>
              <a:t>موادَّ صُلْبَةٍ أخرى. </a:t>
            </a:r>
            <a:endParaRPr lang="en-US" sz="4400" b="1" dirty="0">
              <a:solidFill>
                <a:srgbClr val="0000CC"/>
              </a:solidFill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813" y="928688"/>
            <a:ext cx="3214687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سبيك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خلو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 rot="5400000">
            <a:off x="3277364" y="857429"/>
            <a:ext cx="2580323" cy="7563478"/>
          </a:xfrm>
          <a:prstGeom prst="flowChartDelay">
            <a:avLst/>
          </a:prstGeom>
          <a:gradFill rotWithShape="1">
            <a:gsLst>
              <a:gs pos="0">
                <a:srgbClr val="FF0000">
                  <a:alpha val="80000"/>
                </a:srgbClr>
              </a:gs>
              <a:gs pos="50000">
                <a:schemeClr val="bg1"/>
              </a:gs>
              <a:gs pos="100000">
                <a:srgbClr val="FF0000">
                  <a:alpha val="80000"/>
                </a:srgbClr>
              </a:gs>
            </a:gsLst>
            <a:lin ang="2700000" scaled="1"/>
          </a:gradFill>
          <a:ln w="127000" cmpd="tri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rot="10800000" vert="eaVert" anchor="ctr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600" b="1" dirty="0" smtClean="0">
                <a:solidFill>
                  <a:srgbClr val="0000CC"/>
                </a:solidFill>
                <a:latin typeface="+mn-lt"/>
                <a:cs typeface="+mn-cs"/>
              </a:rPr>
              <a:t>الْخَصَائِص </a:t>
            </a:r>
            <a:r>
              <a:rPr lang="ar-EG" sz="6600" b="1" dirty="0">
                <a:solidFill>
                  <a:srgbClr val="0000CC"/>
                </a:solidFill>
                <a:latin typeface="+mn-lt"/>
                <a:cs typeface="+mn-cs"/>
              </a:rPr>
              <a:t>الفيزيائية </a:t>
            </a:r>
            <a:r>
              <a:rPr lang="ar-EG" sz="6600" b="1" dirty="0" smtClean="0">
                <a:solidFill>
                  <a:srgbClr val="0000CC"/>
                </a:solidFill>
                <a:latin typeface="+mn-lt"/>
                <a:cs typeface="+mn-cs"/>
              </a:rPr>
              <a:t>للمَادَّة</a:t>
            </a:r>
            <a:endParaRPr lang="en-US" sz="6600" b="1" dirty="0">
              <a:solidFill>
                <a:srgbClr val="0000CC"/>
              </a:solidFill>
              <a:latin typeface="+mn-lt"/>
              <a:cs typeface="+mn-cs"/>
            </a:endParaRPr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auto">
          <a:xfrm rot="5400000" flipH="1" flipV="1">
            <a:off x="5783738" y="-159002"/>
            <a:ext cx="1839933" cy="3543328"/>
          </a:xfrm>
          <a:prstGeom prst="flowChartDelay">
            <a:avLst/>
          </a:prstGeom>
          <a:gradFill rotWithShape="1">
            <a:gsLst>
              <a:gs pos="0">
                <a:srgbClr val="FF0000">
                  <a:alpha val="80000"/>
                </a:srgbClr>
              </a:gs>
              <a:gs pos="50000">
                <a:schemeClr val="bg1"/>
              </a:gs>
              <a:gs pos="100000">
                <a:srgbClr val="FF0000">
                  <a:alpha val="80000"/>
                </a:srgbClr>
              </a:gs>
            </a:gsLst>
            <a:lin ang="2700000" scaled="1"/>
          </a:gradFill>
          <a:ln w="127000" cmpd="tri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 smtClean="0">
                <a:solidFill>
                  <a:srgbClr val="7030A0"/>
                </a:solidFill>
                <a:latin typeface="+mn-lt"/>
                <a:cs typeface="+mn-cs"/>
              </a:rPr>
              <a:t>الدَّرْسُ الأَوَّلُ</a:t>
            </a:r>
            <a:endParaRPr lang="en-US" sz="4800" b="1" dirty="0">
              <a:solidFill>
                <a:srgbClr val="7030A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درس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خصائص الفيزيائية للما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auto">
          <a:xfrm rot="5400000">
            <a:off x="3725811" y="1080299"/>
            <a:ext cx="1397675" cy="7563478"/>
          </a:xfrm>
          <a:prstGeom prst="flowChartDelay">
            <a:avLst/>
          </a:prstGeom>
          <a:gradFill rotWithShape="1">
            <a:gsLst>
              <a:gs pos="0">
                <a:srgbClr val="FF0000">
                  <a:alpha val="80000"/>
                </a:srgbClr>
              </a:gs>
              <a:gs pos="50000">
                <a:schemeClr val="bg1"/>
              </a:gs>
              <a:gs pos="100000">
                <a:srgbClr val="FF0000">
                  <a:alpha val="80000"/>
                </a:srgbClr>
              </a:gs>
            </a:gsLst>
            <a:lin ang="2700000" scaled="1"/>
          </a:gradFill>
          <a:ln w="127000" cmpd="tri" algn="ctr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  <p:txBody>
          <a:bodyPr rot="10800000" vert="eaVert"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600" b="1" dirty="0" smtClean="0">
                <a:solidFill>
                  <a:srgbClr val="C00000"/>
                </a:solidFill>
              </a:rPr>
              <a:t>التَّـهْـيِـئَـة</a:t>
            </a:r>
            <a:endParaRPr lang="ar-EG" sz="6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هي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92075" y="1270000"/>
            <a:ext cx="8958263" cy="5737225"/>
            <a:chOff x="-616" y="1046"/>
            <a:chExt cx="6602" cy="3999"/>
          </a:xfrm>
        </p:grpSpPr>
        <p:pic>
          <p:nvPicPr>
            <p:cNvPr id="7" name="Picture 3" descr="0210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rot="640155">
              <a:off x="-616" y="1046"/>
              <a:ext cx="6602" cy="3999"/>
            </a:xfrm>
            <a:prstGeom prst="rect">
              <a:avLst/>
            </a:prstGeom>
            <a:noFill/>
          </p:spPr>
        </p:pic>
        <p:sp>
          <p:nvSpPr>
            <p:cNvPr id="12294" name="Text Box 4"/>
            <p:cNvSpPr txBox="1">
              <a:spLocks noChangeArrowheads="1"/>
            </p:cNvSpPr>
            <p:nvPr/>
          </p:nvSpPr>
          <p:spPr bwMode="auto">
            <a:xfrm rot="21097182">
              <a:off x="-91" y="1899"/>
              <a:ext cx="5399" cy="2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1">
                <a:lnSpc>
                  <a:spcPct val="150000"/>
                </a:lnSpc>
                <a:buClr>
                  <a:srgbClr val="6600CC"/>
                </a:buClr>
                <a:buFont typeface="Wingdings" pitchFamily="2" charset="2"/>
                <a:buChar char="ü"/>
                <a:defRPr/>
              </a:pPr>
              <a:r>
                <a:rPr lang="ar-EG" sz="3600" b="1" dirty="0" smtClean="0">
                  <a:latin typeface="Calibri" pitchFamily="34" charset="0"/>
                  <a:cs typeface="+mn-cs"/>
                </a:rPr>
                <a:t>تطفُو السفنُ الضخمةُ فوقَ سطحِ الماءِ، بينما </a:t>
              </a:r>
              <a:r>
                <a:rPr lang="ar-EG" sz="3600" b="1" dirty="0" err="1" smtClean="0">
                  <a:latin typeface="Calibri" pitchFamily="34" charset="0"/>
                  <a:cs typeface="+mn-cs"/>
                </a:rPr>
                <a:t>ينغمرُ</a:t>
              </a:r>
              <a:r>
                <a:rPr lang="ar-EG" sz="3600" b="1" dirty="0" smtClean="0">
                  <a:latin typeface="Calibri" pitchFamily="34" charset="0"/>
                  <a:cs typeface="+mn-cs"/>
                </a:rPr>
                <a:t> مسمارٌ فُولاذِي صغيرٌ </a:t>
              </a:r>
              <a:r>
                <a:rPr lang="ar-EG" sz="3600" b="1" dirty="0">
                  <a:latin typeface="Calibri" pitchFamily="34" charset="0"/>
                  <a:cs typeface="+mn-cs"/>
                </a:rPr>
                <a:t>في </a:t>
              </a:r>
              <a:r>
                <a:rPr lang="ar-EG" sz="3600" b="1" dirty="0" smtClean="0">
                  <a:latin typeface="Calibri" pitchFamily="34" charset="0"/>
                  <a:cs typeface="+mn-cs"/>
                </a:rPr>
                <a:t>الماء. </a:t>
              </a:r>
              <a:r>
                <a:rPr lang="ar-EG" sz="3600" b="1" dirty="0">
                  <a:latin typeface="Calibri" pitchFamily="34" charset="0"/>
                  <a:cs typeface="+mn-cs"/>
                </a:rPr>
                <a:t>ما الذي </a:t>
              </a:r>
              <a:r>
                <a:rPr lang="ar-EG" sz="3600" b="1" dirty="0" smtClean="0">
                  <a:latin typeface="Calibri" pitchFamily="34" charset="0"/>
                  <a:cs typeface="+mn-cs"/>
                </a:rPr>
                <a:t>يجعلُ بعضَ </a:t>
              </a:r>
              <a:r>
                <a:rPr lang="ar-EG" sz="3600" b="1" dirty="0">
                  <a:latin typeface="Calibri" pitchFamily="34" charset="0"/>
                  <a:cs typeface="+mn-cs"/>
                </a:rPr>
                <a:t>المواد </a:t>
              </a:r>
              <a:r>
                <a:rPr lang="ar-EG" sz="3600" b="1" dirty="0" smtClean="0">
                  <a:latin typeface="Calibri" pitchFamily="34" charset="0"/>
                  <a:cs typeface="+mn-cs"/>
                </a:rPr>
                <a:t>تطفو،</a:t>
              </a:r>
              <a:br>
                <a:rPr lang="ar-EG" sz="3600" b="1" dirty="0" smtClean="0">
                  <a:latin typeface="Calibri" pitchFamily="34" charset="0"/>
                  <a:cs typeface="+mn-cs"/>
                </a:rPr>
              </a:br>
              <a:r>
                <a:rPr lang="ar-EG" sz="3600" b="1" dirty="0" smtClean="0">
                  <a:latin typeface="Calibri" pitchFamily="34" charset="0"/>
                  <a:cs typeface="+mn-cs"/>
                </a:rPr>
                <a:t> وبعضَها </a:t>
              </a:r>
              <a:r>
                <a:rPr lang="ar-EG" sz="3600" b="1" dirty="0">
                  <a:latin typeface="Calibri" pitchFamily="34" charset="0"/>
                  <a:cs typeface="+mn-cs"/>
                </a:rPr>
                <a:t>الآخر ينغمر؟</a:t>
              </a:r>
              <a:endParaRPr lang="en-US" sz="3600" b="1" dirty="0">
                <a:latin typeface="Calibri" pitchFamily="34" charset="0"/>
                <a:cs typeface="+mn-cs"/>
              </a:endParaRPr>
            </a:p>
          </p:txBody>
        </p:sp>
      </p:grpSp>
      <p:sp>
        <p:nvSpPr>
          <p:cNvPr id="4" name="سهم إلى اليسار 3"/>
          <p:cNvSpPr/>
          <p:nvPr/>
        </p:nvSpPr>
        <p:spPr>
          <a:xfrm>
            <a:off x="4000500" y="60325"/>
            <a:ext cx="4857750" cy="1439849"/>
          </a:xfrm>
          <a:prstGeom prst="leftArrow">
            <a:avLst>
              <a:gd name="adj1" fmla="val 71642"/>
              <a:gd name="adj2" fmla="val 50000"/>
            </a:avLst>
          </a:prstGeom>
          <a:solidFill>
            <a:srgbClr val="92D05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2400" b="1" dirty="0">
              <a:solidFill>
                <a:schemeClr val="tx1"/>
              </a:solidFill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499003" y="285728"/>
            <a:ext cx="40735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6600" b="1" dirty="0" smtClean="0">
                <a:solidFill>
                  <a:srgbClr val="FFFF00"/>
                </a:solidFill>
                <a:latin typeface="Calibri" pitchFamily="34" charset="0"/>
              </a:rPr>
              <a:t>أَنْظُرُ وُأُتَسَاءَلُ</a:t>
            </a:r>
            <a:endParaRPr lang="en-US" sz="6600" b="1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نظر وأتساء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طف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21420214">
            <a:off x="116499" y="1079189"/>
            <a:ext cx="8958263" cy="6001203"/>
            <a:chOff x="-598" y="913"/>
            <a:chExt cx="6602" cy="4183"/>
          </a:xfrm>
        </p:grpSpPr>
        <p:pic>
          <p:nvPicPr>
            <p:cNvPr id="7" name="Picture 3" descr="021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rot="640155">
              <a:off x="-598" y="913"/>
              <a:ext cx="6602" cy="4183"/>
            </a:xfrm>
            <a:prstGeom prst="rect">
              <a:avLst/>
            </a:prstGeom>
            <a:noFill/>
          </p:spPr>
        </p:pic>
        <p:sp>
          <p:nvSpPr>
            <p:cNvPr id="16390" name="Text Box 4"/>
            <p:cNvSpPr txBox="1">
              <a:spLocks noChangeArrowheads="1"/>
            </p:cNvSpPr>
            <p:nvPr/>
          </p:nvSpPr>
          <p:spPr bwMode="auto">
            <a:xfrm rot="21145911">
              <a:off x="245" y="1661"/>
              <a:ext cx="5067" cy="2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1">
                <a:lnSpc>
                  <a:spcPct val="150000"/>
                </a:lnSpc>
              </a:pPr>
              <a:r>
                <a:rPr lang="ar-EG" sz="4000" b="1" dirty="0"/>
                <a:t>تطفو بعض </a:t>
              </a:r>
              <a:r>
                <a:rPr lang="ar-EG" sz="4000" b="1" dirty="0" smtClean="0"/>
                <a:t>المواد، </a:t>
              </a:r>
              <a:r>
                <a:rPr lang="ar-EG" sz="4000" b="1" dirty="0" err="1"/>
                <a:t>وتنغمر</a:t>
              </a:r>
              <a:r>
                <a:rPr lang="ar-EG" sz="4000" b="1" dirty="0"/>
                <a:t> </a:t>
              </a:r>
              <a:r>
                <a:rPr lang="ar-EG" sz="4000" b="1" dirty="0" smtClean="0"/>
                <a:t>الأخرى؛ </a:t>
              </a:r>
              <a:r>
                <a:rPr lang="ar-EG" sz="4000" b="1" dirty="0"/>
                <a:t>بسبب اختلاف </a:t>
              </a:r>
              <a:r>
                <a:rPr lang="ar-EG" sz="4000" b="1" dirty="0" smtClean="0"/>
                <a:t>كتلتها؛ </a:t>
              </a:r>
              <a:r>
                <a:rPr lang="ar-EG" sz="4000" b="1" dirty="0"/>
                <a:t>فالأجسام التي لها نفس </a:t>
              </a:r>
              <a:r>
                <a:rPr lang="ar-EG" sz="4000" b="1" dirty="0" smtClean="0"/>
                <a:t>الحَجْم </a:t>
              </a:r>
              <a:r>
                <a:rPr lang="ar-EG" sz="4000" b="1" dirty="0"/>
                <a:t>ولها كتلة أكبر </a:t>
              </a:r>
              <a:r>
                <a:rPr lang="ar-EG" sz="4000" b="1" dirty="0" err="1" smtClean="0"/>
                <a:t>تنغمر</a:t>
              </a:r>
              <a:r>
                <a:rPr lang="ar-EG" sz="4000" b="1" dirty="0" smtClean="0"/>
                <a:t>، </a:t>
              </a:r>
              <a:br>
                <a:rPr lang="ar-EG" sz="4000" b="1" dirty="0" smtClean="0"/>
              </a:br>
              <a:r>
                <a:rPr lang="ar-EG" sz="4000" b="1" dirty="0" smtClean="0"/>
                <a:t>أما </a:t>
              </a:r>
              <a:r>
                <a:rPr lang="ar-EG" sz="4000" b="1" dirty="0"/>
                <a:t>التي لها كتلة أقل فقد </a:t>
              </a:r>
              <a:r>
                <a:rPr lang="ar-EG" sz="4000" b="1" dirty="0" smtClean="0"/>
                <a:t>تطفو. </a:t>
              </a:r>
              <a:endParaRPr lang="en-US" sz="4000" b="1" dirty="0"/>
            </a:p>
          </p:txBody>
        </p:sp>
      </p:grpSp>
      <p:sp>
        <p:nvSpPr>
          <p:cNvPr id="4" name="سهم إلى اليسار 3"/>
          <p:cNvSpPr/>
          <p:nvPr/>
        </p:nvSpPr>
        <p:spPr>
          <a:xfrm>
            <a:off x="4000500" y="60325"/>
            <a:ext cx="4857750" cy="1368411"/>
          </a:xfrm>
          <a:prstGeom prst="leftArrow">
            <a:avLst>
              <a:gd name="adj1" fmla="val 71642"/>
              <a:gd name="adj2" fmla="val 50000"/>
            </a:avLst>
          </a:prstGeom>
          <a:solidFill>
            <a:srgbClr val="92D05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2400" b="1" dirty="0">
              <a:solidFill>
                <a:schemeClr val="tx1"/>
              </a:solidFill>
            </a:endParaRPr>
          </a:p>
        </p:txBody>
      </p:sp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4570441" y="285728"/>
            <a:ext cx="407352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/>
            <a:r>
              <a:rPr lang="ar-EG" sz="6600" b="1" dirty="0" smtClean="0">
                <a:solidFill>
                  <a:srgbClr val="FFFF00"/>
                </a:solidFill>
                <a:latin typeface="Calibri" pitchFamily="34" charset="0"/>
              </a:rPr>
              <a:t>أَنْظُرُ وُأُتَسَاءَلُ</a:t>
            </a:r>
            <a:endParaRPr lang="en-US" sz="6600" b="1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طفو بعض المواد وتنغم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2"/>
          <p:cNvSpPr/>
          <p:nvPr/>
        </p:nvSpPr>
        <p:spPr>
          <a:xfrm>
            <a:off x="3284544" y="3000383"/>
            <a:ext cx="2144712" cy="1571625"/>
          </a:xfrm>
          <a:prstGeom prst="cube">
            <a:avLst/>
          </a:prstGeom>
          <a:gradFill flip="none" rotWithShape="1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r>
              <a:rPr lang="ar-EG" sz="4000" b="1" dirty="0" err="1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أَ</a:t>
            </a:r>
            <a:r>
              <a:rPr lang="ar-SA" sz="4000" b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س</a:t>
            </a:r>
            <a:r>
              <a:rPr lang="ar-EG" sz="4000" b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ْ</a:t>
            </a:r>
            <a:r>
              <a:rPr lang="ar-SA" sz="4000" b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ت</a:t>
            </a:r>
            <a:r>
              <a:rPr lang="ar-EG" sz="4000" b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َ</a:t>
            </a:r>
            <a:r>
              <a:rPr lang="ar-SA" sz="4000" b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ك</a:t>
            </a:r>
            <a:r>
              <a:rPr lang="ar-EG" sz="4000" b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ْ</a:t>
            </a:r>
            <a:r>
              <a:rPr lang="ar-SA" sz="4000" b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ش</a:t>
            </a:r>
            <a:r>
              <a:rPr lang="ar-EG" sz="4000" b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ِ</a:t>
            </a:r>
            <a:r>
              <a:rPr lang="ar-SA" sz="4000" b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ف</a:t>
            </a:r>
            <a:r>
              <a:rPr lang="ar-EG" sz="4000" b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ُ</a:t>
            </a:r>
            <a:endParaRPr lang="ar-EG" sz="4000" b="1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428860" y="760229"/>
            <a:ext cx="4143404" cy="16576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EG" sz="60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نَشَاط اسْتِقْصَائِيٌّ</a:t>
            </a:r>
            <a:endParaRPr lang="ar-EG" sz="6000" b="1" dirty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mb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نشاط استقصائ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ستكش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3000375" y="500063"/>
            <a:ext cx="3167063" cy="1101725"/>
          </a:xfrm>
          <a:prstGeom prst="snip2DiagRect">
            <a:avLst/>
          </a:prstGeom>
          <a:ln w="57150"/>
          <a:effectLst>
            <a:glow rad="101600">
              <a:schemeClr val="accent2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 smtClean="0">
                <a:solidFill>
                  <a:srgbClr val="C00000"/>
                </a:solidFill>
              </a:rPr>
              <a:t>أَحْتَاجُ إِلَى: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3684604" y="2143125"/>
            <a:ext cx="467361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buClr>
                <a:srgbClr val="C00000"/>
              </a:buClr>
              <a:buFont typeface="Wingdings" pitchFamily="2" charset="2"/>
              <a:buChar char="Ø"/>
            </a:pPr>
            <a:r>
              <a:rPr lang="ar-EG" sz="4800" b="1" dirty="0">
                <a:latin typeface="Calibri" pitchFamily="34" charset="0"/>
              </a:rPr>
              <a:t> </a:t>
            </a:r>
            <a:r>
              <a:rPr lang="ar-EG" sz="4800" b="1" dirty="0" smtClean="0">
                <a:latin typeface="Calibri" pitchFamily="34" charset="0"/>
              </a:rPr>
              <a:t>ميزانٍ </a:t>
            </a:r>
            <a:r>
              <a:rPr lang="ar-EG" sz="4800" b="1" dirty="0">
                <a:latin typeface="Calibri" pitchFamily="34" charset="0"/>
              </a:rPr>
              <a:t>ذي </a:t>
            </a:r>
            <a:r>
              <a:rPr lang="ar-EG" sz="4800" b="1" dirty="0" smtClean="0">
                <a:latin typeface="Calibri" pitchFamily="34" charset="0"/>
              </a:rPr>
              <a:t>كِفَّـتَيْنِ</a:t>
            </a:r>
            <a:endParaRPr lang="en-US" sz="4800" b="1" dirty="0">
              <a:latin typeface="Calibri" pitchFamily="34" charset="0"/>
            </a:endParaRPr>
          </a:p>
          <a:p>
            <a:pPr algn="r" rtl="1">
              <a:buClr>
                <a:srgbClr val="C00000"/>
              </a:buClr>
              <a:buFont typeface="Wingdings" pitchFamily="2" charset="2"/>
              <a:buChar char="Ø"/>
            </a:pPr>
            <a:r>
              <a:rPr lang="ar-EG" sz="4800" b="1" dirty="0">
                <a:latin typeface="Calibri" pitchFamily="34" charset="0"/>
              </a:rPr>
              <a:t> </a:t>
            </a:r>
            <a:r>
              <a:rPr lang="ar-EG" sz="4800" b="1" dirty="0" smtClean="0">
                <a:latin typeface="Calibri" pitchFamily="34" charset="0"/>
              </a:rPr>
              <a:t>كُتَلٍ معياريةٍ</a:t>
            </a:r>
            <a:endParaRPr lang="en-US" sz="4800" b="1" dirty="0">
              <a:latin typeface="Calibri" pitchFamily="34" charset="0"/>
            </a:endParaRPr>
          </a:p>
          <a:p>
            <a:pPr algn="r" rtl="1">
              <a:buClr>
                <a:srgbClr val="C00000"/>
              </a:buClr>
              <a:buFont typeface="Wingdings" pitchFamily="2" charset="2"/>
              <a:buChar char="Ø"/>
            </a:pPr>
            <a:r>
              <a:rPr lang="ar-EG" sz="4800" b="1" dirty="0">
                <a:latin typeface="Calibri" pitchFamily="34" charset="0"/>
              </a:rPr>
              <a:t> </a:t>
            </a:r>
            <a:r>
              <a:rPr lang="ar-EG" sz="4800" b="1" dirty="0" smtClean="0">
                <a:latin typeface="Calibri" pitchFamily="34" charset="0"/>
              </a:rPr>
              <a:t>وعاءٍ شفافٍ</a:t>
            </a:r>
            <a:endParaRPr lang="en-US" sz="4800" b="1" dirty="0">
              <a:latin typeface="Calibri" pitchFamily="34" charset="0"/>
            </a:endParaRPr>
          </a:p>
          <a:p>
            <a:pPr algn="r" rtl="1">
              <a:buClr>
                <a:srgbClr val="C00000"/>
              </a:buClr>
              <a:buFont typeface="Wingdings" pitchFamily="2" charset="2"/>
              <a:buChar char="Ø"/>
            </a:pPr>
            <a:r>
              <a:rPr lang="ar-EG" sz="4800" b="1" dirty="0">
                <a:latin typeface="Calibri" pitchFamily="34" charset="0"/>
              </a:rPr>
              <a:t> </a:t>
            </a:r>
            <a:r>
              <a:rPr lang="ar-EG" sz="4800" b="1" dirty="0" smtClean="0">
                <a:latin typeface="Calibri" pitchFamily="34" charset="0"/>
              </a:rPr>
              <a:t>ماءٍ</a:t>
            </a:r>
            <a:endParaRPr lang="en-US" sz="4800" b="1" dirty="0">
              <a:latin typeface="Calibri" pitchFamily="34" charset="0"/>
            </a:endParaRPr>
          </a:p>
          <a:p>
            <a:pPr algn="r" rtl="1">
              <a:buClr>
                <a:srgbClr val="C00000"/>
              </a:buClr>
              <a:buFont typeface="Wingdings" pitchFamily="2" charset="2"/>
              <a:buChar char="Ø"/>
            </a:pPr>
            <a:r>
              <a:rPr lang="ar-EG" sz="4800" b="1" dirty="0">
                <a:latin typeface="Calibri" pitchFamily="34" charset="0"/>
              </a:rPr>
              <a:t> </a:t>
            </a:r>
            <a:r>
              <a:rPr lang="ar-EG" sz="4800" b="1" dirty="0" smtClean="0">
                <a:latin typeface="Calibri" pitchFamily="34" charset="0"/>
              </a:rPr>
              <a:t>مخبارٍ مدرَّجٍ</a:t>
            </a:r>
            <a:endParaRPr lang="en-US" sz="4800" b="1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6268" y="1966913"/>
            <a:ext cx="2895600" cy="2924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تاج إ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يزان ذي كفت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كتل معيار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وعاء شفا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م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مخبار مدر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5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785786" y="2714620"/>
            <a:ext cx="7429524" cy="3326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EG" sz="3600" b="1" dirty="0" smtClean="0">
                <a:latin typeface="Calibri" pitchFamily="34" charset="0"/>
              </a:rPr>
              <a:t>هل </a:t>
            </a:r>
            <a:r>
              <a:rPr lang="ar-EG" sz="3600" b="1" dirty="0">
                <a:latin typeface="Calibri" pitchFamily="34" charset="0"/>
              </a:rPr>
              <a:t>تعتمد </a:t>
            </a:r>
            <a:r>
              <a:rPr lang="ar-EG" sz="3600" b="1" dirty="0" smtClean="0">
                <a:latin typeface="Calibri" pitchFamily="34" charset="0"/>
              </a:rPr>
              <a:t>كَثَافَة </a:t>
            </a:r>
            <a:r>
              <a:rPr lang="ar-EG" sz="3600" b="1" dirty="0">
                <a:latin typeface="Calibri" pitchFamily="34" charset="0"/>
              </a:rPr>
              <a:t>الماء على </a:t>
            </a:r>
            <a:r>
              <a:rPr lang="ar-EG" sz="3600" b="1" dirty="0" smtClean="0">
                <a:latin typeface="Calibri" pitchFamily="34" charset="0"/>
              </a:rPr>
              <a:t>كَمِّيَّتِه</a:t>
            </a:r>
            <a:r>
              <a:rPr lang="ar-EG" sz="3600" b="1" dirty="0">
                <a:latin typeface="Calibri" pitchFamily="34" charset="0"/>
              </a:rPr>
              <a:t>؟ </a:t>
            </a:r>
            <a:r>
              <a:rPr lang="ar-EG" sz="3600" b="1" dirty="0" smtClean="0">
                <a:latin typeface="Calibri" pitchFamily="34" charset="0"/>
              </a:rPr>
              <a:t/>
            </a:r>
            <a:br>
              <a:rPr lang="ar-EG" sz="3600" b="1" dirty="0" smtClean="0">
                <a:latin typeface="Calibri" pitchFamily="34" charset="0"/>
              </a:rPr>
            </a:br>
            <a:r>
              <a:rPr lang="ar-EG" sz="3600" b="1" dirty="0" smtClean="0">
                <a:latin typeface="Calibri" pitchFamily="34" charset="0"/>
              </a:rPr>
              <a:t>إذا غيَّرْتُ كمِّيَّةَ </a:t>
            </a:r>
            <a:r>
              <a:rPr lang="ar-EG" sz="3600" b="1" dirty="0">
                <a:latin typeface="Calibri" pitchFamily="34" charset="0"/>
              </a:rPr>
              <a:t>الماء فهل </a:t>
            </a:r>
            <a:r>
              <a:rPr lang="ar-EG" sz="3600" b="1" dirty="0" smtClean="0">
                <a:latin typeface="Calibri" pitchFamily="34" charset="0"/>
              </a:rPr>
              <a:t>تتغيَّر كثافتهُ؟</a:t>
            </a:r>
            <a:br>
              <a:rPr lang="ar-EG" sz="3600" b="1" dirty="0" smtClean="0">
                <a:latin typeface="Calibri" pitchFamily="34" charset="0"/>
              </a:rPr>
            </a:br>
            <a:r>
              <a:rPr lang="ar-EG" sz="3600" b="1" dirty="0" smtClean="0">
                <a:latin typeface="Calibri" pitchFamily="34" charset="0"/>
              </a:rPr>
              <a:t> </a:t>
            </a:r>
            <a:r>
              <a:rPr lang="ar-EG" sz="3600" b="1" dirty="0">
                <a:latin typeface="Calibri" pitchFamily="34" charset="0"/>
              </a:rPr>
              <a:t>أكتب جوابي في صورة فرضية كالآتي</a:t>
            </a:r>
            <a:r>
              <a:rPr lang="ar-EG" sz="3600" b="1" dirty="0" smtClean="0">
                <a:latin typeface="Calibri" pitchFamily="34" charset="0"/>
              </a:rPr>
              <a:t>:</a:t>
            </a:r>
            <a:br>
              <a:rPr lang="ar-EG" sz="3600" b="1" dirty="0" smtClean="0">
                <a:latin typeface="Calibri" pitchFamily="34" charset="0"/>
              </a:rPr>
            </a:br>
            <a:r>
              <a:rPr lang="ar-EG" sz="3600" b="1" dirty="0" smtClean="0">
                <a:latin typeface="Calibri" pitchFamily="34" charset="0"/>
              </a:rPr>
              <a:t> </a:t>
            </a:r>
            <a:r>
              <a:rPr lang="ar-EG" sz="3600" b="1" dirty="0">
                <a:latin typeface="Calibri" pitchFamily="34" charset="0"/>
              </a:rPr>
              <a:t>"إذا </a:t>
            </a:r>
            <a:r>
              <a:rPr lang="ar-EG" sz="3600" b="1" dirty="0" smtClean="0">
                <a:latin typeface="Calibri" pitchFamily="34" charset="0"/>
              </a:rPr>
              <a:t>غيَّرْتُ كَمِّيَّةَ الماءِ فإنَّ كَثَافَةَ الْمَاءِ . . . ”. 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4" name="شكل بيضاوي 3"/>
          <p:cNvSpPr/>
          <p:nvPr/>
        </p:nvSpPr>
        <p:spPr>
          <a:xfrm>
            <a:off x="1571625" y="714363"/>
            <a:ext cx="5929313" cy="1071563"/>
          </a:xfrm>
          <a:prstGeom prst="ellipse">
            <a:avLst/>
          </a:prstGeom>
          <a:solidFill>
            <a:srgbClr val="FFFFCC"/>
          </a:solidFill>
          <a:ln w="57150"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C00000"/>
                </a:solidFill>
              </a:rPr>
              <a:t>ما </a:t>
            </a:r>
            <a:r>
              <a:rPr lang="ar-EG" sz="3600" b="1" dirty="0" smtClean="0">
                <a:solidFill>
                  <a:srgbClr val="C00000"/>
                </a:solidFill>
              </a:rPr>
              <a:t>كَثَافَةُ الماءِ؟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5572132" y="1857364"/>
            <a:ext cx="2857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EG" sz="4000" b="1" dirty="0" smtClean="0">
                <a:solidFill>
                  <a:srgbClr val="0000CC"/>
                </a:solidFill>
                <a:latin typeface="Calibri" pitchFamily="34" charset="0"/>
              </a:rPr>
              <a:t>أُكَوِّنُ فَرْضِيَّةً:</a:t>
            </a:r>
            <a:r>
              <a:rPr lang="ar-SA" sz="4000" b="1" dirty="0" smtClean="0">
                <a:solidFill>
                  <a:srgbClr val="0000CC"/>
                </a:solidFill>
                <a:latin typeface="Calibri" pitchFamily="34" charset="0"/>
              </a:rPr>
              <a:t> </a:t>
            </a:r>
            <a:endParaRPr lang="ar-EG" sz="4000" b="1" dirty="0">
              <a:solidFill>
                <a:srgbClr val="0000C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 كثافة الماء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كون فرض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هل تعتم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 autoUpdateAnimBg="0"/>
      <p:bldP spid="4" grpId="0" animBg="1" autoUpdateAnimBg="0"/>
      <p:bldP spid="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 descr="0001(4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مربع نص 8"/>
          <p:cNvSpPr txBox="1"/>
          <p:nvPr/>
        </p:nvSpPr>
        <p:spPr>
          <a:xfrm>
            <a:off x="714348" y="3357562"/>
            <a:ext cx="3714776" cy="92333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EG" dirty="0" smtClean="0"/>
          </a:p>
          <a:p>
            <a:endParaRPr lang="ar-EG" dirty="0" smtClean="0"/>
          </a:p>
          <a:p>
            <a:endParaRPr lang="ar-EG" dirty="0"/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يستخدم هذا الف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شكل بيضاوي 3"/>
          <p:cNvSpPr/>
          <p:nvPr/>
        </p:nvSpPr>
        <p:spPr>
          <a:xfrm>
            <a:off x="1571625" y="714363"/>
            <a:ext cx="5929313" cy="1071563"/>
          </a:xfrm>
          <a:prstGeom prst="ellipse">
            <a:avLst/>
          </a:prstGeom>
          <a:solidFill>
            <a:srgbClr val="FFFFCC"/>
          </a:solidFill>
          <a:ln w="57150"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C00000"/>
                </a:solidFill>
              </a:rPr>
              <a:t>ما </a:t>
            </a:r>
            <a:r>
              <a:rPr lang="ar-EG" sz="3600" b="1" dirty="0" smtClean="0">
                <a:solidFill>
                  <a:srgbClr val="C00000"/>
                </a:solidFill>
              </a:rPr>
              <a:t>كَثَافَةُ الماءِ؟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5572132" y="1857364"/>
            <a:ext cx="2857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EG" sz="4000" b="1" dirty="0" smtClean="0">
                <a:solidFill>
                  <a:srgbClr val="0000CC"/>
                </a:solidFill>
                <a:latin typeface="Calibri" pitchFamily="34" charset="0"/>
              </a:rPr>
              <a:t>أُكَوِّنُ فَرْضِيَّةً:</a:t>
            </a:r>
            <a:r>
              <a:rPr lang="ar-SA" sz="4000" b="1" dirty="0" smtClean="0">
                <a:solidFill>
                  <a:srgbClr val="0000CC"/>
                </a:solidFill>
                <a:latin typeface="Calibri" pitchFamily="34" charset="0"/>
              </a:rPr>
              <a:t> </a:t>
            </a:r>
            <a:endParaRPr lang="ar-EG" sz="40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1214414" y="3213697"/>
            <a:ext cx="6362639" cy="200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rtl="1" eaLnBrk="0" hangingPunct="0">
              <a:lnSpc>
                <a:spcPct val="150000"/>
              </a:lnSpc>
              <a:tabLst>
                <a:tab pos="2054225" algn="l"/>
              </a:tabLst>
            </a:pPr>
            <a:r>
              <a:rPr lang="ar-EG" sz="4400" b="1" dirty="0">
                <a:cs typeface="Times New Roman" pitchFamily="18" charset="0"/>
              </a:rPr>
              <a:t>إذا </a:t>
            </a:r>
            <a:r>
              <a:rPr lang="ar-EG" sz="4400" b="1" dirty="0" smtClean="0">
                <a:cs typeface="Times New Roman" pitchFamily="18" charset="0"/>
              </a:rPr>
              <a:t>تغيَّرَتْ كميةُ الماءِ،</a:t>
            </a:r>
            <a:br>
              <a:rPr lang="ar-EG" sz="4400" b="1" dirty="0" smtClean="0">
                <a:cs typeface="Times New Roman" pitchFamily="18" charset="0"/>
              </a:rPr>
            </a:br>
            <a:r>
              <a:rPr lang="ar-EG" sz="4400" b="1" dirty="0" smtClean="0">
                <a:cs typeface="Times New Roman" pitchFamily="18" charset="0"/>
              </a:rPr>
              <a:t> فإنَّ كَثَافَةَ الماءِ سوفَ تبقَى ثابتةً. </a:t>
            </a:r>
            <a:endParaRPr lang="ar-EG" sz="4400" b="1" dirty="0"/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 كثافة الماء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كون فرض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ذا تغيرت كمية الماء فإن كثافة الم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5" grpId="0" autoUpdateAnimBg="0"/>
      <p:bldP spid="143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>
            <a:spLocks noChangeArrowheads="1"/>
          </p:cNvSpPr>
          <p:nvPr/>
        </p:nvSpPr>
        <p:spPr bwMode="auto">
          <a:xfrm rot="20432824">
            <a:off x="464934" y="979479"/>
            <a:ext cx="2857500" cy="708025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/>
            <a:r>
              <a:rPr lang="ar-EG" sz="4000" b="1" dirty="0" smtClean="0">
                <a:solidFill>
                  <a:schemeClr val="tx1"/>
                </a:solidFill>
                <a:latin typeface="Calibri" pitchFamily="34" charset="0"/>
              </a:rPr>
              <a:t>أَخْتَبِرُ فَرْضِيَّتِي:</a:t>
            </a:r>
            <a:endParaRPr lang="en-US" sz="4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500034" y="2269894"/>
            <a:ext cx="813752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 rtl="1"/>
            <a:r>
              <a:rPr lang="ar-EG" sz="3600" b="1" dirty="0" smtClean="0">
                <a:latin typeface="Calibri" pitchFamily="34" charset="0"/>
              </a:rPr>
              <a:t>كتلةَ الوعاءِ الشفاف الجاف، ثم أَصُبُّ ماءً </a:t>
            </a:r>
            <a:r>
              <a:rPr lang="ar-EG" sz="3600" b="1" dirty="0">
                <a:latin typeface="Calibri" pitchFamily="34" charset="0"/>
              </a:rPr>
              <a:t>في المخبار </a:t>
            </a:r>
            <a:r>
              <a:rPr lang="ar-EG" sz="3600" b="1" dirty="0" smtClean="0">
                <a:latin typeface="Calibri" pitchFamily="34" charset="0"/>
              </a:rPr>
              <a:t>المدرَّج ليصِل </a:t>
            </a:r>
            <a:r>
              <a:rPr lang="ar-EG" sz="3600" b="1" dirty="0">
                <a:latin typeface="Calibri" pitchFamily="34" charset="0"/>
              </a:rPr>
              <a:t>إلى تدريج 25 </a:t>
            </a:r>
            <a:r>
              <a:rPr lang="ar-EG" sz="3600" b="1" dirty="0" smtClean="0">
                <a:latin typeface="Calibri" pitchFamily="34" charset="0"/>
              </a:rPr>
              <a:t>مل. ولقياس </a:t>
            </a:r>
            <a:r>
              <a:rPr lang="ar-EG" sz="3600" b="1" dirty="0">
                <a:latin typeface="Calibri" pitchFamily="34" charset="0"/>
              </a:rPr>
              <a:t>كمية الماء </a:t>
            </a:r>
            <a:r>
              <a:rPr lang="ar-EG" sz="3600" b="1" dirty="0" smtClean="0">
                <a:latin typeface="Calibri" pitchFamily="34" charset="0"/>
              </a:rPr>
              <a:t>بدقةٍ، </a:t>
            </a:r>
            <a:r>
              <a:rPr lang="ar-EG" sz="3600" b="1" dirty="0">
                <a:latin typeface="Calibri" pitchFamily="34" charset="0"/>
              </a:rPr>
              <a:t>أضع المخبار </a:t>
            </a:r>
            <a:r>
              <a:rPr lang="ar-EG" sz="3600" b="1" dirty="0" smtClean="0">
                <a:latin typeface="Calibri" pitchFamily="34" charset="0"/>
              </a:rPr>
              <a:t>المدرَّج </a:t>
            </a:r>
            <a:r>
              <a:rPr lang="ar-EG" sz="3600" b="1" dirty="0">
                <a:latin typeface="Calibri" pitchFamily="34" charset="0"/>
              </a:rPr>
              <a:t>أمام </a:t>
            </a:r>
            <a:r>
              <a:rPr lang="ar-EG" sz="3600" b="1" dirty="0" smtClean="0">
                <a:latin typeface="Calibri" pitchFamily="34" charset="0"/>
              </a:rPr>
              <a:t>عينيَّ </a:t>
            </a:r>
            <a:r>
              <a:rPr lang="ar-EG" sz="3600" b="1" dirty="0">
                <a:latin typeface="Calibri" pitchFamily="34" charset="0"/>
              </a:rPr>
              <a:t>على مستوى </a:t>
            </a:r>
            <a:r>
              <a:rPr lang="ar-EG" sz="3600" b="1" dirty="0" smtClean="0">
                <a:latin typeface="Calibri" pitchFamily="34" charset="0"/>
              </a:rPr>
              <a:t>أفقيّ؛ </a:t>
            </a:r>
            <a:r>
              <a:rPr lang="ar-EG" sz="3600" b="1" dirty="0">
                <a:latin typeface="Calibri" pitchFamily="34" charset="0"/>
              </a:rPr>
              <a:t>بحيث </a:t>
            </a:r>
            <a:r>
              <a:rPr lang="ar-EG" sz="3600" b="1" dirty="0" smtClean="0">
                <a:latin typeface="Calibri" pitchFamily="34" charset="0"/>
              </a:rPr>
              <a:t>تكونُ قاعدةُ تَـقَعُّـرِ سطحِ الماءِ عندَ </a:t>
            </a:r>
            <a:r>
              <a:rPr lang="ar-EG" sz="3600" b="1" dirty="0">
                <a:latin typeface="Calibri" pitchFamily="34" charset="0"/>
              </a:rPr>
              <a:t>مستوى </a:t>
            </a:r>
            <a:r>
              <a:rPr lang="ar-EG" sz="3600" b="1" dirty="0" smtClean="0">
                <a:latin typeface="Calibri" pitchFamily="34" charset="0"/>
              </a:rPr>
              <a:t>نظري، ويجب </a:t>
            </a:r>
            <a:r>
              <a:rPr lang="ar-EG" sz="3600" b="1" dirty="0">
                <a:latin typeface="Calibri" pitchFamily="34" charset="0"/>
              </a:rPr>
              <a:t>أن </a:t>
            </a:r>
            <a:r>
              <a:rPr lang="ar-EG" sz="3600" b="1" dirty="0" smtClean="0">
                <a:latin typeface="Calibri" pitchFamily="34" charset="0"/>
              </a:rPr>
              <a:t>يكونَ </a:t>
            </a:r>
            <a:r>
              <a:rPr lang="ar-EG" sz="3600" b="1" dirty="0">
                <a:latin typeface="Calibri" pitchFamily="34" charset="0"/>
              </a:rPr>
              <a:t>مستوى </a:t>
            </a:r>
            <a:r>
              <a:rPr lang="ar-EG" sz="3600" b="1" dirty="0" smtClean="0">
                <a:latin typeface="Calibri" pitchFamily="34" charset="0"/>
              </a:rPr>
              <a:t>قاعدةِ التقعُّرِ </a:t>
            </a:r>
            <a:r>
              <a:rPr lang="ar-EG" sz="3600" b="1" dirty="0">
                <a:latin typeface="Calibri" pitchFamily="34" charset="0"/>
              </a:rPr>
              <a:t>عند التدريج 25 </a:t>
            </a:r>
            <a:r>
              <a:rPr lang="ar-EG" sz="3600" b="1" dirty="0" smtClean="0">
                <a:latin typeface="Calibri" pitchFamily="34" charset="0"/>
              </a:rPr>
              <a:t>مل. أسكبُ الماءَ </a:t>
            </a:r>
            <a:r>
              <a:rPr lang="ar-EG" sz="3600" b="1" dirty="0">
                <a:latin typeface="Calibri" pitchFamily="34" charset="0"/>
              </a:rPr>
              <a:t>في الوعاء </a:t>
            </a:r>
            <a:r>
              <a:rPr lang="ar-EG" sz="3600" b="1" dirty="0" smtClean="0">
                <a:latin typeface="Calibri" pitchFamily="34" charset="0"/>
              </a:rPr>
              <a:t>الشفاف. وأَقِيسُ </a:t>
            </a:r>
            <a:r>
              <a:rPr lang="ar-EG" sz="3600" b="1" dirty="0">
                <a:latin typeface="Calibri" pitchFamily="34" charset="0"/>
              </a:rPr>
              <a:t>كتلة الماء والوعاء </a:t>
            </a:r>
            <a:r>
              <a:rPr lang="ar-EG" sz="3600" b="1" dirty="0" smtClean="0">
                <a:latin typeface="Calibri" pitchFamily="34" charset="0"/>
              </a:rPr>
              <a:t>معًا. 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6157940" y="1285860"/>
            <a:ext cx="1485894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 smtClean="0">
                <a:solidFill>
                  <a:srgbClr val="C00000"/>
                </a:solidFill>
                <a:latin typeface="+mn-lt"/>
                <a:cs typeface="+mn-cs"/>
              </a:rPr>
              <a:t>أَقِيسُ:     </a:t>
            </a:r>
            <a:endParaRPr lang="ar-EG" sz="4800" b="1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7844851" y="1357298"/>
            <a:ext cx="656239" cy="648642"/>
          </a:xfrm>
          <a:prstGeom prst="ellipse">
            <a:avLst/>
          </a:prstGeom>
          <a:solidFill>
            <a:srgbClr val="92D050"/>
          </a:solidFill>
          <a:ln w="38100">
            <a:solidFill>
              <a:srgbClr val="00B050"/>
            </a:solidFill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>
                <a:latin typeface="+mn-lt"/>
                <a:cs typeface="+mj-cs"/>
              </a:rPr>
              <a:t>1</a:t>
            </a:r>
            <a:endParaRPr lang="en-US" sz="6000" b="1" dirty="0">
              <a:latin typeface="+mn-lt"/>
              <a:cs typeface="+mj-cs"/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ختبر فرضيت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قيس كت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Arrow 1"/>
          <p:cNvSpPr/>
          <p:nvPr/>
        </p:nvSpPr>
        <p:spPr>
          <a:xfrm>
            <a:off x="4500563" y="500063"/>
            <a:ext cx="3600450" cy="1357301"/>
          </a:xfrm>
          <a:prstGeom prst="leftArrow">
            <a:avLst>
              <a:gd name="adj1" fmla="val 78643"/>
              <a:gd name="adj2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2700000" scaled="1"/>
            <a:tileRect/>
          </a:gradFill>
          <a:ln w="63500" cmpd="dbl">
            <a:solidFill>
              <a:srgbClr val="FFF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i="1" dirty="0">
                <a:solidFill>
                  <a:schemeClr val="tx1"/>
                </a:solidFill>
              </a:rPr>
              <a:t>الخطوة1:</a:t>
            </a:r>
            <a:endParaRPr lang="ar-SA" sz="4800" b="1" i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2285992"/>
            <a:ext cx="4400550" cy="414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2357430"/>
            <a:ext cx="3643338" cy="4071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خطوة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قاع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2928926" y="1357298"/>
            <a:ext cx="4783143" cy="166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 rtl="1">
              <a:lnSpc>
                <a:spcPct val="150000"/>
              </a:lnSpc>
            </a:pPr>
            <a:r>
              <a:rPr lang="ar-EG" sz="3600" b="1" dirty="0" smtClean="0">
                <a:latin typeface="Calibri" pitchFamily="34" charset="0"/>
              </a:rPr>
              <a:t>أسجل </a:t>
            </a:r>
            <a:r>
              <a:rPr lang="ar-EG" sz="3600" b="1" dirty="0">
                <a:latin typeface="Calibri" pitchFamily="34" charset="0"/>
              </a:rPr>
              <a:t>كتلة الوعاء </a:t>
            </a:r>
            <a:r>
              <a:rPr lang="ar-EG" sz="3600" b="1" dirty="0" smtClean="0">
                <a:latin typeface="Calibri" pitchFamily="34" charset="0"/>
              </a:rPr>
              <a:t>فارغًا. </a:t>
            </a:r>
            <a:br>
              <a:rPr lang="ar-EG" sz="3600" b="1" dirty="0" smtClean="0">
                <a:latin typeface="Calibri" pitchFamily="34" charset="0"/>
              </a:rPr>
            </a:br>
            <a:r>
              <a:rPr lang="ar-EG" sz="3600" b="1" dirty="0" smtClean="0">
                <a:latin typeface="Calibri" pitchFamily="34" charset="0"/>
              </a:rPr>
              <a:t>ثم </a:t>
            </a:r>
            <a:r>
              <a:rPr lang="ar-EG" sz="3600" b="1" dirty="0">
                <a:latin typeface="Calibri" pitchFamily="34" charset="0"/>
              </a:rPr>
              <a:t>كتلة الوعاء والماء </a:t>
            </a:r>
            <a:r>
              <a:rPr lang="ar-EG" sz="3600" b="1" dirty="0" smtClean="0">
                <a:latin typeface="Calibri" pitchFamily="34" charset="0"/>
              </a:rPr>
              <a:t>معًا. 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7844850" y="1500174"/>
            <a:ext cx="656239" cy="648642"/>
          </a:xfrm>
          <a:prstGeom prst="ellipse">
            <a:avLst/>
          </a:prstGeom>
          <a:solidFill>
            <a:srgbClr val="92D050"/>
          </a:solidFill>
          <a:ln w="38100">
            <a:solidFill>
              <a:srgbClr val="00B050"/>
            </a:solidFill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>
                <a:latin typeface="+mn-lt"/>
                <a:cs typeface="+mj-cs"/>
              </a:rPr>
              <a:t>2</a:t>
            </a:r>
            <a:endParaRPr lang="en-US" sz="6000" b="1" dirty="0">
              <a:latin typeface="+mn-lt"/>
              <a:cs typeface="+mj-cs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857224" y="3986949"/>
            <a:ext cx="6994546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 rtl="1">
              <a:lnSpc>
                <a:spcPct val="150000"/>
              </a:lnSpc>
            </a:pPr>
            <a:r>
              <a:rPr lang="ar-EG" sz="3600" b="1" dirty="0" smtClean="0">
                <a:latin typeface="Calibri" pitchFamily="34" charset="0"/>
              </a:rPr>
              <a:t>أحدد </a:t>
            </a:r>
            <a:r>
              <a:rPr lang="ar-EG" sz="3600" b="1" dirty="0">
                <a:latin typeface="Calibri" pitchFamily="34" charset="0"/>
              </a:rPr>
              <a:t>كتلة </a:t>
            </a:r>
            <a:r>
              <a:rPr lang="ar-EG" sz="3600" b="1" dirty="0" smtClean="0">
                <a:latin typeface="Calibri" pitchFamily="34" charset="0"/>
              </a:rPr>
              <a:t>الماء، </a:t>
            </a:r>
            <a:r>
              <a:rPr lang="ar-EG" sz="3600" b="1" dirty="0">
                <a:latin typeface="Calibri" pitchFamily="34" charset="0"/>
              </a:rPr>
              <a:t>عن طريق طرح كتلة الوعاء </a:t>
            </a:r>
            <a:r>
              <a:rPr lang="ar-EG" sz="3600" b="1" dirty="0" smtClean="0">
                <a:latin typeface="Calibri" pitchFamily="34" charset="0"/>
              </a:rPr>
              <a:t>الفارغ، </a:t>
            </a:r>
            <a:r>
              <a:rPr lang="ar-EG" sz="3600" b="1" dirty="0">
                <a:latin typeface="Calibri" pitchFamily="34" charset="0"/>
              </a:rPr>
              <a:t>من الكتلة الكلية للوعاء </a:t>
            </a:r>
            <a:r>
              <a:rPr lang="ar-EG" sz="3600" b="1" dirty="0" smtClean="0">
                <a:latin typeface="Calibri" pitchFamily="34" charset="0"/>
              </a:rPr>
              <a:t>والماء. </a:t>
            </a:r>
            <a:br>
              <a:rPr lang="ar-EG" sz="3600" b="1" dirty="0" smtClean="0">
                <a:latin typeface="Calibri" pitchFamily="34" charset="0"/>
              </a:rPr>
            </a:br>
            <a:r>
              <a:rPr lang="ar-EG" sz="3600" b="1" dirty="0" smtClean="0">
                <a:latin typeface="Calibri" pitchFamily="34" charset="0"/>
              </a:rPr>
              <a:t>أُسَجِّلُ النَّتَائِجَ. 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357687" y="3286124"/>
            <a:ext cx="3338514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solidFill>
                  <a:srgbClr val="C00000"/>
                </a:solidFill>
                <a:latin typeface="+mn-lt"/>
                <a:cs typeface="+mn-cs"/>
              </a:rPr>
              <a:t>أستخدم </a:t>
            </a:r>
            <a:r>
              <a:rPr lang="ar-EG" sz="4800" b="1" dirty="0" smtClean="0">
                <a:solidFill>
                  <a:srgbClr val="C00000"/>
                </a:solidFill>
                <a:latin typeface="+mn-lt"/>
                <a:cs typeface="+mn-cs"/>
              </a:rPr>
              <a:t>الأرقام: </a:t>
            </a:r>
            <a:endParaRPr lang="ar-EG" sz="4800" b="1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7841336" y="3377347"/>
            <a:ext cx="656239" cy="648642"/>
          </a:xfrm>
          <a:prstGeom prst="ellipse">
            <a:avLst/>
          </a:prstGeom>
          <a:solidFill>
            <a:srgbClr val="92D050"/>
          </a:solidFill>
          <a:ln w="38100">
            <a:solidFill>
              <a:srgbClr val="00B050"/>
            </a:solidFill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>
                <a:latin typeface="+mn-lt"/>
                <a:cs typeface="+mj-cs"/>
              </a:rPr>
              <a:t>3</a:t>
            </a:r>
            <a:endParaRPr lang="en-US" sz="6000" b="1" dirty="0">
              <a:latin typeface="+mn-lt"/>
              <a:cs typeface="+mj-cs"/>
            </a:endParaRP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 rot="20432824">
            <a:off x="464934" y="979479"/>
            <a:ext cx="2857500" cy="708025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/>
            <a:r>
              <a:rPr lang="ar-EG" sz="4000" b="1" dirty="0" smtClean="0">
                <a:solidFill>
                  <a:schemeClr val="tx1"/>
                </a:solidFill>
                <a:latin typeface="Calibri" pitchFamily="34" charset="0"/>
              </a:rPr>
              <a:t>أَخْتَبِرُ فَرْضِيَّتِي:</a:t>
            </a:r>
            <a:endParaRPr lang="en-US" sz="4000" b="1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جل كتلة الوع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حدد كتلة الماء ع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857224" y="2357992"/>
            <a:ext cx="750099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/>
            <a:r>
              <a:rPr lang="ar-EG" sz="4000" b="1" dirty="0" smtClean="0">
                <a:latin typeface="Calibri" pitchFamily="34" charset="0"/>
              </a:rPr>
              <a:t>أحدد كَثَافَة الماء. </a:t>
            </a:r>
            <a:br>
              <a:rPr lang="ar-EG" sz="4000" b="1" dirty="0" smtClean="0">
                <a:latin typeface="Calibri" pitchFamily="34" charset="0"/>
              </a:rPr>
            </a:br>
            <a:r>
              <a:rPr lang="ar-EG" sz="4000" b="1" dirty="0" smtClean="0">
                <a:latin typeface="Calibri" pitchFamily="34" charset="0"/>
              </a:rPr>
              <a:t>وكَثَافَةُ الْمَادَّة: </a:t>
            </a:r>
            <a:br>
              <a:rPr lang="ar-EG" sz="4000" b="1" dirty="0" smtClean="0">
                <a:latin typeface="Calibri" pitchFamily="34" charset="0"/>
              </a:rPr>
            </a:br>
            <a:r>
              <a:rPr lang="ar-EG" sz="4000" b="1" dirty="0" smtClean="0">
                <a:latin typeface="Calibri" pitchFamily="34" charset="0"/>
              </a:rPr>
              <a:t>هي كميةُ كتلةِ الْمَادَّةِ </a:t>
            </a:r>
            <a:r>
              <a:rPr lang="ar-EG" sz="4000" b="1" dirty="0">
                <a:latin typeface="Calibri" pitchFamily="34" charset="0"/>
              </a:rPr>
              <a:t>في </a:t>
            </a:r>
            <a:r>
              <a:rPr lang="ar-EG" sz="4000" b="1" dirty="0" smtClean="0">
                <a:latin typeface="Calibri" pitchFamily="34" charset="0"/>
              </a:rPr>
              <a:t>حَجْمٍ معيَّنٍ. </a:t>
            </a:r>
            <a:br>
              <a:rPr lang="ar-EG" sz="4000" b="1" dirty="0" smtClean="0">
                <a:latin typeface="Calibri" pitchFamily="34" charset="0"/>
              </a:rPr>
            </a:br>
            <a:r>
              <a:rPr lang="ar-EG" sz="4000" b="1" dirty="0" smtClean="0">
                <a:latin typeface="Calibri" pitchFamily="34" charset="0"/>
              </a:rPr>
              <a:t>أقسمُ </a:t>
            </a:r>
            <a:r>
              <a:rPr lang="ar-EG" sz="4000" b="1" dirty="0">
                <a:latin typeface="Calibri" pitchFamily="34" charset="0"/>
              </a:rPr>
              <a:t>كتلة الماء بالجرامات على </a:t>
            </a:r>
            <a:r>
              <a:rPr lang="ar-EG" sz="4000" b="1" dirty="0" smtClean="0">
                <a:latin typeface="Calibri" pitchFamily="34" charset="0"/>
              </a:rPr>
              <a:t>حَجْمِ الماءِ </a:t>
            </a:r>
            <a:r>
              <a:rPr lang="ar-EG" sz="4000" b="1" dirty="0" err="1" smtClean="0">
                <a:latin typeface="Calibri" pitchFamily="34" charset="0"/>
              </a:rPr>
              <a:t>بالمللترات</a:t>
            </a:r>
            <a:r>
              <a:rPr lang="ar-EG" sz="4000" b="1" dirty="0" smtClean="0">
                <a:latin typeface="Calibri" pitchFamily="34" charset="0"/>
              </a:rPr>
              <a:t>، وأُقرِّبُ </a:t>
            </a:r>
            <a:r>
              <a:rPr lang="ar-EG" sz="4000" b="1" dirty="0">
                <a:latin typeface="Calibri" pitchFamily="34" charset="0"/>
              </a:rPr>
              <a:t>الإجابة إلى </a:t>
            </a:r>
            <a:r>
              <a:rPr lang="ar-EG" sz="4000" b="1" dirty="0" smtClean="0">
                <a:latin typeface="Calibri" pitchFamily="34" charset="0"/>
              </a:rPr>
              <a:t>أقربِ منزلةٍ عشرية. 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286248" y="883491"/>
            <a:ext cx="3414717" cy="83099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solidFill>
                  <a:srgbClr val="C00000"/>
                </a:solidFill>
                <a:latin typeface="+mn-lt"/>
                <a:cs typeface="+mn-cs"/>
              </a:rPr>
              <a:t>أستخدم </a:t>
            </a:r>
            <a:r>
              <a:rPr lang="ar-EG" sz="4800" b="1" dirty="0" smtClean="0">
                <a:solidFill>
                  <a:srgbClr val="C00000"/>
                </a:solidFill>
                <a:latin typeface="+mn-lt"/>
                <a:cs typeface="+mn-cs"/>
              </a:rPr>
              <a:t>الأرقام: </a:t>
            </a:r>
            <a:endParaRPr lang="ar-EG" sz="4800" b="1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7844850" y="974659"/>
            <a:ext cx="656239" cy="648642"/>
          </a:xfrm>
          <a:prstGeom prst="ellipse">
            <a:avLst/>
          </a:prstGeom>
          <a:solidFill>
            <a:srgbClr val="92D050"/>
          </a:solidFill>
          <a:ln w="38100">
            <a:solidFill>
              <a:srgbClr val="00B050"/>
            </a:solidFill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>
                <a:latin typeface="+mn-lt"/>
                <a:cs typeface="+mj-cs"/>
              </a:rPr>
              <a:t>4</a:t>
            </a:r>
            <a:endParaRPr lang="en-US" sz="6000" b="1" dirty="0">
              <a:latin typeface="+mn-lt"/>
              <a:cs typeface="+mj-cs"/>
            </a:endParaRP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 rot="20432824">
            <a:off x="464934" y="979479"/>
            <a:ext cx="2857500" cy="708025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/>
            <a:r>
              <a:rPr lang="ar-EG" sz="4000" b="1" dirty="0" smtClean="0">
                <a:solidFill>
                  <a:schemeClr val="tx1"/>
                </a:solidFill>
                <a:latin typeface="Calibri" pitchFamily="34" charset="0"/>
              </a:rPr>
              <a:t>أَخْتَبِرُ فَرْضِيَّتِي:</a:t>
            </a:r>
            <a:endParaRPr lang="en-US" sz="4000" b="1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حدد كثافة الماء،وكثاف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/>
          <p:cNvSpPr txBox="1">
            <a:spLocks noChangeArrowheads="1"/>
          </p:cNvSpPr>
          <p:nvPr/>
        </p:nvSpPr>
        <p:spPr bwMode="auto">
          <a:xfrm rot="20432824">
            <a:off x="464934" y="979479"/>
            <a:ext cx="2857500" cy="708025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/>
            <a:r>
              <a:rPr lang="ar-EG" sz="4000" b="1" dirty="0" smtClean="0">
                <a:solidFill>
                  <a:schemeClr val="tx1"/>
                </a:solidFill>
                <a:latin typeface="Calibri" pitchFamily="34" charset="0"/>
              </a:rPr>
              <a:t>أَخْتَبِرُ فَرْضِيَّتِي:</a:t>
            </a:r>
            <a:endParaRPr lang="en-US" sz="4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1285852" y="2424066"/>
            <a:ext cx="656591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EG" sz="4000" b="1" dirty="0" smtClean="0">
                <a:latin typeface="Calibri" pitchFamily="34" charset="0"/>
              </a:rPr>
              <a:t>أكرِّرُ الخطواتِ </a:t>
            </a:r>
            <a:r>
              <a:rPr lang="ar-EG" sz="4000" b="1" dirty="0">
                <a:latin typeface="Calibri" pitchFamily="34" charset="0"/>
              </a:rPr>
              <a:t>من </a:t>
            </a:r>
            <a:r>
              <a:rPr lang="ar-EG" sz="4000" b="1" dirty="0" smtClean="0">
                <a:latin typeface="Calibri" pitchFamily="34" charset="0"/>
              </a:rPr>
              <a:t>1–4 </a:t>
            </a:r>
            <a:r>
              <a:rPr lang="ar-EG" sz="4000" b="1" dirty="0">
                <a:latin typeface="Calibri" pitchFamily="34" charset="0"/>
              </a:rPr>
              <a:t>ثلاث </a:t>
            </a:r>
            <a:r>
              <a:rPr lang="ar-EG" sz="4000" b="1" dirty="0" smtClean="0">
                <a:latin typeface="Calibri" pitchFamily="34" charset="0"/>
              </a:rPr>
              <a:t>مراتٍ، </a:t>
            </a:r>
            <a:br>
              <a:rPr lang="ar-EG" sz="4000" b="1" dirty="0" smtClean="0">
                <a:latin typeface="Calibri" pitchFamily="34" charset="0"/>
              </a:rPr>
            </a:br>
            <a:r>
              <a:rPr lang="ar-EG" sz="4000" b="1" dirty="0" smtClean="0">
                <a:latin typeface="Calibri" pitchFamily="34" charset="0"/>
              </a:rPr>
              <a:t>وأستخدم </a:t>
            </a:r>
            <a:r>
              <a:rPr lang="ar-EG" sz="4000" b="1" dirty="0">
                <a:latin typeface="Calibri" pitchFamily="34" charset="0"/>
              </a:rPr>
              <a:t>50 </a:t>
            </a:r>
            <a:r>
              <a:rPr lang="ar-EG" sz="4000" b="1" dirty="0" smtClean="0">
                <a:latin typeface="Calibri" pitchFamily="34" charset="0"/>
              </a:rPr>
              <a:t>مل، و75 مل، و100 </a:t>
            </a:r>
            <a:r>
              <a:rPr lang="ar-EG" sz="4000" b="1" dirty="0">
                <a:latin typeface="Calibri" pitchFamily="34" charset="0"/>
              </a:rPr>
              <a:t>مل </a:t>
            </a:r>
            <a:r>
              <a:rPr lang="ar-EG" sz="4000" b="1" dirty="0" smtClean="0">
                <a:latin typeface="Calibri" pitchFamily="34" charset="0"/>
              </a:rPr>
              <a:t/>
            </a:r>
            <a:br>
              <a:rPr lang="ar-EG" sz="4000" b="1" dirty="0" smtClean="0">
                <a:latin typeface="Calibri" pitchFamily="34" charset="0"/>
              </a:rPr>
            </a:br>
            <a:r>
              <a:rPr lang="ar-EG" sz="4000" b="1" dirty="0" smtClean="0">
                <a:latin typeface="Calibri" pitchFamily="34" charset="0"/>
              </a:rPr>
              <a:t>من </a:t>
            </a:r>
            <a:r>
              <a:rPr lang="ar-EG" sz="4000" b="1" dirty="0">
                <a:latin typeface="Calibri" pitchFamily="34" charset="0"/>
              </a:rPr>
              <a:t>الماء في كل </a:t>
            </a:r>
            <a:r>
              <a:rPr lang="ar-EG" sz="4000" b="1" dirty="0" smtClean="0">
                <a:latin typeface="Calibri" pitchFamily="34" charset="0"/>
              </a:rPr>
              <a:t>مرة. 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7715272" y="1071546"/>
            <a:ext cx="656239" cy="648642"/>
          </a:xfrm>
          <a:prstGeom prst="ellipse">
            <a:avLst/>
          </a:prstGeom>
          <a:solidFill>
            <a:srgbClr val="92D050"/>
          </a:solidFill>
          <a:ln w="38100">
            <a:solidFill>
              <a:srgbClr val="00B050"/>
            </a:solidFill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>
                <a:latin typeface="+mn-lt"/>
                <a:cs typeface="+mj-cs"/>
              </a:rPr>
              <a:t>5</a:t>
            </a:r>
            <a:endParaRPr lang="en-US" sz="6000" b="1" dirty="0">
              <a:latin typeface="+mn-lt"/>
              <a:cs typeface="+mj-cs"/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كرر الخطوات 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1357290" y="2285992"/>
            <a:ext cx="65722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EG" sz="4000" b="1" dirty="0" smtClean="0">
                <a:latin typeface="Calibri" pitchFamily="34" charset="0"/>
              </a:rPr>
              <a:t>أمثِّلُ النتائجَ </a:t>
            </a:r>
            <a:r>
              <a:rPr lang="ar-EG" sz="4000" b="1" dirty="0">
                <a:latin typeface="Calibri" pitchFamily="34" charset="0"/>
              </a:rPr>
              <a:t>التي </a:t>
            </a:r>
            <a:r>
              <a:rPr lang="ar-EG" sz="4000" b="1" dirty="0" smtClean="0">
                <a:latin typeface="Calibri" pitchFamily="34" charset="0"/>
              </a:rPr>
              <a:t>حصلتُ عليها</a:t>
            </a:r>
            <a:br>
              <a:rPr lang="ar-EG" sz="4000" b="1" dirty="0" smtClean="0">
                <a:latin typeface="Calibri" pitchFamily="34" charset="0"/>
              </a:rPr>
            </a:br>
            <a:r>
              <a:rPr lang="ar-EG" sz="4000" b="1" dirty="0" smtClean="0">
                <a:latin typeface="Calibri" pitchFamily="34" charset="0"/>
              </a:rPr>
              <a:t> </a:t>
            </a:r>
            <a:r>
              <a:rPr lang="ar-EG" sz="4000" b="1" dirty="0">
                <a:latin typeface="Calibri" pitchFamily="34" charset="0"/>
              </a:rPr>
              <a:t>في رسم </a:t>
            </a:r>
            <a:r>
              <a:rPr lang="ar-EG" sz="4000" b="1" dirty="0" smtClean="0">
                <a:latin typeface="Calibri" pitchFamily="34" charset="0"/>
              </a:rPr>
              <a:t>بيانِي خطي، </a:t>
            </a:r>
            <a:br>
              <a:rPr lang="ar-EG" sz="4000" b="1" dirty="0" smtClean="0">
                <a:latin typeface="Calibri" pitchFamily="34" charset="0"/>
              </a:rPr>
            </a:br>
            <a:r>
              <a:rPr lang="ar-EG" sz="4000" b="1" dirty="0" smtClean="0">
                <a:latin typeface="Calibri" pitchFamily="34" charset="0"/>
              </a:rPr>
              <a:t>بحيثُ يمثِّلُ المحورُ الأفقيّ الحَجْمَ، والمحورُ الرأسيُّ الكتلةَ. 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5643570" y="1214422"/>
            <a:ext cx="2023311" cy="83099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 smtClean="0">
                <a:solidFill>
                  <a:srgbClr val="C00000"/>
                </a:solidFill>
                <a:latin typeface="+mn-lt"/>
                <a:cs typeface="+mn-cs"/>
              </a:rPr>
              <a:t>أَتَوَاصَلُ: </a:t>
            </a:r>
            <a:endParaRPr lang="ar-EG" sz="4800" b="1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7810767" y="1306135"/>
            <a:ext cx="656239" cy="648642"/>
          </a:xfrm>
          <a:prstGeom prst="ellipse">
            <a:avLst/>
          </a:prstGeom>
          <a:solidFill>
            <a:srgbClr val="92D050"/>
          </a:solidFill>
          <a:ln w="38100">
            <a:solidFill>
              <a:srgbClr val="00B050"/>
            </a:solidFill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>
                <a:latin typeface="+mn-lt"/>
                <a:cs typeface="+mj-cs"/>
              </a:rPr>
              <a:t>6</a:t>
            </a:r>
            <a:endParaRPr lang="en-US" sz="6000" b="1" dirty="0">
              <a:latin typeface="+mn-lt"/>
              <a:cs typeface="+mj-cs"/>
            </a:endParaRP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 rot="20432824">
            <a:off x="464934" y="979479"/>
            <a:ext cx="2857500" cy="708025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/>
            <a:r>
              <a:rPr lang="ar-EG" sz="4000" b="1" dirty="0" smtClean="0">
                <a:solidFill>
                  <a:schemeClr val="tx1"/>
                </a:solidFill>
                <a:latin typeface="Calibri" pitchFamily="34" charset="0"/>
              </a:rPr>
              <a:t>أَخْتَبِرُ فَرْضِيَّتِي:</a:t>
            </a:r>
            <a:endParaRPr lang="en-US" sz="4000" b="1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مثل النتائج التي حصل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1142976" y="3721246"/>
            <a:ext cx="6286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 rtl="1"/>
            <a:r>
              <a:rPr lang="ar-EG" sz="4000" b="1" dirty="0" smtClean="0">
                <a:latin typeface="Calibri" pitchFamily="34" charset="0"/>
              </a:rPr>
              <a:t>هل تتغيَّر كَثَافَة </a:t>
            </a:r>
            <a:r>
              <a:rPr lang="ar-EG" sz="4000" b="1" dirty="0">
                <a:latin typeface="Calibri" pitchFamily="34" charset="0"/>
              </a:rPr>
              <a:t>الماء مع </a:t>
            </a:r>
            <a:r>
              <a:rPr lang="ar-EG" sz="4000" b="1" dirty="0" smtClean="0">
                <a:latin typeface="Calibri" pitchFamily="34" charset="0"/>
              </a:rPr>
              <a:t>تغيُّر </a:t>
            </a:r>
            <a:r>
              <a:rPr lang="ar-EG" sz="4000" b="1" dirty="0">
                <a:latin typeface="Calibri" pitchFamily="34" charset="0"/>
              </a:rPr>
              <a:t>كتلته؟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536363" y="2682342"/>
            <a:ext cx="3159839" cy="83099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 smtClean="0">
                <a:latin typeface="+mn-lt"/>
                <a:cs typeface="+mn-cs"/>
              </a:rPr>
              <a:t>أُفَسِّرُ الْبَيَانَاتِ: </a:t>
            </a:r>
            <a:endParaRPr lang="ar-EG" sz="4800" b="1" dirty="0">
              <a:latin typeface="+mn-lt"/>
              <a:cs typeface="+mn-cs"/>
            </a:endParaRPr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7841336" y="2662921"/>
            <a:ext cx="656239" cy="648642"/>
          </a:xfrm>
          <a:prstGeom prst="ellipse">
            <a:avLst/>
          </a:prstGeom>
          <a:solidFill>
            <a:srgbClr val="92D050"/>
          </a:solidFill>
          <a:ln w="38100">
            <a:solidFill>
              <a:srgbClr val="00B050"/>
            </a:solidFill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>
                <a:latin typeface="+mn-lt"/>
                <a:cs typeface="+mj-cs"/>
              </a:rPr>
              <a:t>7</a:t>
            </a:r>
            <a:endParaRPr lang="en-US" sz="6000" b="1" dirty="0">
              <a:latin typeface="+mn-lt"/>
              <a:cs typeface="+mj-cs"/>
            </a:endParaRPr>
          </a:p>
        </p:txBody>
      </p:sp>
      <p:sp>
        <p:nvSpPr>
          <p:cNvPr id="10" name="Down Arrow Callout 1"/>
          <p:cNvSpPr/>
          <p:nvPr/>
        </p:nvSpPr>
        <p:spPr>
          <a:xfrm>
            <a:off x="4086754" y="1135574"/>
            <a:ext cx="3985708" cy="936104"/>
          </a:xfrm>
          <a:prstGeom prst="downArrowCallout">
            <a:avLst>
              <a:gd name="adj1" fmla="val 60282"/>
              <a:gd name="adj2" fmla="val 43565"/>
              <a:gd name="adj3" fmla="val 13861"/>
              <a:gd name="adj4" fmla="val 7268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 smtClean="0">
                <a:solidFill>
                  <a:schemeClr val="bg1"/>
                </a:solidFill>
              </a:rPr>
              <a:t>أَسْتَخْلِصُ النَّـتَـائِجَ. 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000100" y="4792816"/>
            <a:ext cx="714971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rtl="1"/>
            <a:r>
              <a:rPr lang="ar-EG" sz="4400" b="1" dirty="0" smtClean="0"/>
              <a:t>لا، لا تتغيَّرُ كَثَافَةُ الماءِ </a:t>
            </a:r>
            <a:r>
              <a:rPr lang="ar-EG" sz="4400" b="1" dirty="0"/>
              <a:t>مع </a:t>
            </a:r>
            <a:r>
              <a:rPr lang="ar-EG" sz="4400" b="1" dirty="0" smtClean="0"/>
              <a:t>تغيُّر كتلتِه. </a:t>
            </a:r>
            <a:endParaRPr lang="en-US" sz="4400" b="1" dirty="0"/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 rot="20432824">
            <a:off x="464934" y="979479"/>
            <a:ext cx="2857500" cy="708025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/>
            <a:r>
              <a:rPr lang="ar-EG" sz="4000" b="1" dirty="0" smtClean="0">
                <a:solidFill>
                  <a:schemeClr val="tx1"/>
                </a:solidFill>
                <a:latin typeface="Calibri" pitchFamily="34" charset="0"/>
              </a:rPr>
              <a:t>أَخْتَبِرُ فَرْضِيَّتِي:</a:t>
            </a:r>
            <a:endParaRPr lang="en-US" sz="4000" b="1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ستخلص النتائ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هل تتغير كثافة الماء م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لا ل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39763" y="2276474"/>
            <a:ext cx="7864475" cy="4224359"/>
            <a:chOff x="5133980" y="110501"/>
            <a:chExt cx="3581424" cy="1532526"/>
          </a:xfrm>
        </p:grpSpPr>
        <p:sp>
          <p:nvSpPr>
            <p:cNvPr id="3" name="Wave 2"/>
            <p:cNvSpPr>
              <a:spLocks noChangeArrowheads="1"/>
            </p:cNvSpPr>
            <p:nvPr/>
          </p:nvSpPr>
          <p:spPr bwMode="auto">
            <a:xfrm rot="10800000" flipH="1">
              <a:off x="5133980" y="142853"/>
              <a:ext cx="3581424" cy="1500174"/>
            </a:xfrm>
            <a:prstGeom prst="wave">
              <a:avLst>
                <a:gd name="adj1" fmla="val 12500"/>
                <a:gd name="adj2" fmla="val 0"/>
              </a:avLst>
            </a:prstGeom>
            <a:solidFill>
              <a:srgbClr val="1DC0E1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10800000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200" b="1">
                <a:solidFill>
                  <a:schemeClr val="tx1"/>
                </a:solidFill>
              </a:endParaRPr>
            </a:p>
          </p:txBody>
        </p:sp>
        <p:sp>
          <p:nvSpPr>
            <p:cNvPr id="4" name="Wave 3"/>
            <p:cNvSpPr/>
            <p:nvPr/>
          </p:nvSpPr>
          <p:spPr>
            <a:xfrm>
              <a:off x="5133980" y="110501"/>
              <a:ext cx="3571900" cy="1359445"/>
            </a:xfrm>
            <a:prstGeom prst="wave">
              <a:avLst>
                <a:gd name="adj1" fmla="val 6074"/>
                <a:gd name="adj2" fmla="val 0"/>
              </a:avLst>
            </a:prstGeom>
            <a:solidFill>
              <a:srgbClr val="FFCCFF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rtl="1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600" b="1" dirty="0">
                  <a:solidFill>
                    <a:schemeClr val="tx1"/>
                  </a:solidFill>
                </a:rPr>
                <a:t>هل هذه العلاقة صحيحة </a:t>
              </a:r>
              <a:r>
                <a:rPr lang="ar-EG" sz="3600" b="1" dirty="0" smtClean="0">
                  <a:solidFill>
                    <a:schemeClr val="tx1"/>
                  </a:solidFill>
                </a:rPr>
                <a:t>وتنطبق </a:t>
              </a:r>
              <a:r>
                <a:rPr lang="ar-EG" sz="3600" b="1" dirty="0">
                  <a:solidFill>
                    <a:schemeClr val="tx1"/>
                  </a:solidFill>
                </a:rPr>
                <a:t>على </a:t>
              </a:r>
              <a:r>
                <a:rPr lang="ar-EG" sz="3600" b="1" dirty="0" smtClean="0">
                  <a:solidFill>
                    <a:schemeClr val="tx1"/>
                  </a:solidFill>
                </a:rPr>
                <a:t>سوائلَ </a:t>
              </a:r>
              <a:r>
                <a:rPr lang="ar-EG" sz="3600" b="1" dirty="0">
                  <a:solidFill>
                    <a:schemeClr val="tx1"/>
                  </a:solidFill>
                </a:rPr>
                <a:t>أخرى؟ </a:t>
              </a:r>
              <a:r>
                <a:rPr lang="ar-EG" sz="3600" b="1" dirty="0" smtClean="0">
                  <a:solidFill>
                    <a:schemeClr val="tx1"/>
                  </a:solidFill>
                </a:rPr>
                <a:t/>
              </a:r>
              <a:br>
                <a:rPr lang="ar-EG" sz="3600" b="1" dirty="0" smtClean="0">
                  <a:solidFill>
                    <a:schemeClr val="tx1"/>
                  </a:solidFill>
                </a:rPr>
              </a:br>
              <a:r>
                <a:rPr lang="ar-EG" sz="3600" b="1" dirty="0" smtClean="0">
                  <a:solidFill>
                    <a:schemeClr val="tx1"/>
                  </a:solidFill>
                </a:rPr>
                <a:t>أكرر </a:t>
              </a:r>
              <a:r>
                <a:rPr lang="ar-EG" sz="3600" b="1" dirty="0">
                  <a:solidFill>
                    <a:schemeClr val="tx1"/>
                  </a:solidFill>
                </a:rPr>
                <a:t>هذا النشاط </a:t>
              </a:r>
              <a:r>
                <a:rPr lang="ar-EG" sz="3600" b="1" dirty="0" smtClean="0">
                  <a:solidFill>
                    <a:schemeClr val="tx1"/>
                  </a:solidFill>
                </a:rPr>
                <a:t>مستخدمًا الزيت. </a:t>
              </a:r>
              <a:br>
                <a:rPr lang="ar-EG" sz="3600" b="1" dirty="0" smtClean="0">
                  <a:solidFill>
                    <a:schemeClr val="tx1"/>
                  </a:solidFill>
                </a:rPr>
              </a:br>
              <a:r>
                <a:rPr lang="ar-EG" sz="3600" b="1" dirty="0" smtClean="0">
                  <a:solidFill>
                    <a:schemeClr val="tx1"/>
                  </a:solidFill>
                </a:rPr>
                <a:t>هل </a:t>
              </a:r>
              <a:r>
                <a:rPr lang="ar-EG" sz="3600" b="1" dirty="0">
                  <a:solidFill>
                    <a:schemeClr val="tx1"/>
                  </a:solidFill>
                </a:rPr>
                <a:t>يصح هذا في الأجسام </a:t>
              </a:r>
              <a:r>
                <a:rPr lang="ar-EG" sz="3600" b="1" dirty="0" smtClean="0">
                  <a:solidFill>
                    <a:schemeClr val="tx1"/>
                  </a:solidFill>
                </a:rPr>
                <a:t>الصُّلْبَة؟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مجموعة 7"/>
          <p:cNvGrpSpPr>
            <a:grpSpLocks/>
          </p:cNvGrpSpPr>
          <p:nvPr/>
        </p:nvGrpSpPr>
        <p:grpSpPr bwMode="auto">
          <a:xfrm>
            <a:off x="1928813" y="714375"/>
            <a:ext cx="6464300" cy="1285875"/>
            <a:chOff x="3211258" y="0"/>
            <a:chExt cx="5249174" cy="1916832"/>
          </a:xfrm>
        </p:grpSpPr>
        <p:sp>
          <p:nvSpPr>
            <p:cNvPr id="6" name="شارة رتبة 5"/>
            <p:cNvSpPr/>
            <p:nvPr/>
          </p:nvSpPr>
          <p:spPr>
            <a:xfrm>
              <a:off x="5795883" y="212981"/>
              <a:ext cx="2664549" cy="1249490"/>
            </a:xfrm>
            <a:prstGeom prst="chevron">
              <a:avLst>
                <a:gd name="adj" fmla="val 48174"/>
              </a:avLst>
            </a:prstGeom>
            <a:solidFill>
              <a:srgbClr val="FFC000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i="1" dirty="0">
                  <a:solidFill>
                    <a:schemeClr val="tx1"/>
                  </a:solidFill>
                </a:rPr>
                <a:t>أستكشف</a:t>
              </a:r>
            </a:p>
          </p:txBody>
        </p:sp>
        <p:sp>
          <p:nvSpPr>
            <p:cNvPr id="7" name="خماسي 6"/>
            <p:cNvSpPr/>
            <p:nvPr/>
          </p:nvSpPr>
          <p:spPr>
            <a:xfrm>
              <a:off x="3211258" y="212981"/>
              <a:ext cx="2664548" cy="1249490"/>
            </a:xfrm>
            <a:prstGeom prst="homePlate">
              <a:avLst>
                <a:gd name="adj" fmla="val 51927"/>
              </a:avLst>
            </a:prstGeom>
            <a:solidFill>
              <a:srgbClr val="00B0F0"/>
            </a:solidFill>
            <a:ln w="1016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i="1" dirty="0">
                  <a:solidFill>
                    <a:schemeClr val="tx1"/>
                  </a:solidFill>
                </a:rPr>
                <a:t>أكثر</a:t>
              </a:r>
            </a:p>
          </p:txBody>
        </p:sp>
        <p:sp>
          <p:nvSpPr>
            <p:cNvPr id="8" name="برق 7"/>
            <p:cNvSpPr/>
            <p:nvPr/>
          </p:nvSpPr>
          <p:spPr>
            <a:xfrm>
              <a:off x="5219660" y="0"/>
              <a:ext cx="1369013" cy="1916832"/>
            </a:xfrm>
            <a:prstGeom prst="lightningBolt">
              <a:avLst/>
            </a:prstGeom>
            <a:noFill/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5400" b="1" i="1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ستكشف أكث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هل هذه العلاقة صحيحة وتنطب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39763" y="2276474"/>
            <a:ext cx="7864475" cy="4224359"/>
            <a:chOff x="5133980" y="110501"/>
            <a:chExt cx="3581424" cy="1532526"/>
          </a:xfrm>
        </p:grpSpPr>
        <p:sp>
          <p:nvSpPr>
            <p:cNvPr id="3" name="Wave 2"/>
            <p:cNvSpPr>
              <a:spLocks noChangeArrowheads="1"/>
            </p:cNvSpPr>
            <p:nvPr/>
          </p:nvSpPr>
          <p:spPr bwMode="auto">
            <a:xfrm rot="10800000" flipH="1">
              <a:off x="5133980" y="142853"/>
              <a:ext cx="3581424" cy="1500174"/>
            </a:xfrm>
            <a:prstGeom prst="wave">
              <a:avLst>
                <a:gd name="adj1" fmla="val 12500"/>
                <a:gd name="adj2" fmla="val 0"/>
              </a:avLst>
            </a:prstGeom>
            <a:solidFill>
              <a:srgbClr val="1DC0E1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10800000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200" b="1">
                <a:solidFill>
                  <a:schemeClr val="tx1"/>
                </a:solidFill>
              </a:endParaRPr>
            </a:p>
          </p:txBody>
        </p:sp>
        <p:sp>
          <p:nvSpPr>
            <p:cNvPr id="4" name="Wave 3"/>
            <p:cNvSpPr/>
            <p:nvPr/>
          </p:nvSpPr>
          <p:spPr>
            <a:xfrm>
              <a:off x="5133980" y="110501"/>
              <a:ext cx="3571900" cy="1359445"/>
            </a:xfrm>
            <a:prstGeom prst="wave">
              <a:avLst>
                <a:gd name="adj1" fmla="val 6074"/>
                <a:gd name="adj2" fmla="val 0"/>
              </a:avLst>
            </a:prstGeom>
            <a:solidFill>
              <a:srgbClr val="FFCCFF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مجموعة 7"/>
          <p:cNvGrpSpPr>
            <a:grpSpLocks/>
          </p:cNvGrpSpPr>
          <p:nvPr/>
        </p:nvGrpSpPr>
        <p:grpSpPr bwMode="auto">
          <a:xfrm>
            <a:off x="1928813" y="714375"/>
            <a:ext cx="6464300" cy="1285875"/>
            <a:chOff x="3211258" y="0"/>
            <a:chExt cx="5249174" cy="1916832"/>
          </a:xfrm>
        </p:grpSpPr>
        <p:sp>
          <p:nvSpPr>
            <p:cNvPr id="6" name="شارة رتبة 5"/>
            <p:cNvSpPr/>
            <p:nvPr/>
          </p:nvSpPr>
          <p:spPr>
            <a:xfrm>
              <a:off x="5795883" y="212981"/>
              <a:ext cx="2664549" cy="1249490"/>
            </a:xfrm>
            <a:prstGeom prst="chevron">
              <a:avLst>
                <a:gd name="adj" fmla="val 48174"/>
              </a:avLst>
            </a:prstGeom>
            <a:solidFill>
              <a:srgbClr val="FFC000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i="1" dirty="0">
                  <a:solidFill>
                    <a:schemeClr val="tx1"/>
                  </a:solidFill>
                </a:rPr>
                <a:t>أستكشف</a:t>
              </a:r>
            </a:p>
          </p:txBody>
        </p:sp>
        <p:sp>
          <p:nvSpPr>
            <p:cNvPr id="7" name="خماسي 6"/>
            <p:cNvSpPr/>
            <p:nvPr/>
          </p:nvSpPr>
          <p:spPr>
            <a:xfrm>
              <a:off x="3211258" y="212981"/>
              <a:ext cx="2664548" cy="1249490"/>
            </a:xfrm>
            <a:prstGeom prst="homePlate">
              <a:avLst>
                <a:gd name="adj" fmla="val 51927"/>
              </a:avLst>
            </a:prstGeom>
            <a:solidFill>
              <a:srgbClr val="00B0F0"/>
            </a:solidFill>
            <a:ln w="1016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i="1" dirty="0">
                  <a:solidFill>
                    <a:schemeClr val="tx1"/>
                  </a:solidFill>
                </a:rPr>
                <a:t>أكثر</a:t>
              </a:r>
            </a:p>
          </p:txBody>
        </p:sp>
        <p:sp>
          <p:nvSpPr>
            <p:cNvPr id="8" name="برق 7"/>
            <p:cNvSpPr/>
            <p:nvPr/>
          </p:nvSpPr>
          <p:spPr>
            <a:xfrm>
              <a:off x="5219660" y="0"/>
              <a:ext cx="1369013" cy="1916832"/>
            </a:xfrm>
            <a:prstGeom prst="lightningBolt">
              <a:avLst/>
            </a:prstGeom>
            <a:noFill/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5400" b="1" i="1">
                <a:solidFill>
                  <a:schemeClr val="tx1"/>
                </a:solidFill>
              </a:endParaRPr>
            </a:p>
          </p:txBody>
        </p:sp>
      </p:grp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85786" y="2714620"/>
            <a:ext cx="7559676" cy="248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EG" sz="3600" b="1" dirty="0" smtClean="0"/>
              <a:t>نعم، </a:t>
            </a:r>
            <a:br>
              <a:rPr lang="ar-EG" sz="3600" b="1" dirty="0" smtClean="0"/>
            </a:br>
            <a:r>
              <a:rPr lang="ar-EG" sz="3600" b="1" dirty="0" smtClean="0"/>
              <a:t>تنطبق </a:t>
            </a:r>
            <a:r>
              <a:rPr lang="ar-EG" sz="3600" b="1" dirty="0"/>
              <a:t>هذه العلاقة على السوائل </a:t>
            </a:r>
            <a:r>
              <a:rPr lang="ar-EG" sz="3600" b="1" dirty="0" smtClean="0"/>
              <a:t>الأخرى، </a:t>
            </a:r>
            <a:br>
              <a:rPr lang="ar-EG" sz="3600" b="1" dirty="0" smtClean="0"/>
            </a:br>
            <a:r>
              <a:rPr lang="ar-EG" sz="3600" b="1" dirty="0" smtClean="0"/>
              <a:t>كما </a:t>
            </a:r>
            <a:r>
              <a:rPr lang="ar-EG" sz="3600" b="1" dirty="0"/>
              <a:t>أن </a:t>
            </a:r>
            <a:r>
              <a:rPr lang="ar-EG" sz="3600" b="1" dirty="0" smtClean="0"/>
              <a:t>كَثَافَة </a:t>
            </a:r>
            <a:r>
              <a:rPr lang="ar-EG" sz="3600" b="1" dirty="0"/>
              <a:t>الأجسام </a:t>
            </a:r>
            <a:r>
              <a:rPr lang="ar-EG" sz="3600" b="1" dirty="0" smtClean="0"/>
              <a:t>الصُّلْبَة لا تتغير </a:t>
            </a:r>
            <a:r>
              <a:rPr lang="ar-EG" sz="3600" b="1" dirty="0"/>
              <a:t>بتغير </a:t>
            </a:r>
            <a:r>
              <a:rPr lang="ar-EG" sz="3600" b="1" dirty="0" smtClean="0"/>
              <a:t>الكتلة. </a:t>
            </a:r>
            <a:endParaRPr lang="en-US" sz="3600" b="1" dirty="0"/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نعم،تنطبق هذه العلاقة ع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وايا قطرية مستديرة 1"/>
          <p:cNvSpPr/>
          <p:nvPr/>
        </p:nvSpPr>
        <p:spPr>
          <a:xfrm rot="1833905">
            <a:off x="6643978" y="-406043"/>
            <a:ext cx="2436812" cy="2299053"/>
          </a:xfrm>
          <a:prstGeom prst="round2DiagRect">
            <a:avLst>
              <a:gd name="adj1" fmla="val 12714"/>
              <a:gd name="adj2" fmla="val 4180"/>
            </a:avLst>
          </a:prstGeom>
          <a:ln w="1016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5400" b="1" i="1" dirty="0">
              <a:solidFill>
                <a:srgbClr val="FFFF00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6011863" y="0"/>
            <a:ext cx="2881312" cy="132397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8000" b="1" dirty="0" smtClean="0">
                <a:solidFill>
                  <a:srgbClr val="FFFF00"/>
                </a:solidFill>
                <a:latin typeface="+mn-lt"/>
                <a:cs typeface="+mn-cs"/>
              </a:rPr>
              <a:t>الْفَصْلُ</a:t>
            </a:r>
            <a:endParaRPr lang="ar-EG" sz="80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4" name="شكل بيضاوي 3"/>
          <p:cNvSpPr/>
          <p:nvPr/>
        </p:nvSpPr>
        <p:spPr>
          <a:xfrm>
            <a:off x="6804248" y="1196752"/>
            <a:ext cx="1728192" cy="1368152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ross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8000" b="1" dirty="0">
                <a:solidFill>
                  <a:schemeClr val="tx1"/>
                </a:solidFill>
              </a:rPr>
              <a:t>9</a:t>
            </a:r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642938" y="2736850"/>
            <a:ext cx="8104187" cy="3580103"/>
            <a:chOff x="500034" y="4000504"/>
            <a:chExt cx="6858048" cy="2214578"/>
          </a:xfrm>
        </p:grpSpPr>
        <p:pic>
          <p:nvPicPr>
            <p:cNvPr id="8" name="Picture 44" descr="http://www.clker.com/cliparts/b/9/5/c/1194984476257642059parchment_paper_landsca_.svg.hi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lum bright="-27000" contrast="51000"/>
            </a:blip>
            <a:srcRect/>
            <a:stretch>
              <a:fillRect/>
            </a:stretch>
          </p:blipFill>
          <p:spPr bwMode="auto">
            <a:xfrm>
              <a:off x="500034" y="4000504"/>
              <a:ext cx="6858048" cy="2214578"/>
            </a:xfrm>
            <a:prstGeom prst="rect">
              <a:avLst/>
            </a:prstGeom>
            <a:noFill/>
            <a:effectLst>
              <a:innerShdw blurRad="876300">
                <a:prstClr val="black"/>
              </a:innerShdw>
            </a:effectLst>
          </p:spPr>
        </p:pic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1449816" y="4619161"/>
              <a:ext cx="4750256" cy="971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9600" b="1" dirty="0" smtClean="0">
                  <a:solidFill>
                    <a:srgbClr val="FFFF00"/>
                  </a:solidFill>
                  <a:latin typeface="+mn-lt"/>
                  <a:cs typeface="+mn-cs"/>
                </a:rPr>
                <a:t>تَصْنِيفُ الْمَادَّة</a:t>
              </a:r>
              <a:endParaRPr lang="ar-EG" sz="9600" b="1" dirty="0">
                <a:solidFill>
                  <a:srgbClr val="FFFF00"/>
                </a:solidFill>
                <a:latin typeface="Calibri" pitchFamily="34" charset="0"/>
                <a:cs typeface="+mn-cs"/>
              </a:endParaRPr>
            </a:p>
          </p:txBody>
        </p:sp>
      </p:grp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فصل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صنيف الما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ستطيل 15"/>
          <p:cNvSpPr/>
          <p:nvPr/>
        </p:nvSpPr>
        <p:spPr>
          <a:xfrm>
            <a:off x="4269755" y="2071678"/>
            <a:ext cx="3379787" cy="83026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 smtClean="0">
                <a:solidFill>
                  <a:srgbClr val="0000CC"/>
                </a:solidFill>
                <a:latin typeface="+mn-lt"/>
                <a:cs typeface="+mn-cs"/>
              </a:rPr>
              <a:t>السُّؤَالُ الْأَسَاسِيُّ</a:t>
            </a:r>
            <a:endParaRPr lang="ar-EG" sz="4800" b="1" dirty="0">
              <a:solidFill>
                <a:srgbClr val="0000CC"/>
              </a:solidFill>
              <a:latin typeface="+mn-lt"/>
              <a:cs typeface="+mn-cs"/>
            </a:endParaRPr>
          </a:p>
        </p:txBody>
      </p:sp>
      <p:sp>
        <p:nvSpPr>
          <p:cNvPr id="17" name="Oval 10"/>
          <p:cNvSpPr>
            <a:spLocks noChangeArrowheads="1"/>
          </p:cNvSpPr>
          <p:nvPr/>
        </p:nvSpPr>
        <p:spPr bwMode="auto">
          <a:xfrm>
            <a:off x="7855298" y="2343380"/>
            <a:ext cx="360040" cy="288677"/>
          </a:xfrm>
          <a:prstGeom prst="chord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C00000"/>
            </a:solidFill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0" b="1" dirty="0">
              <a:latin typeface="+mn-lt"/>
              <a:cs typeface="+mj-cs"/>
            </a:endParaRP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1928794" y="3429000"/>
            <a:ext cx="5286412" cy="2014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 rtl="1">
              <a:lnSpc>
                <a:spcPct val="150000"/>
              </a:lnSpc>
            </a:pPr>
            <a:r>
              <a:rPr lang="ar-EG" sz="4400" b="1" dirty="0">
                <a:latin typeface="Calibri" pitchFamily="34" charset="0"/>
              </a:rPr>
              <a:t>كيف </a:t>
            </a:r>
            <a:r>
              <a:rPr lang="ar-EG" sz="4400" b="1" dirty="0" smtClean="0">
                <a:latin typeface="Calibri" pitchFamily="34" charset="0"/>
              </a:rPr>
              <a:t>نصِفُ خصائصَ الْمَادَّةِ؟</a:t>
            </a:r>
            <a:br>
              <a:rPr lang="ar-EG" sz="4400" b="1" dirty="0" smtClean="0">
                <a:latin typeface="Calibri" pitchFamily="34" charset="0"/>
              </a:rPr>
            </a:br>
            <a:r>
              <a:rPr lang="ar-EG" sz="4400" b="1" dirty="0" smtClean="0">
                <a:latin typeface="Calibri" pitchFamily="34" charset="0"/>
              </a:rPr>
              <a:t> </a:t>
            </a:r>
            <a:r>
              <a:rPr lang="ar-EG" sz="4400" b="1" dirty="0">
                <a:latin typeface="Calibri" pitchFamily="34" charset="0"/>
              </a:rPr>
              <a:t>وكيف </a:t>
            </a:r>
            <a:r>
              <a:rPr lang="ar-EG" sz="4400" b="1" dirty="0" smtClean="0">
                <a:latin typeface="Calibri" pitchFamily="34" charset="0"/>
              </a:rPr>
              <a:t>نقيسُها</a:t>
            </a:r>
            <a:r>
              <a:rPr lang="ar-EG" sz="4400" b="1" dirty="0">
                <a:latin typeface="Calibri" pitchFamily="34" charset="0"/>
              </a:rPr>
              <a:t>؟</a:t>
            </a:r>
            <a:endParaRPr lang="en-US" sz="4400" b="1" dirty="0">
              <a:latin typeface="Calibri" pitchFamily="34" charset="0"/>
            </a:endParaRPr>
          </a:p>
        </p:txBody>
      </p:sp>
      <p:sp>
        <p:nvSpPr>
          <p:cNvPr id="24" name="مستطيل 23"/>
          <p:cNvSpPr>
            <a:spLocks noChangeArrowheads="1"/>
          </p:cNvSpPr>
          <p:nvPr/>
        </p:nvSpPr>
        <p:spPr bwMode="auto">
          <a:xfrm rot="20476718">
            <a:off x="585463" y="872292"/>
            <a:ext cx="2932126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EG" sz="6000" b="1" dirty="0" smtClean="0">
                <a:solidFill>
                  <a:srgbClr val="C00000"/>
                </a:solidFill>
                <a:latin typeface="Calibri" pitchFamily="34" charset="0"/>
              </a:rPr>
              <a:t>أَقْرَأُ وَأَتَعَلَّمُ</a:t>
            </a:r>
            <a:endParaRPr lang="en-US" sz="60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قرأ وأتعل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85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85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38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38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85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85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38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38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سؤال الأساسي 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كيف نص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ستطيل 15"/>
          <p:cNvSpPr/>
          <p:nvPr/>
        </p:nvSpPr>
        <p:spPr>
          <a:xfrm>
            <a:off x="5836619" y="1214422"/>
            <a:ext cx="2098675" cy="83026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 smtClean="0">
                <a:solidFill>
                  <a:srgbClr val="0000CC"/>
                </a:solidFill>
                <a:latin typeface="+mn-lt"/>
                <a:cs typeface="+mn-cs"/>
              </a:rPr>
              <a:t>المُفْرَدَات </a:t>
            </a:r>
            <a:endParaRPr lang="en-US" sz="4800" b="1" dirty="0">
              <a:solidFill>
                <a:srgbClr val="0000CC"/>
              </a:solidFill>
              <a:latin typeface="+mn-lt"/>
              <a:cs typeface="+mn-cs"/>
            </a:endParaRPr>
          </a:p>
        </p:txBody>
      </p:sp>
      <p:sp>
        <p:nvSpPr>
          <p:cNvPr id="17" name="Oval 10"/>
          <p:cNvSpPr>
            <a:spLocks noChangeArrowheads="1"/>
          </p:cNvSpPr>
          <p:nvPr/>
        </p:nvSpPr>
        <p:spPr bwMode="auto">
          <a:xfrm>
            <a:off x="8141050" y="1485576"/>
            <a:ext cx="360040" cy="288677"/>
          </a:xfrm>
          <a:prstGeom prst="chord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C00000"/>
            </a:solidFill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0" b="1" dirty="0">
              <a:latin typeface="+mn-lt"/>
              <a:cs typeface="+mj-cs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5851525" y="2285992"/>
            <a:ext cx="21971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Low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ar-EG" sz="4000" b="1" dirty="0" smtClean="0">
                <a:latin typeface="+mn-lt"/>
                <a:cs typeface="+mn-cs"/>
              </a:rPr>
              <a:t>الكتلةُ</a:t>
            </a:r>
            <a:endParaRPr lang="en-US" sz="4000" b="1" dirty="0">
              <a:latin typeface="+mn-lt"/>
              <a:cs typeface="+mn-cs"/>
            </a:endParaRPr>
          </a:p>
          <a:p>
            <a:pPr algn="justLow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ar-EG" sz="4000" b="1" dirty="0" smtClean="0">
                <a:latin typeface="+mn-lt"/>
                <a:cs typeface="+mn-cs"/>
              </a:rPr>
              <a:t>الوزنُ</a:t>
            </a:r>
            <a:endParaRPr lang="en-US" sz="4000" b="1" dirty="0">
              <a:latin typeface="+mn-lt"/>
              <a:cs typeface="+mn-cs"/>
            </a:endParaRPr>
          </a:p>
          <a:p>
            <a:pPr algn="justLow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ar-EG" sz="4000" b="1" dirty="0" smtClean="0">
                <a:latin typeface="+mn-lt"/>
                <a:cs typeface="+mn-cs"/>
              </a:rPr>
              <a:t>الحَجْمُ</a:t>
            </a:r>
            <a:endParaRPr lang="en-US" sz="4000" b="1" dirty="0">
              <a:latin typeface="+mn-lt"/>
              <a:cs typeface="+mn-cs"/>
            </a:endParaRPr>
          </a:p>
          <a:p>
            <a:pPr algn="justLow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ar-EG" sz="4000" b="1" dirty="0" smtClean="0">
                <a:latin typeface="+mn-lt"/>
                <a:cs typeface="+mn-cs"/>
              </a:rPr>
              <a:t>الصُّلْبُ </a:t>
            </a:r>
            <a:endParaRPr lang="en-US" sz="4000" b="1" dirty="0">
              <a:latin typeface="+mn-lt"/>
              <a:cs typeface="+mn-cs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857224" y="2285992"/>
            <a:ext cx="4191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Low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ar-EG" sz="4000" b="1" dirty="0" smtClean="0">
                <a:latin typeface="+mn-lt"/>
                <a:cs typeface="+mn-cs"/>
              </a:rPr>
              <a:t>السائلُ</a:t>
            </a:r>
            <a:endParaRPr lang="en-US" sz="4000" b="1" dirty="0">
              <a:latin typeface="+mn-lt"/>
              <a:cs typeface="+mn-cs"/>
            </a:endParaRPr>
          </a:p>
          <a:p>
            <a:pPr algn="justLow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ar-EG" sz="4000" b="1" dirty="0" smtClean="0">
                <a:latin typeface="+mn-lt"/>
                <a:cs typeface="+mn-cs"/>
              </a:rPr>
              <a:t>الْغَازُ</a:t>
            </a:r>
            <a:endParaRPr lang="en-US" sz="4000" b="1" dirty="0">
              <a:latin typeface="+mn-lt"/>
              <a:cs typeface="+mn-cs"/>
            </a:endParaRPr>
          </a:p>
          <a:p>
            <a:pPr algn="justLow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ar-EG" sz="4000" b="1" dirty="0" smtClean="0">
                <a:latin typeface="+mn-lt"/>
                <a:cs typeface="+mn-cs"/>
              </a:rPr>
              <a:t>الْكَثَافَةُ</a:t>
            </a:r>
            <a:endParaRPr lang="en-US" sz="4000" b="1" dirty="0">
              <a:latin typeface="+mn-lt"/>
              <a:cs typeface="+mn-cs"/>
            </a:endParaRPr>
          </a:p>
          <a:p>
            <a:pPr algn="justLow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ar-EG" sz="4000" b="1" dirty="0" smtClean="0">
                <a:latin typeface="+mn-lt"/>
                <a:cs typeface="+mn-cs"/>
              </a:rPr>
              <a:t>الْخَصَائِصُ </a:t>
            </a:r>
            <a:r>
              <a:rPr lang="ar-EG" sz="4000" b="1" dirty="0">
                <a:latin typeface="+mn-lt"/>
                <a:cs typeface="+mn-cs"/>
              </a:rPr>
              <a:t>الفيزيائية</a:t>
            </a:r>
            <a:endParaRPr lang="en-US" sz="4000" b="1" dirty="0">
              <a:latin typeface="+mn-lt"/>
              <a:cs typeface="+mn-cs"/>
            </a:endParaRPr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 rot="20476718">
            <a:off x="585463" y="872292"/>
            <a:ext cx="2932126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EG" sz="6000" b="1" dirty="0" smtClean="0">
                <a:solidFill>
                  <a:srgbClr val="002060"/>
                </a:solidFill>
                <a:latin typeface="Calibri" pitchFamily="34" charset="0"/>
              </a:rPr>
              <a:t>أَقْرَأُ وَأَتَعَلَّمُ</a:t>
            </a:r>
            <a:endParaRPr lang="en-US" sz="60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85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385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38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38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85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85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38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38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فـــر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كت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وز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حج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صل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سائل 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غاز 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كثافة 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الخصائص الفيزيائية 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bldLvl="5"/>
      <p:bldP spid="19" grpId="0" build="p" bldLvl="5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ستطيل 15"/>
          <p:cNvSpPr/>
          <p:nvPr/>
        </p:nvSpPr>
        <p:spPr>
          <a:xfrm>
            <a:off x="4834905" y="1428736"/>
            <a:ext cx="2887330" cy="83099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 smtClean="0">
                <a:solidFill>
                  <a:srgbClr val="0000CC"/>
                </a:solidFill>
                <a:latin typeface="+mn-lt"/>
                <a:cs typeface="+mn-cs"/>
              </a:rPr>
              <a:t>مَهَارَةُ الْقِرَاءَةِ</a:t>
            </a:r>
            <a:endParaRPr lang="en-US" sz="4800" b="1" dirty="0">
              <a:solidFill>
                <a:srgbClr val="0000CC"/>
              </a:solidFill>
              <a:latin typeface="+mn-lt"/>
              <a:cs typeface="+mn-cs"/>
            </a:endParaRPr>
          </a:p>
        </p:txBody>
      </p:sp>
      <p:sp>
        <p:nvSpPr>
          <p:cNvPr id="17" name="Oval 10"/>
          <p:cNvSpPr>
            <a:spLocks noChangeArrowheads="1"/>
          </p:cNvSpPr>
          <p:nvPr/>
        </p:nvSpPr>
        <p:spPr bwMode="auto">
          <a:xfrm>
            <a:off x="7855298" y="1699890"/>
            <a:ext cx="360040" cy="288677"/>
          </a:xfrm>
          <a:prstGeom prst="chord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C00000"/>
            </a:solidFill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0" b="1" dirty="0">
              <a:latin typeface="+mn-lt"/>
              <a:cs typeface="+mj-cs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5375296" y="2428868"/>
            <a:ext cx="21971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Low" rtl="1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ar-EG" sz="4000" b="1" dirty="0">
                <a:latin typeface="+mn-lt"/>
                <a:cs typeface="+mn-cs"/>
              </a:rPr>
              <a:t>الاستنتاج</a:t>
            </a:r>
            <a:endParaRPr lang="en-US" sz="4000" b="1" dirty="0">
              <a:latin typeface="+mn-lt"/>
              <a:cs typeface="+mn-cs"/>
            </a:endParaRPr>
          </a:p>
        </p:txBody>
      </p:sp>
      <p:graphicFrame>
        <p:nvGraphicFramePr>
          <p:cNvPr id="20" name="جدول 19"/>
          <p:cNvGraphicFramePr>
            <a:graphicFrameLocks noGrp="1"/>
          </p:cNvGraphicFramePr>
          <p:nvPr/>
        </p:nvGraphicFramePr>
        <p:xfrm>
          <a:off x="1500166" y="3576639"/>
          <a:ext cx="6096000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571504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3600" dirty="0" smtClean="0"/>
                        <a:t>الأدلة</a:t>
                      </a:r>
                      <a:endParaRPr lang="en-US" sz="3600" dirty="0"/>
                    </a:p>
                  </a:txBody>
                  <a:tcPr anchor="ctr"/>
                </a:tc>
              </a:tr>
              <a:tr h="571504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</a:tr>
              <a:tr h="571504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3687741" y="3589339"/>
            <a:ext cx="19367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3600" b="1" dirty="0">
                <a:solidFill>
                  <a:schemeClr val="bg1"/>
                </a:solidFill>
              </a:rPr>
              <a:t>ماذا أعرف؟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1549378" y="3571876"/>
            <a:ext cx="20505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3600" b="1" dirty="0">
                <a:solidFill>
                  <a:schemeClr val="bg1"/>
                </a:solidFill>
              </a:rPr>
              <a:t>ماذا أستنتج؟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 rot="20476718">
            <a:off x="585463" y="872292"/>
            <a:ext cx="2932126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EG" sz="6000" b="1" dirty="0" smtClean="0">
                <a:solidFill>
                  <a:srgbClr val="002060"/>
                </a:solidFill>
                <a:latin typeface="Calibri" pitchFamily="34" charset="0"/>
              </a:rPr>
              <a:t>أَقْرَأُ وَأَتَعَلَّمُ</a:t>
            </a:r>
            <a:endParaRPr lang="en-US" sz="60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85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385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38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38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85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85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38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38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هارة القراء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استنتا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أد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ماذا أعرف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ماذا أستنتج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bldLvl="5"/>
      <p:bldP spid="19" grpId="0"/>
      <p:bldP spid="21" grpId="0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857223" y="1357298"/>
            <a:ext cx="7500991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latin typeface="+mn-lt"/>
                <a:cs typeface="+mn-cs"/>
              </a:rPr>
              <a:t>الألماس، والماء، والهواء، جميعُها موادُّ، </a:t>
            </a:r>
            <a:br>
              <a:rPr lang="ar-EG" sz="3600" b="1" dirty="0" smtClean="0">
                <a:latin typeface="+mn-lt"/>
                <a:cs typeface="+mn-cs"/>
              </a:rPr>
            </a:br>
            <a:r>
              <a:rPr lang="ar-EG" sz="3600" b="1" dirty="0" smtClean="0">
                <a:latin typeface="+mn-lt"/>
                <a:cs typeface="+mn-cs"/>
              </a:rPr>
              <a:t>والْمَادَّةُ كلُّ شيءٍ </a:t>
            </a:r>
            <a:r>
              <a:rPr lang="ar-EG" sz="3600" b="1" dirty="0">
                <a:latin typeface="+mn-lt"/>
                <a:cs typeface="+mn-cs"/>
              </a:rPr>
              <a:t>له </a:t>
            </a:r>
            <a:r>
              <a:rPr lang="ar-EG" sz="3600" b="1" dirty="0" smtClean="0">
                <a:latin typeface="+mn-lt"/>
                <a:cs typeface="+mn-cs"/>
              </a:rPr>
              <a:t>كتلةٌ وحَجْم. </a:t>
            </a:r>
            <a:br>
              <a:rPr lang="ar-EG" sz="3600" b="1" dirty="0" smtClean="0">
                <a:latin typeface="+mn-lt"/>
                <a:cs typeface="+mn-cs"/>
              </a:rPr>
            </a:br>
            <a:r>
              <a:rPr lang="ar-EG" sz="3600" b="1" dirty="0" smtClean="0">
                <a:latin typeface="+mn-lt"/>
                <a:cs typeface="+mn-cs"/>
              </a:rPr>
              <a:t>والكتلة </a:t>
            </a:r>
            <a:r>
              <a:rPr lang="ar-EG" sz="3600" b="1" dirty="0">
                <a:latin typeface="+mn-lt"/>
                <a:cs typeface="+mn-cs"/>
              </a:rPr>
              <a:t>هي كمية </a:t>
            </a:r>
            <a:r>
              <a:rPr lang="ar-EG" sz="3600" b="1" dirty="0" smtClean="0">
                <a:latin typeface="+mn-lt"/>
                <a:cs typeface="+mn-cs"/>
              </a:rPr>
              <a:t>الْمَادَّة </a:t>
            </a:r>
            <a:r>
              <a:rPr lang="ar-EG" sz="3600" b="1" dirty="0">
                <a:latin typeface="+mn-lt"/>
                <a:cs typeface="+mn-cs"/>
              </a:rPr>
              <a:t>في </a:t>
            </a:r>
            <a:r>
              <a:rPr lang="ar-EG" sz="3600" b="1" dirty="0" smtClean="0">
                <a:latin typeface="+mn-lt"/>
                <a:cs typeface="+mn-cs"/>
              </a:rPr>
              <a:t>الجسم، </a:t>
            </a:r>
            <a:r>
              <a:rPr lang="ar-EG" sz="3600" b="1" dirty="0">
                <a:latin typeface="+mn-lt"/>
                <a:cs typeface="+mn-cs"/>
              </a:rPr>
              <a:t>وكتلة أي جسم لا </a:t>
            </a:r>
            <a:r>
              <a:rPr lang="ar-EG" sz="3600" b="1" dirty="0" smtClean="0">
                <a:latin typeface="+mn-lt"/>
                <a:cs typeface="+mn-cs"/>
              </a:rPr>
              <a:t>تتغير. يستخدمُ العلماءُ الميزانَ لقياسِ كتلةِ جسمٍ بمقارنتهِ بكتلٍ معياريةٍ، وعادةً تُقاسُ </a:t>
            </a:r>
            <a:r>
              <a:rPr lang="ar-EG" sz="3600" b="1" dirty="0">
                <a:latin typeface="+mn-lt"/>
                <a:cs typeface="+mn-cs"/>
              </a:rPr>
              <a:t>الكتلة </a:t>
            </a:r>
            <a:r>
              <a:rPr lang="ar-EG" sz="3600" b="1" dirty="0" smtClean="0">
                <a:latin typeface="+mn-lt"/>
                <a:cs typeface="+mn-cs"/>
              </a:rPr>
              <a:t>بوحدةِ الجرامِ، </a:t>
            </a:r>
            <a:r>
              <a:rPr lang="ar-EG" sz="3600" b="1" dirty="0">
                <a:latin typeface="+mn-lt"/>
                <a:cs typeface="+mn-cs"/>
              </a:rPr>
              <a:t>أو </a:t>
            </a:r>
            <a:r>
              <a:rPr lang="ar-EG" sz="3600" b="1" dirty="0" smtClean="0">
                <a:latin typeface="+mn-lt"/>
                <a:cs typeface="+mn-cs"/>
              </a:rPr>
              <a:t>الكيلوجرامِ (1كجم </a:t>
            </a:r>
            <a:r>
              <a:rPr lang="ar-EG" sz="3600" b="1" dirty="0">
                <a:latin typeface="+mn-lt"/>
                <a:cs typeface="+mn-cs"/>
              </a:rPr>
              <a:t>= 1000 جم</a:t>
            </a:r>
            <a:r>
              <a:rPr lang="ar-EG" sz="3600" b="1" dirty="0" smtClean="0">
                <a:latin typeface="+mn-lt"/>
                <a:cs typeface="+mn-cs"/>
              </a:rPr>
              <a:t>). </a:t>
            </a:r>
            <a:endParaRPr lang="en-US" sz="3600" b="1" dirty="0">
              <a:latin typeface="+mn-lt"/>
              <a:cs typeface="+mn-cs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1187624" y="0"/>
            <a:ext cx="7224549" cy="1340768"/>
          </a:xfrm>
          <a:prstGeom prst="horizontalScroll">
            <a:avLst>
              <a:gd name="adj" fmla="val 18243"/>
            </a:avLst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chemeClr val="accent6">
                  <a:lumMod val="40000"/>
                  <a:lumOff val="60000"/>
                </a:schemeClr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B0F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 smtClean="0">
                <a:solidFill>
                  <a:srgbClr val="C00000"/>
                </a:solidFill>
              </a:rPr>
              <a:t>مَا الْمَادَّةُ؟ وكيفَ يمكنُ قِيَاسُهَا</a:t>
            </a:r>
            <a:r>
              <a:rPr lang="ar-EG" sz="4400" b="1" dirty="0">
                <a:solidFill>
                  <a:srgbClr val="C00000"/>
                </a:solidFill>
              </a:rPr>
              <a:t>؟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 المادة؟وكيف يمكن قياس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ألم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857224" y="1357298"/>
            <a:ext cx="7393833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 smtClean="0">
                <a:latin typeface="+mn-lt"/>
                <a:cs typeface="+mn-cs"/>
              </a:rPr>
              <a:t>أما الوزنُ فهو قياسُ مقدارِ جذبِ </a:t>
            </a:r>
            <a:r>
              <a:rPr lang="ar-EG" sz="4000" b="1" dirty="0">
                <a:latin typeface="+mn-lt"/>
                <a:cs typeface="+mn-cs"/>
              </a:rPr>
              <a:t>الأرض </a:t>
            </a:r>
            <a:r>
              <a:rPr lang="ar-EG" sz="4000" b="1" dirty="0" smtClean="0">
                <a:latin typeface="+mn-lt"/>
                <a:cs typeface="+mn-cs"/>
              </a:rPr>
              <a:t>للجسم. فلو حاولتُ الإمساكَ بكرةٍ فِـلِـزِّيَّة بيدٍ وكرةِ سلةٍ باليدِ الأخرى، </a:t>
            </a:r>
            <a:r>
              <a:rPr lang="ar-EG" sz="4000" b="1" dirty="0">
                <a:latin typeface="+mn-lt"/>
                <a:cs typeface="+mn-cs"/>
              </a:rPr>
              <a:t>فإني أشعر أنهما </a:t>
            </a:r>
            <a:r>
              <a:rPr lang="ar-EG" sz="4000" b="1" dirty="0" smtClean="0">
                <a:latin typeface="+mn-lt"/>
                <a:cs typeface="+mn-cs"/>
              </a:rPr>
              <a:t>مختلفتان. إن </a:t>
            </a:r>
            <a:r>
              <a:rPr lang="ar-EG" sz="4000" b="1" dirty="0">
                <a:latin typeface="+mn-lt"/>
                <a:cs typeface="+mn-cs"/>
              </a:rPr>
              <a:t>ما أشعر به هو وزن </a:t>
            </a:r>
            <a:r>
              <a:rPr lang="ar-EG" sz="4000" b="1" dirty="0" smtClean="0">
                <a:latin typeface="+mn-lt"/>
                <a:cs typeface="+mn-cs"/>
              </a:rPr>
              <a:t>الجسميْن. وتختلف </a:t>
            </a:r>
            <a:r>
              <a:rPr lang="ar-EG" sz="4000" b="1" dirty="0">
                <a:latin typeface="+mn-lt"/>
                <a:cs typeface="+mn-cs"/>
              </a:rPr>
              <a:t>أوزان الأجسام على القمر والكواكب </a:t>
            </a:r>
            <a:r>
              <a:rPr lang="ar-EG" sz="4000" b="1" dirty="0" smtClean="0">
                <a:latin typeface="+mn-lt"/>
                <a:cs typeface="+mn-cs"/>
              </a:rPr>
              <a:t>المختلفة. إن </a:t>
            </a:r>
            <a:r>
              <a:rPr lang="ar-EG" sz="4000" b="1" dirty="0">
                <a:latin typeface="+mn-lt"/>
                <a:cs typeface="+mn-cs"/>
              </a:rPr>
              <a:t>وزني على القمر </a:t>
            </a:r>
            <a:r>
              <a:rPr lang="ar-EG" sz="4000" b="1" dirty="0" smtClean="0">
                <a:latin typeface="+mn-lt"/>
                <a:cs typeface="+mn-cs"/>
              </a:rPr>
              <a:t>أقلُّ </a:t>
            </a:r>
            <a:r>
              <a:rPr lang="ar-EG" sz="4000" b="1" dirty="0">
                <a:latin typeface="+mn-lt"/>
                <a:cs typeface="+mn-cs"/>
              </a:rPr>
              <a:t>من </a:t>
            </a:r>
            <a:r>
              <a:rPr lang="ar-EG" sz="4000" b="1" dirty="0" smtClean="0">
                <a:latin typeface="+mn-lt"/>
                <a:cs typeface="+mn-cs"/>
              </a:rPr>
              <a:t>وزْني </a:t>
            </a:r>
            <a:r>
              <a:rPr lang="ar-EG" sz="4000" b="1" dirty="0">
                <a:latin typeface="+mn-lt"/>
                <a:cs typeface="+mn-cs"/>
              </a:rPr>
              <a:t>على الأرض</a:t>
            </a:r>
            <a:r>
              <a:rPr lang="ar-EG" sz="4000" b="1" dirty="0" smtClean="0">
                <a:latin typeface="+mn-lt"/>
                <a:cs typeface="+mn-cs"/>
              </a:rPr>
              <a:t>؛ لأن قوةَ </a:t>
            </a:r>
            <a:r>
              <a:rPr lang="ar-EG" sz="4000" b="1" dirty="0">
                <a:latin typeface="+mn-lt"/>
                <a:cs typeface="+mn-cs"/>
              </a:rPr>
              <a:t>جاذبية القمر لجسمي </a:t>
            </a:r>
            <a:r>
              <a:rPr lang="ar-EG" sz="4000" b="1" dirty="0" smtClean="0">
                <a:latin typeface="+mn-lt"/>
                <a:cs typeface="+mn-cs"/>
              </a:rPr>
              <a:t>أقلُّ </a:t>
            </a:r>
            <a:r>
              <a:rPr lang="ar-EG" sz="4000" b="1" dirty="0">
                <a:latin typeface="+mn-lt"/>
                <a:cs typeface="+mn-cs"/>
              </a:rPr>
              <a:t>من قوة جاذبية </a:t>
            </a:r>
            <a:r>
              <a:rPr lang="ar-EG" sz="4000" b="1" dirty="0" smtClean="0">
                <a:latin typeface="+mn-lt"/>
                <a:cs typeface="+mn-cs"/>
              </a:rPr>
              <a:t>الأرض، </a:t>
            </a:r>
            <a:endParaRPr lang="en-US" sz="4000" b="1" dirty="0">
              <a:latin typeface="+mn-lt"/>
              <a:cs typeface="+mn-cs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1187624" y="0"/>
            <a:ext cx="7224549" cy="1340768"/>
          </a:xfrm>
          <a:prstGeom prst="horizontalScroll">
            <a:avLst>
              <a:gd name="adj" fmla="val 18243"/>
            </a:avLst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chemeClr val="accent6">
                  <a:lumMod val="40000"/>
                  <a:lumOff val="60000"/>
                </a:schemeClr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B0F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 smtClean="0">
                <a:solidFill>
                  <a:srgbClr val="C00000"/>
                </a:solidFill>
              </a:rPr>
              <a:t>مَا الْمَادَّةُ؟ وكيفَ يمكنُ قِيَاسُهَا؟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ما الوزنُ فهو قياسُ.......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857249" y="1773238"/>
            <a:ext cx="7643841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/>
            <a:r>
              <a:rPr lang="ar-EG" sz="3600" b="1" dirty="0">
                <a:latin typeface="Calibri" pitchFamily="34" charset="0"/>
              </a:rPr>
              <a:t>ويعود ذلك إلى </a:t>
            </a:r>
            <a:r>
              <a:rPr lang="ar-EG" sz="3600" b="1" dirty="0" smtClean="0">
                <a:latin typeface="Calibri" pitchFamily="34" charset="0"/>
              </a:rPr>
              <a:t>أنَّ كتلةَ </a:t>
            </a:r>
            <a:r>
              <a:rPr lang="ar-EG" sz="3600" b="1" dirty="0">
                <a:latin typeface="Calibri" pitchFamily="34" charset="0"/>
              </a:rPr>
              <a:t>القمر </a:t>
            </a:r>
            <a:r>
              <a:rPr lang="ar-EG" sz="3600" b="1" dirty="0" smtClean="0">
                <a:latin typeface="Calibri" pitchFamily="34" charset="0"/>
              </a:rPr>
              <a:t>أقلُّ </a:t>
            </a:r>
            <a:r>
              <a:rPr lang="ar-EG" sz="3600" b="1" dirty="0">
                <a:latin typeface="Calibri" pitchFamily="34" charset="0"/>
              </a:rPr>
              <a:t>من كتلة </a:t>
            </a:r>
            <a:r>
              <a:rPr lang="ar-EG" sz="3600" b="1" dirty="0" smtClean="0">
                <a:latin typeface="Calibri" pitchFamily="34" charset="0"/>
              </a:rPr>
              <a:t>الأرض. نَستخدِمُ الميزانَ </a:t>
            </a:r>
            <a:r>
              <a:rPr lang="ar-EG" sz="3600" b="1" dirty="0" err="1" smtClean="0">
                <a:latin typeface="Calibri" pitchFamily="34" charset="0"/>
              </a:rPr>
              <a:t>النابضيَّ</a:t>
            </a:r>
            <a:r>
              <a:rPr lang="ar-EG" sz="3600" b="1" dirty="0" smtClean="0">
                <a:latin typeface="Calibri" pitchFamily="34" charset="0"/>
              </a:rPr>
              <a:t> </a:t>
            </a:r>
            <a:r>
              <a:rPr lang="ar-EG" sz="3600" b="1" dirty="0">
                <a:latin typeface="Calibri" pitchFamily="34" charset="0"/>
              </a:rPr>
              <a:t>لقياس أوزان </a:t>
            </a:r>
            <a:r>
              <a:rPr lang="ar-EG" sz="3600" b="1" dirty="0" smtClean="0">
                <a:latin typeface="Calibri" pitchFamily="34" charset="0"/>
              </a:rPr>
              <a:t>الأجسام، ويُقاسُ الوزنُ بوحداتٍ تسمَّى </a:t>
            </a:r>
            <a:r>
              <a:rPr lang="ar-EG" sz="3600" b="1" dirty="0" err="1">
                <a:latin typeface="Calibri" pitchFamily="34" charset="0"/>
              </a:rPr>
              <a:t>النيوتن</a:t>
            </a:r>
            <a:r>
              <a:rPr lang="ar-EG" sz="3600" b="1" dirty="0">
                <a:latin typeface="Calibri" pitchFamily="34" charset="0"/>
              </a:rPr>
              <a:t> (1 نيوتن = </a:t>
            </a:r>
            <a:r>
              <a:rPr lang="ar-EG" sz="3600" b="1" dirty="0" smtClean="0">
                <a:latin typeface="Calibri" pitchFamily="34" charset="0"/>
              </a:rPr>
              <a:t>قوةَ جذبِ الأرضِ لكتلةٍ مقدارُها </a:t>
            </a:r>
            <a:r>
              <a:rPr lang="ar-EG" sz="3600" b="1" dirty="0">
                <a:latin typeface="Calibri" pitchFamily="34" charset="0"/>
              </a:rPr>
              <a:t>1</a:t>
            </a:r>
            <a:r>
              <a:rPr lang="en-US" sz="3600" b="1" dirty="0">
                <a:latin typeface="Calibri" pitchFamily="34" charset="0"/>
              </a:rPr>
              <a:t>,</a:t>
            </a:r>
            <a:r>
              <a:rPr lang="ar-EG" sz="3600" b="1" dirty="0">
                <a:latin typeface="Calibri" pitchFamily="34" charset="0"/>
              </a:rPr>
              <a:t>0 كجم </a:t>
            </a:r>
            <a:r>
              <a:rPr lang="ar-EG" sz="3600" b="1" dirty="0" smtClean="0">
                <a:latin typeface="Calibri" pitchFamily="34" charset="0"/>
              </a:rPr>
              <a:t>تقريبًا). والْحَيِّزُ </a:t>
            </a:r>
            <a:r>
              <a:rPr lang="ar-EG" sz="3600" b="1" dirty="0">
                <a:latin typeface="Calibri" pitchFamily="34" charset="0"/>
              </a:rPr>
              <a:t>الذي </a:t>
            </a:r>
            <a:r>
              <a:rPr lang="ar-EG" sz="3600" b="1" dirty="0" smtClean="0">
                <a:latin typeface="Calibri" pitchFamily="34" charset="0"/>
              </a:rPr>
              <a:t>يشغلُه </a:t>
            </a:r>
            <a:r>
              <a:rPr lang="ar-EG" sz="3600" b="1" dirty="0">
                <a:latin typeface="Calibri" pitchFamily="34" charset="0"/>
              </a:rPr>
              <a:t>الجسم </a:t>
            </a:r>
            <a:r>
              <a:rPr lang="ar-EG" sz="3600" b="1" dirty="0" smtClean="0">
                <a:latin typeface="Calibri" pitchFamily="34" charset="0"/>
              </a:rPr>
              <a:t>يسمَّى الحَجْمَ. </a:t>
            </a:r>
            <a:br>
              <a:rPr lang="ar-EG" sz="3600" b="1" dirty="0" smtClean="0">
                <a:latin typeface="Calibri" pitchFamily="34" charset="0"/>
              </a:rPr>
            </a:br>
            <a:r>
              <a:rPr lang="ar-EG" sz="3600" b="1" dirty="0" smtClean="0">
                <a:latin typeface="Calibri" pitchFamily="34" charset="0"/>
              </a:rPr>
              <a:t>ويمكنُ قياسُ حَجْمِ السائلِ </a:t>
            </a:r>
            <a:r>
              <a:rPr lang="ar-EG" sz="3600" b="1" dirty="0">
                <a:latin typeface="Calibri" pitchFamily="34" charset="0"/>
              </a:rPr>
              <a:t>عن </a:t>
            </a:r>
            <a:r>
              <a:rPr lang="ar-EG" sz="3600" b="1" dirty="0" smtClean="0">
                <a:latin typeface="Calibri" pitchFamily="34" charset="0"/>
              </a:rPr>
              <a:t>طريقِ صبِّ السائلِ </a:t>
            </a:r>
            <a:r>
              <a:rPr lang="ar-EG" sz="3600" b="1" dirty="0">
                <a:latin typeface="Calibri" pitchFamily="34" charset="0"/>
              </a:rPr>
              <a:t>في </a:t>
            </a:r>
            <a:r>
              <a:rPr lang="ar-EG" sz="3600" b="1" dirty="0" smtClean="0">
                <a:latin typeface="Calibri" pitchFamily="34" charset="0"/>
              </a:rPr>
              <a:t>مخبارٍ مدرَّجٍ، وقراءةِ التدريجِ الذِي </a:t>
            </a:r>
            <a:r>
              <a:rPr lang="ar-EG" sz="3600" b="1" dirty="0">
                <a:latin typeface="Calibri" pitchFamily="34" charset="0"/>
              </a:rPr>
              <a:t>يصل إليه مستوى </a:t>
            </a:r>
            <a:r>
              <a:rPr lang="ar-EG" sz="3600" b="1" dirty="0" smtClean="0">
                <a:latin typeface="Calibri" pitchFamily="34" charset="0"/>
              </a:rPr>
              <a:t>السائلِ. 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1187624" y="0"/>
            <a:ext cx="7224549" cy="1340768"/>
          </a:xfrm>
          <a:prstGeom prst="horizontalScroll">
            <a:avLst>
              <a:gd name="adj" fmla="val 18243"/>
            </a:avLst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chemeClr val="accent6">
                  <a:lumMod val="40000"/>
                  <a:lumOff val="60000"/>
                </a:schemeClr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B0F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 smtClean="0">
                <a:solidFill>
                  <a:srgbClr val="C00000"/>
                </a:solidFill>
              </a:rPr>
              <a:t>مَا الْمَادَّةُ؟ وكيفَ يمكنُ قِيَاسُهَا؟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42910" y="1285860"/>
            <a:ext cx="7929617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EG" sz="3600" b="1" dirty="0">
                <a:latin typeface="Calibri" pitchFamily="34" charset="0"/>
              </a:rPr>
              <a:t>ويقاس </a:t>
            </a:r>
            <a:r>
              <a:rPr lang="ar-EG" sz="3600" b="1" dirty="0" smtClean="0">
                <a:latin typeface="Calibri" pitchFamily="34" charset="0"/>
              </a:rPr>
              <a:t>حَجْم </a:t>
            </a:r>
            <a:r>
              <a:rPr lang="ar-EG" sz="3600" b="1" dirty="0">
                <a:latin typeface="Calibri" pitchFamily="34" charset="0"/>
              </a:rPr>
              <a:t>السائل عادة </a:t>
            </a:r>
            <a:r>
              <a:rPr lang="ar-EG" sz="3600" b="1" dirty="0" err="1" smtClean="0">
                <a:latin typeface="Calibri" pitchFamily="34" charset="0"/>
              </a:rPr>
              <a:t>بالمللتر</a:t>
            </a:r>
            <a:r>
              <a:rPr lang="ar-EG" sz="3600" b="1" dirty="0" smtClean="0">
                <a:latin typeface="Calibri" pitchFamily="34" charset="0"/>
              </a:rPr>
              <a:t> </a:t>
            </a:r>
            <a:br>
              <a:rPr lang="ar-EG" sz="3600" b="1" dirty="0" smtClean="0">
                <a:latin typeface="Calibri" pitchFamily="34" charset="0"/>
              </a:rPr>
            </a:br>
            <a:r>
              <a:rPr lang="ar-EG" sz="3600" b="1" dirty="0" smtClean="0">
                <a:latin typeface="Calibri" pitchFamily="34" charset="0"/>
              </a:rPr>
              <a:t>(</a:t>
            </a:r>
            <a:r>
              <a:rPr lang="ar-EG" sz="3600" b="1" dirty="0">
                <a:latin typeface="Calibri" pitchFamily="34" charset="0"/>
              </a:rPr>
              <a:t>1000 مل = 1 لتر</a:t>
            </a:r>
            <a:r>
              <a:rPr lang="ar-EG" sz="3600" b="1" dirty="0" smtClean="0">
                <a:latin typeface="Calibri" pitchFamily="34" charset="0"/>
              </a:rPr>
              <a:t>). </a:t>
            </a:r>
            <a:br>
              <a:rPr lang="ar-EG" sz="3600" b="1" dirty="0" smtClean="0">
                <a:latin typeface="Calibri" pitchFamily="34" charset="0"/>
              </a:rPr>
            </a:br>
            <a:r>
              <a:rPr lang="ar-EG" sz="3600" b="1" dirty="0" smtClean="0">
                <a:latin typeface="Calibri" pitchFamily="34" charset="0"/>
              </a:rPr>
              <a:t>ويُقاسُ حَجْم </a:t>
            </a:r>
            <a:r>
              <a:rPr lang="ar-EG" sz="3600" b="1" dirty="0">
                <a:latin typeface="Calibri" pitchFamily="34" charset="0"/>
              </a:rPr>
              <a:t>الجسم </a:t>
            </a:r>
            <a:r>
              <a:rPr lang="ar-EG" sz="3600" b="1" dirty="0" smtClean="0">
                <a:latin typeface="Calibri" pitchFamily="34" charset="0"/>
              </a:rPr>
              <a:t>الصُّلْبِ </a:t>
            </a:r>
            <a:r>
              <a:rPr lang="ar-EG" sz="3600" b="1" dirty="0">
                <a:latin typeface="Calibri" pitchFamily="34" charset="0"/>
              </a:rPr>
              <a:t>بوحدات </a:t>
            </a:r>
            <a:r>
              <a:rPr lang="ar-EG" sz="3600" b="1" dirty="0" smtClean="0">
                <a:latin typeface="Calibri" pitchFamily="34" charset="0"/>
              </a:rPr>
              <a:t>تسمى السنتمترَ المكعبَ(سم</a:t>
            </a:r>
            <a:r>
              <a:rPr lang="ar-EG" sz="3600" b="1" baseline="30000" dirty="0" smtClean="0">
                <a:latin typeface="Calibri" pitchFamily="34" charset="0"/>
              </a:rPr>
              <a:t>3</a:t>
            </a:r>
            <a:r>
              <a:rPr lang="ar-EG" sz="3600" b="1" dirty="0" smtClean="0">
                <a:latin typeface="Calibri" pitchFamily="34" charset="0"/>
              </a:rPr>
              <a:t>). و1سم</a:t>
            </a:r>
            <a:r>
              <a:rPr lang="ar-EG" sz="3600" b="1" baseline="30000" dirty="0" smtClean="0">
                <a:latin typeface="Calibri" pitchFamily="34" charset="0"/>
              </a:rPr>
              <a:t>3</a:t>
            </a:r>
            <a:r>
              <a:rPr lang="ar-EG" sz="3600" b="1" dirty="0" smtClean="0">
                <a:latin typeface="Calibri" pitchFamily="34" charset="0"/>
              </a:rPr>
              <a:t> </a:t>
            </a:r>
            <a:r>
              <a:rPr lang="ar-EG" sz="3600" b="1" dirty="0">
                <a:latin typeface="Calibri" pitchFamily="34" charset="0"/>
              </a:rPr>
              <a:t>يساوي </a:t>
            </a:r>
            <a:r>
              <a:rPr lang="ar-EG" sz="3600" b="1" dirty="0" smtClean="0">
                <a:latin typeface="Calibri" pitchFamily="34" charset="0"/>
              </a:rPr>
              <a:t>حَجْمَ مكعبٍ طولُه 1سم، وعرضُه 1سم، </a:t>
            </a:r>
            <a:r>
              <a:rPr lang="ar-EG" sz="3600" b="1" dirty="0">
                <a:latin typeface="Calibri" pitchFamily="34" charset="0"/>
              </a:rPr>
              <a:t>وارتفاعه </a:t>
            </a:r>
            <a:r>
              <a:rPr lang="ar-EG" sz="3600" b="1" dirty="0" smtClean="0">
                <a:latin typeface="Calibri" pitchFamily="34" charset="0"/>
              </a:rPr>
              <a:t>1سم.</a:t>
            </a:r>
            <a:br>
              <a:rPr lang="ar-EG" sz="3600" b="1" dirty="0" smtClean="0">
                <a:latin typeface="Calibri" pitchFamily="34" charset="0"/>
              </a:rPr>
            </a:br>
            <a:r>
              <a:rPr lang="ar-EG" sz="3600" b="1" dirty="0" smtClean="0">
                <a:latin typeface="Calibri" pitchFamily="34" charset="0"/>
              </a:rPr>
              <a:t> و(1سم</a:t>
            </a:r>
            <a:r>
              <a:rPr lang="ar-EG" sz="3600" b="1" baseline="30000" dirty="0" smtClean="0">
                <a:latin typeface="Calibri" pitchFamily="34" charset="0"/>
              </a:rPr>
              <a:t>3</a:t>
            </a:r>
            <a:r>
              <a:rPr lang="ar-EG" sz="3600" b="1" dirty="0" smtClean="0">
                <a:latin typeface="Calibri" pitchFamily="34" charset="0"/>
              </a:rPr>
              <a:t> </a:t>
            </a:r>
            <a:r>
              <a:rPr lang="ar-EG" sz="3600" b="1" dirty="0">
                <a:latin typeface="Calibri" pitchFamily="34" charset="0"/>
              </a:rPr>
              <a:t>يساوي 1 </a:t>
            </a:r>
            <a:r>
              <a:rPr lang="ar-EG" sz="3600" b="1" dirty="0" err="1" smtClean="0">
                <a:latin typeface="Calibri" pitchFamily="34" charset="0"/>
              </a:rPr>
              <a:t>مللتر</a:t>
            </a:r>
            <a:r>
              <a:rPr lang="ar-EG" sz="3600" b="1" dirty="0" smtClean="0">
                <a:latin typeface="Calibri" pitchFamily="34" charset="0"/>
              </a:rPr>
              <a:t>). 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1187624" y="0"/>
            <a:ext cx="7224549" cy="1340768"/>
          </a:xfrm>
          <a:prstGeom prst="horizontalScroll">
            <a:avLst>
              <a:gd name="adj" fmla="val 18243"/>
            </a:avLst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chemeClr val="accent6">
                  <a:lumMod val="40000"/>
                  <a:lumOff val="60000"/>
                </a:schemeClr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B0F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 smtClean="0">
                <a:solidFill>
                  <a:srgbClr val="C00000"/>
                </a:solidFill>
              </a:rPr>
              <a:t>مَا الْمَادَّةُ؟ وكيفَ يمكنُ قِيَاسُهَا؟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يق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/>
          <p:cNvSpPr/>
          <p:nvPr/>
        </p:nvSpPr>
        <p:spPr bwMode="auto">
          <a:xfrm>
            <a:off x="5429256" y="500042"/>
            <a:ext cx="3071807" cy="785818"/>
          </a:xfrm>
          <a:prstGeom prst="flowChartTerminator">
            <a:avLst/>
          </a:prstGeom>
          <a:solidFill>
            <a:schemeClr val="accent4">
              <a:lumMod val="75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 smtClean="0">
                <a:solidFill>
                  <a:schemeClr val="bg1"/>
                </a:solidFill>
              </a:rPr>
              <a:t>حسابُ الحَجْمِ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28596" y="2000240"/>
            <a:ext cx="8286808" cy="915114"/>
          </a:xfrm>
          <a:prstGeom prst="wave">
            <a:avLst>
              <a:gd name="adj1" fmla="val 7409"/>
              <a:gd name="adj2" fmla="val 0"/>
            </a:avLst>
          </a:prstGeom>
          <a:ln w="76200">
            <a:solidFill>
              <a:schemeClr val="accent6">
                <a:lumMod val="50000"/>
              </a:schemeClr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rtl="1">
              <a:defRPr/>
            </a:pPr>
            <a:r>
              <a:rPr lang="ar-EG" sz="36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الحَجْمُ </a:t>
            </a:r>
            <a:r>
              <a:rPr lang="ar-EG" sz="36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(ح)= </a:t>
            </a:r>
            <a:r>
              <a:rPr lang="ar-EG" sz="36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الطولَ </a:t>
            </a:r>
            <a:r>
              <a:rPr lang="ar-EG" sz="36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(ل) × </a:t>
            </a:r>
            <a:r>
              <a:rPr lang="ar-EG" sz="36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العرضِ </a:t>
            </a:r>
            <a:r>
              <a:rPr lang="ar-EG" sz="36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(ض) ×</a:t>
            </a:r>
            <a:r>
              <a:rPr lang="ar-EG" sz="36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الارتفاعِ </a:t>
            </a:r>
            <a:r>
              <a:rPr lang="ar-EG" sz="36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(ع</a:t>
            </a:r>
            <a:r>
              <a:rPr lang="ar-EG" sz="36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3214686"/>
            <a:ext cx="7286676" cy="2990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ساب الحج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حجم(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71472" y="1643050"/>
            <a:ext cx="8001028" cy="915114"/>
          </a:xfrm>
          <a:prstGeom prst="wave">
            <a:avLst>
              <a:gd name="adj1" fmla="val 7409"/>
              <a:gd name="adj2" fmla="val 0"/>
            </a:avLst>
          </a:prstGeom>
          <a:ln w="76200">
            <a:solidFill>
              <a:schemeClr val="accent6">
                <a:lumMod val="50000"/>
              </a:schemeClr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rtl="1">
              <a:defRPr/>
            </a:pPr>
            <a:r>
              <a:rPr lang="ar-EG" sz="3600" b="1" dirty="0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حَجْم </a:t>
            </a:r>
            <a:r>
              <a:rPr lang="ar-EG" sz="3600" b="1" dirty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جسم (ح) يساوي </a:t>
            </a:r>
            <a:r>
              <a:rPr lang="ar-EG" sz="3600" b="1" dirty="0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كميةَ الماءِ </a:t>
            </a:r>
            <a:r>
              <a:rPr lang="ar-EG" sz="3600" b="1" dirty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التي </a:t>
            </a:r>
            <a:r>
              <a:rPr lang="ar-EG" sz="3600" b="1" dirty="0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يُزِيحُهَا </a:t>
            </a:r>
            <a:r>
              <a:rPr lang="ar-EG" sz="3600" b="1" dirty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(د)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001" y="3071810"/>
            <a:ext cx="7696213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Wave 3"/>
          <p:cNvSpPr/>
          <p:nvPr/>
        </p:nvSpPr>
        <p:spPr bwMode="auto">
          <a:xfrm>
            <a:off x="5429256" y="500043"/>
            <a:ext cx="3071807" cy="785818"/>
          </a:xfrm>
          <a:prstGeom prst="flowChartTerminator">
            <a:avLst/>
          </a:prstGeom>
          <a:solidFill>
            <a:schemeClr val="accent4">
              <a:lumMod val="75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 smtClean="0">
                <a:solidFill>
                  <a:schemeClr val="bg1"/>
                </a:solidFill>
              </a:rPr>
              <a:t>حسابُ الحَجْمِ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 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14375" y="1214438"/>
            <a:ext cx="7680326" cy="5000625"/>
            <a:chOff x="259264" y="2350427"/>
            <a:chExt cx="8456141" cy="4176231"/>
          </a:xfrm>
        </p:grpSpPr>
        <p:sp>
          <p:nvSpPr>
            <p:cNvPr id="5" name="Flowchart: Off-page Connector 9"/>
            <p:cNvSpPr/>
            <p:nvPr/>
          </p:nvSpPr>
          <p:spPr bwMode="auto">
            <a:xfrm>
              <a:off x="259264" y="2350427"/>
              <a:ext cx="8456141" cy="4176231"/>
            </a:xfrm>
            <a:prstGeom prst="plaque">
              <a:avLst/>
            </a:prstGeom>
            <a:gradFill>
              <a:gsLst>
                <a:gs pos="0">
                  <a:srgbClr val="0000FF"/>
                </a:gs>
                <a:gs pos="50000">
                  <a:schemeClr val="bg1"/>
                </a:gs>
                <a:gs pos="100000">
                  <a:srgbClr val="3333FF"/>
                </a:gs>
              </a:gsLst>
              <a:lin ang="2700000" scaled="0"/>
            </a:gradFill>
            <a:ln w="57150">
              <a:solidFill>
                <a:srgbClr val="FFFF00"/>
              </a:solidFill>
              <a:prstDash val="sysDash"/>
            </a:ln>
            <a:effectLst>
              <a:innerShdw blurRad="673100">
                <a:srgbClr val="CC00CC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35848" name="TextBox 3"/>
            <p:cNvSpPr>
              <a:spLocks noChangeArrowheads="1"/>
            </p:cNvSpPr>
            <p:nvPr/>
          </p:nvSpPr>
          <p:spPr bwMode="auto">
            <a:xfrm>
              <a:off x="731159" y="2708379"/>
              <a:ext cx="7314839" cy="3675630"/>
            </a:xfrm>
            <a:prstGeom prst="plaque">
              <a:avLst>
                <a:gd name="adj" fmla="val 0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Low" rtl="1"/>
              <a:r>
                <a:rPr lang="ar-EG" sz="4000" b="1" dirty="0">
                  <a:latin typeface="Calibri" pitchFamily="34" charset="0"/>
                </a:rPr>
                <a:t>يمكنني بسهولة </a:t>
              </a:r>
              <a:r>
                <a:rPr lang="ar-EG" sz="4000" b="1" dirty="0" smtClean="0">
                  <a:latin typeface="Calibri" pitchFamily="34" charset="0"/>
                </a:rPr>
                <a:t>حسابُ حَجْمِ </a:t>
              </a:r>
              <a:r>
                <a:rPr lang="ar-EG" sz="4000" b="1" dirty="0">
                  <a:latin typeface="Calibri" pitchFamily="34" charset="0"/>
                </a:rPr>
                <a:t>جسم </a:t>
              </a:r>
              <a:r>
                <a:rPr lang="ar-EG" sz="4000" b="1" dirty="0" smtClean="0">
                  <a:latin typeface="Calibri" pitchFamily="34" charset="0"/>
                </a:rPr>
                <a:t>منتظم، </a:t>
              </a:r>
              <a:r>
                <a:rPr lang="ar-EG" sz="4000" b="1" dirty="0">
                  <a:latin typeface="Calibri" pitchFamily="34" charset="0"/>
                </a:rPr>
                <a:t>مثل متوازي </a:t>
              </a:r>
              <a:r>
                <a:rPr lang="ar-EG" sz="4000" b="1" dirty="0" smtClean="0">
                  <a:latin typeface="Calibri" pitchFamily="34" charset="0"/>
                </a:rPr>
                <a:t>مستطيلاتٍ صُلْبٍ؛ وذلك </a:t>
              </a:r>
              <a:r>
                <a:rPr lang="ar-EG" sz="4000" b="1" dirty="0">
                  <a:latin typeface="Calibri" pitchFamily="34" charset="0"/>
                </a:rPr>
                <a:t>عن طريق </a:t>
              </a:r>
              <a:r>
                <a:rPr lang="ar-EG" sz="4000" b="1" dirty="0" smtClean="0">
                  <a:latin typeface="Calibri" pitchFamily="34" charset="0"/>
                </a:rPr>
                <a:t>ضرْب طولِه </a:t>
              </a:r>
              <a:r>
                <a:rPr lang="ar-EG" sz="4000" b="1" dirty="0">
                  <a:latin typeface="Calibri" pitchFamily="34" charset="0"/>
                </a:rPr>
                <a:t>(ل) في </a:t>
              </a:r>
              <a:r>
                <a:rPr lang="ar-EG" sz="4000" b="1" dirty="0" smtClean="0">
                  <a:latin typeface="Calibri" pitchFamily="34" charset="0"/>
                </a:rPr>
                <a:t>عرضِه </a:t>
              </a:r>
              <a:r>
                <a:rPr lang="ar-EG" sz="4000" b="1" dirty="0">
                  <a:latin typeface="Calibri" pitchFamily="34" charset="0"/>
                </a:rPr>
                <a:t>(ض) في </a:t>
              </a:r>
              <a:r>
                <a:rPr lang="ar-EG" sz="4000" b="1" dirty="0" smtClean="0">
                  <a:latin typeface="Calibri" pitchFamily="34" charset="0"/>
                </a:rPr>
                <a:t>ارتفاعِه </a:t>
              </a:r>
              <a:r>
                <a:rPr lang="ar-EG" sz="4000" b="1" dirty="0">
                  <a:latin typeface="Calibri" pitchFamily="34" charset="0"/>
                </a:rPr>
                <a:t>(ع): </a:t>
              </a:r>
              <a:r>
                <a:rPr lang="ar-EG" sz="4000" b="1" dirty="0" smtClean="0">
                  <a:latin typeface="Calibri" pitchFamily="34" charset="0"/>
                </a:rPr>
                <a:t/>
              </a:r>
              <a:br>
                <a:rPr lang="ar-EG" sz="4000" b="1" dirty="0" smtClean="0">
                  <a:latin typeface="Calibri" pitchFamily="34" charset="0"/>
                </a:rPr>
              </a:br>
              <a:r>
                <a:rPr lang="ar-EG" sz="4000" b="1" dirty="0" err="1" smtClean="0">
                  <a:latin typeface="Calibri" pitchFamily="34" charset="0"/>
                </a:rPr>
                <a:t>ل</a:t>
              </a:r>
              <a:r>
                <a:rPr lang="ar-EG" sz="4000" b="1" dirty="0" smtClean="0">
                  <a:latin typeface="Calibri" pitchFamily="34" charset="0"/>
                </a:rPr>
                <a:t> </a:t>
              </a:r>
              <a:r>
                <a:rPr lang="ar-EG" sz="4000" b="1" dirty="0">
                  <a:latin typeface="Calibri" pitchFamily="34" charset="0"/>
                </a:rPr>
                <a:t>× </a:t>
              </a:r>
              <a:r>
                <a:rPr lang="ar-EG" sz="4000" b="1" dirty="0" err="1">
                  <a:latin typeface="Calibri" pitchFamily="34" charset="0"/>
                </a:rPr>
                <a:t>ض</a:t>
              </a:r>
              <a:r>
                <a:rPr lang="ar-EG" sz="4000" b="1" dirty="0">
                  <a:latin typeface="Calibri" pitchFamily="34" charset="0"/>
                </a:rPr>
                <a:t> ×</a:t>
              </a:r>
              <a:r>
                <a:rPr lang="ar-EG" sz="4000" b="1" dirty="0" smtClean="0">
                  <a:latin typeface="Calibri" pitchFamily="34" charset="0"/>
                </a:rPr>
                <a:t>ع. ومع </a:t>
              </a:r>
              <a:r>
                <a:rPr lang="ar-EG" sz="4000" b="1" dirty="0">
                  <a:latin typeface="Calibri" pitchFamily="34" charset="0"/>
                </a:rPr>
                <a:t>ذلك هناك </a:t>
              </a:r>
              <a:r>
                <a:rPr lang="ar-EG" sz="4000" b="1" dirty="0" smtClean="0">
                  <a:latin typeface="Calibri" pitchFamily="34" charset="0"/>
                </a:rPr>
                <a:t>أجسامٌ غيرُ منتظمةِ الشكلِ، ولا يمكنُ قياسُ أبعادِها بسهولةٍ باستخدامِ المسطرة. </a:t>
              </a:r>
              <a:endParaRPr lang="en-US" sz="4000" b="1" dirty="0">
                <a:latin typeface="Calibri" pitchFamily="34" charset="0"/>
              </a:endParaRPr>
            </a:p>
          </p:txBody>
        </p:sp>
      </p:grpSp>
      <p:sp>
        <p:nvSpPr>
          <p:cNvPr id="11" name="Wave 3"/>
          <p:cNvSpPr/>
          <p:nvPr/>
        </p:nvSpPr>
        <p:spPr bwMode="auto">
          <a:xfrm>
            <a:off x="4614332" y="428604"/>
            <a:ext cx="3958196" cy="857256"/>
          </a:xfrm>
          <a:prstGeom prst="ellipse">
            <a:avLst/>
          </a:prstGeom>
          <a:solidFill>
            <a:srgbClr val="FF0000"/>
          </a:solidFill>
          <a:ln w="76200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 smtClean="0">
                <a:solidFill>
                  <a:srgbClr val="FFFF00"/>
                </a:solidFill>
              </a:rPr>
              <a:t>حسابُ الحَجْمِ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ساب الحج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مكنني بسهولة حساب حج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364163" y="258763"/>
            <a:ext cx="3713162" cy="1344612"/>
            <a:chOff x="5133980" y="71438"/>
            <a:chExt cx="3581424" cy="1571589"/>
          </a:xfrm>
        </p:grpSpPr>
        <p:sp>
          <p:nvSpPr>
            <p:cNvPr id="3" name="Wave 2"/>
            <p:cNvSpPr>
              <a:spLocks noChangeArrowheads="1"/>
            </p:cNvSpPr>
            <p:nvPr/>
          </p:nvSpPr>
          <p:spPr bwMode="auto">
            <a:xfrm rot="10800000" flipH="1">
              <a:off x="5133980" y="142853"/>
              <a:ext cx="3581424" cy="1500174"/>
            </a:xfrm>
            <a:prstGeom prst="wave">
              <a:avLst>
                <a:gd name="adj1" fmla="val 12500"/>
                <a:gd name="adj2" fmla="val 0"/>
              </a:avLst>
            </a:prstGeom>
            <a:solidFill>
              <a:srgbClr val="C000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10800000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" name="Wave 3"/>
            <p:cNvSpPr/>
            <p:nvPr/>
          </p:nvSpPr>
          <p:spPr>
            <a:xfrm>
              <a:off x="5143504" y="71438"/>
              <a:ext cx="3571900" cy="1500174"/>
            </a:xfrm>
            <a:prstGeom prst="wav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 smtClean="0">
                  <a:solidFill>
                    <a:schemeClr val="tx1"/>
                  </a:solidFill>
                </a:rPr>
                <a:t>الْفِكْرَة الْعَامَّة</a:t>
              </a:r>
              <a:endParaRPr lang="ar-EG" sz="4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مستطيل ذو زوايا قطرية مخدوشة 4"/>
          <p:cNvSpPr/>
          <p:nvPr/>
        </p:nvSpPr>
        <p:spPr>
          <a:xfrm>
            <a:off x="395288" y="3068638"/>
            <a:ext cx="8208962" cy="1158875"/>
          </a:xfrm>
          <a:prstGeom prst="snip2DiagRect">
            <a:avLst>
              <a:gd name="adj1" fmla="val 0"/>
              <a:gd name="adj2" fmla="val 50000"/>
            </a:avLst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</a:rPr>
              <a:t>ما </a:t>
            </a:r>
            <a:r>
              <a:rPr lang="ar-EG" sz="4400" b="1" dirty="0" smtClean="0">
                <a:solidFill>
                  <a:srgbClr val="C00000"/>
                </a:solidFill>
              </a:rPr>
              <a:t>خصائصُ الأنواعِ المختلفةِ منَ الْمَادَّة؟</a:t>
            </a:r>
            <a:endParaRPr lang="ar-EG" sz="4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كرة العا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 خصائص الأنواع المختلف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14375" y="1214440"/>
            <a:ext cx="7680325" cy="5000628"/>
            <a:chOff x="259264" y="2350427"/>
            <a:chExt cx="8456140" cy="4176231"/>
          </a:xfrm>
        </p:grpSpPr>
        <p:sp>
          <p:nvSpPr>
            <p:cNvPr id="5" name="Flowchart: Off-page Connector 9"/>
            <p:cNvSpPr/>
            <p:nvPr/>
          </p:nvSpPr>
          <p:spPr bwMode="auto">
            <a:xfrm>
              <a:off x="259264" y="2350427"/>
              <a:ext cx="8456140" cy="4176231"/>
            </a:xfrm>
            <a:prstGeom prst="plaque">
              <a:avLst/>
            </a:prstGeom>
            <a:gradFill>
              <a:gsLst>
                <a:gs pos="0">
                  <a:srgbClr val="0000FF"/>
                </a:gs>
                <a:gs pos="50000">
                  <a:schemeClr val="bg1"/>
                </a:gs>
                <a:gs pos="100000">
                  <a:srgbClr val="3333FF"/>
                </a:gs>
              </a:gsLst>
              <a:lin ang="2700000" scaled="0"/>
            </a:gradFill>
            <a:ln w="57150">
              <a:solidFill>
                <a:srgbClr val="FFFF00"/>
              </a:solidFill>
              <a:prstDash val="sysDash"/>
            </a:ln>
            <a:effectLst>
              <a:innerShdw blurRad="673100">
                <a:srgbClr val="CC00CC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36872" name="TextBox 3"/>
            <p:cNvSpPr>
              <a:spLocks noChangeArrowheads="1"/>
            </p:cNvSpPr>
            <p:nvPr/>
          </p:nvSpPr>
          <p:spPr bwMode="auto">
            <a:xfrm>
              <a:off x="337888" y="2534344"/>
              <a:ext cx="8180036" cy="3932665"/>
            </a:xfrm>
            <a:prstGeom prst="plaque">
              <a:avLst>
                <a:gd name="adj" fmla="val 0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1">
                <a:lnSpc>
                  <a:spcPct val="150000"/>
                </a:lnSpc>
              </a:pPr>
              <a:r>
                <a:rPr lang="ar-EG" sz="4000" b="1" dirty="0" smtClean="0">
                  <a:latin typeface="Calibri" pitchFamily="34" charset="0"/>
                </a:rPr>
                <a:t>ولقياسِ حَجْمِ جسمٍ غيرِ منتظمٍ </a:t>
              </a:r>
              <a:r>
                <a:rPr lang="ar-EG" sz="4000" b="1" dirty="0">
                  <a:latin typeface="Calibri" pitchFamily="34" charset="0"/>
                </a:rPr>
                <a:t>يتم </a:t>
              </a:r>
              <a:r>
                <a:rPr lang="ar-EG" sz="4000" b="1" dirty="0" smtClean="0">
                  <a:latin typeface="Calibri" pitchFamily="34" charset="0"/>
                </a:rPr>
                <a:t>غمْره تمامًا </a:t>
              </a:r>
              <a:r>
                <a:rPr lang="ar-EG" sz="4000" b="1" dirty="0">
                  <a:latin typeface="Calibri" pitchFamily="34" charset="0"/>
                </a:rPr>
                <a:t>في </a:t>
              </a:r>
              <a:r>
                <a:rPr lang="ar-EG" sz="4000" b="1" dirty="0" smtClean="0">
                  <a:latin typeface="Calibri" pitchFamily="34" charset="0"/>
                </a:rPr>
                <a:t>ماءٍ موضوعٍ </a:t>
              </a:r>
              <a:r>
                <a:rPr lang="ar-EG" sz="4000" b="1" dirty="0">
                  <a:latin typeface="Calibri" pitchFamily="34" charset="0"/>
                </a:rPr>
                <a:t>في </a:t>
              </a:r>
              <a:r>
                <a:rPr lang="ar-EG" sz="4000" b="1" dirty="0" smtClean="0">
                  <a:latin typeface="Calibri" pitchFamily="34" charset="0"/>
                </a:rPr>
                <a:t>مخبارٍ مدرَّجٍ، وقياسِ التغيُّر </a:t>
              </a:r>
              <a:r>
                <a:rPr lang="ar-EG" sz="4000" b="1" dirty="0">
                  <a:latin typeface="Calibri" pitchFamily="34" charset="0"/>
                </a:rPr>
                <a:t>في </a:t>
              </a:r>
              <a:r>
                <a:rPr lang="ar-EG" sz="4000" b="1" dirty="0" smtClean="0">
                  <a:latin typeface="Calibri" pitchFamily="34" charset="0"/>
                </a:rPr>
                <a:t>ارتفاعِ الماءِ؛ حيثُ إنَّ مقدارَ </a:t>
              </a:r>
              <a:r>
                <a:rPr lang="ar-EG" sz="4000" b="1" dirty="0">
                  <a:latin typeface="Calibri" pitchFamily="34" charset="0"/>
                </a:rPr>
                <a:t>ارتفاع الماء المزاح </a:t>
              </a:r>
              <a:r>
                <a:rPr lang="ar-EG" sz="4000" b="1" dirty="0" err="1" smtClean="0">
                  <a:latin typeface="Calibri" pitchFamily="34" charset="0"/>
                </a:rPr>
                <a:t>بالمللتراتِ</a:t>
              </a:r>
              <a:r>
                <a:rPr lang="ar-EG" sz="4000" b="1" dirty="0" smtClean="0">
                  <a:latin typeface="Calibri" pitchFamily="34" charset="0"/>
                </a:rPr>
                <a:t>، </a:t>
              </a:r>
              <a:r>
                <a:rPr lang="ar-EG" sz="4000" b="1" dirty="0">
                  <a:latin typeface="Calibri" pitchFamily="34" charset="0"/>
                </a:rPr>
                <a:t>يشير إلى </a:t>
              </a:r>
              <a:r>
                <a:rPr lang="ar-EG" sz="4000" b="1" dirty="0" smtClean="0">
                  <a:latin typeface="Calibri" pitchFamily="34" charset="0"/>
                </a:rPr>
                <a:t>حَجْم </a:t>
              </a:r>
              <a:r>
                <a:rPr lang="ar-EG" sz="4000" b="1" dirty="0">
                  <a:latin typeface="Calibri" pitchFamily="34" charset="0"/>
                </a:rPr>
                <a:t>الجسم بالسنتمترات </a:t>
              </a:r>
              <a:r>
                <a:rPr lang="ar-EG" sz="4000" b="1" dirty="0" smtClean="0">
                  <a:latin typeface="Calibri" pitchFamily="34" charset="0"/>
                </a:rPr>
                <a:t>المكعبة. </a:t>
              </a:r>
              <a:endParaRPr lang="en-US" sz="4000" b="1" dirty="0">
                <a:latin typeface="Calibri" pitchFamily="34" charset="0"/>
              </a:endParaRPr>
            </a:p>
          </p:txBody>
        </p:sp>
      </p:grpSp>
      <p:sp>
        <p:nvSpPr>
          <p:cNvPr id="11" name="Wave 3"/>
          <p:cNvSpPr/>
          <p:nvPr/>
        </p:nvSpPr>
        <p:spPr bwMode="auto">
          <a:xfrm>
            <a:off x="4614332" y="428604"/>
            <a:ext cx="3958196" cy="857256"/>
          </a:xfrm>
          <a:prstGeom prst="ellipse">
            <a:avLst/>
          </a:prstGeom>
          <a:solidFill>
            <a:srgbClr val="FF0000"/>
          </a:solidFill>
          <a:ln w="76200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 smtClean="0">
                <a:solidFill>
                  <a:srgbClr val="FFFF00"/>
                </a:solidFill>
              </a:rPr>
              <a:t>حسابُ الحَجْمِ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لقياس حجم جسم غير منتظ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429250" y="571500"/>
            <a:ext cx="3071813" cy="809625"/>
            <a:chOff x="2350452" y="-229869"/>
            <a:chExt cx="6293514" cy="1824214"/>
          </a:xfrm>
        </p:grpSpPr>
        <p:sp>
          <p:nvSpPr>
            <p:cNvPr id="3" name="Snip Diagonal Corner Rectangle 3"/>
            <p:cNvSpPr/>
            <p:nvPr/>
          </p:nvSpPr>
          <p:spPr>
            <a:xfrm>
              <a:off x="2350452" y="-229869"/>
              <a:ext cx="6293514" cy="1770420"/>
            </a:xfrm>
            <a:prstGeom prst="snip2DiagRect">
              <a:avLst/>
            </a:prstGeom>
            <a:solidFill>
              <a:srgbClr val="FFFFCC"/>
            </a:solidFill>
            <a:ln w="76200" cmpd="dbl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innerShdw blurRad="584200">
                <a:schemeClr val="accent4">
                  <a:lumMod val="60000"/>
                  <a:lumOff val="40000"/>
                </a:schemeClr>
              </a:innerShdw>
            </a:effectLst>
            <a:scene3d>
              <a:camera prst="orthographicFront"/>
              <a:lightRig rig="threePt" dir="t"/>
            </a:scene3d>
            <a:sp3d extrusionH="215900" contourW="38100">
              <a:extrusionClr>
                <a:srgbClr val="FF0000"/>
              </a:extrusionClr>
              <a:contourClr>
                <a:srgbClr val="FF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37895" name="Rectangle 1"/>
            <p:cNvSpPr>
              <a:spLocks noChangeArrowheads="1"/>
            </p:cNvSpPr>
            <p:nvPr/>
          </p:nvSpPr>
          <p:spPr bwMode="auto">
            <a:xfrm>
              <a:off x="2595123" y="-139189"/>
              <a:ext cx="5804174" cy="1733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/>
              <a:r>
                <a:rPr lang="ar-EG" sz="4400" b="1" dirty="0" smtClean="0">
                  <a:solidFill>
                    <a:srgbClr val="C00000"/>
                  </a:solidFill>
                  <a:latin typeface="Calibri" pitchFamily="34" charset="0"/>
                </a:rPr>
                <a:t>حَالَاتُ الْمَادَّةِ</a:t>
              </a:r>
              <a:endParaRPr lang="en-US" sz="44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  <p:sp>
        <p:nvSpPr>
          <p:cNvPr id="6" name="مربع نص 5"/>
          <p:cNvSpPr txBox="1"/>
          <p:nvPr/>
        </p:nvSpPr>
        <p:spPr>
          <a:xfrm>
            <a:off x="678629" y="2200999"/>
            <a:ext cx="7786742" cy="29546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 smtClean="0">
                <a:latin typeface="+mn-lt"/>
                <a:cs typeface="+mn-cs"/>
              </a:rPr>
              <a:t>للمَادَّةِ ثلاثُ حالاتٍ </a:t>
            </a:r>
            <a:r>
              <a:rPr lang="ar-EG" sz="4000" b="1" dirty="0">
                <a:latin typeface="+mn-lt"/>
                <a:cs typeface="+mn-cs"/>
              </a:rPr>
              <a:t>شائعة وهي</a:t>
            </a:r>
            <a:r>
              <a:rPr lang="ar-EG" sz="4000" b="1" dirty="0" smtClean="0">
                <a:latin typeface="+mn-lt"/>
                <a:cs typeface="+mn-cs"/>
              </a:rPr>
              <a:t>:</a:t>
            </a:r>
            <a:br>
              <a:rPr lang="ar-EG" sz="4000" b="1" dirty="0" smtClean="0">
                <a:latin typeface="+mn-lt"/>
                <a:cs typeface="+mn-cs"/>
              </a:rPr>
            </a:br>
            <a:r>
              <a:rPr lang="ar-EG" sz="4400" b="1" dirty="0" smtClean="0">
                <a:solidFill>
                  <a:srgbClr val="0000CC"/>
                </a:solidFill>
                <a:latin typeface="Calibri" pitchFamily="34" charset="0"/>
              </a:rPr>
              <a:t> الصُّلْبَة، والسَّائِلَة، والْغَازِيَّة.</a:t>
            </a:r>
            <a:r>
              <a:rPr lang="ar-EG" sz="4000" b="1" dirty="0" smtClean="0">
                <a:latin typeface="+mn-lt"/>
                <a:cs typeface="+mn-cs"/>
              </a:rPr>
              <a:t/>
            </a:r>
            <a:br>
              <a:rPr lang="ar-EG" sz="4000" b="1" dirty="0" smtClean="0">
                <a:latin typeface="+mn-lt"/>
                <a:cs typeface="+mn-cs"/>
              </a:rPr>
            </a:br>
            <a:r>
              <a:rPr lang="ar-EG" sz="4000" b="1" dirty="0" smtClean="0">
                <a:latin typeface="+mn-lt"/>
                <a:cs typeface="+mn-cs"/>
              </a:rPr>
              <a:t> </a:t>
            </a:r>
            <a:r>
              <a:rPr lang="ar-EG" sz="4000" b="1" dirty="0" smtClean="0">
                <a:latin typeface="Arial" charset="0"/>
                <a:cs typeface="Arial" charset="0"/>
              </a:rPr>
              <a:t>ولكل حالةٍ </a:t>
            </a:r>
            <a:r>
              <a:rPr lang="ar-EG" sz="4000" b="1" dirty="0">
                <a:latin typeface="Arial" charset="0"/>
                <a:cs typeface="Arial" charset="0"/>
              </a:rPr>
              <a:t>من هذه الحالات </a:t>
            </a:r>
            <a:r>
              <a:rPr lang="ar-EG" sz="4000" b="1" dirty="0" smtClean="0">
                <a:latin typeface="Arial" charset="0"/>
                <a:cs typeface="Arial" charset="0"/>
              </a:rPr>
              <a:t>صفاتُها المميَّزة. </a:t>
            </a:r>
            <a:endParaRPr lang="en-US" sz="4000" b="1" dirty="0">
              <a:latin typeface="+mn-lt"/>
              <a:cs typeface="+mn-cs"/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لات الما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لما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429250" y="571500"/>
            <a:ext cx="3071813" cy="809625"/>
            <a:chOff x="2350452" y="-229869"/>
            <a:chExt cx="6293514" cy="1824214"/>
          </a:xfrm>
        </p:grpSpPr>
        <p:sp>
          <p:nvSpPr>
            <p:cNvPr id="3" name="Snip Diagonal Corner Rectangle 3"/>
            <p:cNvSpPr/>
            <p:nvPr/>
          </p:nvSpPr>
          <p:spPr>
            <a:xfrm>
              <a:off x="2350452" y="-229869"/>
              <a:ext cx="6293514" cy="1770420"/>
            </a:xfrm>
            <a:prstGeom prst="snip2DiagRect">
              <a:avLst/>
            </a:prstGeom>
            <a:solidFill>
              <a:srgbClr val="FFFFCC"/>
            </a:solidFill>
            <a:ln w="76200" cmpd="dbl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innerShdw blurRad="584200">
                <a:schemeClr val="accent4">
                  <a:lumMod val="60000"/>
                  <a:lumOff val="40000"/>
                </a:schemeClr>
              </a:innerShdw>
            </a:effectLst>
            <a:scene3d>
              <a:camera prst="orthographicFront"/>
              <a:lightRig rig="threePt" dir="t"/>
            </a:scene3d>
            <a:sp3d extrusionH="215900" contourW="38100">
              <a:extrusionClr>
                <a:srgbClr val="FF0000"/>
              </a:extrusionClr>
              <a:contourClr>
                <a:srgbClr val="FF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4" name="Rectangle 1"/>
            <p:cNvSpPr>
              <a:spLocks noChangeArrowheads="1"/>
            </p:cNvSpPr>
            <p:nvPr/>
          </p:nvSpPr>
          <p:spPr bwMode="auto">
            <a:xfrm>
              <a:off x="2595123" y="-139189"/>
              <a:ext cx="5804174" cy="1733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/>
              <a:r>
                <a:rPr lang="ar-EG" sz="4400" b="1" dirty="0" smtClean="0">
                  <a:solidFill>
                    <a:srgbClr val="C00000"/>
                  </a:solidFill>
                  <a:latin typeface="Calibri" pitchFamily="34" charset="0"/>
                </a:rPr>
                <a:t>حَالَاتُ الْمَادَّةِ</a:t>
              </a:r>
              <a:endParaRPr lang="en-US" sz="44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  <p:sp>
        <p:nvSpPr>
          <p:cNvPr id="5" name="مربع نص 4"/>
          <p:cNvSpPr txBox="1"/>
          <p:nvPr/>
        </p:nvSpPr>
        <p:spPr>
          <a:xfrm>
            <a:off x="678629" y="2147570"/>
            <a:ext cx="7786742" cy="29546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 smtClean="0">
                <a:latin typeface="Calibri" pitchFamily="34" charset="0"/>
              </a:rPr>
              <a:t>فالأجسامُ الصُّلْبَةُ:</a:t>
            </a:r>
            <a:r>
              <a:rPr lang="ar-EG" sz="4000" b="1" dirty="0" smtClean="0">
                <a:latin typeface="Arial" charset="0"/>
                <a:cs typeface="Arial" charset="0"/>
              </a:rPr>
              <a:t/>
            </a:r>
            <a:br>
              <a:rPr lang="ar-EG" sz="4000" b="1" dirty="0" smtClean="0">
                <a:latin typeface="Arial" charset="0"/>
                <a:cs typeface="Arial" charset="0"/>
              </a:rPr>
            </a:br>
            <a:r>
              <a:rPr lang="ar-EG" sz="4000" b="1" dirty="0" smtClean="0">
                <a:latin typeface="Arial" charset="0"/>
                <a:cs typeface="Arial" charset="0"/>
              </a:rPr>
              <a:t> لها شكلٌ مُحدَّدٌ، وتَشغَل حيِّزًا محدَّدًا، بغضِّ النظر عن شكل وحَجْم الوعاء الذي توجد فيه. </a:t>
            </a:r>
            <a:endParaRPr lang="en-US" sz="4000" b="1" dirty="0">
              <a:latin typeface="+mn-lt"/>
              <a:cs typeface="+mn-cs"/>
            </a:endParaRPr>
          </a:p>
        </p:txBody>
      </p:sp>
    </p:spTree>
  </p:cSld>
  <p:clrMapOvr>
    <a:masterClrMapping/>
  </p:clrMapOvr>
  <p:transition>
    <p:comb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فالأجس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4"/>
          <p:cNvGrpSpPr>
            <a:grpSpLocks/>
          </p:cNvGrpSpPr>
          <p:nvPr/>
        </p:nvGrpSpPr>
        <p:grpSpPr bwMode="auto">
          <a:xfrm>
            <a:off x="5429250" y="571500"/>
            <a:ext cx="3071813" cy="809625"/>
            <a:chOff x="2350452" y="-229869"/>
            <a:chExt cx="6293514" cy="1824214"/>
          </a:xfrm>
        </p:grpSpPr>
        <p:sp>
          <p:nvSpPr>
            <p:cNvPr id="3" name="Snip Diagonal Corner Rectangle 3"/>
            <p:cNvSpPr/>
            <p:nvPr/>
          </p:nvSpPr>
          <p:spPr>
            <a:xfrm>
              <a:off x="2350452" y="-229869"/>
              <a:ext cx="6293514" cy="1770420"/>
            </a:xfrm>
            <a:prstGeom prst="snip2DiagRect">
              <a:avLst/>
            </a:prstGeom>
            <a:solidFill>
              <a:srgbClr val="FFFFCC"/>
            </a:solidFill>
            <a:ln w="76200" cmpd="dbl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innerShdw blurRad="584200">
                <a:schemeClr val="accent4">
                  <a:lumMod val="60000"/>
                  <a:lumOff val="40000"/>
                </a:schemeClr>
              </a:innerShdw>
            </a:effectLst>
            <a:scene3d>
              <a:camera prst="orthographicFront"/>
              <a:lightRig rig="threePt" dir="t"/>
            </a:scene3d>
            <a:sp3d extrusionH="215900" contourW="38100">
              <a:extrusionClr>
                <a:srgbClr val="FF0000"/>
              </a:extrusionClr>
              <a:contourClr>
                <a:srgbClr val="FF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600" b="1">
                <a:solidFill>
                  <a:schemeClr val="tx1"/>
                </a:solidFill>
              </a:endParaRPr>
            </a:p>
          </p:txBody>
        </p:sp>
        <p:sp>
          <p:nvSpPr>
            <p:cNvPr id="38919" name="Rectangle 1"/>
            <p:cNvSpPr>
              <a:spLocks noChangeArrowheads="1"/>
            </p:cNvSpPr>
            <p:nvPr/>
          </p:nvSpPr>
          <p:spPr bwMode="auto">
            <a:xfrm>
              <a:off x="2595123" y="-139189"/>
              <a:ext cx="5804174" cy="1733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/>
              <a:r>
                <a:rPr lang="ar-EG" sz="4400" b="1" dirty="0" smtClean="0">
                  <a:solidFill>
                    <a:srgbClr val="C00000"/>
                  </a:solidFill>
                  <a:latin typeface="Calibri" pitchFamily="34" charset="0"/>
                </a:rPr>
                <a:t>حَالَاتُ الْمَادَّةِ</a:t>
              </a:r>
              <a:endParaRPr lang="en-US" sz="44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  <p:sp>
        <p:nvSpPr>
          <p:cNvPr id="6" name="مربع نص 5"/>
          <p:cNvSpPr txBox="1"/>
          <p:nvPr/>
        </p:nvSpPr>
        <p:spPr>
          <a:xfrm>
            <a:off x="857224" y="1619329"/>
            <a:ext cx="750099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atin typeface="+mn-lt"/>
                <a:cs typeface="+mn-cs"/>
              </a:rPr>
              <a:t>تكون حركة دقائق </a:t>
            </a:r>
            <a:r>
              <a:rPr lang="ar-EG" sz="4000" b="1" dirty="0" smtClean="0">
                <a:latin typeface="+mn-lt"/>
                <a:cs typeface="+mn-cs"/>
              </a:rPr>
              <a:t>الْمَادَّة </a:t>
            </a:r>
            <a:r>
              <a:rPr lang="ar-EG" sz="4000" b="1" dirty="0">
                <a:latin typeface="+mn-lt"/>
                <a:cs typeface="+mn-cs"/>
              </a:rPr>
              <a:t>في الحالة </a:t>
            </a:r>
            <a:r>
              <a:rPr lang="ar-EG" sz="4000" b="1" dirty="0" smtClean="0">
                <a:latin typeface="+mn-lt"/>
                <a:cs typeface="+mn-cs"/>
              </a:rPr>
              <a:t>الصُّلْبَة </a:t>
            </a:r>
            <a:r>
              <a:rPr lang="ar-EG" sz="4000" b="1" dirty="0">
                <a:latin typeface="+mn-lt"/>
                <a:cs typeface="+mn-cs"/>
              </a:rPr>
              <a:t>محدودة </a:t>
            </a:r>
            <a:r>
              <a:rPr lang="ar-EG" sz="4000" b="1" dirty="0" smtClean="0">
                <a:latin typeface="+mn-lt"/>
                <a:cs typeface="+mn-cs"/>
              </a:rPr>
              <a:t>جدًا؛ فهي </a:t>
            </a:r>
            <a:r>
              <a:rPr lang="ar-EG" sz="4000" b="1" dirty="0" err="1" smtClean="0">
                <a:latin typeface="+mn-lt"/>
                <a:cs typeface="+mn-cs"/>
              </a:rPr>
              <a:t>تهتزُّ</a:t>
            </a:r>
            <a:r>
              <a:rPr lang="ar-EG" sz="4000" b="1" dirty="0" smtClean="0">
                <a:latin typeface="+mn-lt"/>
                <a:cs typeface="+mn-cs"/>
              </a:rPr>
              <a:t> </a:t>
            </a:r>
            <a:r>
              <a:rPr lang="ar-EG" sz="4000" b="1" dirty="0">
                <a:latin typeface="+mn-lt"/>
                <a:cs typeface="+mn-cs"/>
              </a:rPr>
              <a:t>في </a:t>
            </a:r>
            <a:r>
              <a:rPr lang="ar-EG" sz="4000" b="1" dirty="0" smtClean="0">
                <a:latin typeface="+mn-lt"/>
                <a:cs typeface="+mn-cs"/>
              </a:rPr>
              <a:t>مكانِها. </a:t>
            </a:r>
            <a:br>
              <a:rPr lang="ar-EG" sz="4000" b="1" dirty="0" smtClean="0">
                <a:latin typeface="+mn-lt"/>
                <a:cs typeface="+mn-cs"/>
              </a:rPr>
            </a:br>
            <a:r>
              <a:rPr lang="ar-EG" sz="4000" b="1" dirty="0" smtClean="0">
                <a:latin typeface="+mn-lt"/>
                <a:cs typeface="+mn-cs"/>
              </a:rPr>
              <a:t>ويتغيَّر شكلُ الْمَادَّة ِالصُّلْبَة وحَجْمُها فقط، </a:t>
            </a:r>
            <a:br>
              <a:rPr lang="ar-EG" sz="4000" b="1" dirty="0" smtClean="0">
                <a:latin typeface="+mn-lt"/>
                <a:cs typeface="+mn-cs"/>
              </a:rPr>
            </a:br>
            <a:r>
              <a:rPr lang="ar-EG" sz="4000" b="1" dirty="0" smtClean="0">
                <a:latin typeface="+mn-lt"/>
                <a:cs typeface="+mn-cs"/>
              </a:rPr>
              <a:t>عند تسخينِها </a:t>
            </a:r>
            <a:r>
              <a:rPr lang="ar-EG" sz="4000" b="1" dirty="0">
                <a:latin typeface="+mn-lt"/>
                <a:cs typeface="+mn-cs"/>
              </a:rPr>
              <a:t>أو </a:t>
            </a:r>
            <a:r>
              <a:rPr lang="ar-EG" sz="4000" b="1" dirty="0" smtClean="0">
                <a:latin typeface="+mn-lt"/>
                <a:cs typeface="+mn-cs"/>
              </a:rPr>
              <a:t>تحطيمِها. </a:t>
            </a:r>
            <a:br>
              <a:rPr lang="ar-EG" sz="4000" b="1" dirty="0" smtClean="0">
                <a:latin typeface="+mn-lt"/>
                <a:cs typeface="+mn-cs"/>
              </a:rPr>
            </a:br>
            <a:r>
              <a:rPr lang="ar-EG" sz="4000" b="1" dirty="0" smtClean="0">
                <a:latin typeface="+mn-lt"/>
                <a:cs typeface="+mn-cs"/>
              </a:rPr>
              <a:t>وتُعَدُّ الحالةُ الصُّلْبَة الحالةَ الأكثرَ كَثَافَةً للمَادَّة. </a:t>
            </a:r>
            <a:endParaRPr lang="en-US" sz="4000" b="1" dirty="0">
              <a:latin typeface="+mn-lt"/>
              <a:cs typeface="+mn-cs"/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ك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429250" y="571500"/>
            <a:ext cx="3071813" cy="809625"/>
            <a:chOff x="2350452" y="-229869"/>
            <a:chExt cx="6293514" cy="1824214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2350452" y="-229869"/>
              <a:ext cx="6293514" cy="1770420"/>
            </a:xfrm>
            <a:prstGeom prst="snip2DiagRect">
              <a:avLst/>
            </a:prstGeom>
            <a:solidFill>
              <a:srgbClr val="FFFFCC"/>
            </a:solidFill>
            <a:ln w="76200" cmpd="dbl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innerShdw blurRad="584200">
                <a:schemeClr val="accent4">
                  <a:lumMod val="60000"/>
                  <a:lumOff val="40000"/>
                </a:schemeClr>
              </a:innerShdw>
            </a:effectLst>
            <a:scene3d>
              <a:camera prst="orthographicFront"/>
              <a:lightRig rig="threePt" dir="t"/>
            </a:scene3d>
            <a:sp3d extrusionH="215900" contourW="38100">
              <a:extrusionClr>
                <a:srgbClr val="FF0000"/>
              </a:extrusionClr>
              <a:contourClr>
                <a:srgbClr val="FF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600" b="1">
                <a:solidFill>
                  <a:schemeClr val="tx1"/>
                </a:solidFill>
              </a:endParaRPr>
            </a:p>
          </p:txBody>
        </p:sp>
        <p:sp>
          <p:nvSpPr>
            <p:cNvPr id="5" name="Rectangle 1"/>
            <p:cNvSpPr>
              <a:spLocks noChangeArrowheads="1"/>
            </p:cNvSpPr>
            <p:nvPr/>
          </p:nvSpPr>
          <p:spPr bwMode="auto">
            <a:xfrm>
              <a:off x="2595123" y="-139189"/>
              <a:ext cx="5804174" cy="1733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/>
              <a:r>
                <a:rPr lang="ar-EG" sz="4400" b="1" dirty="0" smtClean="0">
                  <a:solidFill>
                    <a:srgbClr val="C00000"/>
                  </a:solidFill>
                  <a:latin typeface="Calibri" pitchFamily="34" charset="0"/>
                </a:rPr>
                <a:t>حَالَاتُ الْمَادَّةِ</a:t>
              </a:r>
              <a:endParaRPr lang="en-US" sz="44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  <p:sp>
        <p:nvSpPr>
          <p:cNvPr id="6" name="مربع نص 5"/>
          <p:cNvSpPr txBox="1"/>
          <p:nvPr/>
        </p:nvSpPr>
        <p:spPr>
          <a:xfrm>
            <a:off x="857224" y="1714488"/>
            <a:ext cx="742955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 smtClean="0">
                <a:latin typeface="Calibri" pitchFamily="34" charset="0"/>
              </a:rPr>
              <a:t>أما السوائل: </a:t>
            </a:r>
            <a:r>
              <a:rPr lang="ar-EG" sz="4000" b="1" dirty="0" smtClean="0"/>
              <a:t>فليس </a:t>
            </a:r>
            <a:r>
              <a:rPr lang="ar-EG" sz="4000" b="1" dirty="0" smtClean="0">
                <a:latin typeface="Arial" charset="0"/>
                <a:cs typeface="Arial" charset="0"/>
              </a:rPr>
              <a:t>لها شكلٌ محدَّدٌ </a:t>
            </a:r>
            <a:r>
              <a:rPr lang="ar-EG" sz="4000" b="1" dirty="0" smtClean="0"/>
              <a:t>وتأخذُ شكلَ الْحَيِّزِ الذي تُوضَع فيه. والجزيئاتُ في السوائلِ بعضُها متباعِدٌ عن بعضٍ، </a:t>
            </a:r>
            <a:br>
              <a:rPr lang="ar-EG" sz="4000" b="1" dirty="0" smtClean="0"/>
            </a:br>
            <a:r>
              <a:rPr lang="ar-EG" sz="4000" b="1" dirty="0" smtClean="0"/>
              <a:t>وتتحرَّك بحريةٍ أكبرَ ممَّا في المواد الصُّلْبَةِ، ولكنَّها أقلُّ ممَّا في الْغَازَات.</a:t>
            </a:r>
            <a:endParaRPr lang="en-US" sz="4000" b="1" dirty="0">
              <a:latin typeface="+mn-lt"/>
              <a:cs typeface="+mn-cs"/>
            </a:endParaRPr>
          </a:p>
        </p:txBody>
      </p:sp>
    </p:spTree>
  </p:cSld>
  <p:clrMapOvr>
    <a:masterClrMapping/>
  </p:clrMapOvr>
  <p:transition>
    <p:comb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ما السوائ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4"/>
          <p:cNvGrpSpPr>
            <a:grpSpLocks/>
          </p:cNvGrpSpPr>
          <p:nvPr/>
        </p:nvGrpSpPr>
        <p:grpSpPr bwMode="auto">
          <a:xfrm>
            <a:off x="5429250" y="571500"/>
            <a:ext cx="3071813" cy="809625"/>
            <a:chOff x="2350452" y="-229869"/>
            <a:chExt cx="6293514" cy="1824214"/>
          </a:xfrm>
        </p:grpSpPr>
        <p:sp>
          <p:nvSpPr>
            <p:cNvPr id="3" name="Snip Diagonal Corner Rectangle 3"/>
            <p:cNvSpPr/>
            <p:nvPr/>
          </p:nvSpPr>
          <p:spPr>
            <a:xfrm>
              <a:off x="2350452" y="-229869"/>
              <a:ext cx="6293514" cy="1770420"/>
            </a:xfrm>
            <a:prstGeom prst="snip2DiagRect">
              <a:avLst/>
            </a:prstGeom>
            <a:solidFill>
              <a:srgbClr val="FFFFCC"/>
            </a:solidFill>
            <a:ln w="76200" cmpd="dbl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innerShdw blurRad="584200">
                <a:schemeClr val="accent4">
                  <a:lumMod val="60000"/>
                  <a:lumOff val="40000"/>
                </a:schemeClr>
              </a:innerShdw>
            </a:effectLst>
            <a:scene3d>
              <a:camera prst="orthographicFront"/>
              <a:lightRig rig="threePt" dir="t"/>
            </a:scene3d>
            <a:sp3d extrusionH="215900" contourW="38100">
              <a:extrusionClr>
                <a:srgbClr val="FF0000"/>
              </a:extrusionClr>
              <a:contourClr>
                <a:srgbClr val="FF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600" b="1">
                <a:solidFill>
                  <a:schemeClr val="tx1"/>
                </a:solidFill>
              </a:endParaRPr>
            </a:p>
          </p:txBody>
        </p:sp>
        <p:sp>
          <p:nvSpPr>
            <p:cNvPr id="39943" name="Rectangle 1"/>
            <p:cNvSpPr>
              <a:spLocks noChangeArrowheads="1"/>
            </p:cNvSpPr>
            <p:nvPr/>
          </p:nvSpPr>
          <p:spPr bwMode="auto">
            <a:xfrm>
              <a:off x="2595123" y="-139189"/>
              <a:ext cx="5804174" cy="1733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/>
              <a:r>
                <a:rPr lang="ar-EG" sz="4400" b="1" dirty="0" smtClean="0">
                  <a:solidFill>
                    <a:srgbClr val="C00000"/>
                  </a:solidFill>
                  <a:latin typeface="Calibri" pitchFamily="34" charset="0"/>
                </a:rPr>
                <a:t>حَالَاتُ الْمَادَّةِ</a:t>
              </a:r>
              <a:endParaRPr lang="en-US" sz="44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  <p:sp>
        <p:nvSpPr>
          <p:cNvPr id="6" name="مربع نص 5"/>
          <p:cNvSpPr txBox="1"/>
          <p:nvPr/>
        </p:nvSpPr>
        <p:spPr>
          <a:xfrm>
            <a:off x="785786" y="1781124"/>
            <a:ext cx="757242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latin typeface="+mn-lt"/>
                <a:cs typeface="+mn-cs"/>
              </a:rPr>
              <a:t>ويرجعُ ذلكَ </a:t>
            </a:r>
            <a:r>
              <a:rPr lang="ar-EG" sz="3600" b="1" dirty="0">
                <a:latin typeface="+mn-lt"/>
                <a:cs typeface="+mn-cs"/>
              </a:rPr>
              <a:t>إلى </a:t>
            </a:r>
            <a:r>
              <a:rPr lang="ar-EG" sz="3600" b="1" dirty="0" smtClean="0">
                <a:latin typeface="+mn-lt"/>
                <a:cs typeface="+mn-cs"/>
              </a:rPr>
              <a:t>أنَّ جزيئاتِ السوائلِ لديْها طاقةٌ </a:t>
            </a:r>
            <a:r>
              <a:rPr lang="ar-EG" sz="3600" b="1" dirty="0">
                <a:latin typeface="+mn-lt"/>
                <a:cs typeface="+mn-cs"/>
              </a:rPr>
              <a:t>أعلى </a:t>
            </a:r>
            <a:r>
              <a:rPr lang="ar-EG" sz="3600" b="1" dirty="0" smtClean="0">
                <a:latin typeface="+mn-lt"/>
                <a:cs typeface="+mn-cs"/>
              </a:rPr>
              <a:t>قليلًا </a:t>
            </a:r>
            <a:r>
              <a:rPr lang="ar-EG" sz="3600" b="1" dirty="0">
                <a:latin typeface="+mn-lt"/>
                <a:cs typeface="+mn-cs"/>
              </a:rPr>
              <a:t>من طاقة جزيئات المواد </a:t>
            </a:r>
            <a:r>
              <a:rPr lang="ar-EG" sz="3600" b="1" dirty="0" smtClean="0">
                <a:latin typeface="+mn-lt"/>
                <a:cs typeface="+mn-cs"/>
              </a:rPr>
              <a:t>الصُّلْبَة، وأقلُّ </a:t>
            </a:r>
            <a:r>
              <a:rPr lang="ar-EG" sz="3600" b="1" dirty="0">
                <a:latin typeface="+mn-lt"/>
                <a:cs typeface="+mn-cs"/>
              </a:rPr>
              <a:t>من طاقة </a:t>
            </a:r>
            <a:r>
              <a:rPr lang="ar-EG" sz="3600" b="1" dirty="0" smtClean="0">
                <a:latin typeface="+mn-lt"/>
                <a:cs typeface="+mn-cs"/>
              </a:rPr>
              <a:t>جزيئاتِ الْغَاز. وتزداد كَثَافَة </a:t>
            </a:r>
            <a:r>
              <a:rPr lang="ar-EG" sz="3600" b="1" dirty="0">
                <a:latin typeface="+mn-lt"/>
                <a:cs typeface="+mn-cs"/>
              </a:rPr>
              <a:t>السائل عند </a:t>
            </a:r>
            <a:r>
              <a:rPr lang="ar-EG" sz="3600" b="1" dirty="0" smtClean="0">
                <a:latin typeface="+mn-lt"/>
                <a:cs typeface="+mn-cs"/>
              </a:rPr>
              <a:t>تحوُّلِه </a:t>
            </a:r>
            <a:r>
              <a:rPr lang="ar-EG" sz="3600" b="1" dirty="0">
                <a:latin typeface="+mn-lt"/>
                <a:cs typeface="+mn-cs"/>
              </a:rPr>
              <a:t>إلى </a:t>
            </a:r>
            <a:r>
              <a:rPr lang="ar-EG" sz="3600" b="1" dirty="0" smtClean="0">
                <a:latin typeface="+mn-lt"/>
                <a:cs typeface="+mn-cs"/>
              </a:rPr>
              <a:t>الحالةِ الصُّلْبَةِ. ويشذُّ </a:t>
            </a:r>
            <a:r>
              <a:rPr lang="ar-EG" sz="3600" b="1" dirty="0">
                <a:latin typeface="+mn-lt"/>
                <a:cs typeface="+mn-cs"/>
              </a:rPr>
              <a:t>عن هذه القاعدة </a:t>
            </a:r>
            <a:r>
              <a:rPr lang="ar-EG" sz="3600" b="1" dirty="0" smtClean="0">
                <a:latin typeface="+mn-lt"/>
                <a:cs typeface="+mn-cs"/>
              </a:rPr>
              <a:t>الماءُ </a:t>
            </a:r>
            <a:r>
              <a:rPr lang="ar-EG" sz="3600" b="1" dirty="0">
                <a:latin typeface="+mn-lt"/>
                <a:cs typeface="+mn-cs"/>
              </a:rPr>
              <a:t>الذي </a:t>
            </a:r>
            <a:r>
              <a:rPr lang="ar-EG" sz="3600" b="1" dirty="0" smtClean="0">
                <a:latin typeface="+mn-lt"/>
                <a:cs typeface="+mn-cs"/>
              </a:rPr>
              <a:t>يصبحُ أقلَّ كَثَافَةً </a:t>
            </a:r>
            <a:r>
              <a:rPr lang="ar-EG" sz="3600" b="1" dirty="0">
                <a:latin typeface="+mn-lt"/>
                <a:cs typeface="+mn-cs"/>
              </a:rPr>
              <a:t>عندما </a:t>
            </a:r>
            <a:r>
              <a:rPr lang="ar-EG" sz="3600" b="1" dirty="0" smtClean="0">
                <a:latin typeface="+mn-lt"/>
                <a:cs typeface="+mn-cs"/>
              </a:rPr>
              <a:t>يتجمَّدُ. </a:t>
            </a:r>
            <a:endParaRPr lang="en-US" sz="3600" b="1" dirty="0">
              <a:latin typeface="+mn-lt"/>
              <a:cs typeface="+mn-cs"/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يرجع ذل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429250" y="571500"/>
            <a:ext cx="3071813" cy="809625"/>
            <a:chOff x="2350452" y="-229869"/>
            <a:chExt cx="6293514" cy="1824214"/>
          </a:xfrm>
        </p:grpSpPr>
        <p:sp>
          <p:nvSpPr>
            <p:cNvPr id="3" name="Snip Diagonal Corner Rectangle 3"/>
            <p:cNvSpPr/>
            <p:nvPr/>
          </p:nvSpPr>
          <p:spPr>
            <a:xfrm>
              <a:off x="2350452" y="-229869"/>
              <a:ext cx="6293514" cy="1770420"/>
            </a:xfrm>
            <a:prstGeom prst="snip2DiagRect">
              <a:avLst/>
            </a:prstGeom>
            <a:solidFill>
              <a:srgbClr val="FFFFCC"/>
            </a:solidFill>
            <a:ln w="76200" cmpd="dbl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innerShdw blurRad="584200">
                <a:schemeClr val="accent4">
                  <a:lumMod val="60000"/>
                  <a:lumOff val="40000"/>
                </a:schemeClr>
              </a:innerShdw>
            </a:effectLst>
            <a:scene3d>
              <a:camera prst="orthographicFront"/>
              <a:lightRig rig="threePt" dir="t"/>
            </a:scene3d>
            <a:sp3d extrusionH="215900" contourW="38100">
              <a:extrusionClr>
                <a:srgbClr val="FF0000"/>
              </a:extrusionClr>
              <a:contourClr>
                <a:srgbClr val="FF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600" b="1">
                <a:solidFill>
                  <a:schemeClr val="tx1"/>
                </a:solidFill>
              </a:endParaRPr>
            </a:p>
          </p:txBody>
        </p:sp>
        <p:sp>
          <p:nvSpPr>
            <p:cNvPr id="4" name="Rectangle 1"/>
            <p:cNvSpPr>
              <a:spLocks noChangeArrowheads="1"/>
            </p:cNvSpPr>
            <p:nvPr/>
          </p:nvSpPr>
          <p:spPr bwMode="auto">
            <a:xfrm>
              <a:off x="2595123" y="-139189"/>
              <a:ext cx="5804174" cy="1733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/>
              <a:r>
                <a:rPr lang="ar-EG" sz="4400" b="1" dirty="0" smtClean="0">
                  <a:solidFill>
                    <a:srgbClr val="C00000"/>
                  </a:solidFill>
                  <a:latin typeface="Calibri" pitchFamily="34" charset="0"/>
                </a:rPr>
                <a:t>حَالَاتُ الْمَادَّةِ</a:t>
              </a:r>
              <a:endParaRPr lang="en-US" sz="44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  <p:sp>
        <p:nvSpPr>
          <p:cNvPr id="5" name="مربع نص 4"/>
          <p:cNvSpPr txBox="1"/>
          <p:nvPr/>
        </p:nvSpPr>
        <p:spPr>
          <a:xfrm>
            <a:off x="1071538" y="1643050"/>
            <a:ext cx="692948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 smtClean="0">
                <a:latin typeface="Calibri" pitchFamily="34" charset="0"/>
              </a:rPr>
              <a:t>والْغَازاتُ:</a:t>
            </a:r>
            <a:r>
              <a:rPr lang="ar-EG" sz="4000" b="1" dirty="0" smtClean="0">
                <a:latin typeface="+mn-lt"/>
                <a:cs typeface="+mn-cs"/>
              </a:rPr>
              <a:t> </a:t>
            </a:r>
            <a:r>
              <a:rPr lang="ar-EG" sz="4000" b="1" dirty="0">
                <a:latin typeface="+mn-lt"/>
                <a:cs typeface="+mn-cs"/>
              </a:rPr>
              <a:t>ليس لها شكل </a:t>
            </a:r>
            <a:r>
              <a:rPr lang="ar-EG" sz="4000" b="1" dirty="0" smtClean="0">
                <a:latin typeface="+mn-lt"/>
                <a:cs typeface="+mn-cs"/>
              </a:rPr>
              <a:t>محدَّد، وتشغلُ أيَّ حيِّزٍ توضَع فيه، وجزيئاتُها </a:t>
            </a:r>
            <a:r>
              <a:rPr lang="ar-EG" sz="4000" b="1" dirty="0">
                <a:latin typeface="+mn-lt"/>
                <a:cs typeface="+mn-cs"/>
              </a:rPr>
              <a:t>في </a:t>
            </a:r>
            <a:r>
              <a:rPr lang="ar-EG" sz="4000" b="1" dirty="0" smtClean="0">
                <a:latin typeface="+mn-lt"/>
                <a:cs typeface="+mn-cs"/>
              </a:rPr>
              <a:t>حركةٍ مستمرة، وتنتشر </a:t>
            </a:r>
            <a:r>
              <a:rPr lang="ar-EG" sz="4000" b="1" dirty="0">
                <a:latin typeface="+mn-lt"/>
                <a:cs typeface="+mn-cs"/>
              </a:rPr>
              <a:t>في كل </a:t>
            </a:r>
            <a:r>
              <a:rPr lang="ar-EG" sz="4000" b="1" dirty="0" smtClean="0">
                <a:latin typeface="+mn-lt"/>
                <a:cs typeface="+mn-cs"/>
              </a:rPr>
              <a:t>اتجاهٍ. </a:t>
            </a:r>
            <a:br>
              <a:rPr lang="ar-EG" sz="4000" b="1" dirty="0" smtClean="0">
                <a:latin typeface="+mn-lt"/>
                <a:cs typeface="+mn-cs"/>
              </a:rPr>
            </a:br>
            <a:r>
              <a:rPr lang="ar-EG" sz="4000" b="1" dirty="0" smtClean="0">
                <a:latin typeface="+mn-lt"/>
                <a:cs typeface="+mn-cs"/>
              </a:rPr>
              <a:t>الْمَادَّة </a:t>
            </a:r>
            <a:r>
              <a:rPr lang="ar-EG" sz="4000" b="1" dirty="0">
                <a:latin typeface="+mn-lt"/>
                <a:cs typeface="+mn-cs"/>
              </a:rPr>
              <a:t>في الحالة </a:t>
            </a:r>
            <a:r>
              <a:rPr lang="ar-EG" sz="4000" b="1" dirty="0" smtClean="0">
                <a:latin typeface="+mn-lt"/>
                <a:cs typeface="+mn-cs"/>
              </a:rPr>
              <a:t>الْغَازِيَّةِ: </a:t>
            </a:r>
            <a:r>
              <a:rPr lang="ar-EG" sz="4000" b="1" dirty="0">
                <a:latin typeface="+mn-lt"/>
                <a:cs typeface="+mn-cs"/>
              </a:rPr>
              <a:t>هي </a:t>
            </a:r>
            <a:r>
              <a:rPr lang="ar-EG" sz="4000" b="1" dirty="0" smtClean="0">
                <a:latin typeface="+mn-lt"/>
                <a:cs typeface="+mn-cs"/>
              </a:rPr>
              <a:t>الأقلُّ تماسُكًا وكَثَافَةً </a:t>
            </a:r>
            <a:r>
              <a:rPr lang="ar-EG" sz="4000" b="1" dirty="0">
                <a:latin typeface="+mn-lt"/>
                <a:cs typeface="+mn-cs"/>
              </a:rPr>
              <a:t>بين </a:t>
            </a:r>
            <a:r>
              <a:rPr lang="ar-EG" sz="4000" b="1" dirty="0" smtClean="0">
                <a:latin typeface="+mn-lt"/>
                <a:cs typeface="+mn-cs"/>
              </a:rPr>
              <a:t>حالاتِ الْمَادَّةِ الثلاثِ. </a:t>
            </a:r>
            <a:endParaRPr lang="en-US" sz="4000" b="1" dirty="0">
              <a:latin typeface="+mn-lt"/>
              <a:cs typeface="+mn-cs"/>
            </a:endParaRPr>
          </a:p>
        </p:txBody>
      </p:sp>
    </p:spTree>
  </p:cSld>
  <p:clrMapOvr>
    <a:masterClrMapping/>
  </p:clrMapOvr>
  <p:transition>
    <p:comb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الغاز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>
            <a:grpSpLocks/>
          </p:cNvGrpSpPr>
          <p:nvPr/>
        </p:nvGrpSpPr>
        <p:grpSpPr bwMode="auto">
          <a:xfrm>
            <a:off x="3319461" y="571498"/>
            <a:ext cx="5110191" cy="1108075"/>
            <a:chOff x="3638993" y="500040"/>
            <a:chExt cx="5110007" cy="1108254"/>
          </a:xfrm>
        </p:grpSpPr>
        <p:sp>
          <p:nvSpPr>
            <p:cNvPr id="3" name="مستطيل ذو زاويتين مستديرتين في نفس الجانب 2"/>
            <p:cNvSpPr/>
            <p:nvPr/>
          </p:nvSpPr>
          <p:spPr>
            <a:xfrm flipH="1" flipV="1">
              <a:off x="3638993" y="500040"/>
              <a:ext cx="3967039" cy="1108254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4" name="مستطيل ذو زاويتين مستديرتين في نفس الجانب 3"/>
            <p:cNvSpPr/>
            <p:nvPr/>
          </p:nvSpPr>
          <p:spPr>
            <a:xfrm flipV="1">
              <a:off x="3716496" y="598554"/>
              <a:ext cx="3711324" cy="91123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grpSp>
          <p:nvGrpSpPr>
            <p:cNvPr id="40977" name="مجموعة 3"/>
            <p:cNvGrpSpPr>
              <a:grpSpLocks/>
            </p:cNvGrpSpPr>
            <p:nvPr/>
          </p:nvGrpSpPr>
          <p:grpSpPr bwMode="auto">
            <a:xfrm>
              <a:off x="3781871" y="555949"/>
              <a:ext cx="4967129" cy="1015663"/>
              <a:chOff x="2853177" y="423891"/>
              <a:chExt cx="4967129" cy="1105775"/>
            </a:xfrm>
          </p:grpSpPr>
          <p:sp>
            <p:nvSpPr>
              <p:cNvPr id="6" name="مستطيل مستدير الزوايا 4"/>
              <p:cNvSpPr/>
              <p:nvPr/>
            </p:nvSpPr>
            <p:spPr>
              <a:xfrm rot="16200000" flipH="1">
                <a:off x="6801610" y="518576"/>
                <a:ext cx="900000" cy="90000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مستطيل مستدير الزوايا 6"/>
              <p:cNvSpPr/>
              <p:nvPr/>
            </p:nvSpPr>
            <p:spPr>
              <a:xfrm flipH="1" flipV="1">
                <a:off x="6891610" y="608576"/>
                <a:ext cx="720000" cy="720000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984" name="مربع نص 7"/>
              <p:cNvSpPr txBox="1">
                <a:spLocks noChangeArrowheads="1"/>
              </p:cNvSpPr>
              <p:nvPr/>
            </p:nvSpPr>
            <p:spPr bwMode="auto">
              <a:xfrm>
                <a:off x="6963050" y="928670"/>
                <a:ext cx="857256" cy="569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buClr>
                    <a:srgbClr val="FFFF00"/>
                  </a:buClr>
                  <a:buSzPct val="300000"/>
                  <a:buFont typeface="Wingdings" pitchFamily="2" charset="2"/>
                  <a:buChar char="ü"/>
                </a:pPr>
                <a:r>
                  <a:rPr lang="ar-EG" sz="2800" b="1" dirty="0">
                    <a:latin typeface="Calibri" pitchFamily="34" charset="0"/>
                  </a:rPr>
                  <a:t> </a:t>
                </a:r>
              </a:p>
            </p:txBody>
          </p:sp>
          <p:sp>
            <p:nvSpPr>
              <p:cNvPr id="40985" name="Rectangle 1"/>
              <p:cNvSpPr>
                <a:spLocks noChangeArrowheads="1"/>
              </p:cNvSpPr>
              <p:nvPr/>
            </p:nvSpPr>
            <p:spPr bwMode="auto">
              <a:xfrm>
                <a:off x="2853177" y="423891"/>
                <a:ext cx="3538274" cy="1105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r" rtl="1"/>
                <a:r>
                  <a:rPr lang="ar-EG" sz="6000" b="1" dirty="0">
                    <a:solidFill>
                      <a:srgbClr val="FFFF00"/>
                    </a:solidFill>
                    <a:cs typeface="Times New Roman" pitchFamily="18" charset="0"/>
                  </a:rPr>
                  <a:t>أختبر نفسي</a:t>
                </a:r>
                <a:endParaRPr lang="en-US" sz="6000" b="1" dirty="0">
                  <a:solidFill>
                    <a:srgbClr val="FFFF00"/>
                  </a:solidFill>
                  <a:cs typeface="Times New Roman" pitchFamily="18" charset="0"/>
                </a:endParaRPr>
              </a:p>
            </p:txBody>
          </p:sp>
        </p:grpSp>
      </p:grp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571472" y="2857496"/>
            <a:ext cx="7645400" cy="166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 rtl="1">
              <a:lnSpc>
                <a:spcPct val="150000"/>
              </a:lnSpc>
            </a:pPr>
            <a:r>
              <a:rPr lang="ar-EG" sz="3600" b="1" dirty="0">
                <a:latin typeface="Calibri" pitchFamily="34" charset="0"/>
              </a:rPr>
              <a:t>إذا </a:t>
            </a:r>
            <a:r>
              <a:rPr lang="ar-EG" sz="3600" b="1" dirty="0" smtClean="0">
                <a:latin typeface="Calibri" pitchFamily="34" charset="0"/>
              </a:rPr>
              <a:t>أسقطْتُ جسمًا </a:t>
            </a:r>
            <a:r>
              <a:rPr lang="ar-EG" sz="3600" b="1" dirty="0">
                <a:latin typeface="Calibri" pitchFamily="34" charset="0"/>
              </a:rPr>
              <a:t>في 5 </a:t>
            </a:r>
            <a:r>
              <a:rPr lang="ar-EG" sz="3600" b="1" dirty="0" err="1">
                <a:latin typeface="Calibri" pitchFamily="34" charset="0"/>
              </a:rPr>
              <a:t>مللترات</a:t>
            </a:r>
            <a:r>
              <a:rPr lang="ar-EG" sz="3600" b="1" dirty="0">
                <a:latin typeface="Calibri" pitchFamily="34" charset="0"/>
              </a:rPr>
              <a:t> من </a:t>
            </a:r>
            <a:r>
              <a:rPr lang="ar-EG" sz="3600" b="1" dirty="0" smtClean="0">
                <a:latin typeface="Calibri" pitchFamily="34" charset="0"/>
              </a:rPr>
              <a:t>الماء، وارتفعَ الماءُ </a:t>
            </a:r>
            <a:r>
              <a:rPr lang="ar-EG" sz="3600" b="1" dirty="0">
                <a:latin typeface="Calibri" pitchFamily="34" charset="0"/>
              </a:rPr>
              <a:t>إلى تدريج 8 </a:t>
            </a:r>
            <a:r>
              <a:rPr lang="ar-EG" sz="3600" b="1" dirty="0" err="1" smtClean="0">
                <a:latin typeface="Calibri" pitchFamily="34" charset="0"/>
              </a:rPr>
              <a:t>مللتراتٍ</a:t>
            </a:r>
            <a:r>
              <a:rPr lang="ar-EG" sz="3600" b="1" dirty="0" smtClean="0">
                <a:latin typeface="Calibri" pitchFamily="34" charset="0"/>
              </a:rPr>
              <a:t>، فما حَجْمُ الجسمِ؟</a:t>
            </a:r>
            <a:endParaRPr lang="en-US" sz="3600" b="1" dirty="0">
              <a:latin typeface="Calibri" pitchFamily="34" charset="0"/>
            </a:endParaRPr>
          </a:p>
        </p:txBody>
      </p:sp>
      <p:grpSp>
        <p:nvGrpSpPr>
          <p:cNvPr id="8" name="مجموعة 10"/>
          <p:cNvGrpSpPr>
            <a:grpSpLocks/>
          </p:cNvGrpSpPr>
          <p:nvPr/>
        </p:nvGrpSpPr>
        <p:grpSpPr bwMode="auto">
          <a:xfrm>
            <a:off x="6156325" y="1643062"/>
            <a:ext cx="2000250" cy="1428747"/>
            <a:chOff x="5594115" y="1149478"/>
            <a:chExt cx="2000264" cy="1422266"/>
          </a:xfrm>
        </p:grpSpPr>
        <p:sp>
          <p:nvSpPr>
            <p:cNvPr id="40967" name="مستطيل 11"/>
            <p:cNvSpPr>
              <a:spLocks noChangeArrowheads="1"/>
            </p:cNvSpPr>
            <p:nvPr/>
          </p:nvSpPr>
          <p:spPr bwMode="auto">
            <a:xfrm>
              <a:off x="5780562" y="1149478"/>
              <a:ext cx="1627381" cy="704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1"/>
              <a:r>
                <a:rPr lang="ar-EG" sz="4000" b="1" dirty="0">
                  <a:latin typeface="Calibri" pitchFamily="34" charset="0"/>
                </a:rPr>
                <a:t>أستنتج: </a:t>
              </a:r>
            </a:p>
          </p:txBody>
        </p:sp>
        <p:sp>
          <p:nvSpPr>
            <p:cNvPr id="13" name="مثلث متساوي الساقين 12"/>
            <p:cNvSpPr/>
            <p:nvPr/>
          </p:nvSpPr>
          <p:spPr>
            <a:xfrm flipV="1">
              <a:off x="5594115" y="1928802"/>
              <a:ext cx="2000264" cy="642942"/>
            </a:xfrm>
            <a:prstGeom prst="triangl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714348" y="4572008"/>
            <a:ext cx="7715304" cy="1713942"/>
            <a:chOff x="626681" y="2069848"/>
            <a:chExt cx="7352266" cy="4098677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</p:grpSpPr>
        <p:sp>
          <p:nvSpPr>
            <p:cNvPr id="19" name="Round Diagonal Corner Rectangle 9"/>
            <p:cNvSpPr/>
            <p:nvPr/>
          </p:nvSpPr>
          <p:spPr bwMode="auto">
            <a:xfrm>
              <a:off x="626681" y="2069848"/>
              <a:ext cx="7352266" cy="4098677"/>
            </a:xfrm>
            <a:prstGeom prst="wave">
              <a:avLst>
                <a:gd name="adj1" fmla="val 10413"/>
                <a:gd name="adj2" fmla="val 0"/>
              </a:avLst>
            </a:prstGeom>
            <a:gradFill flip="none" rotWithShape="1">
              <a:gsLst>
                <a:gs pos="0">
                  <a:srgbClr val="800080"/>
                </a:gs>
                <a:gs pos="50000">
                  <a:srgbClr val="FFFF00"/>
                </a:gs>
                <a:gs pos="100000">
                  <a:srgbClr val="9900FF"/>
                </a:gs>
              </a:gsLst>
              <a:lin ang="18900000" scaled="1"/>
              <a:tileRect/>
            </a:gradFill>
            <a:ln w="57150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</a:ln>
            <a:effectLst>
              <a:innerShdw blurRad="508000">
                <a:srgbClr val="C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20" name="TextBox 7"/>
            <p:cNvSpPr txBox="1">
              <a:spLocks noChangeArrowheads="1"/>
            </p:cNvSpPr>
            <p:nvPr/>
          </p:nvSpPr>
          <p:spPr bwMode="auto">
            <a:xfrm>
              <a:off x="2143108" y="2285992"/>
              <a:ext cx="5643602" cy="1545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1">
                <a:latin typeface="Calibri" pitchFamily="34" charset="0"/>
                <a:cs typeface="+mn-cs"/>
              </a:endParaRPr>
            </a:p>
          </p:txBody>
        </p:sp>
      </p:grpSp>
      <p:sp>
        <p:nvSpPr>
          <p:cNvPr id="22" name="مستطيل 21"/>
          <p:cNvSpPr>
            <a:spLocks noChangeArrowheads="1"/>
          </p:cNvSpPr>
          <p:nvPr/>
        </p:nvSpPr>
        <p:spPr bwMode="auto">
          <a:xfrm rot="10800000" flipV="1">
            <a:off x="534988" y="5126038"/>
            <a:ext cx="7645400" cy="7080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 smtClean="0">
                <a:solidFill>
                  <a:schemeClr val="tx1"/>
                </a:solidFill>
              </a:rPr>
              <a:t>حَجْم </a:t>
            </a:r>
            <a:r>
              <a:rPr lang="ar-EG" sz="4000" b="1" dirty="0">
                <a:solidFill>
                  <a:schemeClr val="tx1"/>
                </a:solidFill>
              </a:rPr>
              <a:t>الجسم = 8 – 5 = 3 مللترات = 3سم</a:t>
            </a:r>
            <a:r>
              <a:rPr lang="ar-EG" sz="4000" b="1" baseline="30000" dirty="0">
                <a:solidFill>
                  <a:schemeClr val="tx1"/>
                </a:solidFill>
              </a:rPr>
              <a:t>3</a:t>
            </a:r>
            <a:endParaRPr lang="en-US" sz="4000" b="1" baseline="30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ختبر نفس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تنت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ذا أسقطت جسماً في 5 مللت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حجم الجس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مجموعة 1"/>
          <p:cNvGrpSpPr>
            <a:grpSpLocks/>
          </p:cNvGrpSpPr>
          <p:nvPr/>
        </p:nvGrpSpPr>
        <p:grpSpPr bwMode="auto">
          <a:xfrm>
            <a:off x="3319461" y="571498"/>
            <a:ext cx="5110191" cy="1108075"/>
            <a:chOff x="3638993" y="500040"/>
            <a:chExt cx="5110007" cy="1108254"/>
          </a:xfrm>
        </p:grpSpPr>
        <p:sp>
          <p:nvSpPr>
            <p:cNvPr id="3" name="مستطيل ذو زاويتين مستديرتين في نفس الجانب 2"/>
            <p:cNvSpPr/>
            <p:nvPr/>
          </p:nvSpPr>
          <p:spPr>
            <a:xfrm flipH="1" flipV="1">
              <a:off x="3638993" y="500040"/>
              <a:ext cx="3967039" cy="1108254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4" name="مستطيل ذو زاويتين مستديرتين في نفس الجانب 3"/>
            <p:cNvSpPr/>
            <p:nvPr/>
          </p:nvSpPr>
          <p:spPr>
            <a:xfrm flipV="1">
              <a:off x="3716495" y="598554"/>
              <a:ext cx="3746666" cy="91123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grpSp>
          <p:nvGrpSpPr>
            <p:cNvPr id="42001" name="مجموعة 3"/>
            <p:cNvGrpSpPr>
              <a:grpSpLocks/>
            </p:cNvGrpSpPr>
            <p:nvPr/>
          </p:nvGrpSpPr>
          <p:grpSpPr bwMode="auto">
            <a:xfrm>
              <a:off x="3781871" y="555949"/>
              <a:ext cx="4967129" cy="1015663"/>
              <a:chOff x="2853177" y="423891"/>
              <a:chExt cx="4967129" cy="1105775"/>
            </a:xfrm>
          </p:grpSpPr>
          <p:sp>
            <p:nvSpPr>
              <p:cNvPr id="6" name="مستطيل مستدير الزوايا 4"/>
              <p:cNvSpPr/>
              <p:nvPr/>
            </p:nvSpPr>
            <p:spPr>
              <a:xfrm rot="16200000" flipH="1">
                <a:off x="6839409" y="518576"/>
                <a:ext cx="900000" cy="90000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مستطيل مستدير الزوايا 6"/>
              <p:cNvSpPr/>
              <p:nvPr/>
            </p:nvSpPr>
            <p:spPr>
              <a:xfrm flipH="1" flipV="1">
                <a:off x="6891610" y="608576"/>
                <a:ext cx="720000" cy="720000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008" name="مربع نص 7"/>
              <p:cNvSpPr txBox="1">
                <a:spLocks noChangeArrowheads="1"/>
              </p:cNvSpPr>
              <p:nvPr/>
            </p:nvSpPr>
            <p:spPr bwMode="auto">
              <a:xfrm>
                <a:off x="6963050" y="928670"/>
                <a:ext cx="857256" cy="569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buClr>
                    <a:srgbClr val="FFFF00"/>
                  </a:buClr>
                  <a:buSzPct val="300000"/>
                  <a:buFont typeface="Wingdings" pitchFamily="2" charset="2"/>
                  <a:buChar char="ü"/>
                </a:pPr>
                <a:r>
                  <a:rPr lang="ar-EG" sz="2800" b="1" dirty="0">
                    <a:latin typeface="Calibri" pitchFamily="34" charset="0"/>
                  </a:rPr>
                  <a:t> </a:t>
                </a:r>
              </a:p>
            </p:txBody>
          </p:sp>
          <p:sp>
            <p:nvSpPr>
              <p:cNvPr id="42009" name="Rectangle 1"/>
              <p:cNvSpPr>
                <a:spLocks noChangeArrowheads="1"/>
              </p:cNvSpPr>
              <p:nvPr/>
            </p:nvSpPr>
            <p:spPr bwMode="auto">
              <a:xfrm>
                <a:off x="2853177" y="423891"/>
                <a:ext cx="3538274" cy="1105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r" rtl="1"/>
                <a:r>
                  <a:rPr lang="ar-EG" sz="6000" b="1" dirty="0">
                    <a:solidFill>
                      <a:srgbClr val="FFFF00"/>
                    </a:solidFill>
                    <a:cs typeface="Times New Roman" pitchFamily="18" charset="0"/>
                  </a:rPr>
                  <a:t>أختبر نفسي</a:t>
                </a:r>
                <a:endParaRPr lang="en-US" sz="6000" b="1" dirty="0">
                  <a:solidFill>
                    <a:srgbClr val="FFFF00"/>
                  </a:solidFill>
                  <a:cs typeface="Times New Roman" pitchFamily="18" charset="0"/>
                </a:endParaRPr>
              </a:p>
            </p:txBody>
          </p:sp>
        </p:grpSp>
      </p:grpSp>
      <p:grpSp>
        <p:nvGrpSpPr>
          <p:cNvPr id="8" name="مجموعة 14"/>
          <p:cNvGrpSpPr>
            <a:grpSpLocks/>
          </p:cNvGrpSpPr>
          <p:nvPr/>
        </p:nvGrpSpPr>
        <p:grpSpPr bwMode="auto">
          <a:xfrm>
            <a:off x="5881687" y="1714500"/>
            <a:ext cx="2547493" cy="1422400"/>
            <a:chOff x="5687337" y="1149478"/>
            <a:chExt cx="2547048" cy="1422266"/>
          </a:xfrm>
        </p:grpSpPr>
        <p:sp>
          <p:nvSpPr>
            <p:cNvPr id="41991" name="مستطيل 15"/>
            <p:cNvSpPr>
              <a:spLocks noChangeArrowheads="1"/>
            </p:cNvSpPr>
            <p:nvPr/>
          </p:nvSpPr>
          <p:spPr bwMode="auto">
            <a:xfrm>
              <a:off x="5687337" y="1149478"/>
              <a:ext cx="2547048" cy="707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1"/>
              <a:r>
                <a:rPr lang="ar-EG" sz="4000" b="1" dirty="0">
                  <a:latin typeface="Calibri" pitchFamily="34" charset="0"/>
                </a:rPr>
                <a:t>التفكير الناقد: </a:t>
              </a:r>
            </a:p>
          </p:txBody>
        </p:sp>
        <p:sp>
          <p:nvSpPr>
            <p:cNvPr id="17" name="مثلث متساوي الساقين 16"/>
            <p:cNvSpPr/>
            <p:nvPr/>
          </p:nvSpPr>
          <p:spPr>
            <a:xfrm flipV="1">
              <a:off x="5960952" y="1928802"/>
              <a:ext cx="2000264" cy="642942"/>
            </a:xfrm>
            <a:prstGeom prst="triangl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1357290" y="4000504"/>
            <a:ext cx="6929486" cy="1643074"/>
            <a:chOff x="626681" y="2284754"/>
            <a:chExt cx="7352266" cy="4531068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</p:grpSpPr>
        <p:sp>
          <p:nvSpPr>
            <p:cNvPr id="19" name="Round Diagonal Corner Rectangle 9"/>
            <p:cNvSpPr/>
            <p:nvPr/>
          </p:nvSpPr>
          <p:spPr bwMode="auto">
            <a:xfrm flipH="1">
              <a:off x="626681" y="2284754"/>
              <a:ext cx="7352266" cy="4531068"/>
            </a:xfrm>
            <a:prstGeom prst="wave">
              <a:avLst>
                <a:gd name="adj1" fmla="val 6904"/>
                <a:gd name="adj2" fmla="val 0"/>
              </a:avLst>
            </a:prstGeom>
            <a:gradFill flip="none" rotWithShape="1">
              <a:gsLst>
                <a:gs pos="0">
                  <a:srgbClr val="800080"/>
                </a:gs>
                <a:gs pos="50000">
                  <a:srgbClr val="FFFF00"/>
                </a:gs>
                <a:gs pos="100000">
                  <a:srgbClr val="9900FF"/>
                </a:gs>
              </a:gsLst>
              <a:lin ang="18900000" scaled="1"/>
              <a:tileRect/>
            </a:gradFill>
            <a:ln w="57150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</a:ln>
            <a:effectLst>
              <a:innerShdw blurRad="508000">
                <a:srgbClr val="C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20" name="TextBox 7"/>
            <p:cNvSpPr txBox="1">
              <a:spLocks noChangeArrowheads="1"/>
            </p:cNvSpPr>
            <p:nvPr/>
          </p:nvSpPr>
          <p:spPr bwMode="auto">
            <a:xfrm>
              <a:off x="2143108" y="2285992"/>
              <a:ext cx="5643602" cy="1782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1">
                <a:latin typeface="Calibri" pitchFamily="34" charset="0"/>
                <a:cs typeface="+mn-cs"/>
              </a:endParaRPr>
            </a:p>
          </p:txBody>
        </p:sp>
      </p:grp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1928794" y="4429132"/>
            <a:ext cx="557216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 rtl="1"/>
            <a:r>
              <a:rPr lang="ar-EG" sz="4400" b="1" dirty="0">
                <a:latin typeface="Calibri" pitchFamily="34" charset="0"/>
              </a:rPr>
              <a:t>ما الفرق بين الكتلة والوزن؟</a:t>
            </a:r>
            <a:endParaRPr lang="en-US" sz="44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فكير الناق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 الفرق بين الكتلة والوزن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>
            <a:grpSpLocks/>
          </p:cNvGrpSpPr>
          <p:nvPr/>
        </p:nvGrpSpPr>
        <p:grpSpPr bwMode="auto">
          <a:xfrm>
            <a:off x="3319461" y="571498"/>
            <a:ext cx="5110191" cy="1108075"/>
            <a:chOff x="3638993" y="500040"/>
            <a:chExt cx="5110007" cy="1108254"/>
          </a:xfrm>
        </p:grpSpPr>
        <p:sp>
          <p:nvSpPr>
            <p:cNvPr id="3" name="مستطيل ذو زاويتين مستديرتين في نفس الجانب 2"/>
            <p:cNvSpPr/>
            <p:nvPr/>
          </p:nvSpPr>
          <p:spPr>
            <a:xfrm flipH="1" flipV="1">
              <a:off x="3638993" y="500040"/>
              <a:ext cx="3967039" cy="1108254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4" name="مستطيل ذو زاويتين مستديرتين في نفس الجانب 3"/>
            <p:cNvSpPr/>
            <p:nvPr/>
          </p:nvSpPr>
          <p:spPr>
            <a:xfrm flipV="1">
              <a:off x="3716495" y="598554"/>
              <a:ext cx="3746666" cy="91123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5" name="مجموعة 3"/>
            <p:cNvGrpSpPr>
              <a:grpSpLocks/>
            </p:cNvGrpSpPr>
            <p:nvPr/>
          </p:nvGrpSpPr>
          <p:grpSpPr bwMode="auto">
            <a:xfrm>
              <a:off x="3781871" y="555949"/>
              <a:ext cx="4967129" cy="1015663"/>
              <a:chOff x="2853177" y="423891"/>
              <a:chExt cx="4967129" cy="1105775"/>
            </a:xfrm>
          </p:grpSpPr>
          <p:sp>
            <p:nvSpPr>
              <p:cNvPr id="6" name="مستطيل مستدير الزوايا 4"/>
              <p:cNvSpPr/>
              <p:nvPr/>
            </p:nvSpPr>
            <p:spPr>
              <a:xfrm rot="16200000" flipH="1">
                <a:off x="6839409" y="518576"/>
                <a:ext cx="900000" cy="90000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dirty="0"/>
              </a:p>
            </p:txBody>
          </p:sp>
          <p:sp>
            <p:nvSpPr>
              <p:cNvPr id="7" name="مستطيل مستدير الزوايا 6"/>
              <p:cNvSpPr/>
              <p:nvPr/>
            </p:nvSpPr>
            <p:spPr>
              <a:xfrm flipH="1" flipV="1">
                <a:off x="6891610" y="608576"/>
                <a:ext cx="720000" cy="720000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dirty="0"/>
              </a:p>
            </p:txBody>
          </p:sp>
          <p:sp>
            <p:nvSpPr>
              <p:cNvPr id="42008" name="مربع نص 7"/>
              <p:cNvSpPr txBox="1">
                <a:spLocks noChangeArrowheads="1"/>
              </p:cNvSpPr>
              <p:nvPr/>
            </p:nvSpPr>
            <p:spPr bwMode="auto">
              <a:xfrm>
                <a:off x="6963050" y="928670"/>
                <a:ext cx="857256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buClr>
                    <a:srgbClr val="FFFF00"/>
                  </a:buClr>
                  <a:buSzPct val="300000"/>
                  <a:buFont typeface="Wingdings" pitchFamily="2" charset="2"/>
                  <a:buChar char="ü"/>
                </a:pPr>
                <a:r>
                  <a:rPr lang="ar-EG" sz="2800" dirty="0">
                    <a:latin typeface="Calibri" pitchFamily="34" charset="0"/>
                  </a:rPr>
                  <a:t> </a:t>
                </a:r>
              </a:p>
            </p:txBody>
          </p:sp>
          <p:sp>
            <p:nvSpPr>
              <p:cNvPr id="42009" name="Rectangle 1"/>
              <p:cNvSpPr>
                <a:spLocks noChangeArrowheads="1"/>
              </p:cNvSpPr>
              <p:nvPr/>
            </p:nvSpPr>
            <p:spPr bwMode="auto">
              <a:xfrm>
                <a:off x="2853177" y="423891"/>
                <a:ext cx="3538274" cy="1105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r" rtl="1"/>
                <a:r>
                  <a:rPr lang="ar-EG" sz="60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cs typeface="Times New Roman" pitchFamily="18" charset="0"/>
                  </a:rPr>
                  <a:t>أختبر نفسي</a:t>
                </a:r>
                <a:endParaRPr lang="en-US" sz="6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Times New Roman" pitchFamily="18" charset="0"/>
                </a:endParaRPr>
              </a:p>
            </p:txBody>
          </p:sp>
        </p:grpSp>
      </p:grpSp>
      <p:grpSp>
        <p:nvGrpSpPr>
          <p:cNvPr id="8" name="مجموعة 14"/>
          <p:cNvGrpSpPr>
            <a:grpSpLocks/>
          </p:cNvGrpSpPr>
          <p:nvPr/>
        </p:nvGrpSpPr>
        <p:grpSpPr bwMode="auto">
          <a:xfrm>
            <a:off x="5881688" y="1714500"/>
            <a:ext cx="2547937" cy="1422400"/>
            <a:chOff x="5687338" y="1149478"/>
            <a:chExt cx="2547492" cy="1422266"/>
          </a:xfrm>
        </p:grpSpPr>
        <p:sp>
          <p:nvSpPr>
            <p:cNvPr id="41991" name="مستطيل 15"/>
            <p:cNvSpPr>
              <a:spLocks noChangeArrowheads="1"/>
            </p:cNvSpPr>
            <p:nvPr/>
          </p:nvSpPr>
          <p:spPr bwMode="auto">
            <a:xfrm>
              <a:off x="5687338" y="1149478"/>
              <a:ext cx="254749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rtl="1"/>
              <a:r>
                <a:rPr lang="ar-EG" sz="4000" b="1" dirty="0">
                  <a:ln w="11430"/>
                  <a:solidFill>
                    <a:srgbClr val="0070C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 pitchFamily="34" charset="0"/>
                </a:rPr>
                <a:t>التفكير الناقد: </a:t>
              </a:r>
            </a:p>
          </p:txBody>
        </p:sp>
        <p:sp>
          <p:nvSpPr>
            <p:cNvPr id="17" name="مثلث متساوي الساقين 16"/>
            <p:cNvSpPr/>
            <p:nvPr/>
          </p:nvSpPr>
          <p:spPr>
            <a:xfrm flipV="1">
              <a:off x="5960952" y="1928802"/>
              <a:ext cx="2000264" cy="642942"/>
            </a:xfrm>
            <a:prstGeom prst="triangl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714348" y="3357562"/>
            <a:ext cx="7715304" cy="3000396"/>
            <a:chOff x="626681" y="2284754"/>
            <a:chExt cx="7352266" cy="4531068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</p:grpSpPr>
        <p:sp>
          <p:nvSpPr>
            <p:cNvPr id="19" name="Round Diagonal Corner Rectangle 9"/>
            <p:cNvSpPr/>
            <p:nvPr/>
          </p:nvSpPr>
          <p:spPr bwMode="auto">
            <a:xfrm flipH="1">
              <a:off x="626681" y="2284754"/>
              <a:ext cx="7352266" cy="4531068"/>
            </a:xfrm>
            <a:prstGeom prst="wave">
              <a:avLst>
                <a:gd name="adj1" fmla="val 6904"/>
                <a:gd name="adj2" fmla="val 0"/>
              </a:avLst>
            </a:prstGeom>
            <a:gradFill flip="none" rotWithShape="1">
              <a:gsLst>
                <a:gs pos="0">
                  <a:srgbClr val="800080"/>
                </a:gs>
                <a:gs pos="50000">
                  <a:srgbClr val="FFFF00"/>
                </a:gs>
                <a:gs pos="100000">
                  <a:srgbClr val="9900FF"/>
                </a:gs>
              </a:gsLst>
              <a:lin ang="18900000" scaled="1"/>
              <a:tileRect/>
            </a:gradFill>
            <a:ln w="57150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</a:ln>
            <a:effectLst>
              <a:innerShdw blurRad="508000">
                <a:srgbClr val="C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ln>
                  <a:solidFill>
                    <a:srgbClr val="FFFF00"/>
                  </a:solidFill>
                </a:ln>
              </a:endParaRPr>
            </a:p>
          </p:txBody>
        </p:sp>
        <p:sp>
          <p:nvSpPr>
            <p:cNvPr id="20" name="TextBox 7"/>
            <p:cNvSpPr txBox="1">
              <a:spLocks noChangeArrowheads="1"/>
            </p:cNvSpPr>
            <p:nvPr/>
          </p:nvSpPr>
          <p:spPr bwMode="auto">
            <a:xfrm>
              <a:off x="2143108" y="2285992"/>
              <a:ext cx="564360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Calibri" pitchFamily="34" charset="0"/>
                <a:cs typeface="+mn-cs"/>
              </a:endParaRPr>
            </a:p>
          </p:txBody>
        </p:sp>
      </p:grpSp>
      <p:sp>
        <p:nvSpPr>
          <p:cNvPr id="22" name="مستطيل 21"/>
          <p:cNvSpPr>
            <a:spLocks noChangeArrowheads="1"/>
          </p:cNvSpPr>
          <p:nvPr/>
        </p:nvSpPr>
        <p:spPr bwMode="auto">
          <a:xfrm rot="10800000" flipV="1">
            <a:off x="714375" y="3714750"/>
            <a:ext cx="7643813" cy="23082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الكتلة: </a:t>
            </a:r>
            <a:r>
              <a:rPr lang="ar-EG" sz="36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هي كمية </a:t>
            </a:r>
            <a:r>
              <a:rPr lang="ar-EG" sz="36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الْمَادَّة </a:t>
            </a:r>
            <a:r>
              <a:rPr lang="ar-EG" sz="36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التي يحتويها </a:t>
            </a:r>
            <a:r>
              <a:rPr lang="ar-EG" sz="36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الجسم، </a:t>
            </a:r>
            <a:r>
              <a:rPr lang="ar-EG" sz="36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ولا تتغير بتغير موضع </a:t>
            </a:r>
            <a:r>
              <a:rPr lang="ar-EG" sz="36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الجسم، </a:t>
            </a:r>
            <a:r>
              <a:rPr lang="ar-EG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أما الوزن </a:t>
            </a:r>
            <a:r>
              <a:rPr lang="ar-EG" sz="36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فيعتمد على مقدار الجاذبية المؤثرة على </a:t>
            </a:r>
            <a:r>
              <a:rPr lang="ar-EG" sz="36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الجسم، </a:t>
            </a:r>
            <a:r>
              <a:rPr lang="ar-EG" sz="36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ويتغير وزن الجسم </a:t>
            </a:r>
            <a:r>
              <a:rPr lang="ar-EG" sz="36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بتغيُّر موضعه. </a:t>
            </a:r>
            <a:endParaRPr lang="en-US" sz="36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هي كمية المادة التي يحتوي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جسم مشطوف الحواف 7"/>
          <p:cNvSpPr/>
          <p:nvPr/>
        </p:nvSpPr>
        <p:spPr>
          <a:xfrm>
            <a:off x="5102254" y="357166"/>
            <a:ext cx="3613150" cy="1152525"/>
          </a:xfrm>
          <a:prstGeom prst="bevel">
            <a:avLst/>
          </a:prstGeom>
          <a:solidFill>
            <a:srgbClr val="FFFF9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 dirty="0">
              <a:solidFill>
                <a:schemeClr val="tx1"/>
              </a:solidFill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642910" y="1912938"/>
            <a:ext cx="5143528" cy="1143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chemeClr val="tx1"/>
                </a:solidFill>
              </a:rPr>
              <a:t>كيف </a:t>
            </a:r>
            <a:r>
              <a:rPr lang="ar-EG" sz="3600" b="1" dirty="0" smtClean="0">
                <a:solidFill>
                  <a:schemeClr val="tx1"/>
                </a:solidFill>
              </a:rPr>
              <a:t>نصِف خصائصَ الْمَادَّة؟ </a:t>
            </a:r>
            <a:br>
              <a:rPr lang="ar-EG" sz="3600" b="1" dirty="0" smtClean="0">
                <a:solidFill>
                  <a:schemeClr val="tx1"/>
                </a:solidFill>
              </a:rPr>
            </a:br>
            <a:r>
              <a:rPr lang="ar-EG" sz="3600" b="1" dirty="0" smtClean="0">
                <a:solidFill>
                  <a:schemeClr val="tx1"/>
                </a:solidFill>
              </a:rPr>
              <a:t>وكيف نقيسُها</a:t>
            </a:r>
            <a:r>
              <a:rPr lang="ar-EG" sz="3600" b="1" dirty="0">
                <a:solidFill>
                  <a:schemeClr val="tx1"/>
                </a:solidFill>
              </a:rPr>
              <a:t>؟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5399117" y="609578"/>
            <a:ext cx="27717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600" b="1" dirty="0" smtClean="0">
                <a:solidFill>
                  <a:srgbClr val="C00000"/>
                </a:solidFill>
                <a:latin typeface="Calibri" pitchFamily="34" charset="0"/>
              </a:rPr>
              <a:t>الدَّرْسُ الأَوَّلُ</a:t>
            </a:r>
            <a:endParaRPr lang="ar-EG" sz="36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1" name="مجسم مشطوف الحواف 10"/>
          <p:cNvSpPr/>
          <p:nvPr/>
        </p:nvSpPr>
        <p:spPr>
          <a:xfrm>
            <a:off x="4929190" y="3357562"/>
            <a:ext cx="3684588" cy="1143000"/>
          </a:xfrm>
          <a:prstGeom prst="bevel">
            <a:avLst/>
          </a:prstGeom>
          <a:solidFill>
            <a:srgbClr val="FFFF9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 dirty="0">
              <a:solidFill>
                <a:schemeClr val="tx1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14348" y="5000643"/>
            <a:ext cx="5072090" cy="10715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chemeClr val="tx1"/>
                </a:solidFill>
              </a:rPr>
              <a:t>كيف </a:t>
            </a:r>
            <a:r>
              <a:rPr lang="ar-EG" sz="3600" b="1" dirty="0" smtClean="0">
                <a:solidFill>
                  <a:schemeClr val="tx1"/>
                </a:solidFill>
              </a:rPr>
              <a:t>نصنعُ </a:t>
            </a:r>
            <a:r>
              <a:rPr lang="ar-EG" sz="3600" b="1" dirty="0" err="1" smtClean="0">
                <a:solidFill>
                  <a:schemeClr val="tx1"/>
                </a:solidFill>
              </a:rPr>
              <a:t>الْمَخَالِيط</a:t>
            </a:r>
            <a:r>
              <a:rPr lang="ar-EG" sz="3600" b="1" dirty="0" smtClean="0">
                <a:solidFill>
                  <a:schemeClr val="tx1"/>
                </a:solidFill>
              </a:rPr>
              <a:t>؟ </a:t>
            </a:r>
            <a:br>
              <a:rPr lang="ar-EG" sz="3600" b="1" dirty="0" smtClean="0">
                <a:solidFill>
                  <a:schemeClr val="tx1"/>
                </a:solidFill>
              </a:rPr>
            </a:br>
            <a:r>
              <a:rPr lang="ar-EG" sz="3600" b="1" dirty="0" smtClean="0">
                <a:solidFill>
                  <a:schemeClr val="tx1"/>
                </a:solidFill>
              </a:rPr>
              <a:t>وكيف نفصِل مُكَوَّناتِها</a:t>
            </a:r>
            <a:r>
              <a:rPr lang="ar-EG" sz="3600" b="1" dirty="0">
                <a:solidFill>
                  <a:schemeClr val="tx1"/>
                </a:solidFill>
              </a:rPr>
              <a:t>؟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5226053" y="3605212"/>
            <a:ext cx="33162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600" b="1" dirty="0" smtClean="0">
                <a:solidFill>
                  <a:srgbClr val="C00000"/>
                </a:solidFill>
                <a:latin typeface="Calibri" pitchFamily="34" charset="0"/>
              </a:rPr>
              <a:t>الدَّرْسُ الثَّانِي</a:t>
            </a:r>
            <a:endParaRPr lang="ar-EG" sz="36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درس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كيف نص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درس الثا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كيف نصن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 animBg="1"/>
      <p:bldP spid="12" grpId="0" animBg="1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وايا قطرية مخدوشة 1"/>
          <p:cNvSpPr/>
          <p:nvPr/>
        </p:nvSpPr>
        <p:spPr>
          <a:xfrm>
            <a:off x="1500166" y="428604"/>
            <a:ext cx="7072335" cy="1070729"/>
          </a:xfrm>
          <a:prstGeom prst="snip2DiagRect">
            <a:avLst>
              <a:gd name="adj1" fmla="val 0"/>
              <a:gd name="adj2" fmla="val 34449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 smtClean="0">
                <a:solidFill>
                  <a:srgbClr val="C00000"/>
                </a:solidFill>
              </a:rPr>
              <a:t>الجزئياتُ </a:t>
            </a:r>
            <a:r>
              <a:rPr lang="ar-EG" sz="4000" b="1" dirty="0">
                <a:solidFill>
                  <a:srgbClr val="C00000"/>
                </a:solidFill>
              </a:rPr>
              <a:t>في </a:t>
            </a:r>
            <a:r>
              <a:rPr lang="ar-EG" sz="4000" b="1" dirty="0" smtClean="0">
                <a:solidFill>
                  <a:srgbClr val="C00000"/>
                </a:solidFill>
              </a:rPr>
              <a:t>جسمٍ صُلْبٍ وسَائلٍ وغَازٍ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3" name="صورة 2" descr="11026.imgcache.jpg"/>
          <p:cNvPicPr>
            <a:picLocks noChangeAspect="1"/>
          </p:cNvPicPr>
          <p:nvPr/>
        </p:nvPicPr>
        <p:blipFill>
          <a:blip r:embed="rId8" cstate="print">
            <a:lum bright="-19000" contrast="27000"/>
          </a:blip>
          <a:stretch>
            <a:fillRect/>
          </a:stretch>
        </p:blipFill>
        <p:spPr>
          <a:xfrm>
            <a:off x="5500694" y="4429132"/>
            <a:ext cx="2816095" cy="1932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ستطيل ذو زوايا قطرية مستديرة 3"/>
          <p:cNvSpPr/>
          <p:nvPr/>
        </p:nvSpPr>
        <p:spPr>
          <a:xfrm>
            <a:off x="3571868" y="1857364"/>
            <a:ext cx="4929222" cy="2281476"/>
          </a:xfrm>
          <a:prstGeom prst="round2Diag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Low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 smtClean="0">
                <a:solidFill>
                  <a:schemeClr val="tx1"/>
                </a:solidFill>
              </a:rPr>
              <a:t>تكونُ الجزيئاتُ </a:t>
            </a:r>
            <a:r>
              <a:rPr lang="ar-EG" sz="3200" b="1" dirty="0">
                <a:solidFill>
                  <a:schemeClr val="tx1"/>
                </a:solidFill>
              </a:rPr>
              <a:t>في </a:t>
            </a:r>
            <a:r>
              <a:rPr lang="ar-EG" sz="3200" b="1" dirty="0" smtClean="0">
                <a:solidFill>
                  <a:schemeClr val="tx1"/>
                </a:solidFill>
              </a:rPr>
              <a:t>الجسمِ الصُّلْبِ أكثرَ تراصًّا، وكلما </a:t>
            </a:r>
            <a:r>
              <a:rPr lang="ar-EG" sz="3200" b="1" dirty="0">
                <a:solidFill>
                  <a:schemeClr val="tx1"/>
                </a:solidFill>
              </a:rPr>
              <a:t>زادت كمية الطاقة تبدأ </a:t>
            </a:r>
            <a:r>
              <a:rPr lang="ar-EG" sz="3200" b="1" dirty="0" smtClean="0">
                <a:solidFill>
                  <a:schemeClr val="tx1"/>
                </a:solidFill>
              </a:rPr>
              <a:t>الجزئياتُ </a:t>
            </a:r>
            <a:r>
              <a:rPr lang="ar-EG" sz="3200" b="1" dirty="0">
                <a:solidFill>
                  <a:schemeClr val="tx1"/>
                </a:solidFill>
              </a:rPr>
              <a:t>في التحرك </a:t>
            </a:r>
            <a:r>
              <a:rPr lang="ar-EG" sz="3200" b="1" dirty="0" smtClean="0">
                <a:solidFill>
                  <a:schemeClr val="tx1"/>
                </a:solidFill>
              </a:rPr>
              <a:t>والتباعد، وتشغلُ حيِّـزًا أكبرَ. 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7" name="صورة 6" descr="11026.imgcache.jpg"/>
          <p:cNvPicPr>
            <a:picLocks noChangeAspect="1"/>
          </p:cNvPicPr>
          <p:nvPr/>
        </p:nvPicPr>
        <p:blipFill>
          <a:blip r:embed="rId9" cstate="print">
            <a:lum bright="-19000" contrast="27000"/>
          </a:blip>
          <a:stretch>
            <a:fillRect/>
          </a:stretch>
        </p:blipFill>
        <p:spPr>
          <a:xfrm>
            <a:off x="571472" y="1643050"/>
            <a:ext cx="2791645" cy="3178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صورة 5" descr="11026.imgcache.jpg"/>
          <p:cNvPicPr>
            <a:picLocks noChangeAspect="1"/>
          </p:cNvPicPr>
          <p:nvPr/>
        </p:nvPicPr>
        <p:blipFill>
          <a:blip r:embed="rId10" cstate="print">
            <a:lum bright="-19000" contrast="27000"/>
          </a:blip>
          <a:stretch>
            <a:fillRect/>
          </a:stretch>
        </p:blipFill>
        <p:spPr>
          <a:xfrm>
            <a:off x="1928794" y="4429132"/>
            <a:ext cx="2701190" cy="1932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جزئيات في جسم صلب وسائ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صل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كون الجزيئات في الجس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غ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سائ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364163" y="258763"/>
            <a:ext cx="3713162" cy="1344612"/>
            <a:chOff x="5133980" y="71438"/>
            <a:chExt cx="3581424" cy="1571589"/>
          </a:xfrm>
        </p:grpSpPr>
        <p:sp>
          <p:nvSpPr>
            <p:cNvPr id="3" name="Wave 2"/>
            <p:cNvSpPr>
              <a:spLocks noChangeArrowheads="1"/>
            </p:cNvSpPr>
            <p:nvPr/>
          </p:nvSpPr>
          <p:spPr bwMode="auto">
            <a:xfrm rot="10800000" flipH="1">
              <a:off x="5133980" y="142853"/>
              <a:ext cx="3581424" cy="1500174"/>
            </a:xfrm>
            <a:prstGeom prst="wave">
              <a:avLst>
                <a:gd name="adj1" fmla="val 12500"/>
                <a:gd name="adj2" fmla="val 0"/>
              </a:avLst>
            </a:prstGeom>
            <a:solidFill>
              <a:srgbClr val="C000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10800000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" name="Wave 3"/>
            <p:cNvSpPr/>
            <p:nvPr/>
          </p:nvSpPr>
          <p:spPr>
            <a:xfrm>
              <a:off x="5143504" y="71438"/>
              <a:ext cx="3571900" cy="1500174"/>
            </a:xfrm>
            <a:prstGeom prst="wav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 smtClean="0">
                  <a:solidFill>
                    <a:schemeClr val="tx1"/>
                  </a:solidFill>
                </a:rPr>
                <a:t>الْفِكْرَةُ الْعَامَّةُ</a:t>
              </a:r>
              <a:endParaRPr lang="ar-EG" sz="4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مستطيل ذو زوايا قطرية مخدوشة 4"/>
          <p:cNvSpPr/>
          <p:nvPr/>
        </p:nvSpPr>
        <p:spPr>
          <a:xfrm>
            <a:off x="395288" y="3068638"/>
            <a:ext cx="8208962" cy="1158875"/>
          </a:xfrm>
          <a:prstGeom prst="snip2DiagRect">
            <a:avLst>
              <a:gd name="adj1" fmla="val 0"/>
              <a:gd name="adj2" fmla="val 50000"/>
            </a:avLst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 smtClean="0">
                <a:solidFill>
                  <a:srgbClr val="C00000"/>
                </a:solidFill>
              </a:rPr>
              <a:t>مُفْرَدَاتُ الْفِكْرَة الْعَامَّة</a:t>
            </a:r>
            <a:endParaRPr lang="ar-EG" sz="6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كرة العا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فردات الفكرة العا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جسم مشطوف الحواف 11"/>
          <p:cNvSpPr/>
          <p:nvPr/>
        </p:nvSpPr>
        <p:spPr>
          <a:xfrm>
            <a:off x="5572132" y="928670"/>
            <a:ext cx="2690786" cy="1285884"/>
          </a:xfrm>
          <a:prstGeom prst="bevel">
            <a:avLst>
              <a:gd name="adj" fmla="val 18801"/>
            </a:avLst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  <a:tileRect r="-100000" b="-100000"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 smtClean="0">
                <a:solidFill>
                  <a:srgbClr val="C00000"/>
                </a:solidFill>
              </a:rPr>
              <a:t>الحَجْم</a:t>
            </a:r>
            <a:endParaRPr lang="ar-EG" sz="3600" b="1" dirty="0">
              <a:solidFill>
                <a:srgbClr val="C00000"/>
              </a:solidFill>
            </a:endParaRPr>
          </a:p>
        </p:txBody>
      </p:sp>
      <p:sp>
        <p:nvSpPr>
          <p:cNvPr id="13" name="وسيلة شرح مستطيلة مستديرة الزوايا 12"/>
          <p:cNvSpPr/>
          <p:nvPr/>
        </p:nvSpPr>
        <p:spPr>
          <a:xfrm>
            <a:off x="3071803" y="4577967"/>
            <a:ext cx="5286386" cy="851297"/>
          </a:xfrm>
          <a:prstGeom prst="wedgeRoundRectCallout">
            <a:avLst>
              <a:gd name="adj1" fmla="val -55439"/>
              <a:gd name="adj2" fmla="val -49514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 smtClean="0">
                <a:solidFill>
                  <a:schemeClr val="tx1"/>
                </a:solidFill>
              </a:rPr>
              <a:t>الْحَيِّز </a:t>
            </a:r>
            <a:r>
              <a:rPr lang="ar-EG" sz="4400" b="1" dirty="0">
                <a:solidFill>
                  <a:schemeClr val="tx1"/>
                </a:solidFill>
              </a:rPr>
              <a:t>الذي </a:t>
            </a:r>
            <a:r>
              <a:rPr lang="ar-EG" sz="4400" b="1" dirty="0" smtClean="0">
                <a:solidFill>
                  <a:schemeClr val="tx1"/>
                </a:solidFill>
              </a:rPr>
              <a:t>يشغلُه </a:t>
            </a:r>
            <a:r>
              <a:rPr lang="ar-EG" sz="4400" b="1" dirty="0">
                <a:solidFill>
                  <a:schemeClr val="tx1"/>
                </a:solidFill>
              </a:rPr>
              <a:t>الجسم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1075" y="1285875"/>
            <a:ext cx="316230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حج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حيز الذي يشغل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جسم مشطوف الحواف 11"/>
          <p:cNvSpPr/>
          <p:nvPr/>
        </p:nvSpPr>
        <p:spPr>
          <a:xfrm>
            <a:off x="5572132" y="928670"/>
            <a:ext cx="2690786" cy="1285884"/>
          </a:xfrm>
          <a:prstGeom prst="bevel">
            <a:avLst>
              <a:gd name="adj" fmla="val 18801"/>
            </a:avLst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  <a:tileRect r="-100000" b="-100000"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 smtClean="0">
                <a:solidFill>
                  <a:srgbClr val="C00000"/>
                </a:solidFill>
              </a:rPr>
              <a:t>الْغَاز</a:t>
            </a:r>
            <a:endParaRPr lang="ar-EG" sz="6000" b="1" dirty="0">
              <a:solidFill>
                <a:srgbClr val="C00000"/>
              </a:solidFill>
            </a:endParaRPr>
          </a:p>
        </p:txBody>
      </p:sp>
      <p:sp>
        <p:nvSpPr>
          <p:cNvPr id="13" name="وسيلة شرح مستطيلة مستديرة الزوايا 12"/>
          <p:cNvSpPr/>
          <p:nvPr/>
        </p:nvSpPr>
        <p:spPr>
          <a:xfrm>
            <a:off x="2500298" y="4328892"/>
            <a:ext cx="5786449" cy="1600438"/>
          </a:xfrm>
          <a:prstGeom prst="wedgeRoundRectCallout">
            <a:avLst>
              <a:gd name="adj1" fmla="val -55439"/>
              <a:gd name="adj2" fmla="val -49514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 smtClean="0">
                <a:solidFill>
                  <a:schemeClr val="tx1"/>
                </a:solidFill>
              </a:rPr>
              <a:t>مَادَّة </a:t>
            </a:r>
            <a:r>
              <a:rPr lang="ar-EG" sz="4400" b="1" dirty="0">
                <a:solidFill>
                  <a:schemeClr val="tx1"/>
                </a:solidFill>
              </a:rPr>
              <a:t>ليس لها شكل </a:t>
            </a:r>
            <a:r>
              <a:rPr lang="ar-EG" sz="4400" b="1" dirty="0" smtClean="0">
                <a:solidFill>
                  <a:schemeClr val="tx1"/>
                </a:solidFill>
              </a:rPr>
              <a:t>محدد، وتشغل الْحَيِّز </a:t>
            </a:r>
            <a:r>
              <a:rPr lang="ar-EG" sz="4400" b="1" dirty="0">
                <a:solidFill>
                  <a:schemeClr val="tx1"/>
                </a:solidFill>
              </a:rPr>
              <a:t>الذي توضع </a:t>
            </a:r>
            <a:r>
              <a:rPr lang="ar-EG" sz="4400" b="1" dirty="0" smtClean="0">
                <a:solidFill>
                  <a:schemeClr val="tx1"/>
                </a:solidFill>
              </a:rPr>
              <a:t>فيه</a:t>
            </a:r>
            <a:r>
              <a:rPr lang="ar-EG" sz="3600" b="1" dirty="0" smtClean="0">
                <a:solidFill>
                  <a:schemeClr val="tx1"/>
                </a:solidFill>
              </a:rPr>
              <a:t>. 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8050" y="1000125"/>
            <a:ext cx="344963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غ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دة ليس لها شك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جسم مشطوف الحواف 11"/>
          <p:cNvSpPr/>
          <p:nvPr/>
        </p:nvSpPr>
        <p:spPr>
          <a:xfrm>
            <a:off x="3929058" y="1071546"/>
            <a:ext cx="4286280" cy="1441852"/>
          </a:xfrm>
          <a:prstGeom prst="bevel">
            <a:avLst>
              <a:gd name="adj" fmla="val 12338"/>
            </a:avLst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  <a:tileRect r="-100000" b="-100000"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 smtClean="0">
                <a:solidFill>
                  <a:srgbClr val="C00000"/>
                </a:solidFill>
              </a:rPr>
              <a:t>الْكَثَافَة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13" name="وسيلة شرح مستطيلة مستديرة الزوايا 12"/>
          <p:cNvSpPr/>
          <p:nvPr/>
        </p:nvSpPr>
        <p:spPr>
          <a:xfrm>
            <a:off x="1643063" y="4314825"/>
            <a:ext cx="6143625" cy="1600438"/>
          </a:xfrm>
          <a:prstGeom prst="wedgeRoundRectCallout">
            <a:avLst>
              <a:gd name="adj1" fmla="val -55439"/>
              <a:gd name="adj2" fmla="val -49514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chemeClr val="tx1"/>
                </a:solidFill>
              </a:rPr>
              <a:t>مقياس لكمية </a:t>
            </a:r>
            <a:r>
              <a:rPr lang="ar-EG" sz="4400" b="1" dirty="0" smtClean="0">
                <a:solidFill>
                  <a:schemeClr val="tx1"/>
                </a:solidFill>
              </a:rPr>
              <a:t>الْمَادَّة </a:t>
            </a:r>
            <a:r>
              <a:rPr lang="ar-EG" sz="4400" b="1" dirty="0">
                <a:solidFill>
                  <a:schemeClr val="tx1"/>
                </a:solidFill>
              </a:rPr>
              <a:t>الموجودة في </a:t>
            </a:r>
            <a:r>
              <a:rPr lang="ar-EG" sz="4400" b="1" dirty="0" smtClean="0">
                <a:solidFill>
                  <a:schemeClr val="tx1"/>
                </a:solidFill>
              </a:rPr>
              <a:t>حَجْمٍ معين. 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10246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138" y="1071563"/>
            <a:ext cx="31940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كثاف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قياس لك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3134</TotalTime>
  <Words>903</Words>
  <Application>Microsoft Office PowerPoint</Application>
  <PresentationFormat>عرض على الشاشة (3:4)‏</PresentationFormat>
  <Paragraphs>143</Paragraphs>
  <Slides>50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50</vt:i4>
      </vt:variant>
    </vt:vector>
  </HeadingPairs>
  <TitlesOfParts>
    <vt:vector size="51" baseType="lpstr">
      <vt:lpstr>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الشريحة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علوم6ب - الفصل التاسع</dc:title>
  <dc:subject>الدرس الأول  الخصائص الفيزيائية للمادة</dc:subject>
  <dc:creator>أ/ بندر الحازمي</dc:creator>
  <cp:keywords>حقيبة إنجاز المعلم و المعلمة</cp:keywords>
  <cp:lastModifiedBy>123</cp:lastModifiedBy>
  <cp:revision>163</cp:revision>
  <dcterms:created xsi:type="dcterms:W3CDTF">2011-12-25T15:22:47Z</dcterms:created>
  <dcterms:modified xsi:type="dcterms:W3CDTF">2016-12-17T08:25:27Z</dcterms:modified>
</cp:coreProperties>
</file>