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72" r:id="rId3"/>
    <p:sldMasterId id="2147483984" r:id="rId4"/>
  </p:sldMasterIdLst>
  <p:notesMasterIdLst>
    <p:notesMasterId r:id="rId26"/>
  </p:notesMasterIdLst>
  <p:sldIdLst>
    <p:sldId id="347" r:id="rId5"/>
    <p:sldId id="263" r:id="rId6"/>
    <p:sldId id="350" r:id="rId7"/>
    <p:sldId id="351" r:id="rId8"/>
    <p:sldId id="355" r:id="rId9"/>
    <p:sldId id="348" r:id="rId10"/>
    <p:sldId id="257" r:id="rId11"/>
    <p:sldId id="286" r:id="rId12"/>
    <p:sldId id="353" r:id="rId13"/>
    <p:sldId id="357" r:id="rId14"/>
    <p:sldId id="358" r:id="rId15"/>
    <p:sldId id="359" r:id="rId16"/>
    <p:sldId id="360" r:id="rId17"/>
    <p:sldId id="361" r:id="rId18"/>
    <p:sldId id="352" r:id="rId19"/>
    <p:sldId id="363" r:id="rId20"/>
    <p:sldId id="356" r:id="rId21"/>
    <p:sldId id="364" r:id="rId22"/>
    <p:sldId id="365" r:id="rId23"/>
    <p:sldId id="367" r:id="rId24"/>
    <p:sldId id="3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EA"/>
    <a:srgbClr val="006BB4"/>
    <a:srgbClr val="3366FF"/>
    <a:srgbClr val="0033CC"/>
    <a:srgbClr val="016CA7"/>
    <a:srgbClr val="0176B7"/>
    <a:srgbClr val="3555F7"/>
    <a:srgbClr val="282828"/>
    <a:srgbClr val="00B0F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>
      <p:cViewPr varScale="1">
        <p:scale>
          <a:sx n="67" d="100"/>
          <a:sy n="67" d="100"/>
        </p:scale>
        <p:origin x="124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8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8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88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15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55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39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9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12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8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962900" cy="999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1828800"/>
            <a:ext cx="41148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3354F-3CF7-4852-9926-0EDC8068F756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9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B0F0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B0F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ordwall.net/play/12413/149/419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52400" y="4648200"/>
            <a:ext cx="51816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Unit4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Gaza" panose="020B0800040000020004" pitchFamily="34" charset="-78"/>
                <a:cs typeface="Gaza" panose="020B0800040000020004" pitchFamily="34" charset="-78"/>
              </a:rPr>
              <a:t>The World of TV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5562600" y="228600"/>
            <a:ext cx="3429000" cy="4725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Goal 5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49C0D71-04EA-430A-9D0A-7083B062F172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6421041"/>
            <a:ext cx="3505200" cy="4725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Done by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Entisar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Al-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Obaidallah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Print master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2590800" y="444344"/>
            <a:ext cx="6173772" cy="799337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What are genres? How are they defined?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8E3A56E7-E1A4-4132-8D7E-C9EB53BC4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27874" r="50833" b="49826"/>
          <a:stretch/>
        </p:blipFill>
        <p:spPr>
          <a:xfrm>
            <a:off x="2438400" y="1705165"/>
            <a:ext cx="59436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3390F1A-06F7-4034-9CC9-1C3369A33508}"/>
              </a:ext>
            </a:extLst>
          </p:cNvPr>
          <p:cNvSpPr txBox="1"/>
          <p:nvPr/>
        </p:nvSpPr>
        <p:spPr>
          <a:xfrm>
            <a:off x="2239926" y="4915663"/>
            <a:ext cx="6629400" cy="161582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Categories of films based on theme, setting, plots/ stories, characters, and other specific features such as special effects, computer enhancement, animation, etc. </a:t>
            </a:r>
          </a:p>
          <a:p>
            <a:endParaRPr lang="en-US" sz="11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There are </a:t>
            </a:r>
            <a:r>
              <a:rPr lang="en-US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major gen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res and </a:t>
            </a:r>
            <a:r>
              <a:rPr lang="en-US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subgenres.</a:t>
            </a:r>
          </a:p>
        </p:txBody>
      </p:sp>
    </p:spTree>
    <p:extLst>
      <p:ext uri="{BB962C8B-B14F-4D97-AF65-F5344CB8AC3E}">
        <p14:creationId xmlns:p14="http://schemas.microsoft.com/office/powerpoint/2010/main" val="34298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2286000" y="541104"/>
            <a:ext cx="6629400" cy="770953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600" b="1" dirty="0">
                <a:latin typeface="Arial Narrow" panose="020B0606020202030204" pitchFamily="34" charset="0"/>
              </a:rPr>
              <a:t>How easy is it to classify TV films?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3390F1A-06F7-4034-9CC9-1C3369A33508}"/>
              </a:ext>
            </a:extLst>
          </p:cNvPr>
          <p:cNvSpPr txBox="1"/>
          <p:nvPr/>
        </p:nvSpPr>
        <p:spPr>
          <a:xfrm>
            <a:off x="2119423" y="4724400"/>
            <a:ext cx="6629400" cy="76944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It is not always easy to classify films as they often combine </a:t>
            </a:r>
          </a:p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elements of different genres. </a:t>
            </a:r>
            <a:endParaRPr lang="en-US" sz="11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1B1A381-96AD-4457-9C50-EB3ECF50A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6" t="49588" r="51667" b="33813"/>
          <a:stretch/>
        </p:blipFill>
        <p:spPr>
          <a:xfrm>
            <a:off x="2138473" y="1905000"/>
            <a:ext cx="6629400" cy="1999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2119423" y="348496"/>
            <a:ext cx="6629400" cy="770953"/>
          </a:xfrm>
          <a:prstGeom prst="wedgeRoundRectCallout">
            <a:avLst>
              <a:gd name="adj1" fmla="val -56129"/>
              <a:gd name="adj2" fmla="val 1675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Are there distinct and permanent categories? </a:t>
            </a:r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Why? Why not?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3390F1A-06F7-4034-9CC9-1C3369A33508}"/>
              </a:ext>
            </a:extLst>
          </p:cNvPr>
          <p:cNvSpPr txBox="1"/>
          <p:nvPr/>
        </p:nvSpPr>
        <p:spPr>
          <a:xfrm>
            <a:off x="2119423" y="4876800"/>
            <a:ext cx="6629400" cy="1785104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→</a:t>
            </a:r>
            <a:r>
              <a:rPr lang="en-US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No 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there aren’t because film genres evolve according to appeal. </a:t>
            </a:r>
          </a:p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→</a:t>
            </a:r>
            <a:r>
              <a:rPr lang="en-US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For example 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action films with superhuman heroes used to be popular over a decade ago. They’re not so popular any longer.</a:t>
            </a:r>
            <a:endParaRPr lang="en-US" sz="11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4AC46E0-4388-4E22-BD3A-3DF2B080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1295400"/>
            <a:ext cx="6767623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3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1929466" y="174075"/>
            <a:ext cx="7056172" cy="778426"/>
          </a:xfrm>
          <a:prstGeom prst="wedgeRoundRectCallout">
            <a:avLst>
              <a:gd name="adj1" fmla="val -51809"/>
              <a:gd name="adj2" fmla="val 1927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accent1"/>
                </a:solidFill>
                <a:latin typeface="Arial Narrow" panose="020B0606020202030204" pitchFamily="34" charset="0"/>
              </a:rPr>
              <a:t>5. What are the distinguishing characteristics of different genres? Underline/highlight words/phrases or sentences that provide the answer.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DF4E000-E2E4-4C5B-A881-852378339ADD}"/>
              </a:ext>
            </a:extLst>
          </p:cNvPr>
          <p:cNvSpPr txBox="1"/>
          <p:nvPr/>
        </p:nvSpPr>
        <p:spPr>
          <a:xfrm>
            <a:off x="1929466" y="1160163"/>
            <a:ext cx="3633134" cy="346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action</a:t>
            </a:r>
            <a:r>
              <a:rPr lang="en-US" sz="1600" b="1" dirty="0">
                <a:solidFill>
                  <a:schemeClr val="bg1"/>
                </a:solidFill>
              </a:rPr>
              <a:t>: martial arts, superhuman heroes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85184D9-07C0-4133-9BD1-F692AA484392}"/>
              </a:ext>
            </a:extLst>
          </p:cNvPr>
          <p:cNvSpPr txBox="1"/>
          <p:nvPr/>
        </p:nvSpPr>
        <p:spPr>
          <a:xfrm>
            <a:off x="1942529" y="1553375"/>
            <a:ext cx="3871898" cy="3468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adventure:</a:t>
            </a:r>
            <a:r>
              <a:rPr lang="en-US" sz="1600" dirty="0">
                <a:solidFill>
                  <a:schemeClr val="bg1"/>
                </a:solidFill>
              </a:rPr>
              <a:t> tropical setting (unusual setting), 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5E380B9-AEE3-4063-95F4-460FBDBFDE61}"/>
              </a:ext>
            </a:extLst>
          </p:cNvPr>
          <p:cNvSpPr txBox="1"/>
          <p:nvPr/>
        </p:nvSpPr>
        <p:spPr>
          <a:xfrm>
            <a:off x="5882852" y="1583925"/>
            <a:ext cx="3074483" cy="338554"/>
          </a:xfrm>
          <a:prstGeom prst="rect">
            <a:avLst/>
          </a:prstGeom>
          <a:solidFill>
            <a:srgbClr val="006BB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comedy:</a:t>
            </a:r>
            <a:r>
              <a:rPr lang="en-US" sz="1600" dirty="0">
                <a:solidFill>
                  <a:schemeClr val="bg1"/>
                </a:solidFill>
              </a:rPr>
              <a:t> Toy Story (also animated)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E9B85B3-3FF1-418B-908A-0787A37197EA}"/>
              </a:ext>
            </a:extLst>
          </p:cNvPr>
          <p:cNvSpPr txBox="1"/>
          <p:nvPr/>
        </p:nvSpPr>
        <p:spPr>
          <a:xfrm>
            <a:off x="1914947" y="1999369"/>
            <a:ext cx="654325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drama</a:t>
            </a:r>
            <a:r>
              <a:rPr lang="en-US" sz="1600" dirty="0">
                <a:solidFill>
                  <a:schemeClr val="bg1"/>
                </a:solidFill>
              </a:rPr>
              <a:t>: serious, realistic life situations, character development, interaction, melodramas, biographies, biopics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B22A8F-C142-49AB-9052-5F19CB27403C}"/>
              </a:ext>
            </a:extLst>
          </p:cNvPr>
          <p:cNvSpPr txBox="1"/>
          <p:nvPr/>
        </p:nvSpPr>
        <p:spPr>
          <a:xfrm>
            <a:off x="1907694" y="2673750"/>
            <a:ext cx="350250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animation: </a:t>
            </a:r>
            <a:r>
              <a:rPr lang="en-US" sz="1600" dirty="0">
                <a:solidFill>
                  <a:schemeClr val="bg1"/>
                </a:solidFill>
              </a:rPr>
              <a:t>Toy Story(cartoon, design)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A0EB29C-1DD4-4D86-B0BA-0C18DAEB0253}"/>
              </a:ext>
            </a:extLst>
          </p:cNvPr>
          <p:cNvSpPr txBox="1"/>
          <p:nvPr/>
        </p:nvSpPr>
        <p:spPr>
          <a:xfrm>
            <a:off x="1880945" y="3108135"/>
            <a:ext cx="6912176" cy="584775"/>
          </a:xfrm>
          <a:prstGeom prst="rect">
            <a:avLst/>
          </a:prstGeom>
          <a:solidFill>
            <a:srgbClr val="016CA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epics: </a:t>
            </a:r>
            <a:r>
              <a:rPr lang="en-US" sz="1600" dirty="0">
                <a:solidFill>
                  <a:schemeClr val="bg1"/>
                </a:solidFill>
              </a:rPr>
              <a:t>costume dramas, historical dramas, war dramas, extravagant settings, lavish costumes, spectacular version of biopic film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882D03-C98B-4902-9E38-00BE12363ECB}"/>
              </a:ext>
            </a:extLst>
          </p:cNvPr>
          <p:cNvSpPr txBox="1"/>
          <p:nvPr/>
        </p:nvSpPr>
        <p:spPr>
          <a:xfrm>
            <a:off x="1865705" y="3798040"/>
            <a:ext cx="506414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biopics:</a:t>
            </a:r>
            <a:r>
              <a:rPr lang="en-US" sz="1600" dirty="0">
                <a:solidFill>
                  <a:schemeClr val="bg1"/>
                </a:solidFill>
              </a:rPr>
              <a:t> The Last Emperor (a film based on a true story)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157CA71-4C10-4C88-B368-76C09D86BD65}"/>
              </a:ext>
            </a:extLst>
          </p:cNvPr>
          <p:cNvSpPr txBox="1"/>
          <p:nvPr/>
        </p:nvSpPr>
        <p:spPr>
          <a:xfrm>
            <a:off x="1907695" y="4207421"/>
            <a:ext cx="397515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/>
              <a:t>detective</a:t>
            </a:r>
            <a:r>
              <a:rPr lang="en-US" sz="1600" dirty="0"/>
              <a:t>: criminal action, mystery, suspense</a:t>
            </a:r>
            <a:endParaRPr lang="ar-SA" sz="1600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1181D81-BB1F-4E3B-8F2A-717CA9EA30D9}"/>
              </a:ext>
            </a:extLst>
          </p:cNvPr>
          <p:cNvSpPr txBox="1"/>
          <p:nvPr/>
        </p:nvSpPr>
        <p:spPr>
          <a:xfrm>
            <a:off x="1888876" y="4600974"/>
            <a:ext cx="709391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/>
              <a:t>horror</a:t>
            </a:r>
            <a:r>
              <a:rPr lang="en-US" sz="1450" b="1" u="sng" dirty="0"/>
              <a:t>: </a:t>
            </a:r>
            <a:r>
              <a:rPr lang="en-US" sz="1450" dirty="0"/>
              <a:t>frighten audiences, combined with science fiction, earth invaded by alien monster</a:t>
            </a:r>
            <a:endParaRPr lang="ar-SA" sz="145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93D609A-A781-427B-9588-23F002D3B3FF}"/>
              </a:ext>
            </a:extLst>
          </p:cNvPr>
          <p:cNvSpPr txBox="1"/>
          <p:nvPr/>
        </p:nvSpPr>
        <p:spPr>
          <a:xfrm>
            <a:off x="1916403" y="5044658"/>
            <a:ext cx="7125853" cy="338554"/>
          </a:xfrm>
          <a:prstGeom prst="rect">
            <a:avLst/>
          </a:prstGeom>
          <a:solidFill>
            <a:srgbClr val="006BB4"/>
          </a:solidFill>
        </p:spPr>
        <p:txBody>
          <a:bodyPr wrap="square">
            <a:spAutoFit/>
          </a:bodyPr>
          <a:lstStyle/>
          <a:p>
            <a:r>
              <a:rPr lang="en-US" sz="1600" b="1" u="sng" dirty="0"/>
              <a:t>war</a:t>
            </a:r>
            <a:r>
              <a:rPr lang="en-US" sz="1600" dirty="0"/>
              <a:t>: horror and destruction of war, documentary excerpts, paired with other genres</a:t>
            </a:r>
            <a:endParaRPr lang="ar-SA" sz="1600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BD2F27A-CF9A-41E2-8DDB-08D349E48C25}"/>
              </a:ext>
            </a:extLst>
          </p:cNvPr>
          <p:cNvSpPr txBox="1"/>
          <p:nvPr/>
        </p:nvSpPr>
        <p:spPr>
          <a:xfrm>
            <a:off x="1880945" y="5479214"/>
            <a:ext cx="7163487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/>
              <a:t>western:</a:t>
            </a:r>
            <a:r>
              <a:rPr lang="en-US" sz="1600" dirty="0"/>
              <a:t> </a:t>
            </a:r>
            <a:r>
              <a:rPr lang="en-US" sz="1450" dirty="0"/>
              <a:t>oldest genres, recognizable plots, elements &amp; characters, horses, dusty towns, Indians &amp;cowboys, good &amp; bad guys, sheriff &amp; deputies, common formula, modified, revisited</a:t>
            </a:r>
            <a:endParaRPr lang="ar-SA" sz="1450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E6ED4D03-FD42-4A8F-8C5D-6833D8AF644A}"/>
              </a:ext>
            </a:extLst>
          </p:cNvPr>
          <p:cNvSpPr txBox="1"/>
          <p:nvPr/>
        </p:nvSpPr>
        <p:spPr>
          <a:xfrm>
            <a:off x="1914947" y="6074651"/>
            <a:ext cx="704238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u="sng" dirty="0"/>
              <a:t>science fiction: </a:t>
            </a:r>
            <a:r>
              <a:rPr lang="en-US" dirty="0"/>
              <a:t>earth invaded by alien monster, visionary, </a:t>
            </a:r>
          </a:p>
          <a:p>
            <a:r>
              <a:rPr lang="en-US" dirty="0"/>
              <a:t>futuristic technology, extraordinary creatures, outer space, ET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017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7" grpId="0" animBg="1"/>
      <p:bldP spid="2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73599CBB-9E96-4551-9EC5-30BE4A3CC3B8}"/>
              </a:ext>
            </a:extLst>
          </p:cNvPr>
          <p:cNvSpPr txBox="1"/>
          <p:nvPr/>
        </p:nvSpPr>
        <p:spPr>
          <a:xfrm>
            <a:off x="1905000" y="1752600"/>
            <a:ext cx="6400799" cy="20928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dirty="0"/>
              <a:t>     Open</a:t>
            </a:r>
            <a:r>
              <a:rPr lang="en-US" sz="3600" b="1" dirty="0"/>
              <a:t> </a:t>
            </a:r>
          </a:p>
          <a:p>
            <a:pPr algn="ctr"/>
            <a:r>
              <a:rPr lang="en-US" sz="3200" dirty="0"/>
              <a:t>           Your student’s book</a:t>
            </a:r>
          </a:p>
          <a:p>
            <a:pPr algn="ctr"/>
            <a:r>
              <a:rPr lang="en-US" sz="3200" dirty="0"/>
              <a:t>        p. 63</a:t>
            </a:r>
            <a:endParaRPr lang="en-US" sz="2800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D4BF414-62BB-4F76-9803-44F3D099C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3153242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52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437C92C-2918-43F5-996E-95D04B47D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17592" r="21666" b="14259"/>
          <a:stretch/>
        </p:blipFill>
        <p:spPr>
          <a:xfrm>
            <a:off x="609600" y="419100"/>
            <a:ext cx="8267700" cy="6019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قوس كبير أيسر 9">
            <a:extLst>
              <a:ext uri="{FF2B5EF4-FFF2-40B4-BE49-F238E27FC236}">
                <a16:creationId xmlns:a16="http://schemas.microsoft.com/office/drawing/2014/main" id="{7BD5A7C4-D8F5-4120-BC77-3D0641C5133A}"/>
              </a:ext>
            </a:extLst>
          </p:cNvPr>
          <p:cNvSpPr/>
          <p:nvPr/>
        </p:nvSpPr>
        <p:spPr>
          <a:xfrm>
            <a:off x="1638300" y="685800"/>
            <a:ext cx="609600" cy="1295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3381E06-AE1F-4E37-8E7D-1A0BF7EAEC96}"/>
              </a:ext>
            </a:extLst>
          </p:cNvPr>
          <p:cNvSpPr txBox="1"/>
          <p:nvPr/>
        </p:nvSpPr>
        <p:spPr>
          <a:xfrm>
            <a:off x="4343400" y="4083277"/>
            <a:ext cx="144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Drama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1D1E2FD-8FA3-4245-898C-049057836FDF}"/>
              </a:ext>
            </a:extLst>
          </p:cNvPr>
          <p:cNvSpPr txBox="1"/>
          <p:nvPr/>
        </p:nvSpPr>
        <p:spPr>
          <a:xfrm>
            <a:off x="1676400" y="3960167"/>
            <a:ext cx="198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Emotional effects</a:t>
            </a:r>
            <a:endParaRPr lang="ar-S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FF6D345-BEC0-439A-B9E9-7D686CAAE3CD}"/>
              </a:ext>
            </a:extLst>
          </p:cNvPr>
          <p:cNvSpPr txBox="1"/>
          <p:nvPr/>
        </p:nvSpPr>
        <p:spPr>
          <a:xfrm>
            <a:off x="3886200" y="1981200"/>
            <a:ext cx="2971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Health, social and 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financial challenges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CA01DE2-A3FA-470A-8399-E4DCFF65FF42}"/>
              </a:ext>
            </a:extLst>
          </p:cNvPr>
          <p:cNvSpPr txBox="1"/>
          <p:nvPr/>
        </p:nvSpPr>
        <p:spPr>
          <a:xfrm>
            <a:off x="1885950" y="2555185"/>
            <a:ext cx="2057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Bonds , feuds , and losses</a:t>
            </a:r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CC8458F-46E7-4198-8E3D-26D9263EE43A}"/>
              </a:ext>
            </a:extLst>
          </p:cNvPr>
          <p:cNvSpPr txBox="1"/>
          <p:nvPr/>
        </p:nvSpPr>
        <p:spPr>
          <a:xfrm>
            <a:off x="6629400" y="350467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dramedy</a:t>
            </a:r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699D797-14E3-4F1B-BC30-B03CDD286498}"/>
              </a:ext>
            </a:extLst>
          </p:cNvPr>
          <p:cNvSpPr txBox="1"/>
          <p:nvPr/>
        </p:nvSpPr>
        <p:spPr>
          <a:xfrm>
            <a:off x="2743200" y="5638800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family</a:t>
            </a:r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BBA9E1A-F70F-4573-A1E8-E03237A163FE}"/>
              </a:ext>
            </a:extLst>
          </p:cNvPr>
          <p:cNvSpPr txBox="1"/>
          <p:nvPr/>
        </p:nvSpPr>
        <p:spPr>
          <a:xfrm>
            <a:off x="5105400" y="5223301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Serious , real , 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new attitude</a:t>
            </a:r>
            <a:endParaRPr lang="ar-SA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99A1C61-DD14-49A5-82CB-ECF9AAE2F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45" b="36543"/>
          <a:stretch/>
        </p:blipFill>
        <p:spPr>
          <a:xfrm>
            <a:off x="2095500" y="1371600"/>
            <a:ext cx="6477000" cy="278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964D8F8-DE1F-4C21-BAE1-836226FE4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348" r="11828" b="41138"/>
          <a:stretch/>
        </p:blipFill>
        <p:spPr>
          <a:xfrm>
            <a:off x="2095500" y="4281487"/>
            <a:ext cx="6515100" cy="2409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3C32FDB6-FA9F-430F-9EDE-C8D643FC63EA}"/>
              </a:ext>
            </a:extLst>
          </p:cNvPr>
          <p:cNvSpPr/>
          <p:nvPr/>
        </p:nvSpPr>
        <p:spPr>
          <a:xfrm>
            <a:off x="2286000" y="228600"/>
            <a:ext cx="4419600" cy="618553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This is the essay: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B22776F-2BF5-4ED1-AE40-9197C0A41756}"/>
              </a:ext>
            </a:extLst>
          </p:cNvPr>
          <p:cNvSpPr txBox="1"/>
          <p:nvPr/>
        </p:nvSpPr>
        <p:spPr>
          <a:xfrm>
            <a:off x="3505200" y="994374"/>
            <a:ext cx="4038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Blessing are Born</a:t>
            </a:r>
          </a:p>
        </p:txBody>
      </p:sp>
    </p:spTree>
    <p:extLst>
      <p:ext uri="{BB962C8B-B14F-4D97-AF65-F5344CB8AC3E}">
        <p14:creationId xmlns:p14="http://schemas.microsoft.com/office/powerpoint/2010/main" val="46468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58D364B-6EAA-4063-8901-EB94C2B5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4715"/>
            <a:ext cx="8229600" cy="522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D0FC4D8-2D18-4E6D-BD91-E4FBC45F66D6}"/>
              </a:ext>
            </a:extLst>
          </p:cNvPr>
          <p:cNvSpPr txBox="1"/>
          <p:nvPr/>
        </p:nvSpPr>
        <p:spPr>
          <a:xfrm>
            <a:off x="3524250" y="4114800"/>
            <a:ext cx="25208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1600" b="1" dirty="0">
                <a:solidFill>
                  <a:srgbClr val="0070C0"/>
                </a:solidFill>
                <a:latin typeface="Arial"/>
              </a:rPr>
              <a:t>A coming-of-age </a:t>
            </a:r>
          </a:p>
          <a:p>
            <a:pPr algn="ctr" rtl="1"/>
            <a:r>
              <a:rPr lang="en-US" sz="1600" b="1" dirty="0">
                <a:solidFill>
                  <a:srgbClr val="0070C0"/>
                </a:solidFill>
                <a:latin typeface="Arial"/>
              </a:rPr>
              <a:t>Film/ Lion King</a:t>
            </a:r>
            <a:endParaRPr lang="ar-SA" sz="16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C840E00-5BA2-49DC-A117-E798B40F632B}"/>
              </a:ext>
            </a:extLst>
          </p:cNvPr>
          <p:cNvSpPr txBox="1"/>
          <p:nvPr/>
        </p:nvSpPr>
        <p:spPr>
          <a:xfrm>
            <a:off x="920641" y="3894392"/>
            <a:ext cx="27182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Lion king is a good example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68CB79B-1054-4978-B94A-5142705349E8}"/>
              </a:ext>
            </a:extLst>
          </p:cNvPr>
          <p:cNvSpPr txBox="1"/>
          <p:nvPr/>
        </p:nvSpPr>
        <p:spPr>
          <a:xfrm>
            <a:off x="1108479" y="2280151"/>
            <a:ext cx="271820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Simba had to accept his role as the king of the jungle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EE11339-737B-42A2-A443-72A0D0A11833}"/>
              </a:ext>
            </a:extLst>
          </p:cNvPr>
          <p:cNvSpPr txBox="1"/>
          <p:nvPr/>
        </p:nvSpPr>
        <p:spPr>
          <a:xfrm>
            <a:off x="3562350" y="1633820"/>
            <a:ext cx="27182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This genre reflects peoples’ lives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887D763-A573-41A7-9754-F1E19E0BFFC2}"/>
              </a:ext>
            </a:extLst>
          </p:cNvPr>
          <p:cNvSpPr txBox="1"/>
          <p:nvPr/>
        </p:nvSpPr>
        <p:spPr>
          <a:xfrm>
            <a:off x="5854386" y="3005226"/>
            <a:ext cx="271820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Focus on a young person’s journey to adulthood 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BD1332B-DB27-491E-803D-791CD0B1AF48}"/>
              </a:ext>
            </a:extLst>
          </p:cNvPr>
          <p:cNvSpPr txBox="1"/>
          <p:nvPr/>
        </p:nvSpPr>
        <p:spPr>
          <a:xfrm>
            <a:off x="4731176" y="5208403"/>
            <a:ext cx="241237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There is a role model who teaches the main character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38836EA-0B42-4645-8A86-39FA030887E5}"/>
              </a:ext>
            </a:extLst>
          </p:cNvPr>
          <p:cNvSpPr txBox="1"/>
          <p:nvPr/>
        </p:nvSpPr>
        <p:spPr>
          <a:xfrm>
            <a:off x="1901510" y="5563285"/>
            <a:ext cx="25208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There is a test that the main character undergoes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729DCE0-F8FC-47C3-B761-6625ABF70D27}"/>
              </a:ext>
            </a:extLst>
          </p:cNvPr>
          <p:cNvSpPr/>
          <p:nvPr/>
        </p:nvSpPr>
        <p:spPr>
          <a:xfrm>
            <a:off x="1257300" y="333703"/>
            <a:ext cx="3314700" cy="770953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Another Example:</a:t>
            </a:r>
          </a:p>
        </p:txBody>
      </p:sp>
    </p:spTree>
    <p:extLst>
      <p:ext uri="{BB962C8B-B14F-4D97-AF65-F5344CB8AC3E}">
        <p14:creationId xmlns:p14="http://schemas.microsoft.com/office/powerpoint/2010/main" val="30690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6A45DD-808F-4F27-AAC0-1070C477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6"/>
          <a:stretch/>
        </p:blipFill>
        <p:spPr>
          <a:xfrm>
            <a:off x="1981200" y="1905000"/>
            <a:ext cx="6858000" cy="2455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rgbClr val="006BB4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6E8C8D9D-8894-4483-AEAD-FE8BA63BB5F0}"/>
              </a:ext>
            </a:extLst>
          </p:cNvPr>
          <p:cNvSpPr/>
          <p:nvPr/>
        </p:nvSpPr>
        <p:spPr>
          <a:xfrm>
            <a:off x="2438400" y="457200"/>
            <a:ext cx="4343400" cy="770953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The Expository Essay</a:t>
            </a:r>
          </a:p>
        </p:txBody>
      </p:sp>
    </p:spTree>
    <p:extLst>
      <p:ext uri="{BB962C8B-B14F-4D97-AF65-F5344CB8AC3E}">
        <p14:creationId xmlns:p14="http://schemas.microsoft.com/office/powerpoint/2010/main" val="387438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6E8C8D9D-8894-4483-AEAD-FE8BA63BB5F0}"/>
              </a:ext>
            </a:extLst>
          </p:cNvPr>
          <p:cNvSpPr/>
          <p:nvPr/>
        </p:nvSpPr>
        <p:spPr>
          <a:xfrm>
            <a:off x="2438400" y="457200"/>
            <a:ext cx="6400800" cy="914400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Follow these steps to write the expository essay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65A10C5-EF86-4152-8FAD-69EC7A6ED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7" t="44074" r="26667" b="17408"/>
          <a:stretch/>
        </p:blipFill>
        <p:spPr>
          <a:xfrm>
            <a:off x="2209800" y="2209800"/>
            <a:ext cx="662940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5">
                <a:lumMod val="75000"/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3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gray">
          <a:xfrm>
            <a:off x="762000" y="457200"/>
            <a:ext cx="6696075" cy="635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r>
              <a:rPr kumimoji="1" lang="en-US" altLang="ko-KR" sz="4800" b="1" dirty="0">
                <a:solidFill>
                  <a:schemeClr val="bg1"/>
                </a:solidFill>
                <a:ea typeface="굴림" pitchFamily="34" charset="-127"/>
              </a:rPr>
              <a:t>Lesson Objectives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599CBB-9E96-4551-9EC5-30BE4A3CC3B8}"/>
              </a:ext>
            </a:extLst>
          </p:cNvPr>
          <p:cNvSpPr txBox="1"/>
          <p:nvPr/>
        </p:nvSpPr>
        <p:spPr>
          <a:xfrm>
            <a:off x="847724" y="1829965"/>
            <a:ext cx="6524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1- Give</a:t>
            </a:r>
            <a:r>
              <a:rPr lang="en-US" sz="3600" b="1" dirty="0"/>
              <a:t> </a:t>
            </a:r>
            <a:r>
              <a:rPr lang="en-US" sz="2000" dirty="0"/>
              <a:t>the reason for choosing the movie genre </a:t>
            </a:r>
            <a:endParaRPr lang="en-US" dirty="0"/>
          </a:p>
        </p:txBody>
      </p:sp>
      <p:sp>
        <p:nvSpPr>
          <p:cNvPr id="7" name="Google Shape;1639;p43">
            <a:extLst>
              <a:ext uri="{FF2B5EF4-FFF2-40B4-BE49-F238E27FC236}">
                <a16:creationId xmlns:a16="http://schemas.microsoft.com/office/drawing/2014/main" id="{C44AAEA3-88B0-4CB7-A0D9-77BA18ADAFCF}"/>
              </a:ext>
            </a:extLst>
          </p:cNvPr>
          <p:cNvSpPr txBox="1">
            <a:spLocks/>
          </p:cNvSpPr>
          <p:nvPr/>
        </p:nvSpPr>
        <p:spPr>
          <a:xfrm>
            <a:off x="819149" y="2552344"/>
            <a:ext cx="5715000" cy="64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2- Explain </a:t>
            </a:r>
            <a:r>
              <a:rPr lang="en-US" sz="2000" dirty="0"/>
              <a:t>the reasons for disliking a movie.</a:t>
            </a:r>
          </a:p>
          <a:p>
            <a:pPr marL="0" indent="0"/>
            <a:endParaRPr lang="en-US" dirty="0"/>
          </a:p>
        </p:txBody>
      </p:sp>
      <p:sp>
        <p:nvSpPr>
          <p:cNvPr id="8" name="Google Shape;1641;p43">
            <a:extLst>
              <a:ext uri="{FF2B5EF4-FFF2-40B4-BE49-F238E27FC236}">
                <a16:creationId xmlns:a16="http://schemas.microsoft.com/office/drawing/2014/main" id="{BE82E199-925D-48EC-B888-8E4242AD4A09}"/>
              </a:ext>
            </a:extLst>
          </p:cNvPr>
          <p:cNvSpPr txBox="1">
            <a:spLocks/>
          </p:cNvSpPr>
          <p:nvPr/>
        </p:nvSpPr>
        <p:spPr>
          <a:xfrm flipH="1">
            <a:off x="790573" y="4392442"/>
            <a:ext cx="6210300" cy="64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4- Use </a:t>
            </a:r>
            <a:r>
              <a:rPr lang="en-US" sz="2000" dirty="0"/>
              <a:t>diagram to make notes before writing</a:t>
            </a:r>
            <a:endParaRPr lang="en-US" sz="1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DCB7237-45E7-4691-B62D-91E433F7F2B6}"/>
              </a:ext>
            </a:extLst>
          </p:cNvPr>
          <p:cNvSpPr txBox="1"/>
          <p:nvPr/>
        </p:nvSpPr>
        <p:spPr>
          <a:xfrm>
            <a:off x="762000" y="5357936"/>
            <a:ext cx="57721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3200" b="1" dirty="0"/>
              <a:t>5-Write</a:t>
            </a:r>
            <a:r>
              <a:rPr lang="en-US" sz="1800" dirty="0"/>
              <a:t> </a:t>
            </a:r>
            <a:r>
              <a:rPr lang="en-US" sz="2000" dirty="0"/>
              <a:t>an expository essay about the formula of TV film genre</a:t>
            </a:r>
            <a:endParaRPr lang="en-US" sz="18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5F8F5C5-9663-49FF-9DDB-B2DA9031426B}"/>
              </a:ext>
            </a:extLst>
          </p:cNvPr>
          <p:cNvSpPr txBox="1"/>
          <p:nvPr/>
        </p:nvSpPr>
        <p:spPr>
          <a:xfrm>
            <a:off x="819148" y="3720992"/>
            <a:ext cx="5048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3- Read </a:t>
            </a:r>
            <a:r>
              <a:rPr lang="en-US" sz="2000" dirty="0"/>
              <a:t>the text for specific information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C0AAFE28-221C-4194-ABA7-E53DB996E91F}"/>
              </a:ext>
            </a:extLst>
          </p:cNvPr>
          <p:cNvSpPr txBox="1"/>
          <p:nvPr/>
        </p:nvSpPr>
        <p:spPr>
          <a:xfrm>
            <a:off x="2057400" y="457200"/>
            <a:ext cx="487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91EA"/>
                </a:solidFill>
                <a:effectLst/>
                <a:uLnTx/>
                <a:uFillTx/>
              </a:rPr>
              <a:t>Let’s Practice</a:t>
            </a:r>
            <a:endParaRPr kumimoji="0" lang="ar-SA" sz="6000" b="1" i="0" u="none" strike="noStrike" kern="0" cap="none" spc="0" normalizeH="0" baseline="0" noProof="0" dirty="0">
              <a:ln>
                <a:noFill/>
              </a:ln>
              <a:solidFill>
                <a:srgbClr val="0091EA"/>
              </a:solidFill>
              <a:effectLst/>
              <a:uLnTx/>
              <a:uFillTx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6FC3060-D6CB-4B5D-BE20-6A0544842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07"/>
          <a:stretch/>
        </p:blipFill>
        <p:spPr>
          <a:xfrm>
            <a:off x="4191000" y="2286000"/>
            <a:ext cx="2143125" cy="195438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B5BFCF6-6839-4275-A0C0-3164F4C6D410}"/>
              </a:ext>
            </a:extLst>
          </p:cNvPr>
          <p:cNvSpPr txBox="1"/>
          <p:nvPr/>
        </p:nvSpPr>
        <p:spPr>
          <a:xfrm>
            <a:off x="2971800" y="4343400"/>
            <a:ext cx="4953000" cy="1015663"/>
          </a:xfrm>
          <a:prstGeom prst="rect">
            <a:avLst/>
          </a:prstGeom>
          <a:solidFill>
            <a:srgbClr val="0091E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https://wordwall.net/play/12413/149/419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6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41D5AFD-F402-49C1-AD4C-7CCFC3BE494B}"/>
              </a:ext>
            </a:extLst>
          </p:cNvPr>
          <p:cNvSpPr txBox="1"/>
          <p:nvPr/>
        </p:nvSpPr>
        <p:spPr>
          <a:xfrm>
            <a:off x="609600" y="252680"/>
            <a:ext cx="487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0091EA"/>
                </a:solidFill>
              </a:rPr>
              <a:t>Thanks</a:t>
            </a:r>
            <a:r>
              <a:rPr lang="en-US" sz="6600" b="1" dirty="0">
                <a:solidFill>
                  <a:srgbClr val="0091EA"/>
                </a:solidFill>
              </a:rPr>
              <a:t>!</a:t>
            </a:r>
            <a:endParaRPr lang="ar-SA" sz="6600" b="1" dirty="0">
              <a:solidFill>
                <a:srgbClr val="0091EA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86922DE-5E76-49E7-8E9D-9BEFD593F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78"/>
          <a:stretch/>
        </p:blipFill>
        <p:spPr>
          <a:xfrm>
            <a:off x="4648200" y="1752600"/>
            <a:ext cx="39624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92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73599CBB-9E96-4551-9EC5-30BE4A3CC3B8}"/>
              </a:ext>
            </a:extLst>
          </p:cNvPr>
          <p:cNvSpPr txBox="1"/>
          <p:nvPr/>
        </p:nvSpPr>
        <p:spPr>
          <a:xfrm>
            <a:off x="1905000" y="1752600"/>
            <a:ext cx="6400799" cy="20928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dirty="0"/>
              <a:t>     Open</a:t>
            </a:r>
            <a:r>
              <a:rPr lang="en-US" sz="3600" b="1" dirty="0"/>
              <a:t> </a:t>
            </a:r>
          </a:p>
          <a:p>
            <a:pPr algn="ctr"/>
            <a:r>
              <a:rPr lang="en-US" sz="3200" dirty="0"/>
              <a:t>           Your student’s book</a:t>
            </a:r>
          </a:p>
          <a:p>
            <a:pPr algn="ctr"/>
            <a:r>
              <a:rPr lang="en-US" sz="3200" dirty="0"/>
              <a:t>        p. 62</a:t>
            </a:r>
            <a:endParaRPr lang="en-US" sz="2800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D4BF414-62BB-4F76-9803-44F3D099C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3153242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086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3F0E248-6166-4859-B7C3-1481627DA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 t="1613" b="1613"/>
          <a:stretch/>
        </p:blipFill>
        <p:spPr>
          <a:xfrm>
            <a:off x="838200" y="1524000"/>
            <a:ext cx="7658100" cy="4572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glow rad="101600">
              <a:schemeClr val="accent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9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090331D3-62E1-4C0C-BF1C-76DD19A85DE2}"/>
              </a:ext>
            </a:extLst>
          </p:cNvPr>
          <p:cNvSpPr/>
          <p:nvPr/>
        </p:nvSpPr>
        <p:spPr>
          <a:xfrm>
            <a:off x="962620" y="202989"/>
            <a:ext cx="5105400" cy="775281"/>
          </a:xfrm>
          <a:prstGeom prst="wedgeRoundRectCallout">
            <a:avLst>
              <a:gd name="adj1" fmla="val -65609"/>
              <a:gd name="adj2" fmla="val 171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kind of TV films do you enjoy?</a:t>
            </a:r>
            <a:endParaRPr lang="ar-SA" sz="2400" b="1" dirty="0">
              <a:latin typeface="Arial Narrow" panose="020B060602020203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A234FEC-C30D-47AA-B273-F54A621C5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6" y="1422040"/>
            <a:ext cx="2253951" cy="151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6167335-45C6-4488-999C-44D5C80A3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13457" r="32084" b="24309"/>
          <a:stretch/>
        </p:blipFill>
        <p:spPr>
          <a:xfrm>
            <a:off x="3587946" y="1397520"/>
            <a:ext cx="2190749" cy="140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1F71078-32BC-429D-A1EE-389B05D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34"/>
          <a:stretch/>
        </p:blipFill>
        <p:spPr>
          <a:xfrm>
            <a:off x="3620992" y="3519921"/>
            <a:ext cx="1902015" cy="194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29A9D30-B37F-495E-9F62-9409715B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768" y="3386770"/>
            <a:ext cx="1790699" cy="146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2B1578D-BB02-4C87-95F9-086E980EA6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25" r="10425"/>
          <a:stretch/>
        </p:blipFill>
        <p:spPr>
          <a:xfrm>
            <a:off x="6606768" y="1460434"/>
            <a:ext cx="1847847" cy="1279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Vector Library Download Actor Clipart Drama Performance - Musical Theater  Clipart - Png Download - Full Size Clipart (#292952) - PinClipart">
            <a:extLst>
              <a:ext uri="{FF2B5EF4-FFF2-40B4-BE49-F238E27FC236}">
                <a16:creationId xmlns:a16="http://schemas.microsoft.com/office/drawing/2014/main" id="{1EC03181-9A70-4464-94FC-90CB621D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0" y="3733800"/>
            <a:ext cx="1847847" cy="140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9E0059-030C-40BD-94ED-EE0E781DED59}"/>
              </a:ext>
            </a:extLst>
          </p:cNvPr>
          <p:cNvSpPr txBox="1"/>
          <p:nvPr/>
        </p:nvSpPr>
        <p:spPr>
          <a:xfrm>
            <a:off x="879251" y="2939534"/>
            <a:ext cx="94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action</a:t>
            </a:r>
            <a:endParaRPr lang="ar-SA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D4BF639-10D6-4BA1-9E35-83ACAA97C439}"/>
              </a:ext>
            </a:extLst>
          </p:cNvPr>
          <p:cNvSpPr txBox="1"/>
          <p:nvPr/>
        </p:nvSpPr>
        <p:spPr>
          <a:xfrm>
            <a:off x="3942084" y="2825338"/>
            <a:ext cx="1468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adventure</a:t>
            </a:r>
            <a:endParaRPr lang="ar-SA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0B13ABC-87E8-4B05-8484-81E0CF4F9F78}"/>
              </a:ext>
            </a:extLst>
          </p:cNvPr>
          <p:cNvSpPr txBox="1"/>
          <p:nvPr/>
        </p:nvSpPr>
        <p:spPr>
          <a:xfrm>
            <a:off x="6796633" y="2825338"/>
            <a:ext cx="1468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comedy</a:t>
            </a:r>
            <a:endParaRPr lang="ar-SA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90ECEC0-3196-4ADF-B6AA-380D0B0FDCFF}"/>
              </a:ext>
            </a:extLst>
          </p:cNvPr>
          <p:cNvSpPr txBox="1"/>
          <p:nvPr/>
        </p:nvSpPr>
        <p:spPr>
          <a:xfrm>
            <a:off x="999176" y="5275814"/>
            <a:ext cx="1468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drama</a:t>
            </a:r>
            <a:endParaRPr lang="ar-SA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DEF3DEF-E5D5-4CD2-BA2F-8959635FE29C}"/>
              </a:ext>
            </a:extLst>
          </p:cNvPr>
          <p:cNvSpPr txBox="1"/>
          <p:nvPr/>
        </p:nvSpPr>
        <p:spPr>
          <a:xfrm>
            <a:off x="3686319" y="5582232"/>
            <a:ext cx="1728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animation</a:t>
            </a:r>
            <a:endParaRPr lang="ar-SA" b="1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F5205DF-B253-4F3D-9CC6-BA6F7EE980C4}"/>
              </a:ext>
            </a:extLst>
          </p:cNvPr>
          <p:cNvSpPr txBox="1"/>
          <p:nvPr/>
        </p:nvSpPr>
        <p:spPr>
          <a:xfrm>
            <a:off x="6796633" y="5021884"/>
            <a:ext cx="1468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drama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3508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8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090331D3-62E1-4C0C-BF1C-76DD19A85DE2}"/>
              </a:ext>
            </a:extLst>
          </p:cNvPr>
          <p:cNvSpPr/>
          <p:nvPr/>
        </p:nvSpPr>
        <p:spPr>
          <a:xfrm>
            <a:off x="962620" y="202989"/>
            <a:ext cx="5105400" cy="775281"/>
          </a:xfrm>
          <a:prstGeom prst="wedgeRoundRectCallout">
            <a:avLst>
              <a:gd name="adj1" fmla="val -65609"/>
              <a:gd name="adj2" fmla="val 171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What kind of TV films do you enjoy?</a:t>
            </a:r>
            <a:endParaRPr lang="ar-SA" sz="2400" b="1" dirty="0">
              <a:latin typeface="Arial Narrow" panose="020B060602020203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70309711-8161-4548-9D77-43F02FDD5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05" y="1800512"/>
            <a:ext cx="2105217" cy="140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Free Horror Cliparts, Download Free Clip Art, Free Clip Art on Clipart  Library">
            <a:extLst>
              <a:ext uri="{FF2B5EF4-FFF2-40B4-BE49-F238E27FC236}">
                <a16:creationId xmlns:a16="http://schemas.microsoft.com/office/drawing/2014/main" id="{E58B8E66-8E4C-42E8-8C90-D981FA3A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70" y="1219201"/>
            <a:ext cx="2040730" cy="1628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Pin by Joshua Perez on Where Have All The Cowboys Gone | Cowboy images,  Cowboy art, Wild west cowboys">
            <a:extLst>
              <a:ext uri="{FF2B5EF4-FFF2-40B4-BE49-F238E27FC236}">
                <a16:creationId xmlns:a16="http://schemas.microsoft.com/office/drawing/2014/main" id="{87739219-DC30-457A-98C5-E792EAA3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337434"/>
            <a:ext cx="172085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war fight clipart - Google Search | Soldier, Battle, Kids education">
            <a:extLst>
              <a:ext uri="{FF2B5EF4-FFF2-40B4-BE49-F238E27FC236}">
                <a16:creationId xmlns:a16="http://schemas.microsoft.com/office/drawing/2014/main" id="{BEEFC3D6-9818-47F1-B0A8-5CCB72EF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93" y="4027721"/>
            <a:ext cx="2303805" cy="1567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Alien Piloting UFO Cartoon Vector Clipart - FriendlyStock">
            <a:extLst>
              <a:ext uri="{FF2B5EF4-FFF2-40B4-BE49-F238E27FC236}">
                <a16:creationId xmlns:a16="http://schemas.microsoft.com/office/drawing/2014/main" id="{CC04F7DE-37F3-4B60-98E1-3297E4D9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81400"/>
            <a:ext cx="1955800" cy="132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 descr="Detective Royalty Free Cliparts, Vectors, And Stock Illustration. Image  24465399.">
            <a:extLst>
              <a:ext uri="{FF2B5EF4-FFF2-40B4-BE49-F238E27FC236}">
                <a16:creationId xmlns:a16="http://schemas.microsoft.com/office/drawing/2014/main" id="{E47CC93A-E592-4792-AB0F-A146F46A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96" y="1927601"/>
            <a:ext cx="2209800" cy="144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78783DF3-ABCC-47C8-ACDE-3983292A1D42}"/>
              </a:ext>
            </a:extLst>
          </p:cNvPr>
          <p:cNvSpPr txBox="1"/>
          <p:nvPr/>
        </p:nvSpPr>
        <p:spPr>
          <a:xfrm>
            <a:off x="914400" y="3332202"/>
            <a:ext cx="94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epic</a:t>
            </a:r>
            <a:endParaRPr lang="ar-SA" b="1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0290896-991D-463C-B86A-754A8DCACA48}"/>
              </a:ext>
            </a:extLst>
          </p:cNvPr>
          <p:cNvSpPr txBox="1"/>
          <p:nvPr/>
        </p:nvSpPr>
        <p:spPr>
          <a:xfrm>
            <a:off x="6536436" y="4961131"/>
            <a:ext cx="1612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Science fiction</a:t>
            </a:r>
            <a:endParaRPr lang="ar-SA" b="1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A23F954-0D1A-454E-8B7C-F6D726FFEBB8}"/>
              </a:ext>
            </a:extLst>
          </p:cNvPr>
          <p:cNvSpPr txBox="1"/>
          <p:nvPr/>
        </p:nvSpPr>
        <p:spPr>
          <a:xfrm>
            <a:off x="914400" y="5595450"/>
            <a:ext cx="94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war</a:t>
            </a:r>
            <a:endParaRPr lang="ar-SA" b="1" dirty="0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D1DC8C07-FBA6-4A23-BDDB-98F68A930D4E}"/>
              </a:ext>
            </a:extLst>
          </p:cNvPr>
          <p:cNvSpPr txBox="1"/>
          <p:nvPr/>
        </p:nvSpPr>
        <p:spPr>
          <a:xfrm>
            <a:off x="6698312" y="2900917"/>
            <a:ext cx="94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horror</a:t>
            </a:r>
            <a:endParaRPr lang="ar-SA" b="1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FF96C41-C66D-461B-8BEB-0D1425DB657C}"/>
              </a:ext>
            </a:extLst>
          </p:cNvPr>
          <p:cNvSpPr txBox="1"/>
          <p:nvPr/>
        </p:nvSpPr>
        <p:spPr>
          <a:xfrm>
            <a:off x="3581400" y="3516868"/>
            <a:ext cx="16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detective</a:t>
            </a:r>
            <a:endParaRPr lang="ar-SA" b="1" dirty="0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A0E0FE9F-8220-480A-B02C-09A5AAAD090C}"/>
              </a:ext>
            </a:extLst>
          </p:cNvPr>
          <p:cNvSpPr txBox="1"/>
          <p:nvPr/>
        </p:nvSpPr>
        <p:spPr>
          <a:xfrm>
            <a:off x="4101060" y="6268762"/>
            <a:ext cx="123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western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6608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D13A29C-F7C4-4C09-BFD7-32F3036D2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33600"/>
            <a:ext cx="638175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8C6EDFE6-C7A5-4EF6-8697-0B2FF8F98049}"/>
              </a:ext>
            </a:extLst>
          </p:cNvPr>
          <p:cNvSpPr/>
          <p:nvPr/>
        </p:nvSpPr>
        <p:spPr>
          <a:xfrm>
            <a:off x="1371600" y="653469"/>
            <a:ext cx="6705600" cy="775281"/>
          </a:xfrm>
          <a:prstGeom prst="wedgeRoundRectCallout">
            <a:avLst>
              <a:gd name="adj1" fmla="val -65609"/>
              <a:gd name="adj2" fmla="val 171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Are there categories of TV films that you are not interested in </a:t>
            </a:r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or you dislike? Which? Why? </a:t>
            </a:r>
            <a:endParaRPr lang="ar-SA" sz="20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Print master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2741628" y="257220"/>
            <a:ext cx="6173772" cy="947869"/>
          </a:xfrm>
          <a:prstGeom prst="wedgeRoundRectCallout">
            <a:avLst>
              <a:gd name="adj1" fmla="val -65609"/>
              <a:gd name="adj2" fmla="val 1710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Can you explain what is meant by “film genres”?</a:t>
            </a:r>
            <a:endParaRPr lang="ar-SA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E80257BB-0612-4A63-A378-8568BFD1AE3C}"/>
              </a:ext>
            </a:extLst>
          </p:cNvPr>
          <p:cNvSpPr/>
          <p:nvPr/>
        </p:nvSpPr>
        <p:spPr>
          <a:xfrm>
            <a:off x="2009720" y="4184650"/>
            <a:ext cx="1860237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category</a:t>
            </a:r>
            <a:endParaRPr lang="ar-SA" b="1" dirty="0"/>
          </a:p>
        </p:txBody>
      </p:sp>
      <p:sp>
        <p:nvSpPr>
          <p:cNvPr id="9" name="سهم: لليمين 8">
            <a:extLst>
              <a:ext uri="{FF2B5EF4-FFF2-40B4-BE49-F238E27FC236}">
                <a16:creationId xmlns:a16="http://schemas.microsoft.com/office/drawing/2014/main" id="{B5915FCE-51CE-4073-902F-42A9CD2939DD}"/>
              </a:ext>
            </a:extLst>
          </p:cNvPr>
          <p:cNvSpPr/>
          <p:nvPr/>
        </p:nvSpPr>
        <p:spPr>
          <a:xfrm>
            <a:off x="3334281" y="3498850"/>
            <a:ext cx="1279332" cy="685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علامة الجمع 9">
            <a:extLst>
              <a:ext uri="{FF2B5EF4-FFF2-40B4-BE49-F238E27FC236}">
                <a16:creationId xmlns:a16="http://schemas.microsoft.com/office/drawing/2014/main" id="{123DAB06-33BC-4AE2-AF84-398AEFBC0C85}"/>
              </a:ext>
            </a:extLst>
          </p:cNvPr>
          <p:cNvSpPr/>
          <p:nvPr/>
        </p:nvSpPr>
        <p:spPr>
          <a:xfrm>
            <a:off x="2590800" y="3594100"/>
            <a:ext cx="609600" cy="4953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5162CBE-E889-4B76-8759-6EA607B248C6}"/>
              </a:ext>
            </a:extLst>
          </p:cNvPr>
          <p:cNvSpPr/>
          <p:nvPr/>
        </p:nvSpPr>
        <p:spPr>
          <a:xfrm>
            <a:off x="4681320" y="2448214"/>
            <a:ext cx="2633625" cy="251100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atin typeface="Arial Narrow" panose="020B0606020202030204" pitchFamily="34" charset="0"/>
              </a:rPr>
              <a:t>genre</a:t>
            </a:r>
            <a:endParaRPr lang="ar-SA" sz="4400" b="1" dirty="0">
              <a:latin typeface="Arial Narrow" panose="020B0606020202030204" pitchFamily="34" charset="0"/>
            </a:endParaRPr>
          </a:p>
        </p:txBody>
      </p:sp>
      <p:pic>
        <p:nvPicPr>
          <p:cNvPr id="1044" name="Picture 20" descr="Iconos vectoriales de los géneros de película plana">
            <a:extLst>
              <a:ext uri="{FF2B5EF4-FFF2-40B4-BE49-F238E27FC236}">
                <a16:creationId xmlns:a16="http://schemas.microsoft.com/office/drawing/2014/main" id="{F347FFA0-91F5-4A23-BE30-37F2BFAD6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9" t="51614" r="27974" b="28736"/>
          <a:stretch/>
        </p:blipFill>
        <p:spPr bwMode="auto">
          <a:xfrm>
            <a:off x="8248650" y="4526589"/>
            <a:ext cx="895350" cy="116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conos vectoriales de los géneros de película plana">
            <a:extLst>
              <a:ext uri="{FF2B5EF4-FFF2-40B4-BE49-F238E27FC236}">
                <a16:creationId xmlns:a16="http://schemas.microsoft.com/office/drawing/2014/main" id="{74F7383A-151A-45BD-82E0-9223DAAB2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73441" r="74943" b="6694"/>
          <a:stretch/>
        </p:blipFill>
        <p:spPr bwMode="auto">
          <a:xfrm>
            <a:off x="6963811" y="1318419"/>
            <a:ext cx="1219200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8AA6344-8898-40AA-90EC-52EE7FFC4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50" t="3790" r="7333" b="75000"/>
          <a:stretch/>
        </p:blipFill>
        <p:spPr>
          <a:xfrm>
            <a:off x="7345494" y="4187690"/>
            <a:ext cx="881064" cy="125253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111D27A-9B47-4468-A70B-3ADBF8FB3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33" t="5381" r="25333" b="75000"/>
          <a:stretch/>
        </p:blipFill>
        <p:spPr>
          <a:xfrm>
            <a:off x="6402521" y="4959217"/>
            <a:ext cx="1104900" cy="115859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19C6BB7-5BC7-4388-99F6-D801C438D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00" t="3790" r="48667" b="75000"/>
          <a:stretch/>
        </p:blipFill>
        <p:spPr>
          <a:xfrm>
            <a:off x="7337037" y="2836863"/>
            <a:ext cx="1104900" cy="125253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6ABEFE4-82E6-43CA-9123-552D5AD10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" t="4683" r="76605" b="75496"/>
          <a:stretch/>
        </p:blipFill>
        <p:spPr>
          <a:xfrm>
            <a:off x="5185575" y="5243767"/>
            <a:ext cx="1285878" cy="1170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46587BE-A19F-475A-B64A-B71D9B4337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85" r="5559"/>
          <a:stretch/>
        </p:blipFill>
        <p:spPr>
          <a:xfrm>
            <a:off x="5093837" y="1345255"/>
            <a:ext cx="895351" cy="106575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855E0FE-D1AA-4CF6-892E-634E7E588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85" r="28081"/>
          <a:stretch/>
        </p:blipFill>
        <p:spPr>
          <a:xfrm>
            <a:off x="4572000" y="4953250"/>
            <a:ext cx="825407" cy="11705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357E4BA-4B38-4871-84DF-9DA5C334A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45" r="52165"/>
          <a:stretch/>
        </p:blipFill>
        <p:spPr>
          <a:xfrm>
            <a:off x="8226558" y="3185032"/>
            <a:ext cx="942973" cy="1170533"/>
          </a:xfrm>
          <a:prstGeom prst="rect">
            <a:avLst/>
          </a:prstGeom>
        </p:spPr>
      </p:pic>
      <p:pic>
        <p:nvPicPr>
          <p:cNvPr id="34" name="Picture 20" descr="Iconos vectoriales de los géneros de película plana">
            <a:extLst>
              <a:ext uri="{FF2B5EF4-FFF2-40B4-BE49-F238E27FC236}">
                <a16:creationId xmlns:a16="http://schemas.microsoft.com/office/drawing/2014/main" id="{F3104821-D479-4129-8CAC-9706012D7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9" t="54034" r="48250" b="28736"/>
          <a:stretch/>
        </p:blipFill>
        <p:spPr bwMode="auto">
          <a:xfrm>
            <a:off x="3869957" y="1762074"/>
            <a:ext cx="1259074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D477B42-7FA9-4391-8177-BE77001B3E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60" r="75761"/>
          <a:stretch/>
        </p:blipFill>
        <p:spPr>
          <a:xfrm>
            <a:off x="5893935" y="1308054"/>
            <a:ext cx="1051017" cy="116443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DBC136-4288-4577-BB60-EEC2084B54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649" r="5694"/>
          <a:stretch/>
        </p:blipFill>
        <p:spPr>
          <a:xfrm>
            <a:off x="8141494" y="1862274"/>
            <a:ext cx="952504" cy="1164437"/>
          </a:xfrm>
          <a:prstGeom prst="rect">
            <a:avLst/>
          </a:prstGeom>
        </p:spPr>
      </p:pic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4D37AB93-D26D-4FEC-B140-402368972382}"/>
              </a:ext>
            </a:extLst>
          </p:cNvPr>
          <p:cNvSpPr/>
          <p:nvPr/>
        </p:nvSpPr>
        <p:spPr>
          <a:xfrm>
            <a:off x="1931702" y="1584061"/>
            <a:ext cx="1860237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type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E922F3F-5B28-44D5-93B6-15D66455D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15926" r="23333" b="15926"/>
          <a:stretch/>
        </p:blipFill>
        <p:spPr>
          <a:xfrm>
            <a:off x="647700" y="1066800"/>
            <a:ext cx="7848600" cy="54864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1D466A0-9ED4-44D4-AE4B-1622EF58EC92}"/>
              </a:ext>
            </a:extLst>
          </p:cNvPr>
          <p:cNvSpPr/>
          <p:nvPr/>
        </p:nvSpPr>
        <p:spPr>
          <a:xfrm>
            <a:off x="1219200" y="152400"/>
            <a:ext cx="6705600" cy="609600"/>
          </a:xfrm>
          <a:prstGeom prst="wedgeRoundRectCallout">
            <a:avLst>
              <a:gd name="adj1" fmla="val -61600"/>
              <a:gd name="adj2" fmla="val 1093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Read the text and answer the following question.</a:t>
            </a:r>
          </a:p>
        </p:txBody>
      </p:sp>
    </p:spTree>
    <p:extLst>
      <p:ext uri="{BB962C8B-B14F-4D97-AF65-F5344CB8AC3E}">
        <p14:creationId xmlns:p14="http://schemas.microsoft.com/office/powerpoint/2010/main" val="18215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werPoint-Template-4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600</Words>
  <Application>Microsoft Office PowerPoint</Application>
  <PresentationFormat>عرض على الشاشة (4:3)</PresentationFormat>
  <Paragraphs>92</Paragraphs>
  <Slides>21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21</vt:i4>
      </vt:variant>
    </vt:vector>
  </HeadingPairs>
  <TitlesOfParts>
    <vt:vector size="31" baseType="lpstr">
      <vt:lpstr>Arial</vt:lpstr>
      <vt:lpstr>Arial Narrow</vt:lpstr>
      <vt:lpstr>Bradley Hand ITC</vt:lpstr>
      <vt:lpstr>Calibri</vt:lpstr>
      <vt:lpstr>Footlight MT Light</vt:lpstr>
      <vt:lpstr>Perpetua</vt:lpstr>
      <vt:lpstr>Office Theme</vt:lpstr>
      <vt:lpstr>1_Office Theme</vt:lpstr>
      <vt:lpstr>15_Office Theme</vt:lpstr>
      <vt:lpstr>PowerPoint-Template-456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Print master</vt:lpstr>
      <vt:lpstr>عرض تقديمي في PowerPoint</vt:lpstr>
      <vt:lpstr>Print master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انتصار بنت العبيدالله</cp:lastModifiedBy>
  <cp:revision>245</cp:revision>
  <dcterms:created xsi:type="dcterms:W3CDTF">2012-04-26T17:06:14Z</dcterms:created>
  <dcterms:modified xsi:type="dcterms:W3CDTF">2021-03-13T23:38:20Z</dcterms:modified>
</cp:coreProperties>
</file>