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51" rtl="1" saveSubsetFonts="1" autoCompressPictures="0">
  <p:sldMasterIdLst>
    <p:sldMasterId id="2147483648" r:id="rId1"/>
  </p:sldMasterIdLst>
  <p:notesMasterIdLst>
    <p:notesMasterId r:id="rId18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0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2FF"/>
    <a:srgbClr val="D883FF"/>
    <a:srgbClr val="FF85FF"/>
    <a:srgbClr val="C2EEC2"/>
    <a:srgbClr val="B2EEBA"/>
    <a:srgbClr val="C7F7A9"/>
    <a:srgbClr val="8CA0A3"/>
    <a:srgbClr val="BAC0C6"/>
    <a:srgbClr val="909497"/>
    <a:srgbClr val="709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defTabSz="914400" rtl="1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254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jpg"/><Relationship Id="rId7" Type="http://schemas.openxmlformats.org/officeDocument/2006/relationships/image" Target="../media/image4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45.png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47.png"/><Relationship Id="rId4" Type="http://schemas.openxmlformats.org/officeDocument/2006/relationships/image" Target="../media/image35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4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4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51.png"/><Relationship Id="rId4" Type="http://schemas.openxmlformats.org/officeDocument/2006/relationships/image" Target="../media/image35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4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53.png"/><Relationship Id="rId4" Type="http://schemas.openxmlformats.org/officeDocument/2006/relationships/image" Target="../media/image35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693332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883900" y="5704212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59864" y="5166487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3D2C607-9869-71CC-9D9A-3F2610EA10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251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32906" y="-2319822"/>
            <a:ext cx="6681775" cy="11673867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1"/>
            <a:ext cx="11867825" cy="6599607"/>
            <a:chOff x="760246" y="392651"/>
            <a:chExt cx="11420963" cy="6599607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1"/>
              <a:ext cx="11096787" cy="65996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>
            <a:extLst>
              <a:ext uri="{FF2B5EF4-FFF2-40B4-BE49-F238E27FC236}">
                <a16:creationId xmlns:a16="http://schemas.microsoft.com/office/drawing/2014/main" id="{55099706-2F22-F22F-7031-2EB71E475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069" y="1303542"/>
            <a:ext cx="5832326" cy="755650"/>
          </a:xfrm>
          <a:prstGeom prst="octagon">
            <a:avLst>
              <a:gd name="adj" fmla="val 29287"/>
            </a:avLst>
          </a:prstGeom>
          <a:solidFill>
            <a:schemeClr val="bg2">
              <a:lumMod val="50000"/>
              <a:alpha val="31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lope"/>
          </a:sp3d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6600"/>
                </a:solidFill>
              </a:rPr>
              <a:t>أوجد محيط الدائرة التالية مقربا الجواب إلى أقرب جزء من عشرة .</a:t>
            </a:r>
            <a:endParaRPr lang="en-US" sz="2000" b="1" dirty="0">
              <a:solidFill>
                <a:srgbClr val="006600"/>
              </a:solidFill>
            </a:endParaRPr>
          </a:p>
        </p:txBody>
      </p:sp>
      <p:pic>
        <p:nvPicPr>
          <p:cNvPr id="3" name="Picture 20">
            <a:extLst>
              <a:ext uri="{FF2B5EF4-FFF2-40B4-BE49-F238E27FC236}">
                <a16:creationId xmlns:a16="http://schemas.microsoft.com/office/drawing/2014/main" id="{4F63E66C-E33B-99E1-6F0B-256ADF5A9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45" y="2238580"/>
            <a:ext cx="18891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1">
            <a:extLst>
              <a:ext uri="{FF2B5EF4-FFF2-40B4-BE49-F238E27FC236}">
                <a16:creationId xmlns:a16="http://schemas.microsoft.com/office/drawing/2014/main" id="{6E562643-D5BC-9F50-6F38-A796A6BD2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077" y="282297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مـح =</a:t>
            </a:r>
            <a:endParaRPr lang="en-US" sz="2400" b="1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E8BF936B-28A7-7039-6E97-9AA5D7C00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524" y="282615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grpSp>
        <p:nvGrpSpPr>
          <p:cNvPr id="19" name="Group 42">
            <a:extLst>
              <a:ext uri="{FF2B5EF4-FFF2-40B4-BE49-F238E27FC236}">
                <a16:creationId xmlns:a16="http://schemas.microsoft.com/office/drawing/2014/main" id="{7F3D96DC-F199-1B44-CDC6-51FBFA12C0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93195" y="5119892"/>
            <a:ext cx="1843088" cy="1820863"/>
            <a:chOff x="181" y="3045"/>
            <a:chExt cx="1161" cy="1147"/>
          </a:xfrm>
        </p:grpSpPr>
        <p:sp>
          <p:nvSpPr>
            <p:cNvPr id="17" name="AutoShape 41">
              <a:extLst>
                <a:ext uri="{FF2B5EF4-FFF2-40B4-BE49-F238E27FC236}">
                  <a16:creationId xmlns:a16="http://schemas.microsoft.com/office/drawing/2014/main" id="{60AB5F78-EB37-D884-241A-D32251EB772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1" y="3045"/>
              <a:ext cx="1147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8" name="Picture 43">
              <a:extLst>
                <a:ext uri="{FF2B5EF4-FFF2-40B4-BE49-F238E27FC236}">
                  <a16:creationId xmlns:a16="http://schemas.microsoft.com/office/drawing/2014/main" id="{F6A919DB-BC40-4EFA-AF84-2819A2F7D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3045"/>
              <a:ext cx="1161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AC6AF828-B531-E8F4-E953-97BD4EA6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96" y="673064"/>
            <a:ext cx="163636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1D1BE75E-439D-BAB9-D36D-5310F7E71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89" y="691065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22">
            <a:extLst>
              <a:ext uri="{FF2B5EF4-FFF2-40B4-BE49-F238E27FC236}">
                <a16:creationId xmlns:a16="http://schemas.microsoft.com/office/drawing/2014/main" id="{FE9BDCC3-9F57-9B16-CC71-E3D98490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469" y="282615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DE28E2BF-ED69-A659-F00F-7473D1DEB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421" y="2811639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ق</a:t>
            </a:r>
            <a:endParaRPr lang="en-US" sz="2400" b="1" dirty="0"/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DF216566-ECD6-3C06-2B45-3F545FB8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483" y="2821688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9871DC4B-8F5F-A4DB-AC2A-B129224E4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168" y="2901559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E3189E7C-E918-73A1-68BC-C42D84140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069" y="4147449"/>
            <a:ext cx="5832326" cy="755650"/>
          </a:xfrm>
          <a:prstGeom prst="octagon">
            <a:avLst>
              <a:gd name="adj" fmla="val 29287"/>
            </a:avLst>
          </a:prstGeom>
          <a:solidFill>
            <a:schemeClr val="bg2">
              <a:lumMod val="50000"/>
              <a:alpha val="31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lope"/>
          </a:sp3d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6600"/>
                </a:solidFill>
              </a:rPr>
              <a:t>أوجد محيط الدائرة التالية مقربا الجواب إلى أقرب جزء من عشرة .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35" name="Text Box 21">
            <a:extLst>
              <a:ext uri="{FF2B5EF4-FFF2-40B4-BE49-F238E27FC236}">
                <a16:creationId xmlns:a16="http://schemas.microsoft.com/office/drawing/2014/main" id="{13D61F61-D16E-2327-7CD8-61E7598B0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077" y="5753602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مـح =</a:t>
            </a:r>
            <a:endParaRPr lang="en-US" sz="2400" b="1"/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6AD09511-F917-1CD7-2427-4C68D9F1B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436" y="5756777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8713B818-80D4-064A-2FB1-809199DC0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381" y="5756777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41" name="Text Box 22">
            <a:extLst>
              <a:ext uri="{FF2B5EF4-FFF2-40B4-BE49-F238E27FC236}">
                <a16:creationId xmlns:a16="http://schemas.microsoft.com/office/drawing/2014/main" id="{C437A9B1-6F49-CA6F-87A3-4FA2AD247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333" y="574226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نـق</a:t>
            </a:r>
            <a:endParaRPr lang="en-US" sz="2400" b="1" dirty="0"/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D02996A6-3513-9929-E81D-F53B973D1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395" y="5759502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٣.١٤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33E19AFF-38F5-5463-279E-10B883CD0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973" y="5772539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٧.٢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Text Box 22">
            <a:extLst>
              <a:ext uri="{FF2B5EF4-FFF2-40B4-BE49-F238E27FC236}">
                <a16:creationId xmlns:a16="http://schemas.microsoft.com/office/drawing/2014/main" id="{FE09EC65-B793-D656-5451-E6C378EF2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2878" y="5756777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٢</a:t>
            </a:r>
            <a:endParaRPr lang="en-US" sz="2400" b="1" dirty="0"/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C541D195-9C6C-CC11-FE96-DBBA72056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0830" y="5756777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51" name="Text Box 22">
            <a:extLst>
              <a:ext uri="{FF2B5EF4-FFF2-40B4-BE49-F238E27FC236}">
                <a16:creationId xmlns:a16="http://schemas.microsoft.com/office/drawing/2014/main" id="{0A53E63E-8707-DBE1-CF8B-946432DB3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373" y="2811639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53" name="Text Box 22">
            <a:extLst>
              <a:ext uri="{FF2B5EF4-FFF2-40B4-BE49-F238E27FC236}">
                <a16:creationId xmlns:a16="http://schemas.microsoft.com/office/drawing/2014/main" id="{D252EDAC-8E10-93CA-A3B1-CE9211ABB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77" y="2811639"/>
            <a:ext cx="106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٢٨.٢٦</a:t>
            </a:r>
            <a:endParaRPr lang="en-US" sz="2400" b="1" dirty="0"/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0A8C2E0A-8524-2B45-0A45-03CE8A8B9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29" y="2811639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≈</a:t>
            </a:r>
            <a:endParaRPr lang="en-US" sz="2400" b="1" dirty="0"/>
          </a:p>
        </p:txBody>
      </p:sp>
      <p:sp>
        <p:nvSpPr>
          <p:cNvPr id="57" name="Text Box 22">
            <a:extLst>
              <a:ext uri="{FF2B5EF4-FFF2-40B4-BE49-F238E27FC236}">
                <a16:creationId xmlns:a16="http://schemas.microsoft.com/office/drawing/2014/main" id="{CC1B5F54-3BA7-4DD6-427D-9AEDBD600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133" y="2811639"/>
            <a:ext cx="106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٢٨.٣ م</a:t>
            </a:r>
            <a:endParaRPr lang="en-US" sz="2400" b="1" dirty="0"/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F51E8647-77A8-2F55-9582-E59D87316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602" y="576620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61" name="Text Box 22">
            <a:extLst>
              <a:ext uri="{FF2B5EF4-FFF2-40B4-BE49-F238E27FC236}">
                <a16:creationId xmlns:a16="http://schemas.microsoft.com/office/drawing/2014/main" id="{3D385463-767F-D849-1B14-6D75BDD1C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138" y="5766203"/>
            <a:ext cx="129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٥٤.٢١٦</a:t>
            </a:r>
            <a:endParaRPr lang="en-US" sz="2400" b="1" dirty="0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0CA5A25A-AAAB-FFFF-E9A7-BC27AEA2A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125" y="576620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≈</a:t>
            </a:r>
            <a:endParaRPr lang="en-US" sz="2400" b="1" dirty="0"/>
          </a:p>
        </p:txBody>
      </p:sp>
      <p:sp>
        <p:nvSpPr>
          <p:cNvPr id="65" name="Text Box 22">
            <a:extLst>
              <a:ext uri="{FF2B5EF4-FFF2-40B4-BE49-F238E27FC236}">
                <a16:creationId xmlns:a16="http://schemas.microsoft.com/office/drawing/2014/main" id="{D8E54ECC-9572-C92D-B1DD-9132E6CF3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005" y="5766203"/>
            <a:ext cx="1282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٥٤.٢ سم</a:t>
            </a:r>
            <a:endParaRPr lang="en-US" sz="2400" b="1" dirty="0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FCC56F9D-B590-3741-B573-A189A29D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589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5" grpId="1"/>
      <p:bldP spid="25" grpId="0"/>
      <p:bldP spid="27" grpId="0"/>
      <p:bldP spid="27" grpId="1"/>
      <p:bldP spid="29" grpId="0"/>
      <p:bldP spid="31" grpId="0"/>
      <p:bldP spid="33" grpId="0" animBg="1"/>
      <p:bldP spid="35" grpId="0"/>
      <p:bldP spid="37" grpId="0"/>
      <p:bldP spid="37" grpId="1"/>
      <p:bldP spid="39" grpId="0"/>
      <p:bldP spid="41" grpId="0"/>
      <p:bldP spid="41" grpId="1"/>
      <p:bldP spid="43" grpId="0"/>
      <p:bldP spid="45" grpId="0"/>
      <p:bldP spid="47" grpId="0"/>
      <p:bldP spid="49" grpId="0"/>
      <p:bldP spid="51" grpId="0"/>
      <p:bldP spid="53" grpId="0"/>
      <p:bldP spid="55" grpId="0"/>
      <p:bldP spid="57" grpId="0"/>
      <p:bldP spid="59" grpId="0"/>
      <p:bldP spid="61" grpId="0"/>
      <p:bldP spid="63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1E4E4D5-0A5C-5715-8A2E-280913B19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31" y="1246075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AC1213-0C21-5B33-A573-A41E24615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02" y="507994"/>
            <a:ext cx="163636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D4D2BE7-3363-BF87-9C04-E5346F5ED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87" y="1325575"/>
            <a:ext cx="6572250" cy="38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E37A748-2D51-FAB1-E990-E31EABE12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95" y="2326195"/>
            <a:ext cx="6328543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رابط مستقيم 18">
            <a:extLst>
              <a:ext uri="{FF2B5EF4-FFF2-40B4-BE49-F238E27FC236}">
                <a16:creationId xmlns:a16="http://schemas.microsoft.com/office/drawing/2014/main" id="{C696DF41-80D1-24A4-94A6-1F35FEF65839}"/>
              </a:ext>
            </a:extLst>
          </p:cNvPr>
          <p:cNvCxnSpPr/>
          <p:nvPr/>
        </p:nvCxnSpPr>
        <p:spPr>
          <a:xfrm>
            <a:off x="6000659" y="2758243"/>
            <a:ext cx="0" cy="40324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1">
            <a:extLst>
              <a:ext uri="{FF2B5EF4-FFF2-40B4-BE49-F238E27FC236}">
                <a16:creationId xmlns:a16="http://schemas.microsoft.com/office/drawing/2014/main" id="{0CCA43C7-2DD7-B968-67D7-4A5A15023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7499" y="435375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مـح =</a:t>
            </a:r>
            <a:endParaRPr lang="en-US" sz="2400" b="1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A95DC767-5642-15F5-8F65-C22A5F47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858" y="435693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148C5C6E-E637-6A80-A04F-804C2D21E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803" y="435693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19FE27A4-F150-E687-F69F-C268AD4B8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755" y="4342419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نـق</a:t>
            </a:r>
            <a:endParaRPr lang="en-US" sz="2400" b="1" dirty="0"/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A9C4E0F9-47D1-F919-E9EB-7CC3F61D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817" y="4359658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6BB24A6A-B125-744E-81EE-19470967E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067" y="4417833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714D0E5A-0617-6C35-D5F2-491B8B91D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8300" y="435693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٢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631BB60F-C574-CA10-0BBD-CC2024E0E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252" y="435693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CF97076E-50A5-6393-6660-1857CC03F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3826" y="5104890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1595CB38-200A-454D-1078-56717AE19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362" y="5104890"/>
            <a:ext cx="129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٢٥.١٢</a:t>
            </a:r>
            <a:endParaRPr lang="en-US" sz="2400" b="1" dirty="0"/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E471EFB0-8683-2146-6146-4B520596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349" y="5104890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≈</a:t>
            </a:r>
            <a:endParaRPr lang="en-US" sz="2400" b="1" dirty="0"/>
          </a:p>
        </p:txBody>
      </p:sp>
      <p:sp>
        <p:nvSpPr>
          <p:cNvPr id="41" name="Text Box 22">
            <a:extLst>
              <a:ext uri="{FF2B5EF4-FFF2-40B4-BE49-F238E27FC236}">
                <a16:creationId xmlns:a16="http://schemas.microsoft.com/office/drawing/2014/main" id="{EDB6829D-6C1D-36D9-047D-90D857FC7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229" y="5104890"/>
            <a:ext cx="1282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٢٥.١ سم</a:t>
            </a:r>
            <a:endParaRPr lang="en-US" sz="2400" b="1" dirty="0"/>
          </a:p>
        </p:txBody>
      </p:sp>
      <p:sp>
        <p:nvSpPr>
          <p:cNvPr id="43" name="Text Box 21">
            <a:extLst>
              <a:ext uri="{FF2B5EF4-FFF2-40B4-BE49-F238E27FC236}">
                <a16:creationId xmlns:a16="http://schemas.microsoft.com/office/drawing/2014/main" id="{BEBF2E16-D4C1-A78F-D975-F4588F75A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035" y="4322229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مـح =</a:t>
            </a:r>
            <a:endParaRPr lang="en-US" sz="2400" b="1"/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E2840B3C-17D7-CED9-97DB-B70E3613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82" y="4325404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47" name="Text Box 22">
            <a:extLst>
              <a:ext uri="{FF2B5EF4-FFF2-40B4-BE49-F238E27FC236}">
                <a16:creationId xmlns:a16="http://schemas.microsoft.com/office/drawing/2014/main" id="{CC067B97-7D1D-870C-F395-B315112E8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427" y="4325404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8C8FB85F-D283-49CB-ED8A-A10F75502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0379" y="4310890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ق</a:t>
            </a:r>
            <a:endParaRPr lang="en-US" sz="2400" b="1" dirty="0"/>
          </a:p>
        </p:txBody>
      </p:sp>
      <p:sp>
        <p:nvSpPr>
          <p:cNvPr id="51" name="Text Box 22">
            <a:extLst>
              <a:ext uri="{FF2B5EF4-FFF2-40B4-BE49-F238E27FC236}">
                <a16:creationId xmlns:a16="http://schemas.microsoft.com/office/drawing/2014/main" id="{78150F8C-E108-58FC-1CE0-7A9C98D8A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536" y="4299157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3" name="Text Box 22">
            <a:extLst>
              <a:ext uri="{FF2B5EF4-FFF2-40B4-BE49-F238E27FC236}">
                <a16:creationId xmlns:a16="http://schemas.microsoft.com/office/drawing/2014/main" id="{69E6B8E2-CD3E-4325-3B7C-2EB47AE22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688" y="4310890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١٧٥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403A7FA0-4BB3-9949-B433-870DFCE2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530" y="5109355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57" name="Text Box 22">
            <a:extLst>
              <a:ext uri="{FF2B5EF4-FFF2-40B4-BE49-F238E27FC236}">
                <a16:creationId xmlns:a16="http://schemas.microsoft.com/office/drawing/2014/main" id="{E6DC47C4-C42C-90E4-73F6-A6C821A03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396" y="5109355"/>
            <a:ext cx="1426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٥٤٩.٥ سم</a:t>
            </a:r>
            <a:endParaRPr lang="en-US" sz="2400" b="1" dirty="0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B6A3371A-5B81-813B-489F-446EE28E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48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1" grpId="1"/>
      <p:bldP spid="23" grpId="0"/>
      <p:bldP spid="25" grpId="0"/>
      <p:bldP spid="25" grpId="1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5" grpId="1"/>
      <p:bldP spid="47" grpId="0"/>
      <p:bldP spid="49" grpId="0"/>
      <p:bldP spid="49" grpId="1"/>
      <p:bldP spid="51" grpId="0"/>
      <p:bldP spid="53" grpId="0"/>
      <p:bldP spid="55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88FC5E3-6370-8BC5-519E-A8CA086A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840" y="1397421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67FC2C-87F9-074E-2D07-72B961308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11" y="659340"/>
            <a:ext cx="163636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B3FA5A6-DF70-68A1-8853-1CC980621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23" y="1491208"/>
            <a:ext cx="4448175" cy="352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A7C1C08-6857-72B9-0752-2A0BDDAE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73" y="2506488"/>
            <a:ext cx="6949841" cy="155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رابط مستقيم 18">
            <a:extLst>
              <a:ext uri="{FF2B5EF4-FFF2-40B4-BE49-F238E27FC236}">
                <a16:creationId xmlns:a16="http://schemas.microsoft.com/office/drawing/2014/main" id="{9EFB7436-7F11-9550-3DB8-7D659BBEFEFB}"/>
              </a:ext>
            </a:extLst>
          </p:cNvPr>
          <p:cNvCxnSpPr/>
          <p:nvPr/>
        </p:nvCxnSpPr>
        <p:spPr>
          <a:xfrm>
            <a:off x="5239568" y="2909589"/>
            <a:ext cx="0" cy="40324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38">
            <a:extLst>
              <a:ext uri="{FF2B5EF4-FFF2-40B4-BE49-F238E27FC236}">
                <a16:creationId xmlns:a16="http://schemas.microsoft.com/office/drawing/2014/main" id="{FAA3CF82-DF15-5150-911F-96B38CB88B2D}"/>
              </a:ext>
            </a:extLst>
          </p:cNvPr>
          <p:cNvGrpSpPr>
            <a:grpSpLocks/>
          </p:cNvGrpSpPr>
          <p:nvPr/>
        </p:nvGrpSpPr>
        <p:grpSpPr bwMode="auto">
          <a:xfrm>
            <a:off x="7776785" y="4512297"/>
            <a:ext cx="625476" cy="817563"/>
            <a:chOff x="835" y="2886"/>
            <a:chExt cx="394" cy="515"/>
          </a:xfrm>
        </p:grpSpPr>
        <p:sp>
          <p:nvSpPr>
            <p:cNvPr id="19" name="Text Box 35">
              <a:extLst>
                <a:ext uri="{FF2B5EF4-FFF2-40B4-BE49-F238E27FC236}">
                  <a16:creationId xmlns:a16="http://schemas.microsoft.com/office/drawing/2014/main" id="{5952D798-963B-4187-725C-3C60D0BF9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2886"/>
              <a:ext cx="3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>
                  <a:solidFill>
                    <a:srgbClr val="C00000"/>
                  </a:solidFill>
                </a:rPr>
                <a:t>٢٢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Line 36">
              <a:extLst>
                <a:ext uri="{FF2B5EF4-FFF2-40B4-BE49-F238E27FC236}">
                  <a16:creationId xmlns:a16="http://schemas.microsoft.com/office/drawing/2014/main" id="{5EA63FB8-2E0D-D6B2-0C4F-FF734A3615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9" y="3135"/>
              <a:ext cx="2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37">
              <a:extLst>
                <a:ext uri="{FF2B5EF4-FFF2-40B4-BE49-F238E27FC236}">
                  <a16:creationId xmlns:a16="http://schemas.microsoft.com/office/drawing/2014/main" id="{CC7D9A91-D347-3487-A9DF-16FC2671E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113"/>
              <a:ext cx="3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>
                  <a:solidFill>
                    <a:srgbClr val="C00000"/>
                  </a:solidFill>
                </a:rPr>
                <a:t>٧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Group 38">
            <a:extLst>
              <a:ext uri="{FF2B5EF4-FFF2-40B4-BE49-F238E27FC236}">
                <a16:creationId xmlns:a16="http://schemas.microsoft.com/office/drawing/2014/main" id="{0B6A05B4-8667-CE9A-440F-71A1ED7F94EC}"/>
              </a:ext>
            </a:extLst>
          </p:cNvPr>
          <p:cNvGrpSpPr>
            <a:grpSpLocks/>
          </p:cNvGrpSpPr>
          <p:nvPr/>
        </p:nvGrpSpPr>
        <p:grpSpPr bwMode="auto">
          <a:xfrm>
            <a:off x="2758167" y="4517038"/>
            <a:ext cx="625476" cy="817563"/>
            <a:chOff x="835" y="2886"/>
            <a:chExt cx="394" cy="515"/>
          </a:xfrm>
        </p:grpSpPr>
        <p:sp>
          <p:nvSpPr>
            <p:cNvPr id="24" name="Text Box 35">
              <a:extLst>
                <a:ext uri="{FF2B5EF4-FFF2-40B4-BE49-F238E27FC236}">
                  <a16:creationId xmlns:a16="http://schemas.microsoft.com/office/drawing/2014/main" id="{F0C3363B-898B-D0D3-44B5-61332DDE5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2886"/>
              <a:ext cx="3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>
                  <a:solidFill>
                    <a:srgbClr val="C00000"/>
                  </a:solidFill>
                </a:rPr>
                <a:t>٢٢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Line 36">
              <a:extLst>
                <a:ext uri="{FF2B5EF4-FFF2-40B4-BE49-F238E27FC236}">
                  <a16:creationId xmlns:a16="http://schemas.microsoft.com/office/drawing/2014/main" id="{9E61DADB-5701-6D35-B01C-624B386361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9" y="3135"/>
              <a:ext cx="2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Text Box 37">
              <a:extLst>
                <a:ext uri="{FF2B5EF4-FFF2-40B4-BE49-F238E27FC236}">
                  <a16:creationId xmlns:a16="http://schemas.microsoft.com/office/drawing/2014/main" id="{68AB27D9-4C4B-4A62-D8DF-B9AFD2D904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113"/>
              <a:ext cx="3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>
                  <a:solidFill>
                    <a:srgbClr val="C00000"/>
                  </a:solidFill>
                </a:rPr>
                <a:t>٧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9" name="Text Box 21">
            <a:extLst>
              <a:ext uri="{FF2B5EF4-FFF2-40B4-BE49-F238E27FC236}">
                <a16:creationId xmlns:a16="http://schemas.microsoft.com/office/drawing/2014/main" id="{E694CFC2-708F-E981-3B0C-DD6076CEB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408" y="4685134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مـح =</a:t>
            </a:r>
            <a:endParaRPr lang="en-US" sz="2400" b="1"/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9B2CC494-9A19-4A06-0CBE-C4FAF1CA6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855" y="4688309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9E79859F-E2D3-05E8-034E-30849AE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800" y="4688309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71A950E4-4AE0-413A-B585-FDE2555CC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752" y="4673795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ق</a:t>
            </a:r>
            <a:endParaRPr lang="en-US" sz="2400" b="1" dirty="0"/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07599B68-D522-049C-6B2A-28D1588DE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37" y="4761502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٧٠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A3B6CD2F-F0E9-E5A0-DB04-3447F8B82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3903" y="5472260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41" name="Text Box 22">
            <a:extLst>
              <a:ext uri="{FF2B5EF4-FFF2-40B4-BE49-F238E27FC236}">
                <a16:creationId xmlns:a16="http://schemas.microsoft.com/office/drawing/2014/main" id="{1162FF55-61CC-1BB8-2200-861BF21BE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769" y="5472260"/>
            <a:ext cx="1426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٢٢٠ سم</a:t>
            </a:r>
            <a:endParaRPr lang="en-US" sz="2400" b="1" dirty="0"/>
          </a:p>
        </p:txBody>
      </p:sp>
      <p:sp>
        <p:nvSpPr>
          <p:cNvPr id="43" name="Text Box 21">
            <a:extLst>
              <a:ext uri="{FF2B5EF4-FFF2-40B4-BE49-F238E27FC236}">
                <a16:creationId xmlns:a16="http://schemas.microsoft.com/office/drawing/2014/main" id="{FEBD02DB-ACDE-7AA1-00FF-BE6955034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422" y="467814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مـح =</a:t>
            </a:r>
            <a:endParaRPr lang="en-US" sz="2400" b="1"/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74DB3B28-710D-1373-9B5C-D66B8D568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781" y="468132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47" name="Text Box 22">
            <a:extLst>
              <a:ext uri="{FF2B5EF4-FFF2-40B4-BE49-F238E27FC236}">
                <a16:creationId xmlns:a16="http://schemas.microsoft.com/office/drawing/2014/main" id="{35082C2E-B59C-98CB-D31A-672BF43B3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726" y="468132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00E126FD-D5DC-96CA-2560-9B8286707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678" y="4666809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نـق</a:t>
            </a:r>
            <a:endParaRPr lang="en-US" sz="2400" b="1" dirty="0"/>
          </a:p>
        </p:txBody>
      </p:sp>
      <p:sp>
        <p:nvSpPr>
          <p:cNvPr id="51" name="Text Box 22">
            <a:extLst>
              <a:ext uri="{FF2B5EF4-FFF2-40B4-BE49-F238E27FC236}">
                <a16:creationId xmlns:a16="http://schemas.microsoft.com/office/drawing/2014/main" id="{40C318D3-84C1-B767-B0C9-380453808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223" y="468132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٢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3" name="Text Box 22">
            <a:extLst>
              <a:ext uri="{FF2B5EF4-FFF2-40B4-BE49-F238E27FC236}">
                <a16:creationId xmlns:a16="http://schemas.microsoft.com/office/drawing/2014/main" id="{3E1039D9-8474-DA76-3368-2BF82E92A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175" y="468132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79CD2B44-1CFD-9218-EA31-41DFA7A08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749" y="5429280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57" name="Text Box 22">
            <a:extLst>
              <a:ext uri="{FF2B5EF4-FFF2-40B4-BE49-F238E27FC236}">
                <a16:creationId xmlns:a16="http://schemas.microsoft.com/office/drawing/2014/main" id="{28297FCD-7581-E596-DCA2-2D341824B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320" y="5429280"/>
            <a:ext cx="129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٥.٥ سم</a:t>
            </a:r>
            <a:endParaRPr lang="en-US" sz="2400" b="1" dirty="0"/>
          </a:p>
        </p:txBody>
      </p:sp>
      <p:grpSp>
        <p:nvGrpSpPr>
          <p:cNvPr id="62" name="Group 38">
            <a:extLst>
              <a:ext uri="{FF2B5EF4-FFF2-40B4-BE49-F238E27FC236}">
                <a16:creationId xmlns:a16="http://schemas.microsoft.com/office/drawing/2014/main" id="{246B2CD0-DD80-5FF7-419A-EEA6CFD3C44D}"/>
              </a:ext>
            </a:extLst>
          </p:cNvPr>
          <p:cNvGrpSpPr>
            <a:grpSpLocks/>
          </p:cNvGrpSpPr>
          <p:nvPr/>
        </p:nvGrpSpPr>
        <p:grpSpPr bwMode="auto">
          <a:xfrm>
            <a:off x="1921367" y="4583559"/>
            <a:ext cx="611188" cy="817563"/>
            <a:chOff x="853" y="2886"/>
            <a:chExt cx="385" cy="515"/>
          </a:xfrm>
        </p:grpSpPr>
        <p:sp>
          <p:nvSpPr>
            <p:cNvPr id="59" name="Text Box 35">
              <a:extLst>
                <a:ext uri="{FF2B5EF4-FFF2-40B4-BE49-F238E27FC236}">
                  <a16:creationId xmlns:a16="http://schemas.microsoft.com/office/drawing/2014/main" id="{564F2AAA-135D-004A-4A59-6683E97D9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" y="2886"/>
              <a:ext cx="3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>
                  <a:solidFill>
                    <a:srgbClr val="C00000"/>
                  </a:solidFill>
                </a:rPr>
                <a:t>٧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60" name="Line 36">
              <a:extLst>
                <a:ext uri="{FF2B5EF4-FFF2-40B4-BE49-F238E27FC236}">
                  <a16:creationId xmlns:a16="http://schemas.microsoft.com/office/drawing/2014/main" id="{B6CACB5E-FC5C-0F59-DEF1-FB1B9F5CA1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9" y="3135"/>
              <a:ext cx="2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" name="Text Box 37">
              <a:extLst>
                <a:ext uri="{FF2B5EF4-FFF2-40B4-BE49-F238E27FC236}">
                  <a16:creationId xmlns:a16="http://schemas.microsoft.com/office/drawing/2014/main" id="{B6C33F34-9E98-7C3C-008E-A22002BD4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" y="3113"/>
              <a:ext cx="3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>
                  <a:solidFill>
                    <a:srgbClr val="C00000"/>
                  </a:solidFill>
                </a:rPr>
                <a:t>٨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2BFE5FB3-404C-1276-329B-E185B9C0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5600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1" grpId="1"/>
      <p:bldP spid="33" grpId="0"/>
      <p:bldP spid="35" grpId="0"/>
      <p:bldP spid="35" grpId="1"/>
      <p:bldP spid="37" grpId="0"/>
      <p:bldP spid="39" grpId="0"/>
      <p:bldP spid="41" grpId="0"/>
      <p:bldP spid="43" grpId="0"/>
      <p:bldP spid="45" grpId="0"/>
      <p:bldP spid="45" grpId="1"/>
      <p:bldP spid="47" grpId="0"/>
      <p:bldP spid="49" grpId="0"/>
      <p:bldP spid="49" grpId="1"/>
      <p:bldP spid="51" grpId="0"/>
      <p:bldP spid="53" grpId="0"/>
      <p:bldP spid="55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B45BB196-FF7B-D7A7-C62F-CE4D55E1E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617" y="1274814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DE89DF3-6569-A67B-4178-2C5C4E18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5" y="580275"/>
            <a:ext cx="163636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DEF505BC-D741-B1B9-3847-343E55BDC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19" y="1379589"/>
            <a:ext cx="6772275" cy="400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" name="Picture 3">
            <a:extLst>
              <a:ext uri="{FF2B5EF4-FFF2-40B4-BE49-F238E27FC236}">
                <a16:creationId xmlns:a16="http://schemas.microsoft.com/office/drawing/2014/main" id="{D124C6D2-D9F0-FBA2-611C-12884E26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52" y="2542492"/>
            <a:ext cx="6839842" cy="155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رابط مستقيم 18">
            <a:extLst>
              <a:ext uri="{FF2B5EF4-FFF2-40B4-BE49-F238E27FC236}">
                <a16:creationId xmlns:a16="http://schemas.microsoft.com/office/drawing/2014/main" id="{20E3F459-FB03-CCF4-219C-CB7E288873E6}"/>
              </a:ext>
            </a:extLst>
          </p:cNvPr>
          <p:cNvCxnSpPr/>
          <p:nvPr/>
        </p:nvCxnSpPr>
        <p:spPr>
          <a:xfrm>
            <a:off x="6387322" y="2830524"/>
            <a:ext cx="0" cy="40324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21">
            <a:extLst>
              <a:ext uri="{FF2B5EF4-FFF2-40B4-BE49-F238E27FC236}">
                <a16:creationId xmlns:a16="http://schemas.microsoft.com/office/drawing/2014/main" id="{E3B49FC4-0B14-610D-86C6-E8A4068E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4162" y="456559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مـح =</a:t>
            </a:r>
            <a:endParaRPr lang="en-US" sz="2400" b="1"/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43723BB9-8195-9C89-5A50-1E4D349B7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7521" y="4568765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ECC04D31-484A-62EE-4038-D9A39CD5F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466" y="4568765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75" name="Text Box 22">
            <a:extLst>
              <a:ext uri="{FF2B5EF4-FFF2-40B4-BE49-F238E27FC236}">
                <a16:creationId xmlns:a16="http://schemas.microsoft.com/office/drawing/2014/main" id="{51C91347-700F-BA2F-D7DF-5485FE745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418" y="4554251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نـق</a:t>
            </a:r>
            <a:endParaRPr lang="en-US" sz="2400" b="1" dirty="0"/>
          </a:p>
        </p:txBody>
      </p:sp>
      <p:sp>
        <p:nvSpPr>
          <p:cNvPr id="77" name="Text Box 22">
            <a:extLst>
              <a:ext uri="{FF2B5EF4-FFF2-40B4-BE49-F238E27FC236}">
                <a16:creationId xmlns:a16="http://schemas.microsoft.com/office/drawing/2014/main" id="{3A88355D-1683-7B65-A7C5-5AFD6C0C2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480" y="4571490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9" name="Text Box 22">
            <a:extLst>
              <a:ext uri="{FF2B5EF4-FFF2-40B4-BE49-F238E27FC236}">
                <a16:creationId xmlns:a16="http://schemas.microsoft.com/office/drawing/2014/main" id="{A963DE7A-7C22-A807-CC38-20C946D5E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241" y="4629741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٥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1" name="Text Box 22">
            <a:extLst>
              <a:ext uri="{FF2B5EF4-FFF2-40B4-BE49-F238E27FC236}">
                <a16:creationId xmlns:a16="http://schemas.microsoft.com/office/drawing/2014/main" id="{0E097C25-F877-94CD-5BEA-DCDF74D5D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963" y="4568765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٢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3" name="Text Box 22">
            <a:extLst>
              <a:ext uri="{FF2B5EF4-FFF2-40B4-BE49-F238E27FC236}">
                <a16:creationId xmlns:a16="http://schemas.microsoft.com/office/drawing/2014/main" id="{1453AA0D-7A5C-B85B-60A3-216C405FD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915" y="4568765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85" name="Text Box 22">
            <a:extLst>
              <a:ext uri="{FF2B5EF4-FFF2-40B4-BE49-F238E27FC236}">
                <a16:creationId xmlns:a16="http://schemas.microsoft.com/office/drawing/2014/main" id="{109FF84B-2443-A63D-CBA9-8D5540FEE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489" y="5316722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87" name="Text Box 22">
            <a:extLst>
              <a:ext uri="{FF2B5EF4-FFF2-40B4-BE49-F238E27FC236}">
                <a16:creationId xmlns:a16="http://schemas.microsoft.com/office/drawing/2014/main" id="{D5EF2999-FC17-2D7A-67A7-5CE270EF8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025" y="5316722"/>
            <a:ext cx="129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٣١.٤ سم</a:t>
            </a:r>
            <a:endParaRPr lang="en-US" sz="2400" b="1" dirty="0"/>
          </a:p>
        </p:txBody>
      </p:sp>
      <p:sp>
        <p:nvSpPr>
          <p:cNvPr id="89" name="Text Box 21">
            <a:extLst>
              <a:ext uri="{FF2B5EF4-FFF2-40B4-BE49-F238E27FC236}">
                <a16:creationId xmlns:a16="http://schemas.microsoft.com/office/drawing/2014/main" id="{CE764F75-70A1-7363-2EB3-ECE989A27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682" y="4534061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مـح =</a:t>
            </a:r>
            <a:endParaRPr lang="en-US" sz="2400" b="1"/>
          </a:p>
        </p:txBody>
      </p:sp>
      <p:sp>
        <p:nvSpPr>
          <p:cNvPr id="91" name="Text Box 22">
            <a:extLst>
              <a:ext uri="{FF2B5EF4-FFF2-40B4-BE49-F238E27FC236}">
                <a16:creationId xmlns:a16="http://schemas.microsoft.com/office/drawing/2014/main" id="{EFAF769F-81CC-E152-0D34-9019D359A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129" y="4537236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6B576B67-7390-7CBC-6096-8D58FA67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074" y="4537236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95" name="Text Box 22">
            <a:extLst>
              <a:ext uri="{FF2B5EF4-FFF2-40B4-BE49-F238E27FC236}">
                <a16:creationId xmlns:a16="http://schemas.microsoft.com/office/drawing/2014/main" id="{7DE584B8-D68B-0344-CC22-0D67F58A8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026" y="4522722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ق</a:t>
            </a:r>
            <a:endParaRPr lang="en-US" sz="2400" b="1" dirty="0"/>
          </a:p>
        </p:txBody>
      </p:sp>
      <p:sp>
        <p:nvSpPr>
          <p:cNvPr id="97" name="Text Box 22">
            <a:extLst>
              <a:ext uri="{FF2B5EF4-FFF2-40B4-BE49-F238E27FC236}">
                <a16:creationId xmlns:a16="http://schemas.microsoft.com/office/drawing/2014/main" id="{F0B0331A-2C0A-89B9-FBBB-63754C81F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088" y="4532771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9" name="Text Box 22">
            <a:extLst>
              <a:ext uri="{FF2B5EF4-FFF2-40B4-BE49-F238E27FC236}">
                <a16:creationId xmlns:a16="http://schemas.microsoft.com/office/drawing/2014/main" id="{8C2AF4D7-CE31-3CBC-4DB2-C5FF3C2A9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796" y="4576290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١١.٧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1" name="Text Box 22">
            <a:extLst>
              <a:ext uri="{FF2B5EF4-FFF2-40B4-BE49-F238E27FC236}">
                <a16:creationId xmlns:a16="http://schemas.microsoft.com/office/drawing/2014/main" id="{7F8DDF63-1D08-37FC-AF86-8B2840B7D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77" y="5321187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103" name="Text Box 22">
            <a:extLst>
              <a:ext uri="{FF2B5EF4-FFF2-40B4-BE49-F238E27FC236}">
                <a16:creationId xmlns:a16="http://schemas.microsoft.com/office/drawing/2014/main" id="{BE3F5510-2402-F282-48F1-A6A95281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043" y="5321187"/>
            <a:ext cx="1426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٣٦.٧٣٨ </a:t>
            </a:r>
            <a:endParaRPr lang="en-US" sz="2400" b="1" dirty="0"/>
          </a:p>
        </p:txBody>
      </p:sp>
      <p:sp>
        <p:nvSpPr>
          <p:cNvPr id="105" name="Text Box 22">
            <a:extLst>
              <a:ext uri="{FF2B5EF4-FFF2-40B4-BE49-F238E27FC236}">
                <a16:creationId xmlns:a16="http://schemas.microsoft.com/office/drawing/2014/main" id="{71EDAF4D-95CF-5F9C-14E6-AC0CDA809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002" y="530667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≈</a:t>
            </a:r>
            <a:endParaRPr lang="en-US" sz="2400" b="1" dirty="0"/>
          </a:p>
        </p:txBody>
      </p:sp>
      <p:sp>
        <p:nvSpPr>
          <p:cNvPr id="107" name="Text Box 22">
            <a:extLst>
              <a:ext uri="{FF2B5EF4-FFF2-40B4-BE49-F238E27FC236}">
                <a16:creationId xmlns:a16="http://schemas.microsoft.com/office/drawing/2014/main" id="{D5183C2A-71F0-C0A2-FF33-7F116D355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115" y="5321187"/>
            <a:ext cx="1282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٣٦.٧ م</a:t>
            </a:r>
            <a:endParaRPr lang="en-US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2BA82D0-A84C-7E92-D424-12E7E248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4689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1" grpId="1"/>
      <p:bldP spid="73" grpId="0"/>
      <p:bldP spid="75" grpId="0"/>
      <p:bldP spid="75" grpId="1"/>
      <p:bldP spid="77" grpId="0"/>
      <p:bldP spid="79" grpId="0"/>
      <p:bldP spid="81" grpId="0"/>
      <p:bldP spid="83" grpId="0"/>
      <p:bldP spid="85" grpId="0"/>
      <p:bldP spid="87" grpId="0"/>
      <p:bldP spid="89" grpId="0"/>
      <p:bldP spid="91" grpId="0"/>
      <p:bldP spid="91" grpId="1"/>
      <p:bldP spid="93" grpId="0"/>
      <p:bldP spid="95" grpId="0"/>
      <p:bldP spid="95" grpId="1"/>
      <p:bldP spid="97" grpId="0"/>
      <p:bldP spid="99" grpId="0"/>
      <p:bldP spid="101" grpId="0"/>
      <p:bldP spid="103" grpId="0"/>
      <p:bldP spid="105" grpId="0"/>
      <p:bldP spid="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83E58D8-3EF6-0858-CE70-A5DF9DDB8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28" y="1151740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E3B29A-930E-4D09-8674-2DD4DB0C9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76" y="457201"/>
            <a:ext cx="163636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980A2F3-2A9E-30BE-660B-98DD8A37D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30" y="1256515"/>
            <a:ext cx="6772275" cy="400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9B3CEE8-7520-6D80-8F23-9A78AC8EF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25" y="2491426"/>
            <a:ext cx="6835080" cy="1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رابط مستقيم 18">
            <a:extLst>
              <a:ext uri="{FF2B5EF4-FFF2-40B4-BE49-F238E27FC236}">
                <a16:creationId xmlns:a16="http://schemas.microsoft.com/office/drawing/2014/main" id="{81A8390F-8227-B898-125C-DB30492CCF56}"/>
              </a:ext>
            </a:extLst>
          </p:cNvPr>
          <p:cNvCxnSpPr/>
          <p:nvPr/>
        </p:nvCxnSpPr>
        <p:spPr>
          <a:xfrm>
            <a:off x="6084133" y="2707450"/>
            <a:ext cx="0" cy="40324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38">
            <a:extLst>
              <a:ext uri="{FF2B5EF4-FFF2-40B4-BE49-F238E27FC236}">
                <a16:creationId xmlns:a16="http://schemas.microsoft.com/office/drawing/2014/main" id="{AF3843D8-5F76-09B8-20E0-5D1EBFDF635D}"/>
              </a:ext>
            </a:extLst>
          </p:cNvPr>
          <p:cNvGrpSpPr>
            <a:grpSpLocks/>
          </p:cNvGrpSpPr>
          <p:nvPr/>
        </p:nvGrpSpPr>
        <p:grpSpPr bwMode="auto">
          <a:xfrm>
            <a:off x="8637567" y="4349600"/>
            <a:ext cx="625476" cy="817563"/>
            <a:chOff x="835" y="2886"/>
            <a:chExt cx="394" cy="515"/>
          </a:xfrm>
        </p:grpSpPr>
        <p:sp>
          <p:nvSpPr>
            <p:cNvPr id="19" name="Text Box 35">
              <a:extLst>
                <a:ext uri="{FF2B5EF4-FFF2-40B4-BE49-F238E27FC236}">
                  <a16:creationId xmlns:a16="http://schemas.microsoft.com/office/drawing/2014/main" id="{0DC64651-89A4-B339-9D0E-D4B0C1734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2886"/>
              <a:ext cx="3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>
                  <a:solidFill>
                    <a:srgbClr val="C00000"/>
                  </a:solidFill>
                </a:rPr>
                <a:t>٢٢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Line 36">
              <a:extLst>
                <a:ext uri="{FF2B5EF4-FFF2-40B4-BE49-F238E27FC236}">
                  <a16:creationId xmlns:a16="http://schemas.microsoft.com/office/drawing/2014/main" id="{EAFE4CDC-5655-A282-1DF4-C9D1814A9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9" y="3135"/>
              <a:ext cx="2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37">
              <a:extLst>
                <a:ext uri="{FF2B5EF4-FFF2-40B4-BE49-F238E27FC236}">
                  <a16:creationId xmlns:a16="http://schemas.microsoft.com/office/drawing/2014/main" id="{5FAEA80D-10A3-C572-D223-E52D5AFD0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113"/>
              <a:ext cx="3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>
                  <a:solidFill>
                    <a:srgbClr val="C00000"/>
                  </a:solidFill>
                </a:rPr>
                <a:t>٧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4" name="Text Box 21">
            <a:extLst>
              <a:ext uri="{FF2B5EF4-FFF2-40B4-BE49-F238E27FC236}">
                <a16:creationId xmlns:a16="http://schemas.microsoft.com/office/drawing/2014/main" id="{313CA81E-7CDD-C18F-16F6-D6B66DF4B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0973" y="448299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مـح =</a:t>
            </a:r>
            <a:endParaRPr lang="en-US" sz="2400" b="1"/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8C28A662-07E0-6404-1719-FE370C697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20" y="4486170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72401830-C49E-E85D-64D6-E31BCC3F4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365" y="4486170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A501434E-9511-ED7B-6255-66815CB5C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317" y="4471656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ق</a:t>
            </a:r>
            <a:endParaRPr lang="en-US" sz="2400" b="1" dirty="0"/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5B1CDC13-F8F7-001E-B06D-7EA7322EA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301" y="4496219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4" name="Text Box 22">
            <a:extLst>
              <a:ext uri="{FF2B5EF4-FFF2-40B4-BE49-F238E27FC236}">
                <a16:creationId xmlns:a16="http://schemas.microsoft.com/office/drawing/2014/main" id="{46E34F37-8B99-8053-BCEE-D291EBB11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468" y="5270121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36" name="Text Box 22">
            <a:extLst>
              <a:ext uri="{FF2B5EF4-FFF2-40B4-BE49-F238E27FC236}">
                <a16:creationId xmlns:a16="http://schemas.microsoft.com/office/drawing/2014/main" id="{6637E6B4-0A6A-AC41-03B7-12ACF6FF3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711" y="5270121"/>
            <a:ext cx="1426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٤٤ م</a:t>
            </a:r>
            <a:endParaRPr lang="en-US" sz="2400" b="1" dirty="0"/>
          </a:p>
        </p:txBody>
      </p:sp>
      <p:grpSp>
        <p:nvGrpSpPr>
          <p:cNvPr id="41" name="Group 38">
            <a:extLst>
              <a:ext uri="{FF2B5EF4-FFF2-40B4-BE49-F238E27FC236}">
                <a16:creationId xmlns:a16="http://schemas.microsoft.com/office/drawing/2014/main" id="{7E52A90D-70F5-3882-9BCC-729214143E04}"/>
              </a:ext>
            </a:extLst>
          </p:cNvPr>
          <p:cNvGrpSpPr>
            <a:grpSpLocks/>
          </p:cNvGrpSpPr>
          <p:nvPr/>
        </p:nvGrpSpPr>
        <p:grpSpPr bwMode="auto">
          <a:xfrm>
            <a:off x="3591859" y="4349600"/>
            <a:ext cx="625476" cy="817563"/>
            <a:chOff x="835" y="2886"/>
            <a:chExt cx="394" cy="515"/>
          </a:xfrm>
        </p:grpSpPr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D5DDF088-E08D-3113-1245-3C7697F5F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2886"/>
              <a:ext cx="3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 dirty="0">
                  <a:solidFill>
                    <a:srgbClr val="C00000"/>
                  </a:solidFill>
                </a:rPr>
                <a:t>٢٢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6570F272-78A1-2120-ED35-675B5EF0D5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9" y="3135"/>
              <a:ext cx="2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Text Box 37">
              <a:extLst>
                <a:ext uri="{FF2B5EF4-FFF2-40B4-BE49-F238E27FC236}">
                  <a16:creationId xmlns:a16="http://schemas.microsoft.com/office/drawing/2014/main" id="{69B5DBB3-2002-CF4A-0170-878CF324B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113"/>
              <a:ext cx="3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>
                  <a:solidFill>
                    <a:srgbClr val="C00000"/>
                  </a:solidFill>
                </a:rPr>
                <a:t>٧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3" name="Text Box 21">
            <a:extLst>
              <a:ext uri="{FF2B5EF4-FFF2-40B4-BE49-F238E27FC236}">
                <a16:creationId xmlns:a16="http://schemas.microsoft.com/office/drawing/2014/main" id="{4920F51E-9A3D-1F1E-E82A-69CED775A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987" y="4476009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مـح =</a:t>
            </a:r>
            <a:endParaRPr lang="en-US" sz="2400" b="1"/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A7004BA6-6D5E-7249-085C-90D5A60B3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346" y="4479184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47" name="Text Box 22">
            <a:extLst>
              <a:ext uri="{FF2B5EF4-FFF2-40B4-BE49-F238E27FC236}">
                <a16:creationId xmlns:a16="http://schemas.microsoft.com/office/drawing/2014/main" id="{D012DA68-00AB-4F52-A919-A1ECA23C6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291" y="4479184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4E61C46D-3198-10EC-1295-CEFDE1A42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243" y="4464670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نـق</a:t>
            </a:r>
            <a:endParaRPr lang="en-US" sz="2400" b="1" dirty="0"/>
          </a:p>
        </p:txBody>
      </p:sp>
      <p:sp>
        <p:nvSpPr>
          <p:cNvPr id="51" name="Text Box 22">
            <a:extLst>
              <a:ext uri="{FF2B5EF4-FFF2-40B4-BE49-F238E27FC236}">
                <a16:creationId xmlns:a16="http://schemas.microsoft.com/office/drawing/2014/main" id="{4185FCE8-D8CB-5EFA-AF36-234655C4A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788" y="4479184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٢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3" name="Text Box 22">
            <a:extLst>
              <a:ext uri="{FF2B5EF4-FFF2-40B4-BE49-F238E27FC236}">
                <a16:creationId xmlns:a16="http://schemas.microsoft.com/office/drawing/2014/main" id="{3D9BC8F9-0F58-AFAD-A186-59C97ACD0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740" y="4479184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9C12380D-AA26-F097-3122-B851B5EA4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314" y="5227141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57" name="Text Box 22">
            <a:extLst>
              <a:ext uri="{FF2B5EF4-FFF2-40B4-BE49-F238E27FC236}">
                <a16:creationId xmlns:a16="http://schemas.microsoft.com/office/drawing/2014/main" id="{FD2AAF9C-EDAD-942D-C0C3-4A47108D4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885" y="5227141"/>
            <a:ext cx="129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٢٦٤ سم</a:t>
            </a:r>
            <a:endParaRPr lang="en-US" sz="2400" b="1" dirty="0"/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7A70F7F1-3AE4-11DB-4A32-5878D58B7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226" y="4514048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٤٢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1A1C75AF-404E-6BB1-8543-4D7591C4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119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6" grpId="1"/>
      <p:bldP spid="28" grpId="0"/>
      <p:bldP spid="30" grpId="0"/>
      <p:bldP spid="30" grpId="1"/>
      <p:bldP spid="32" grpId="0"/>
      <p:bldP spid="34" grpId="0"/>
      <p:bldP spid="36" grpId="0"/>
      <p:bldP spid="43" grpId="0"/>
      <p:bldP spid="45" grpId="0"/>
      <p:bldP spid="45" grpId="1"/>
      <p:bldP spid="47" grpId="0"/>
      <p:bldP spid="49" grpId="0"/>
      <p:bldP spid="49" grpId="1"/>
      <p:bldP spid="51" grpId="0"/>
      <p:bldP spid="53" grpId="0"/>
      <p:bldP spid="55" grpId="0"/>
      <p:bldP spid="57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EE47EEF-FB80-2417-E72B-3DD0E530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155" y="1897837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081D28-9EBC-3B9A-46FB-DA377BBE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03" y="1203298"/>
            <a:ext cx="163636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97BB10C-3D0E-FC0B-13EF-0AF34E30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96" y="2007374"/>
            <a:ext cx="4838700" cy="390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92B9D20-2836-B8A7-25A3-4A65CE8F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36" y="3381539"/>
            <a:ext cx="2470001" cy="223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21">
            <a:extLst>
              <a:ext uri="{FF2B5EF4-FFF2-40B4-BE49-F238E27FC236}">
                <a16:creationId xmlns:a16="http://schemas.microsoft.com/office/drawing/2014/main" id="{F5430390-ACD8-2B94-C0D9-A820487B1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3069" y="3824926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مـح =</a:t>
            </a:r>
            <a:endParaRPr lang="en-US" sz="2400" b="1"/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C0B651C9-380B-5D2E-B7A8-8DEE13878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516" y="3828101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823B8BAE-5566-C664-B6ED-B92D5FAA2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461" y="3828101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034704B9-C9BA-EF8D-3D46-1CD21FEC0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413" y="3813587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ق</a:t>
            </a:r>
            <a:endParaRPr lang="en-US" sz="2400" b="1" dirty="0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AE702480-E5D8-1A1C-5042-20013B1B5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475" y="3823636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2BFC50A1-FBA9-A4F4-23AF-2923F7AE5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827" y="3838150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٢١.٤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8213F628-23DC-E8E2-9E51-8E49C09D7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564" y="4612052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30A16075-9997-5E8B-88C6-6C3DC94E5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30" y="4612052"/>
            <a:ext cx="1426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٦٧.١٩٢ </a:t>
            </a:r>
            <a:endParaRPr lang="en-US" sz="2400" b="1" dirty="0"/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06527313-D536-021B-DB8B-6865FD73D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389" y="4597538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≈</a:t>
            </a:r>
            <a:endParaRPr lang="en-US" sz="2400" b="1" dirty="0"/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B4C059DC-4CE3-6FE7-36A6-F629FFBEB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860" y="4597538"/>
            <a:ext cx="1282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٦٧.٢ سم</a:t>
            </a:r>
            <a:endParaRPr lang="en-US" sz="2400" b="1" dirty="0"/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F47737DB-2596-823A-D00F-10E5E540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628" y="5616466"/>
            <a:ext cx="57999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أي أن عقرب الدقائق يقطع </a:t>
            </a:r>
            <a:r>
              <a:rPr lang="ar-SA" sz="2400" b="1" dirty="0"/>
              <a:t>٦٧.٢ سم </a:t>
            </a:r>
            <a:r>
              <a:rPr lang="ar-SA" sz="2400" b="1" dirty="0">
                <a:solidFill>
                  <a:srgbClr val="C00000"/>
                </a:solidFill>
              </a:rPr>
              <a:t>تقريبا في الساعة 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0C9B26BC-0EA9-8FB7-34D8-70987CD9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311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9" grpId="1"/>
      <p:bldP spid="21" grpId="0"/>
      <p:bldP spid="23" grpId="0"/>
      <p:bldP spid="23" grpId="1"/>
      <p:bldP spid="25" grpId="0"/>
      <p:bldP spid="27" grpId="0"/>
      <p:bldP spid="29" grpId="0"/>
      <p:bldP spid="31" grpId="0"/>
      <p:bldP spid="33" grpId="0"/>
      <p:bldP spid="35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DE2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pct20">
                <a:fgClr>
                  <a:srgbClr val="D883FF"/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464407" y="2527271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E75491B-B61F-F2B3-864A-937840D4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28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DE2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pct20">
                <a:fgClr>
                  <a:srgbClr val="D883FF"/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محيط الدائرة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464407" y="2527271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015988D-21EE-326E-9B42-BD1051EA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252</a:t>
            </a:fld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1DAD93-11FC-B9A9-6049-5E2697E0F2A1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٨-٢</a:t>
            </a:r>
            <a:endParaRPr lang="ar-SA" sz="4500" dirty="0">
              <a:solidFill>
                <a:srgbClr val="C00000"/>
              </a:solidFill>
              <a:latin typeface="18 Khebrat Musamim" pitchFamily="2" charset="0"/>
              <a:cs typeface="KufiStandardG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محيط الدائرة 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69DD3E3-64DE-01AD-A310-A346B168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E35D540-F196-EA4F-003E-3EBC379C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254</a:t>
            </a:fld>
            <a:endParaRPr lang="en-US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9525BFB-9823-BBD7-C03A-57C9E342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54855" y="-2354455"/>
            <a:ext cx="6681775" cy="11743133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54750"/>
            <a:chOff x="760246" y="392652"/>
            <a:chExt cx="11420963" cy="6454750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45475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 Box 17">
            <a:extLst>
              <a:ext uri="{FF2B5EF4-FFF2-40B4-BE49-F238E27FC236}">
                <a16:creationId xmlns:a16="http://schemas.microsoft.com/office/drawing/2014/main" id="{514B6079-A979-78E6-3A0B-CC9D7302D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035" y="1965312"/>
            <a:ext cx="147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الدائرة هي :</a:t>
            </a:r>
            <a:endParaRPr lang="en-US" sz="2400" b="1"/>
          </a:p>
        </p:txBody>
      </p:sp>
      <p:sp>
        <p:nvSpPr>
          <p:cNvPr id="84" name="Text Box 18">
            <a:extLst>
              <a:ext uri="{FF2B5EF4-FFF2-40B4-BE49-F238E27FC236}">
                <a16:creationId xmlns:a16="http://schemas.microsoft.com/office/drawing/2014/main" id="{65F9EF66-896A-2A84-40F9-FDBDA472C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572" y="1965312"/>
            <a:ext cx="669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00"/>
                </a:solidFill>
              </a:rPr>
              <a:t>مجموعة نقاط المستوى التي تبعد البعد نفسه عن نقطة ثابتة تسمى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86" name="Oval 102">
            <a:extLst>
              <a:ext uri="{FF2B5EF4-FFF2-40B4-BE49-F238E27FC236}">
                <a16:creationId xmlns:a16="http://schemas.microsoft.com/office/drawing/2014/main" id="{FCAA6BAE-4A5D-D60B-BB2D-C92276B9C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085" y="4162412"/>
            <a:ext cx="2519362" cy="25193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8" name="Text Box 103">
            <a:extLst>
              <a:ext uri="{FF2B5EF4-FFF2-40B4-BE49-F238E27FC236}">
                <a16:creationId xmlns:a16="http://schemas.microsoft.com/office/drawing/2014/main" id="{F7413A1B-D9A4-10F4-FF57-8E8D30188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872" y="5243499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90" name="Text Box 104">
            <a:extLst>
              <a:ext uri="{FF2B5EF4-FFF2-40B4-BE49-F238E27FC236}">
                <a16:creationId xmlns:a16="http://schemas.microsoft.com/office/drawing/2014/main" id="{E781414B-C3A0-5767-DCD7-0C071D6F4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922" y="2038337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chemeClr val="accent2"/>
                </a:solidFill>
              </a:rPr>
              <a:t>المركز</a:t>
            </a:r>
            <a:endParaRPr lang="en-US" sz="2400" b="1"/>
          </a:p>
        </p:txBody>
      </p:sp>
      <p:sp>
        <p:nvSpPr>
          <p:cNvPr id="92" name="Line 105">
            <a:extLst>
              <a:ext uri="{FF2B5EF4-FFF2-40B4-BE49-F238E27FC236}">
                <a16:creationId xmlns:a16="http://schemas.microsoft.com/office/drawing/2014/main" id="{795EF03E-C180-D35F-C1DB-8CFC2937D5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2622" y="5424474"/>
            <a:ext cx="125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4" name="Text Box 106">
            <a:extLst>
              <a:ext uri="{FF2B5EF4-FFF2-40B4-BE49-F238E27FC236}">
                <a16:creationId xmlns:a16="http://schemas.microsoft.com/office/drawing/2014/main" id="{657AADCC-40FA-3969-B9FC-F4205B4C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310" y="2720962"/>
            <a:ext cx="615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00"/>
                </a:solidFill>
              </a:rPr>
              <a:t>القطعة المستقيمة من المركز إلى أي نقطة على الدائرة تسمى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96" name="Text Box 107">
            <a:extLst>
              <a:ext uri="{FF2B5EF4-FFF2-40B4-BE49-F238E27FC236}">
                <a16:creationId xmlns:a16="http://schemas.microsoft.com/office/drawing/2014/main" id="{78C94B9E-B6BF-9F38-7375-6E6CA0784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935" y="2757474"/>
            <a:ext cx="1477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chemeClr val="accent2"/>
                </a:solidFill>
              </a:rPr>
              <a:t>نصف القطر</a:t>
            </a:r>
            <a:endParaRPr lang="en-US" sz="2400" b="1"/>
          </a:p>
        </p:txBody>
      </p:sp>
      <p:sp>
        <p:nvSpPr>
          <p:cNvPr id="98" name="Line 108">
            <a:extLst>
              <a:ext uri="{FF2B5EF4-FFF2-40B4-BE49-F238E27FC236}">
                <a16:creationId xmlns:a16="http://schemas.microsoft.com/office/drawing/2014/main" id="{A7CACBB0-1BC2-FA3B-2DB9-2227AF264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0085" y="4241787"/>
            <a:ext cx="1692275" cy="13319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" name="Line 109">
            <a:extLst>
              <a:ext uri="{FF2B5EF4-FFF2-40B4-BE49-F238E27FC236}">
                <a16:creationId xmlns:a16="http://schemas.microsoft.com/office/drawing/2014/main" id="{6F2933F7-5583-5454-AA16-7534F8B248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5197" y="4614849"/>
            <a:ext cx="1981200" cy="16208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2" name="Text Box 110">
            <a:extLst>
              <a:ext uri="{FF2B5EF4-FFF2-40B4-BE49-F238E27FC236}">
                <a16:creationId xmlns:a16="http://schemas.microsoft.com/office/drawing/2014/main" id="{D771B5C7-C0FE-E45B-0B54-1EC2F7E9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210" y="3379774"/>
            <a:ext cx="594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00"/>
                </a:solidFill>
              </a:rPr>
              <a:t>القطعة المستقيمة التي تصل بين نقطتين على الدائرة تسمى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104" name="Text Box 111">
            <a:extLst>
              <a:ext uri="{FF2B5EF4-FFF2-40B4-BE49-F238E27FC236}">
                <a16:creationId xmlns:a16="http://schemas.microsoft.com/office/drawing/2014/main" id="{EA520608-7039-D630-AB10-44EF7AF4D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210" y="3416287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chemeClr val="accent2"/>
                </a:solidFill>
              </a:rPr>
              <a:t>وتر</a:t>
            </a:r>
            <a:endParaRPr lang="en-US" sz="2400" b="1"/>
          </a:p>
        </p:txBody>
      </p:sp>
      <p:sp>
        <p:nvSpPr>
          <p:cNvPr id="106" name="Text Box 112">
            <a:extLst>
              <a:ext uri="{FF2B5EF4-FFF2-40B4-BE49-F238E27FC236}">
                <a16:creationId xmlns:a16="http://schemas.microsoft.com/office/drawing/2014/main" id="{38F67F5E-53B8-14FB-81C0-04CBD9E7C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747" y="4021124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00"/>
                </a:solidFill>
              </a:rPr>
              <a:t>الوتر الذي يمر بمركز الدائرة يسمى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108" name="Text Box 113">
            <a:extLst>
              <a:ext uri="{FF2B5EF4-FFF2-40B4-BE49-F238E27FC236}">
                <a16:creationId xmlns:a16="http://schemas.microsoft.com/office/drawing/2014/main" id="{56308291-816D-DF64-0082-03EC1C25B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485" y="4100499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chemeClr val="accent2"/>
                </a:solidFill>
              </a:rPr>
              <a:t>القطر</a:t>
            </a:r>
            <a:endParaRPr lang="en-US" sz="2400" b="1"/>
          </a:p>
        </p:txBody>
      </p:sp>
      <p:sp>
        <p:nvSpPr>
          <p:cNvPr id="110" name="Text Box 117">
            <a:extLst>
              <a:ext uri="{FF2B5EF4-FFF2-40B4-BE49-F238E27FC236}">
                <a16:creationId xmlns:a16="http://schemas.microsoft.com/office/drawing/2014/main" id="{CCBB6230-57A5-0B1F-6900-989537B75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747" y="4705337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00"/>
                </a:solidFill>
              </a:rPr>
              <a:t>القطر هو أطول وتر في الدائرة .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112" name="Text Box 119">
            <a:extLst>
              <a:ext uri="{FF2B5EF4-FFF2-40B4-BE49-F238E27FC236}">
                <a16:creationId xmlns:a16="http://schemas.microsoft.com/office/drawing/2014/main" id="{2684D981-258A-B1D0-BC0D-B80E7B8B9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347" y="5457812"/>
            <a:ext cx="280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00"/>
                </a:solidFill>
              </a:rPr>
              <a:t>المسافة حول الدائرة تسمى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114" name="Text Box 120">
            <a:extLst>
              <a:ext uri="{FF2B5EF4-FFF2-40B4-BE49-F238E27FC236}">
                <a16:creationId xmlns:a16="http://schemas.microsoft.com/office/drawing/2014/main" id="{27764672-FCA2-20E7-F795-EC9AD369C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697" y="5537187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>
                <a:solidFill>
                  <a:schemeClr val="accent2"/>
                </a:solidFill>
              </a:rPr>
              <a:t>المحيط</a:t>
            </a:r>
            <a:endParaRPr lang="en-US" sz="2400" b="1"/>
          </a:p>
        </p:txBody>
      </p:sp>
      <p:pic>
        <p:nvPicPr>
          <p:cNvPr id="116" name="Picture 2">
            <a:extLst>
              <a:ext uri="{FF2B5EF4-FFF2-40B4-BE49-F238E27FC236}">
                <a16:creationId xmlns:a16="http://schemas.microsoft.com/office/drawing/2014/main" id="{0DAEAF08-6CE3-7043-344A-9FCD1FE4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73" y="1047496"/>
            <a:ext cx="163636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2A0A3F7-B607-9B4F-39C7-6E7B946D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4" grpId="0"/>
      <p:bldP spid="86" grpId="0" animBg="1"/>
      <p:bldP spid="88" grpId="0"/>
      <p:bldP spid="90" grpId="0"/>
      <p:bldP spid="92" grpId="0" animBg="1"/>
      <p:bldP spid="94" grpId="0"/>
      <p:bldP spid="96" grpId="0"/>
      <p:bldP spid="98" grpId="0" animBg="1"/>
      <p:bldP spid="100" grpId="0" animBg="1"/>
      <p:bldP spid="102" grpId="0"/>
      <p:bldP spid="104" grpId="0"/>
      <p:bldP spid="106" grpId="0"/>
      <p:bldP spid="108" grpId="0"/>
      <p:bldP spid="110" grpId="0"/>
      <p:bldP spid="112" grpId="0"/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173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108994" cy="6341214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90D20E7F-8B04-0D1A-F1A6-6CD95F1B426B}"/>
              </a:ext>
            </a:extLst>
          </p:cNvPr>
          <p:cNvSpPr txBox="1">
            <a:spLocks noChangeArrowheads="1"/>
          </p:cNvSpPr>
          <p:nvPr/>
        </p:nvSpPr>
        <p:spPr bwMode="auto">
          <a:xfrm rot="18388531">
            <a:off x="4299479" y="5122479"/>
            <a:ext cx="147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نصف قطر</a:t>
            </a:r>
            <a:endParaRPr lang="en-US" sz="2400" b="1"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F1E33650-C3E2-068C-C73C-8C0E05F68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016" y="2884104"/>
            <a:ext cx="3598863" cy="35988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C860C651-3CB8-9658-7D01-E623F8788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841" y="4482717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●</a:t>
            </a:r>
          </a:p>
        </p:txBody>
      </p:sp>
      <p:sp>
        <p:nvSpPr>
          <p:cNvPr id="5" name="AutoShape 22">
            <a:extLst>
              <a:ext uri="{FF2B5EF4-FFF2-40B4-BE49-F238E27FC236}">
                <a16:creationId xmlns:a16="http://schemas.microsoft.com/office/drawing/2014/main" id="{66BEAE9E-3F9B-670D-74C5-F83E813C8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729" y="1299779"/>
            <a:ext cx="43195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8A3B673-B9E4-20B3-1896-AE97ECB0C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379" y="1442654"/>
            <a:ext cx="341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006600"/>
                </a:solidFill>
              </a:rPr>
              <a:t>أذكر اسم كل عنصر مما يأتي :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20" name="Line 23">
            <a:extLst>
              <a:ext uri="{FF2B5EF4-FFF2-40B4-BE49-F238E27FC236}">
                <a16:creationId xmlns:a16="http://schemas.microsoft.com/office/drawing/2014/main" id="{82E21F6B-94EB-5FC2-D1BB-45589AE076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07591" y="4662104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9B8AF82A-3293-0635-A4A2-B16C2A429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854" y="3279392"/>
            <a:ext cx="147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وتر</a:t>
            </a:r>
            <a:endParaRPr lang="en-US" sz="2400" b="1"/>
          </a:p>
        </p:txBody>
      </p:sp>
      <p:sp>
        <p:nvSpPr>
          <p:cNvPr id="24" name="Line 25">
            <a:extLst>
              <a:ext uri="{FF2B5EF4-FFF2-40B4-BE49-F238E27FC236}">
                <a16:creationId xmlns:a16="http://schemas.microsoft.com/office/drawing/2014/main" id="{B8AFD304-13D3-D0AE-6E42-A49FF3CBD0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88354" y="3711192"/>
            <a:ext cx="3024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39D84403-EC63-8FE7-6E3D-7335A09111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5329" y="2904742"/>
            <a:ext cx="1765300" cy="2628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A2ACF2B5-1156-055C-228F-6A949C1A49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01016" y="4662104"/>
            <a:ext cx="3598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2812D2D0-EBB8-170E-F145-FC84636F4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829" y="4250942"/>
            <a:ext cx="147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قطر</a:t>
            </a:r>
            <a:endParaRPr lang="en-US" sz="2400" b="1"/>
          </a:p>
        </p:txBody>
      </p:sp>
      <p:sp>
        <p:nvSpPr>
          <p:cNvPr id="32" name="Line 30">
            <a:extLst>
              <a:ext uri="{FF2B5EF4-FFF2-40B4-BE49-F238E27FC236}">
                <a16:creationId xmlns:a16="http://schemas.microsoft.com/office/drawing/2014/main" id="{56A26C68-6761-E990-D9D0-88ADE55C7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3204" y="3085717"/>
            <a:ext cx="1657350" cy="3203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10D0DFBA-33F6-3A2D-708C-16530AADA1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6666" y="4662104"/>
            <a:ext cx="1042988" cy="1512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AAF39101-1EB1-A456-6F0B-5188CA580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579" y="4250942"/>
            <a:ext cx="147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نصف قطر</a:t>
            </a:r>
            <a:endParaRPr lang="en-US" sz="2400" b="1"/>
          </a:p>
        </p:txBody>
      </p:sp>
      <p:sp>
        <p:nvSpPr>
          <p:cNvPr id="38" name="Text Box 33">
            <a:extLst>
              <a:ext uri="{FF2B5EF4-FFF2-40B4-BE49-F238E27FC236}">
                <a16:creationId xmlns:a16="http://schemas.microsoft.com/office/drawing/2014/main" id="{290BAA53-3AA8-B38E-740B-7A5B9E4C2A17}"/>
              </a:ext>
            </a:extLst>
          </p:cNvPr>
          <p:cNvSpPr txBox="1">
            <a:spLocks noChangeArrowheads="1"/>
          </p:cNvSpPr>
          <p:nvPr/>
        </p:nvSpPr>
        <p:spPr bwMode="auto">
          <a:xfrm rot="18337262">
            <a:off x="3935941" y="4000117"/>
            <a:ext cx="147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وتر</a:t>
            </a:r>
            <a:endParaRPr lang="en-US" sz="2400" b="1"/>
          </a:p>
        </p:txBody>
      </p:sp>
      <p:sp>
        <p:nvSpPr>
          <p:cNvPr id="40" name="Text Box 34">
            <a:extLst>
              <a:ext uri="{FF2B5EF4-FFF2-40B4-BE49-F238E27FC236}">
                <a16:creationId xmlns:a16="http://schemas.microsoft.com/office/drawing/2014/main" id="{1A64EF4C-0A04-233E-D005-FCAC692016CE}"/>
              </a:ext>
            </a:extLst>
          </p:cNvPr>
          <p:cNvSpPr txBox="1">
            <a:spLocks noChangeArrowheads="1"/>
          </p:cNvSpPr>
          <p:nvPr/>
        </p:nvSpPr>
        <p:spPr bwMode="auto">
          <a:xfrm rot="3835742">
            <a:off x="4937654" y="3898517"/>
            <a:ext cx="147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قطر</a:t>
            </a:r>
            <a:endParaRPr lang="en-US" sz="2400" b="1"/>
          </a:p>
        </p:txBody>
      </p:sp>
      <p:sp>
        <p:nvSpPr>
          <p:cNvPr id="42" name="Text Box 35">
            <a:extLst>
              <a:ext uri="{FF2B5EF4-FFF2-40B4-BE49-F238E27FC236}">
                <a16:creationId xmlns:a16="http://schemas.microsoft.com/office/drawing/2014/main" id="{9B20352D-F513-91FF-A4D9-8DFB14A7E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491" y="4684329"/>
            <a:ext cx="147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المركز</a:t>
            </a:r>
            <a:endParaRPr lang="en-US" sz="2400" b="1"/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49AE4A69-6D85-9364-EE23-C3DC1F25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917" y="669301"/>
            <a:ext cx="163636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684A93AD-21FE-39E0-08DC-8092E96E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  <p:bldP spid="5" grpId="0" animBg="1"/>
      <p:bldP spid="8" grpId="0"/>
      <p:bldP spid="20" grpId="0" animBg="1"/>
      <p:bldP spid="20" grpId="1" animBg="1"/>
      <p:bldP spid="22" grpId="0"/>
      <p:bldP spid="22" grpId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/>
      <p:bldP spid="30" grpId="1"/>
      <p:bldP spid="32" grpId="0" animBg="1"/>
      <p:bldP spid="32" grpId="1" animBg="1"/>
      <p:bldP spid="34" grpId="0" animBg="1"/>
      <p:bldP spid="34" grpId="1" animBg="1"/>
      <p:bldP spid="36" grpId="0"/>
      <p:bldP spid="36" grpId="1"/>
      <p:bldP spid="38" grpId="0"/>
      <p:bldP spid="38" grpId="1"/>
      <p:bldP spid="40" grpId="0"/>
      <p:bldP spid="40" grpId="1"/>
      <p:bldP spid="42" grpId="0"/>
      <p:bldP spid="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82203" y="-2381802"/>
            <a:ext cx="6505549" cy="11621602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341214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>
            <a:extLst>
              <a:ext uri="{FF2B5EF4-FFF2-40B4-BE49-F238E27FC236}">
                <a16:creationId xmlns:a16="http://schemas.microsoft.com/office/drawing/2014/main" id="{A839FB9C-D7E0-85CE-78C4-9AE9F9D6B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281091"/>
            <a:ext cx="2592387" cy="755650"/>
          </a:xfrm>
          <a:prstGeom prst="octagon">
            <a:avLst>
              <a:gd name="adj" fmla="val 29287"/>
            </a:avLst>
          </a:prstGeom>
          <a:solidFill>
            <a:srgbClr val="0000FF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/>
              <a:t>العنصر</a:t>
            </a:r>
            <a:endParaRPr lang="en-US" sz="2400" b="1"/>
          </a:p>
        </p:txBody>
      </p:sp>
      <p:sp>
        <p:nvSpPr>
          <p:cNvPr id="3" name="AutoShape 20">
            <a:extLst>
              <a:ext uri="{FF2B5EF4-FFF2-40B4-BE49-F238E27FC236}">
                <a16:creationId xmlns:a16="http://schemas.microsoft.com/office/drawing/2014/main" id="{83E6E39F-50D6-3D8C-F67B-47523B20F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1281091"/>
            <a:ext cx="2592387" cy="755650"/>
          </a:xfrm>
          <a:prstGeom prst="octagon">
            <a:avLst>
              <a:gd name="adj" fmla="val 29287"/>
            </a:avLst>
          </a:prstGeom>
          <a:solidFill>
            <a:srgbClr val="0000FF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/>
              <a:t>الرمز</a:t>
            </a:r>
            <a:endParaRPr lang="en-US" sz="2400" b="1"/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5BD4913F-AC18-90F1-7663-5272BF906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17716"/>
            <a:ext cx="25923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/>
              <a:t>المحيط</a:t>
            </a:r>
            <a:endParaRPr lang="en-US" sz="2400" b="1"/>
          </a:p>
        </p:txBody>
      </p:sp>
      <p:sp>
        <p:nvSpPr>
          <p:cNvPr id="5" name="AutoShape 22">
            <a:extLst>
              <a:ext uri="{FF2B5EF4-FFF2-40B4-BE49-F238E27FC236}">
                <a16:creationId xmlns:a16="http://schemas.microsoft.com/office/drawing/2014/main" id="{CF66F7F3-790C-76E4-9BC9-C12A0008F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2217716"/>
            <a:ext cx="25923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2400" b="1"/>
              <a:t>مـح</a:t>
            </a:r>
            <a:endParaRPr lang="en-US" sz="2400" b="1"/>
          </a:p>
        </p:txBody>
      </p:sp>
      <p:sp>
        <p:nvSpPr>
          <p:cNvPr id="17" name="AutoShape 25">
            <a:extLst>
              <a:ext uri="{FF2B5EF4-FFF2-40B4-BE49-F238E27FC236}">
                <a16:creationId xmlns:a16="http://schemas.microsoft.com/office/drawing/2014/main" id="{73E34AFF-AA73-C16B-A73A-76619959B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16241"/>
            <a:ext cx="25923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sz="2400" b="1"/>
              <a:t>نصف القطر</a:t>
            </a:r>
            <a:endParaRPr lang="en-US" sz="2400" b="1"/>
          </a:p>
        </p:txBody>
      </p:sp>
      <p:sp>
        <p:nvSpPr>
          <p:cNvPr id="19" name="AutoShape 26">
            <a:extLst>
              <a:ext uri="{FF2B5EF4-FFF2-40B4-BE49-F238E27FC236}">
                <a16:creationId xmlns:a16="http://schemas.microsoft.com/office/drawing/2014/main" id="{71641E0F-17C7-A750-D974-6CE6D9659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3116241"/>
            <a:ext cx="25923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sz="2400" b="1"/>
              <a:t>نـق</a:t>
            </a:r>
            <a:endParaRPr lang="en-US" sz="2400" b="1"/>
          </a:p>
        </p:txBody>
      </p:sp>
      <p:sp>
        <p:nvSpPr>
          <p:cNvPr id="21" name="AutoShape 29">
            <a:extLst>
              <a:ext uri="{FF2B5EF4-FFF2-40B4-BE49-F238E27FC236}">
                <a16:creationId xmlns:a16="http://schemas.microsoft.com/office/drawing/2014/main" id="{9544E62C-4913-07C0-3C5A-755D99F70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0641"/>
            <a:ext cx="25923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sz="2400" b="1"/>
              <a:t>القطر</a:t>
            </a:r>
            <a:endParaRPr lang="en-US" sz="2400" b="1"/>
          </a:p>
        </p:txBody>
      </p:sp>
      <p:sp>
        <p:nvSpPr>
          <p:cNvPr id="23" name="AutoShape 30">
            <a:extLst>
              <a:ext uri="{FF2B5EF4-FFF2-40B4-BE49-F238E27FC236}">
                <a16:creationId xmlns:a16="http://schemas.microsoft.com/office/drawing/2014/main" id="{5767701C-6826-6149-06FD-5A6E9406F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4030641"/>
            <a:ext cx="25923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sz="2400" b="1"/>
              <a:t>ق</a:t>
            </a:r>
            <a:endParaRPr lang="en-US" sz="2400" b="1"/>
          </a:p>
        </p:txBody>
      </p:sp>
      <p:sp>
        <p:nvSpPr>
          <p:cNvPr id="25" name="AutoShape 31">
            <a:extLst>
              <a:ext uri="{FF2B5EF4-FFF2-40B4-BE49-F238E27FC236}">
                <a16:creationId xmlns:a16="http://schemas.microsoft.com/office/drawing/2014/main" id="{4AD10181-42EC-B817-C838-D6B4F83E4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952979"/>
            <a:ext cx="25923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sz="2400" b="1"/>
              <a:t>النسبة التقريبية</a:t>
            </a:r>
            <a:endParaRPr lang="en-US" sz="2400" b="1"/>
          </a:p>
        </p:txBody>
      </p:sp>
      <p:sp>
        <p:nvSpPr>
          <p:cNvPr id="27" name="AutoShape 32">
            <a:extLst>
              <a:ext uri="{FF2B5EF4-FFF2-40B4-BE49-F238E27FC236}">
                <a16:creationId xmlns:a16="http://schemas.microsoft.com/office/drawing/2014/main" id="{0957C8F1-D5FD-407F-2891-4C363413A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4952979"/>
            <a:ext cx="2592387" cy="755650"/>
          </a:xfrm>
          <a:prstGeom prst="octagon">
            <a:avLst>
              <a:gd name="adj" fmla="val 29287"/>
            </a:avLst>
          </a:prstGeom>
          <a:solidFill>
            <a:srgbClr val="FF99CC">
              <a:alpha val="3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ar-SA" sz="2400" b="1"/>
              <a:t>ط</a:t>
            </a:r>
            <a:endParaRPr lang="en-US" sz="2400" b="1"/>
          </a:p>
        </p:txBody>
      </p:sp>
      <p:grpSp>
        <p:nvGrpSpPr>
          <p:cNvPr id="34" name="Group 39">
            <a:extLst>
              <a:ext uri="{FF2B5EF4-FFF2-40B4-BE49-F238E27FC236}">
                <a16:creationId xmlns:a16="http://schemas.microsoft.com/office/drawing/2014/main" id="{977D3EEE-1CE3-4A33-94D7-7F8945F34DEE}"/>
              </a:ext>
            </a:extLst>
          </p:cNvPr>
          <p:cNvGrpSpPr>
            <a:grpSpLocks/>
          </p:cNvGrpSpPr>
          <p:nvPr/>
        </p:nvGrpSpPr>
        <p:grpSpPr bwMode="auto">
          <a:xfrm>
            <a:off x="3324225" y="5864211"/>
            <a:ext cx="4860925" cy="817563"/>
            <a:chOff x="2222" y="3516"/>
            <a:chExt cx="3062" cy="515"/>
          </a:xfrm>
        </p:grpSpPr>
        <p:sp>
          <p:nvSpPr>
            <p:cNvPr id="29" name="AutoShape 33">
              <a:extLst>
                <a:ext uri="{FF2B5EF4-FFF2-40B4-BE49-F238E27FC236}">
                  <a16:creationId xmlns:a16="http://schemas.microsoft.com/office/drawing/2014/main" id="{06B31A59-14B8-A6B0-CA85-9BADCC3D0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3521"/>
              <a:ext cx="3062" cy="476"/>
            </a:xfrm>
            <a:prstGeom prst="octagon">
              <a:avLst>
                <a:gd name="adj" fmla="val 29287"/>
              </a:avLst>
            </a:prstGeom>
            <a:solidFill>
              <a:srgbClr val="FF99CC">
                <a:alpha val="31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ar-SA" sz="2400" b="1" dirty="0"/>
                <a:t>ط = ٣.١٤            أو       </a:t>
              </a:r>
              <a:endParaRPr lang="en-US" sz="2400" b="1" dirty="0"/>
            </a:p>
          </p:txBody>
        </p:sp>
        <p:grpSp>
          <p:nvGrpSpPr>
            <p:cNvPr id="30" name="Group 38">
              <a:extLst>
                <a:ext uri="{FF2B5EF4-FFF2-40B4-BE49-F238E27FC236}">
                  <a16:creationId xmlns:a16="http://schemas.microsoft.com/office/drawing/2014/main" id="{C604F554-C5D6-2D1F-DE1A-488649090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2" y="3516"/>
              <a:ext cx="394" cy="515"/>
              <a:chOff x="835" y="2886"/>
              <a:chExt cx="394" cy="515"/>
            </a:xfrm>
          </p:grpSpPr>
          <p:sp>
            <p:nvSpPr>
              <p:cNvPr id="31" name="Text Box 35">
                <a:extLst>
                  <a:ext uri="{FF2B5EF4-FFF2-40B4-BE49-F238E27FC236}">
                    <a16:creationId xmlns:a16="http://schemas.microsoft.com/office/drawing/2014/main" id="{9FB459EE-0FBB-AD03-751A-0479BDDD51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5" y="2886"/>
                <a:ext cx="38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400" b="1" dirty="0"/>
                  <a:t>٢٢</a:t>
                </a:r>
                <a:endParaRPr lang="en-US" sz="2400" b="1" dirty="0"/>
              </a:p>
            </p:txBody>
          </p:sp>
          <p:sp>
            <p:nvSpPr>
              <p:cNvPr id="32" name="Line 36">
                <a:extLst>
                  <a:ext uri="{FF2B5EF4-FFF2-40B4-BE49-F238E27FC236}">
                    <a16:creationId xmlns:a16="http://schemas.microsoft.com/office/drawing/2014/main" id="{22D341A0-A2C0-8F4B-2668-0606A7730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9" y="3135"/>
                <a:ext cx="24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Text Box 37">
                <a:extLst>
                  <a:ext uri="{FF2B5EF4-FFF2-40B4-BE49-F238E27FC236}">
                    <a16:creationId xmlns:a16="http://schemas.microsoft.com/office/drawing/2014/main" id="{03D6EF59-E5F4-43CE-8C42-C67238D4A3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113"/>
                <a:ext cx="38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٧</a:t>
                </a:r>
                <a:endParaRPr lang="en-US" sz="2400" b="1" dirty="0"/>
              </a:p>
            </p:txBody>
          </p:sp>
        </p:grp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id="{7AA866F0-48B0-70CE-2CB1-828541093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513" y="650613"/>
            <a:ext cx="163636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97A4152B-2E23-BA96-C3A1-A1E9F4B1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25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90069"/>
            <a:chOff x="760246" y="392652"/>
            <a:chExt cx="11420963" cy="6490069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490069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E090FA11-044F-1158-C648-BBBA7857D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920" y="2851149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٣.١٤</a:t>
            </a:r>
            <a:endParaRPr lang="en-US" sz="2400" b="1" dirty="0"/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2C93707A-201F-D358-D7C5-1795111FB2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757" y="3521074"/>
            <a:ext cx="56499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59A2D94-AB04-F0F1-BC7E-455CF24A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95" y="5662611"/>
            <a:ext cx="62499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1A00475B-5BBC-C0FB-13E0-76E52F763952}"/>
              </a:ext>
            </a:extLst>
          </p:cNvPr>
          <p:cNvGrpSpPr>
            <a:grpSpLocks/>
          </p:cNvGrpSpPr>
          <p:nvPr/>
        </p:nvGrpSpPr>
        <p:grpSpPr bwMode="auto">
          <a:xfrm>
            <a:off x="2163507" y="1698624"/>
            <a:ext cx="1800225" cy="1800225"/>
            <a:chOff x="861" y="1026"/>
            <a:chExt cx="1134" cy="1134"/>
          </a:xfrm>
        </p:grpSpPr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8CE51267-B8B8-FA94-F323-9F1AF2F9A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" y="1026"/>
              <a:ext cx="1134" cy="113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5A74B191-F2AC-6D61-3922-BD339F1CE8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2" y="1607"/>
              <a:ext cx="11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046C0044-C78F-3B70-6B99-9ADF705B1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" y="1493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●</a:t>
              </a:r>
            </a:p>
          </p:txBody>
        </p:sp>
      </p:grpSp>
      <p:sp>
        <p:nvSpPr>
          <p:cNvPr id="20" name="Line 10">
            <a:extLst>
              <a:ext uri="{FF2B5EF4-FFF2-40B4-BE49-F238E27FC236}">
                <a16:creationId xmlns:a16="http://schemas.microsoft.com/office/drawing/2014/main" id="{44EAED85-8C44-883D-BB55-3E0F06B2E7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8045" y="5638799"/>
            <a:ext cx="4556125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1A59D443-CA38-19E7-ADA0-D306325B178A}"/>
              </a:ext>
            </a:extLst>
          </p:cNvPr>
          <p:cNvGrpSpPr>
            <a:grpSpLocks/>
          </p:cNvGrpSpPr>
          <p:nvPr/>
        </p:nvGrpSpPr>
        <p:grpSpPr bwMode="auto">
          <a:xfrm>
            <a:off x="2150807" y="4183061"/>
            <a:ext cx="1439863" cy="1439863"/>
            <a:chOff x="853" y="2591"/>
            <a:chExt cx="1043" cy="1034"/>
          </a:xfrm>
        </p:grpSpPr>
        <p:sp>
          <p:nvSpPr>
            <p:cNvPr id="22" name="Oval 12">
              <a:extLst>
                <a:ext uri="{FF2B5EF4-FFF2-40B4-BE49-F238E27FC236}">
                  <a16:creationId xmlns:a16="http://schemas.microsoft.com/office/drawing/2014/main" id="{4B4CC677-6444-836F-D400-79D3F1CD2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" y="2591"/>
              <a:ext cx="1034" cy="103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FB153E10-C864-FE5A-1E6D-62588F284E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" y="3112"/>
              <a:ext cx="104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9BDAA64D-487A-4F76-088F-2113B4F43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" y="2999"/>
              <a:ext cx="18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●</a:t>
              </a:r>
            </a:p>
          </p:txBody>
        </p:sp>
      </p:grpSp>
      <p:sp>
        <p:nvSpPr>
          <p:cNvPr id="27" name="Text Box 15">
            <a:extLst>
              <a:ext uri="{FF2B5EF4-FFF2-40B4-BE49-F238E27FC236}">
                <a16:creationId xmlns:a16="http://schemas.microsoft.com/office/drawing/2014/main" id="{2AE702A3-84A0-59E5-7FAB-DB87B36F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857" y="1590674"/>
            <a:ext cx="154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طول القطر = </a:t>
            </a:r>
            <a:endParaRPr lang="en-US" sz="2400" b="1"/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43200AF8-FB33-4A81-0434-3FDAE0DCF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645" y="1590674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٥ سم</a:t>
            </a:r>
            <a:endParaRPr lang="en-US" sz="2400" b="1" dirty="0"/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A2BD8254-8630-6986-25D9-860489BF5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882" y="2238374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طول المحيط = </a:t>
            </a:r>
            <a:endParaRPr lang="en-US" sz="2400" b="1"/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id="{23ADE1F5-2ABA-E300-4520-0DA664CA4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820" y="2238374"/>
            <a:ext cx="118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١٥.٧ سم</a:t>
            </a:r>
            <a:endParaRPr lang="en-US" sz="2400" b="1" dirty="0"/>
          </a:p>
        </p:txBody>
      </p:sp>
      <p:grpSp>
        <p:nvGrpSpPr>
          <p:cNvPr id="39" name="Group 19">
            <a:extLst>
              <a:ext uri="{FF2B5EF4-FFF2-40B4-BE49-F238E27FC236}">
                <a16:creationId xmlns:a16="http://schemas.microsoft.com/office/drawing/2014/main" id="{CF49D076-0CDD-8125-3576-1835DF607D26}"/>
              </a:ext>
            </a:extLst>
          </p:cNvPr>
          <p:cNvGrpSpPr>
            <a:grpSpLocks/>
          </p:cNvGrpSpPr>
          <p:nvPr/>
        </p:nvGrpSpPr>
        <p:grpSpPr bwMode="auto">
          <a:xfrm>
            <a:off x="8946900" y="2706686"/>
            <a:ext cx="1389063" cy="890588"/>
            <a:chOff x="4318" y="2341"/>
            <a:chExt cx="875" cy="561"/>
          </a:xfrm>
        </p:grpSpPr>
        <p:sp>
          <p:nvSpPr>
            <p:cNvPr id="35" name="Text Box 20">
              <a:extLst>
                <a:ext uri="{FF2B5EF4-FFF2-40B4-BE49-F238E27FC236}">
                  <a16:creationId xmlns:a16="http://schemas.microsoft.com/office/drawing/2014/main" id="{D96B454A-A245-77B0-6DE2-2A9FE7AB2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2341"/>
              <a:ext cx="7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المحيط</a:t>
              </a:r>
              <a:endParaRPr lang="en-US" sz="2400" b="1"/>
            </a:p>
          </p:txBody>
        </p:sp>
        <p:sp>
          <p:nvSpPr>
            <p:cNvPr id="36" name="Text Box 21">
              <a:extLst>
                <a:ext uri="{FF2B5EF4-FFF2-40B4-BE49-F238E27FC236}">
                  <a16:creationId xmlns:a16="http://schemas.microsoft.com/office/drawing/2014/main" id="{9BC4CAAE-2C82-7CCC-CC47-2F85DB86F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2614"/>
              <a:ext cx="7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القطر</a:t>
              </a:r>
              <a:endParaRPr lang="en-US" sz="2400" b="1"/>
            </a:p>
          </p:txBody>
        </p:sp>
        <p:sp>
          <p:nvSpPr>
            <p:cNvPr id="37" name="Line 22">
              <a:extLst>
                <a:ext uri="{FF2B5EF4-FFF2-40B4-BE49-F238E27FC236}">
                  <a16:creationId xmlns:a16="http://schemas.microsoft.com/office/drawing/2014/main" id="{D2A2CBAD-88EB-720C-D4CB-1540A441F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6" y="2614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Text Box 23">
              <a:extLst>
                <a:ext uri="{FF2B5EF4-FFF2-40B4-BE49-F238E27FC236}">
                  <a16:creationId xmlns:a16="http://schemas.microsoft.com/office/drawing/2014/main" id="{80B9193E-A949-0429-5D22-CEC140894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" y="2482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=</a:t>
              </a:r>
              <a:endParaRPr lang="en-US" sz="2400" b="1"/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3925DCA5-EB11-BE9A-0E02-A392169B68F0}"/>
              </a:ext>
            </a:extLst>
          </p:cNvPr>
          <p:cNvGrpSpPr>
            <a:grpSpLocks/>
          </p:cNvGrpSpPr>
          <p:nvPr/>
        </p:nvGrpSpPr>
        <p:grpSpPr bwMode="auto">
          <a:xfrm>
            <a:off x="7743574" y="2613028"/>
            <a:ext cx="1389063" cy="890588"/>
            <a:chOff x="3061" y="2636"/>
            <a:chExt cx="875" cy="561"/>
          </a:xfrm>
        </p:grpSpPr>
        <p:sp>
          <p:nvSpPr>
            <p:cNvPr id="41" name="Text Box 25">
              <a:extLst>
                <a:ext uri="{FF2B5EF4-FFF2-40B4-BE49-F238E27FC236}">
                  <a16:creationId xmlns:a16="http://schemas.microsoft.com/office/drawing/2014/main" id="{451331DF-F495-E2D4-E624-C84AF7183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8" y="2636"/>
              <a:ext cx="7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١٥.٧</a:t>
              </a:r>
              <a:endParaRPr lang="en-US" sz="2400" b="1" dirty="0"/>
            </a:p>
          </p:txBody>
        </p:sp>
        <p:sp>
          <p:nvSpPr>
            <p:cNvPr id="42" name="Text Box 26">
              <a:extLst>
                <a:ext uri="{FF2B5EF4-FFF2-40B4-BE49-F238E27FC236}">
                  <a16:creationId xmlns:a16="http://schemas.microsoft.com/office/drawing/2014/main" id="{592C9701-5F4E-19F3-B8BC-C56A425A4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" y="2909"/>
              <a:ext cx="7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٥</a:t>
              </a:r>
              <a:endParaRPr lang="en-US" sz="2400" b="1" dirty="0"/>
            </a:p>
          </p:txBody>
        </p:sp>
        <p:sp>
          <p:nvSpPr>
            <p:cNvPr id="43" name="Line 27">
              <a:extLst>
                <a:ext uri="{FF2B5EF4-FFF2-40B4-BE49-F238E27FC236}">
                  <a16:creationId xmlns:a16="http://schemas.microsoft.com/office/drawing/2014/main" id="{7F02BB1B-B433-E1CC-0449-EC2106920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9" y="2909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Text Box 28">
              <a:extLst>
                <a:ext uri="{FF2B5EF4-FFF2-40B4-BE49-F238E27FC236}">
                  <a16:creationId xmlns:a16="http://schemas.microsoft.com/office/drawing/2014/main" id="{9A9500A1-BEAE-EE51-BD05-BF61DA1ED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777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=</a:t>
              </a:r>
              <a:endParaRPr lang="en-US" sz="2400" b="1"/>
            </a:p>
          </p:txBody>
        </p:sp>
      </p:grpSp>
      <p:sp>
        <p:nvSpPr>
          <p:cNvPr id="47" name="Text Box 29">
            <a:extLst>
              <a:ext uri="{FF2B5EF4-FFF2-40B4-BE49-F238E27FC236}">
                <a16:creationId xmlns:a16="http://schemas.microsoft.com/office/drawing/2014/main" id="{9FD140DE-3D83-E849-38C9-29B62724E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857" y="4394199"/>
            <a:ext cx="1547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طول القطر = </a:t>
            </a:r>
            <a:endParaRPr lang="en-US" sz="2400" b="1"/>
          </a:p>
        </p:txBody>
      </p:sp>
      <p:sp>
        <p:nvSpPr>
          <p:cNvPr id="49" name="Text Box 30">
            <a:extLst>
              <a:ext uri="{FF2B5EF4-FFF2-40B4-BE49-F238E27FC236}">
                <a16:creationId xmlns:a16="http://schemas.microsoft.com/office/drawing/2014/main" id="{76F15B3C-DDBC-0E26-E9F8-21F47AD0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645" y="4398961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٤ سم</a:t>
            </a:r>
            <a:endParaRPr lang="en-US" sz="2400" b="1" dirty="0"/>
          </a:p>
        </p:txBody>
      </p:sp>
      <p:sp>
        <p:nvSpPr>
          <p:cNvPr id="51" name="Text Box 31">
            <a:extLst>
              <a:ext uri="{FF2B5EF4-FFF2-40B4-BE49-F238E27FC236}">
                <a16:creationId xmlns:a16="http://schemas.microsoft.com/office/drawing/2014/main" id="{0FCD6BC4-889C-3501-381C-DB7FA93E6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882" y="5041899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طول المحيط = </a:t>
            </a:r>
            <a:endParaRPr lang="en-US" sz="2400" b="1"/>
          </a:p>
        </p:txBody>
      </p:sp>
      <p:grpSp>
        <p:nvGrpSpPr>
          <p:cNvPr id="57" name="Group 32">
            <a:extLst>
              <a:ext uri="{FF2B5EF4-FFF2-40B4-BE49-F238E27FC236}">
                <a16:creationId xmlns:a16="http://schemas.microsoft.com/office/drawing/2014/main" id="{3E162EC6-6DB8-0964-EBDE-FBB397037E20}"/>
              </a:ext>
            </a:extLst>
          </p:cNvPr>
          <p:cNvGrpSpPr>
            <a:grpSpLocks/>
          </p:cNvGrpSpPr>
          <p:nvPr/>
        </p:nvGrpSpPr>
        <p:grpSpPr bwMode="auto">
          <a:xfrm>
            <a:off x="8946900" y="5510211"/>
            <a:ext cx="1389063" cy="890588"/>
            <a:chOff x="4318" y="2341"/>
            <a:chExt cx="875" cy="561"/>
          </a:xfrm>
        </p:grpSpPr>
        <p:sp>
          <p:nvSpPr>
            <p:cNvPr id="53" name="Text Box 33">
              <a:extLst>
                <a:ext uri="{FF2B5EF4-FFF2-40B4-BE49-F238E27FC236}">
                  <a16:creationId xmlns:a16="http://schemas.microsoft.com/office/drawing/2014/main" id="{949FF2CD-FEDC-E3FD-C87B-BA05465A7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2341"/>
              <a:ext cx="7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المحيط</a:t>
              </a:r>
              <a:endParaRPr lang="en-US" sz="2400" b="1"/>
            </a:p>
          </p:txBody>
        </p:sp>
        <p:sp>
          <p:nvSpPr>
            <p:cNvPr id="54" name="Text Box 34">
              <a:extLst>
                <a:ext uri="{FF2B5EF4-FFF2-40B4-BE49-F238E27FC236}">
                  <a16:creationId xmlns:a16="http://schemas.microsoft.com/office/drawing/2014/main" id="{FB5301E4-8B15-F960-924A-5AE659008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2614"/>
              <a:ext cx="7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القطر</a:t>
              </a:r>
              <a:endParaRPr lang="en-US" sz="2400" b="1"/>
            </a:p>
          </p:txBody>
        </p:sp>
        <p:sp>
          <p:nvSpPr>
            <p:cNvPr id="55" name="Line 35">
              <a:extLst>
                <a:ext uri="{FF2B5EF4-FFF2-40B4-BE49-F238E27FC236}">
                  <a16:creationId xmlns:a16="http://schemas.microsoft.com/office/drawing/2014/main" id="{CABE5B5E-5CD8-B451-DFBC-F7E48F90DD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6" y="2614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Text Box 36">
              <a:extLst>
                <a:ext uri="{FF2B5EF4-FFF2-40B4-BE49-F238E27FC236}">
                  <a16:creationId xmlns:a16="http://schemas.microsoft.com/office/drawing/2014/main" id="{E1D555A7-3DFD-9E16-3A8A-543EDD95E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" y="2482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=</a:t>
              </a:r>
              <a:endParaRPr lang="en-US" sz="2400" b="1"/>
            </a:p>
          </p:txBody>
        </p:sp>
      </p:grpSp>
      <p:grpSp>
        <p:nvGrpSpPr>
          <p:cNvPr id="63" name="Group 37">
            <a:extLst>
              <a:ext uri="{FF2B5EF4-FFF2-40B4-BE49-F238E27FC236}">
                <a16:creationId xmlns:a16="http://schemas.microsoft.com/office/drawing/2014/main" id="{7E2CC838-0ECB-FA59-C49B-D9EF218F0A95}"/>
              </a:ext>
            </a:extLst>
          </p:cNvPr>
          <p:cNvGrpSpPr>
            <a:grpSpLocks/>
          </p:cNvGrpSpPr>
          <p:nvPr/>
        </p:nvGrpSpPr>
        <p:grpSpPr bwMode="auto">
          <a:xfrm>
            <a:off x="7743574" y="5524503"/>
            <a:ext cx="1389063" cy="890588"/>
            <a:chOff x="3061" y="2636"/>
            <a:chExt cx="875" cy="561"/>
          </a:xfrm>
        </p:grpSpPr>
        <p:sp>
          <p:nvSpPr>
            <p:cNvPr id="59" name="Text Box 38">
              <a:extLst>
                <a:ext uri="{FF2B5EF4-FFF2-40B4-BE49-F238E27FC236}">
                  <a16:creationId xmlns:a16="http://schemas.microsoft.com/office/drawing/2014/main" id="{6B0C6113-5055-48FB-4ADC-9B33BECA7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8" y="2636"/>
              <a:ext cx="7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٢.٥٦</a:t>
              </a:r>
              <a:endParaRPr lang="en-US" sz="2400" b="1" dirty="0"/>
            </a:p>
          </p:txBody>
        </p:sp>
        <p:sp>
          <p:nvSpPr>
            <p:cNvPr id="60" name="Text Box 39">
              <a:extLst>
                <a:ext uri="{FF2B5EF4-FFF2-40B4-BE49-F238E27FC236}">
                  <a16:creationId xmlns:a16="http://schemas.microsoft.com/office/drawing/2014/main" id="{6A9C7987-DA28-F055-1064-ADDEB1C26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" y="2909"/>
              <a:ext cx="7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٤</a:t>
              </a:r>
              <a:endParaRPr lang="en-US" sz="2400" b="1" dirty="0"/>
            </a:p>
          </p:txBody>
        </p:sp>
        <p:sp>
          <p:nvSpPr>
            <p:cNvPr id="61" name="Line 40">
              <a:extLst>
                <a:ext uri="{FF2B5EF4-FFF2-40B4-BE49-F238E27FC236}">
                  <a16:creationId xmlns:a16="http://schemas.microsoft.com/office/drawing/2014/main" id="{DA11157B-24B9-39B7-54FC-2CA264A68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9" y="2909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2" name="Text Box 41">
              <a:extLst>
                <a:ext uri="{FF2B5EF4-FFF2-40B4-BE49-F238E27FC236}">
                  <a16:creationId xmlns:a16="http://schemas.microsoft.com/office/drawing/2014/main" id="{6C625AA0-1FAE-C23E-E99B-48B63D505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777"/>
              <a:ext cx="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=</a:t>
              </a:r>
              <a:endParaRPr lang="en-US" sz="2400" b="1"/>
            </a:p>
          </p:txBody>
        </p:sp>
      </p:grpSp>
      <p:sp>
        <p:nvSpPr>
          <p:cNvPr id="65" name="Text Box 42">
            <a:extLst>
              <a:ext uri="{FF2B5EF4-FFF2-40B4-BE49-F238E27FC236}">
                <a16:creationId xmlns:a16="http://schemas.microsoft.com/office/drawing/2014/main" id="{C7BB153B-F707-F129-E554-5C6AD9C20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2995" y="5762624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٣.١٤</a:t>
            </a:r>
            <a:endParaRPr lang="en-US" sz="2400" b="1" dirty="0"/>
          </a:p>
        </p:txBody>
      </p:sp>
      <p:pic>
        <p:nvPicPr>
          <p:cNvPr id="67" name="Picture 43">
            <a:extLst>
              <a:ext uri="{FF2B5EF4-FFF2-40B4-BE49-F238E27FC236}">
                <a16:creationId xmlns:a16="http://schemas.microsoft.com/office/drawing/2014/main" id="{1D5F5946-812B-DF76-4F43-93BFECA86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69" y="4903213"/>
            <a:ext cx="6286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4">
            <a:extLst>
              <a:ext uri="{FF2B5EF4-FFF2-40B4-BE49-F238E27FC236}">
                <a16:creationId xmlns:a16="http://schemas.microsoft.com/office/drawing/2014/main" id="{C59E1DCE-9D7B-A6A3-EDA6-AFBF1C89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95" y="3543299"/>
            <a:ext cx="6286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45">
            <a:extLst>
              <a:ext uri="{FF2B5EF4-FFF2-40B4-BE49-F238E27FC236}">
                <a16:creationId xmlns:a16="http://schemas.microsoft.com/office/drawing/2014/main" id="{01ED6C68-804F-E108-7F26-D5EEFBF25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50" y="2608262"/>
            <a:ext cx="6286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 Box 46">
            <a:extLst>
              <a:ext uri="{FF2B5EF4-FFF2-40B4-BE49-F238E27FC236}">
                <a16:creationId xmlns:a16="http://schemas.microsoft.com/office/drawing/2014/main" id="{DE4A7D38-8348-8F4C-5F3A-136634E68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920" y="5041899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١٢.٥٦ سم</a:t>
            </a:r>
            <a:endParaRPr lang="en-US" sz="2400" b="1" dirty="0"/>
          </a:p>
        </p:txBody>
      </p:sp>
      <p:sp>
        <p:nvSpPr>
          <p:cNvPr id="75" name="AutoShape 47">
            <a:extLst>
              <a:ext uri="{FF2B5EF4-FFF2-40B4-BE49-F238E27FC236}">
                <a16:creationId xmlns:a16="http://schemas.microsoft.com/office/drawing/2014/main" id="{B6F27C93-42AB-4D63-F3D1-C4B1EF606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298" y="1493966"/>
            <a:ext cx="6125417" cy="52927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77" name="Text Box 48">
            <a:extLst>
              <a:ext uri="{FF2B5EF4-FFF2-40B4-BE49-F238E27FC236}">
                <a16:creationId xmlns:a16="http://schemas.microsoft.com/office/drawing/2014/main" id="{E67B9975-AEDA-B77B-7EE6-2F7257425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782" y="1878011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٣.١٤ تسمى :</a:t>
            </a:r>
            <a:endParaRPr lang="en-US" sz="2400" b="1" dirty="0"/>
          </a:p>
        </p:txBody>
      </p:sp>
      <p:sp>
        <p:nvSpPr>
          <p:cNvPr id="79" name="Text Box 49">
            <a:extLst>
              <a:ext uri="{FF2B5EF4-FFF2-40B4-BE49-F238E27FC236}">
                <a16:creationId xmlns:a16="http://schemas.microsoft.com/office/drawing/2014/main" id="{44A3A3B6-7A69-30C4-BE5A-453406905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682" y="1920874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النسبة التقريبية</a:t>
            </a:r>
            <a:endParaRPr lang="en-US" sz="2400" b="1"/>
          </a:p>
        </p:txBody>
      </p:sp>
      <p:sp>
        <p:nvSpPr>
          <p:cNvPr id="81" name="Text Box 50">
            <a:extLst>
              <a:ext uri="{FF2B5EF4-FFF2-40B4-BE49-F238E27FC236}">
                <a16:creationId xmlns:a16="http://schemas.microsoft.com/office/drawing/2014/main" id="{F3B9455B-E4A5-019A-4145-33BC28BDB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407" y="1920874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نرمز لها بالرمز ط</a:t>
            </a:r>
            <a:endParaRPr lang="en-US" sz="2400" b="1"/>
          </a:p>
        </p:txBody>
      </p:sp>
      <p:sp>
        <p:nvSpPr>
          <p:cNvPr id="83" name="Text Box 51">
            <a:extLst>
              <a:ext uri="{FF2B5EF4-FFF2-40B4-BE49-F238E27FC236}">
                <a16:creationId xmlns:a16="http://schemas.microsoft.com/office/drawing/2014/main" id="{F7866162-96F0-8B82-9148-65F8A6DE6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7895" y="2743199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ط =</a:t>
            </a:r>
            <a:endParaRPr lang="en-US" sz="2400" b="1"/>
          </a:p>
        </p:txBody>
      </p:sp>
      <p:grpSp>
        <p:nvGrpSpPr>
          <p:cNvPr id="91" name="Group 52">
            <a:extLst>
              <a:ext uri="{FF2B5EF4-FFF2-40B4-BE49-F238E27FC236}">
                <a16:creationId xmlns:a16="http://schemas.microsoft.com/office/drawing/2014/main" id="{DD08EE10-C1F7-72AC-D025-CA586C9BA759}"/>
              </a:ext>
            </a:extLst>
          </p:cNvPr>
          <p:cNvGrpSpPr>
            <a:grpSpLocks/>
          </p:cNvGrpSpPr>
          <p:nvPr/>
        </p:nvGrpSpPr>
        <p:grpSpPr bwMode="auto">
          <a:xfrm>
            <a:off x="7785638" y="2603501"/>
            <a:ext cx="1295400" cy="854075"/>
            <a:chOff x="4241" y="1434"/>
            <a:chExt cx="816" cy="538"/>
          </a:xfrm>
        </p:grpSpPr>
        <p:grpSp>
          <p:nvGrpSpPr>
            <p:cNvPr id="85" name="Group 53">
              <a:extLst>
                <a:ext uri="{FF2B5EF4-FFF2-40B4-BE49-F238E27FC236}">
                  <a16:creationId xmlns:a16="http://schemas.microsoft.com/office/drawing/2014/main" id="{41EFC66A-3CA6-82E8-7C2B-0255FC794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" y="1434"/>
              <a:ext cx="616" cy="538"/>
              <a:chOff x="3692" y="1842"/>
              <a:chExt cx="616" cy="538"/>
            </a:xfrm>
          </p:grpSpPr>
          <p:grpSp>
            <p:nvGrpSpPr>
              <p:cNvPr id="87" name="Group 54">
                <a:extLst>
                  <a:ext uri="{FF2B5EF4-FFF2-40B4-BE49-F238E27FC236}">
                    <a16:creationId xmlns:a16="http://schemas.microsoft.com/office/drawing/2014/main" id="{F7E46BA9-C70B-014B-2973-3EE363E7AE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19" y="1842"/>
                <a:ext cx="589" cy="288"/>
                <a:chOff x="3719" y="1842"/>
                <a:chExt cx="589" cy="288"/>
              </a:xfrm>
            </p:grpSpPr>
            <p:sp>
              <p:nvSpPr>
                <p:cNvPr id="89" name="Text Box 55">
                  <a:extLst>
                    <a:ext uri="{FF2B5EF4-FFF2-40B4-BE49-F238E27FC236}">
                      <a16:creationId xmlns:a16="http://schemas.microsoft.com/office/drawing/2014/main" id="{C49C7B35-D103-A9BF-8659-7BF2CF90C1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9" y="1842"/>
                  <a:ext cx="58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المحيط</a:t>
                  </a:r>
                  <a:endParaRPr lang="en-US" sz="2400" b="1" dirty="0"/>
                </a:p>
              </p:txBody>
            </p:sp>
            <p:sp>
              <p:nvSpPr>
                <p:cNvPr id="90" name="Line 56">
                  <a:extLst>
                    <a:ext uri="{FF2B5EF4-FFF2-40B4-BE49-F238E27FC236}">
                      <a16:creationId xmlns:a16="http://schemas.microsoft.com/office/drawing/2014/main" id="{707E5752-D660-C826-77B9-55DC2607C2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38" y="2107"/>
                  <a:ext cx="5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88" name="Text Box 57">
                <a:extLst>
                  <a:ext uri="{FF2B5EF4-FFF2-40B4-BE49-F238E27FC236}">
                    <a16:creationId xmlns:a16="http://schemas.microsoft.com/office/drawing/2014/main" id="{9C18BEDE-3DF2-95D5-28B4-07E0353EF5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2" y="2092"/>
                <a:ext cx="5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/>
                  <a:t>القطر</a:t>
                </a:r>
                <a:endParaRPr lang="en-US" sz="2400" b="1"/>
              </a:p>
            </p:txBody>
          </p:sp>
        </p:grpSp>
        <p:sp>
          <p:nvSpPr>
            <p:cNvPr id="86" name="Text Box 58">
              <a:extLst>
                <a:ext uri="{FF2B5EF4-FFF2-40B4-BE49-F238E27FC236}">
                  <a16:creationId xmlns:a16="http://schemas.microsoft.com/office/drawing/2014/main" id="{D73BE185-062D-4083-6C53-B521A0FD0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1548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400" b="1"/>
                <a:t>=</a:t>
              </a:r>
              <a:endParaRPr lang="en-US" sz="2400" b="1"/>
            </a:p>
          </p:txBody>
        </p:sp>
      </p:grpSp>
      <p:grpSp>
        <p:nvGrpSpPr>
          <p:cNvPr id="97" name="Group 59">
            <a:extLst>
              <a:ext uri="{FF2B5EF4-FFF2-40B4-BE49-F238E27FC236}">
                <a16:creationId xmlns:a16="http://schemas.microsoft.com/office/drawing/2014/main" id="{5E1635F7-CE41-3FA1-5182-2C10A48C4DFC}"/>
              </a:ext>
            </a:extLst>
          </p:cNvPr>
          <p:cNvGrpSpPr>
            <a:grpSpLocks/>
          </p:cNvGrpSpPr>
          <p:nvPr/>
        </p:nvGrpSpPr>
        <p:grpSpPr bwMode="auto">
          <a:xfrm>
            <a:off x="7270495" y="2536824"/>
            <a:ext cx="941387" cy="806450"/>
            <a:chOff x="3629" y="1418"/>
            <a:chExt cx="593" cy="508"/>
          </a:xfrm>
        </p:grpSpPr>
        <p:grpSp>
          <p:nvGrpSpPr>
            <p:cNvPr id="93" name="Group 60">
              <a:extLst>
                <a:ext uri="{FF2B5EF4-FFF2-40B4-BE49-F238E27FC236}">
                  <a16:creationId xmlns:a16="http://schemas.microsoft.com/office/drawing/2014/main" id="{E9818E38-C545-B3A6-4142-A6006AA37E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3" y="1418"/>
              <a:ext cx="589" cy="288"/>
              <a:chOff x="3633" y="1418"/>
              <a:chExt cx="589" cy="288"/>
            </a:xfrm>
          </p:grpSpPr>
          <p:sp>
            <p:nvSpPr>
              <p:cNvPr id="95" name="Text Box 61">
                <a:extLst>
                  <a:ext uri="{FF2B5EF4-FFF2-40B4-BE49-F238E27FC236}">
                    <a16:creationId xmlns:a16="http://schemas.microsoft.com/office/drawing/2014/main" id="{DB893C17-FBD2-081A-6F87-CE1B8F3A7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3" y="1418"/>
                <a:ext cx="5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/>
                  <a:t>مـح</a:t>
                </a:r>
                <a:endParaRPr lang="en-US" sz="2400" b="1"/>
              </a:p>
            </p:txBody>
          </p:sp>
          <p:sp>
            <p:nvSpPr>
              <p:cNvPr id="96" name="Line 62">
                <a:extLst>
                  <a:ext uri="{FF2B5EF4-FFF2-40B4-BE49-F238E27FC236}">
                    <a16:creationId xmlns:a16="http://schemas.microsoft.com/office/drawing/2014/main" id="{97F50CC4-D812-871E-82B3-CBBAA03EE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8" y="1683"/>
                <a:ext cx="31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4" name="Text Box 63">
              <a:extLst>
                <a:ext uri="{FF2B5EF4-FFF2-40B4-BE49-F238E27FC236}">
                  <a16:creationId xmlns:a16="http://schemas.microsoft.com/office/drawing/2014/main" id="{725CFF81-0164-C4B5-3863-285749640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9" y="1638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ق</a:t>
              </a:r>
              <a:endParaRPr lang="en-US" sz="2400" b="1" dirty="0"/>
            </a:p>
          </p:txBody>
        </p:sp>
      </p:grpSp>
      <p:sp>
        <p:nvSpPr>
          <p:cNvPr id="99" name="Text Box 64">
            <a:extLst>
              <a:ext uri="{FF2B5EF4-FFF2-40B4-BE49-F238E27FC236}">
                <a16:creationId xmlns:a16="http://schemas.microsoft.com/office/drawing/2014/main" id="{84A6D1D8-0041-9863-A24B-C3C38307F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245" y="4903786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مـح =</a:t>
            </a:r>
            <a:endParaRPr lang="en-US" sz="2400" b="1"/>
          </a:p>
        </p:txBody>
      </p:sp>
      <p:sp>
        <p:nvSpPr>
          <p:cNvPr id="101" name="Text Box 65">
            <a:extLst>
              <a:ext uri="{FF2B5EF4-FFF2-40B4-BE49-F238E27FC236}">
                <a16:creationId xmlns:a16="http://schemas.microsoft.com/office/drawing/2014/main" id="{345297BC-F324-3654-64F1-7367AB431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820" y="4906961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ط ق</a:t>
            </a:r>
            <a:endParaRPr lang="en-US" sz="2400" b="1"/>
          </a:p>
        </p:txBody>
      </p:sp>
      <p:grpSp>
        <p:nvGrpSpPr>
          <p:cNvPr id="107" name="Group 66">
            <a:extLst>
              <a:ext uri="{FF2B5EF4-FFF2-40B4-BE49-F238E27FC236}">
                <a16:creationId xmlns:a16="http://schemas.microsoft.com/office/drawing/2014/main" id="{85E0D307-1CE7-8A07-4C23-32ADBFA072DA}"/>
              </a:ext>
            </a:extLst>
          </p:cNvPr>
          <p:cNvGrpSpPr>
            <a:grpSpLocks/>
          </p:cNvGrpSpPr>
          <p:nvPr/>
        </p:nvGrpSpPr>
        <p:grpSpPr bwMode="auto">
          <a:xfrm>
            <a:off x="8859582" y="3643311"/>
            <a:ext cx="941388" cy="806450"/>
            <a:chOff x="3629" y="1418"/>
            <a:chExt cx="593" cy="508"/>
          </a:xfrm>
        </p:grpSpPr>
        <p:grpSp>
          <p:nvGrpSpPr>
            <p:cNvPr id="103" name="Group 67">
              <a:extLst>
                <a:ext uri="{FF2B5EF4-FFF2-40B4-BE49-F238E27FC236}">
                  <a16:creationId xmlns:a16="http://schemas.microsoft.com/office/drawing/2014/main" id="{C1867CCA-DFA1-30A6-4F50-81E40769A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3" y="1418"/>
              <a:ext cx="589" cy="288"/>
              <a:chOff x="3633" y="1418"/>
              <a:chExt cx="589" cy="288"/>
            </a:xfrm>
          </p:grpSpPr>
          <p:sp>
            <p:nvSpPr>
              <p:cNvPr id="105" name="Text Box 68">
                <a:extLst>
                  <a:ext uri="{FF2B5EF4-FFF2-40B4-BE49-F238E27FC236}">
                    <a16:creationId xmlns:a16="http://schemas.microsoft.com/office/drawing/2014/main" id="{A8F76167-CCFB-E5CD-9B1C-B126DC7C8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3" y="1418"/>
                <a:ext cx="5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/>
                  <a:t>ط</a:t>
                </a:r>
                <a:endParaRPr lang="en-US" sz="2400" b="1"/>
              </a:p>
            </p:txBody>
          </p:sp>
          <p:sp>
            <p:nvSpPr>
              <p:cNvPr id="106" name="Line 69">
                <a:extLst>
                  <a:ext uri="{FF2B5EF4-FFF2-40B4-BE49-F238E27FC236}">
                    <a16:creationId xmlns:a16="http://schemas.microsoft.com/office/drawing/2014/main" id="{2EC34214-EFDD-8B1A-7CC4-7C6209190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8" y="1683"/>
                <a:ext cx="31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04" name="Text Box 70">
              <a:extLst>
                <a:ext uri="{FF2B5EF4-FFF2-40B4-BE49-F238E27FC236}">
                  <a16:creationId xmlns:a16="http://schemas.microsoft.com/office/drawing/2014/main" id="{136C5280-4151-21F3-55E9-1A25B311F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9" y="1638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1</a:t>
              </a:r>
              <a:endParaRPr lang="en-US" sz="2400" b="1"/>
            </a:p>
          </p:txBody>
        </p:sp>
      </p:grpSp>
      <p:sp>
        <p:nvSpPr>
          <p:cNvPr id="109" name="Text Box 71">
            <a:extLst>
              <a:ext uri="{FF2B5EF4-FFF2-40B4-BE49-F238E27FC236}">
                <a16:creationId xmlns:a16="http://schemas.microsoft.com/office/drawing/2014/main" id="{0604069A-B5FF-5083-C25E-825F4373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682" y="3848099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/>
              <a:t>=</a:t>
            </a:r>
            <a:endParaRPr lang="en-US" sz="2400" b="1"/>
          </a:p>
        </p:txBody>
      </p:sp>
      <p:grpSp>
        <p:nvGrpSpPr>
          <p:cNvPr id="115" name="Group 72">
            <a:extLst>
              <a:ext uri="{FF2B5EF4-FFF2-40B4-BE49-F238E27FC236}">
                <a16:creationId xmlns:a16="http://schemas.microsoft.com/office/drawing/2014/main" id="{A9280D3F-B0FC-CCCB-16CD-F829DB833001}"/>
              </a:ext>
            </a:extLst>
          </p:cNvPr>
          <p:cNvGrpSpPr>
            <a:grpSpLocks/>
          </p:cNvGrpSpPr>
          <p:nvPr/>
        </p:nvGrpSpPr>
        <p:grpSpPr bwMode="auto">
          <a:xfrm>
            <a:off x="7959470" y="3643311"/>
            <a:ext cx="941387" cy="806450"/>
            <a:chOff x="3629" y="1418"/>
            <a:chExt cx="593" cy="508"/>
          </a:xfrm>
        </p:grpSpPr>
        <p:grpSp>
          <p:nvGrpSpPr>
            <p:cNvPr id="111" name="Group 73">
              <a:extLst>
                <a:ext uri="{FF2B5EF4-FFF2-40B4-BE49-F238E27FC236}">
                  <a16:creationId xmlns:a16="http://schemas.microsoft.com/office/drawing/2014/main" id="{1FBFF028-F388-3C05-A8AA-33DBF0706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3" y="1418"/>
              <a:ext cx="589" cy="288"/>
              <a:chOff x="3633" y="1418"/>
              <a:chExt cx="589" cy="288"/>
            </a:xfrm>
          </p:grpSpPr>
          <p:sp>
            <p:nvSpPr>
              <p:cNvPr id="113" name="Text Box 74">
                <a:extLst>
                  <a:ext uri="{FF2B5EF4-FFF2-40B4-BE49-F238E27FC236}">
                    <a16:creationId xmlns:a16="http://schemas.microsoft.com/office/drawing/2014/main" id="{BE7EABED-3EED-457E-F0EF-897F6ACF2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3" y="1418"/>
                <a:ext cx="5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/>
                  <a:t>مـح</a:t>
                </a:r>
                <a:endParaRPr lang="en-US" sz="2400" b="1"/>
              </a:p>
            </p:txBody>
          </p:sp>
          <p:sp>
            <p:nvSpPr>
              <p:cNvPr id="114" name="Line 75">
                <a:extLst>
                  <a:ext uri="{FF2B5EF4-FFF2-40B4-BE49-F238E27FC236}">
                    <a16:creationId xmlns:a16="http://schemas.microsoft.com/office/drawing/2014/main" id="{68E8DDD2-5148-3C4C-951A-2CA151325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8" y="1683"/>
                <a:ext cx="31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12" name="Text Box 76">
              <a:extLst>
                <a:ext uri="{FF2B5EF4-FFF2-40B4-BE49-F238E27FC236}">
                  <a16:creationId xmlns:a16="http://schemas.microsoft.com/office/drawing/2014/main" id="{FF9C3EF9-0714-66A3-15C8-026E68D40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9" y="1638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/>
                <a:t>ق</a:t>
              </a:r>
              <a:endParaRPr lang="en-US" sz="2400" b="1"/>
            </a:p>
          </p:txBody>
        </p:sp>
      </p:grpSp>
      <p:sp>
        <p:nvSpPr>
          <p:cNvPr id="117" name="AutoShape 77">
            <a:extLst>
              <a:ext uri="{FF2B5EF4-FFF2-40B4-BE49-F238E27FC236}">
                <a16:creationId xmlns:a16="http://schemas.microsoft.com/office/drawing/2014/main" id="{51F0D414-7DA1-CCEE-1A0E-E7508201182D}"/>
              </a:ext>
            </a:extLst>
          </p:cNvPr>
          <p:cNvSpPr>
            <a:spLocks noChangeArrowheads="1"/>
          </p:cNvSpPr>
          <p:nvPr/>
        </p:nvSpPr>
        <p:spPr bwMode="auto">
          <a:xfrm rot="1502504">
            <a:off x="8550020" y="3944936"/>
            <a:ext cx="792162" cy="252413"/>
          </a:xfrm>
          <a:prstGeom prst="notchedRightArrow">
            <a:avLst>
              <a:gd name="adj1" fmla="val 50000"/>
              <a:gd name="adj2" fmla="val 7845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9" name="AutoShape 78">
            <a:extLst>
              <a:ext uri="{FF2B5EF4-FFF2-40B4-BE49-F238E27FC236}">
                <a16:creationId xmlns:a16="http://schemas.microsoft.com/office/drawing/2014/main" id="{50D4722B-9DA5-1BCC-F6A4-89BF59E1D9B8}"/>
              </a:ext>
            </a:extLst>
          </p:cNvPr>
          <p:cNvSpPr>
            <a:spLocks noChangeArrowheads="1"/>
          </p:cNvSpPr>
          <p:nvPr/>
        </p:nvSpPr>
        <p:spPr bwMode="auto">
          <a:xfrm rot="9443431">
            <a:off x="8499220" y="3952874"/>
            <a:ext cx="792162" cy="252412"/>
          </a:xfrm>
          <a:prstGeom prst="notchedRightArrow">
            <a:avLst>
              <a:gd name="adj1" fmla="val 50000"/>
              <a:gd name="adj2" fmla="val 7845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1" name="Text Box 79">
            <a:extLst>
              <a:ext uri="{FF2B5EF4-FFF2-40B4-BE49-F238E27FC236}">
                <a16:creationId xmlns:a16="http://schemas.microsoft.com/office/drawing/2014/main" id="{11FFD040-8422-A772-4E41-715BCA481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895" y="4903786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ولكن ق = ٢ نـق</a:t>
            </a:r>
            <a:endParaRPr lang="en-US" sz="2400" b="1" dirty="0"/>
          </a:p>
        </p:txBody>
      </p:sp>
      <p:sp>
        <p:nvSpPr>
          <p:cNvPr id="123" name="Text Box 80">
            <a:extLst>
              <a:ext uri="{FF2B5EF4-FFF2-40B4-BE49-F238E27FC236}">
                <a16:creationId xmlns:a16="http://schemas.microsoft.com/office/drawing/2014/main" id="{32010946-E4BA-69AF-D96D-FEDF6751D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0020" y="5692774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مـح =</a:t>
            </a:r>
            <a:endParaRPr lang="en-US" sz="2400" b="1" dirty="0"/>
          </a:p>
        </p:txBody>
      </p:sp>
      <p:sp>
        <p:nvSpPr>
          <p:cNvPr id="125" name="Text Box 81">
            <a:extLst>
              <a:ext uri="{FF2B5EF4-FFF2-40B4-BE49-F238E27FC236}">
                <a16:creationId xmlns:a16="http://schemas.microsoft.com/office/drawing/2014/main" id="{5446F318-1805-AFE5-C3CD-3CE38EE91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182" y="5695949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٢ </a:t>
            </a:r>
            <a:r>
              <a:rPr lang="ar-SA" sz="2400" b="1" dirty="0" err="1"/>
              <a:t>ط</a:t>
            </a:r>
            <a:r>
              <a:rPr lang="ar-SA" sz="2400" b="1" dirty="0"/>
              <a:t> نـق</a:t>
            </a:r>
            <a:endParaRPr lang="en-US" sz="2400" b="1" dirty="0"/>
          </a:p>
        </p:txBody>
      </p:sp>
      <p:pic>
        <p:nvPicPr>
          <p:cNvPr id="127" name="Picture 2">
            <a:extLst>
              <a:ext uri="{FF2B5EF4-FFF2-40B4-BE49-F238E27FC236}">
                <a16:creationId xmlns:a16="http://schemas.microsoft.com/office/drawing/2014/main" id="{800A46C3-E63F-A3A3-3A65-A2251682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08" y="672858"/>
            <a:ext cx="163636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C00380B7-C3F4-D25B-879F-BD148893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2350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800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 animBg="1"/>
      <p:bldP spid="27" grpId="0"/>
      <p:bldP spid="29" grpId="0"/>
      <p:bldP spid="31" grpId="0"/>
      <p:bldP spid="33" grpId="0"/>
      <p:bldP spid="47" grpId="0"/>
      <p:bldP spid="49" grpId="0"/>
      <p:bldP spid="51" grpId="0"/>
      <p:bldP spid="65" grpId="0"/>
      <p:bldP spid="73" grpId="0"/>
      <p:bldP spid="75" grpId="0" animBg="1"/>
      <p:bldP spid="77" grpId="0"/>
      <p:bldP spid="79" grpId="0"/>
      <p:bldP spid="81" grpId="0"/>
      <p:bldP spid="83" grpId="0"/>
      <p:bldP spid="99" grpId="0"/>
      <p:bldP spid="101" grpId="0"/>
      <p:bldP spid="109" grpId="0"/>
      <p:bldP spid="117" grpId="0" animBg="1"/>
      <p:bldP spid="117" grpId="1" animBg="1"/>
      <p:bldP spid="119" grpId="0" animBg="1"/>
      <p:bldP spid="119" grpId="1" animBg="1"/>
      <p:bldP spid="121" grpId="0"/>
      <p:bldP spid="123" grpId="0"/>
      <p:bldP spid="12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563</Words>
  <Application>Microsoft Macintosh PowerPoint</Application>
  <PresentationFormat>شاشة عريضة</PresentationFormat>
  <Paragraphs>414</Paragraphs>
  <Slides>16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Arial Unicode MS</vt:lpstr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42</cp:revision>
  <dcterms:created xsi:type="dcterms:W3CDTF">2021-08-28T07:17:54Z</dcterms:created>
  <dcterms:modified xsi:type="dcterms:W3CDTF">2022-08-09T14:08:31Z</dcterms:modified>
</cp:coreProperties>
</file>