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732" r:id="rId2"/>
    <p:sldMasterId id="2147483744" r:id="rId3"/>
    <p:sldMasterId id="2147483840" r:id="rId4"/>
    <p:sldMasterId id="2147483864" r:id="rId5"/>
    <p:sldMasterId id="2147483876" r:id="rId6"/>
    <p:sldMasterId id="2147483888" r:id="rId7"/>
    <p:sldMasterId id="2147483900" r:id="rId8"/>
    <p:sldMasterId id="2147483912" r:id="rId9"/>
    <p:sldMasterId id="2147483924" r:id="rId10"/>
    <p:sldMasterId id="2147483936" r:id="rId11"/>
    <p:sldMasterId id="2147483948" r:id="rId12"/>
  </p:sldMasterIdLst>
  <p:notesMasterIdLst>
    <p:notesMasterId r:id="rId27"/>
  </p:notesMasterIdLst>
  <p:sldIdLst>
    <p:sldId id="273" r:id="rId13"/>
    <p:sldId id="277" r:id="rId14"/>
    <p:sldId id="287" r:id="rId15"/>
    <p:sldId id="286" r:id="rId16"/>
    <p:sldId id="278" r:id="rId17"/>
    <p:sldId id="279" r:id="rId18"/>
    <p:sldId id="280" r:id="rId19"/>
    <p:sldId id="282" r:id="rId20"/>
    <p:sldId id="281" r:id="rId21"/>
    <p:sldId id="283" r:id="rId22"/>
    <p:sldId id="284" r:id="rId23"/>
    <p:sldId id="264" r:id="rId24"/>
    <p:sldId id="285" r:id="rId25"/>
    <p:sldId id="265" r:id="rId2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FF0066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1A3EE9-50E1-44C3-B5E4-D7B79161C9AD}" v="2" dt="2023-01-17T15:38:14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45" d="100"/>
          <a:sy n="45" d="100"/>
        </p:scale>
        <p:origin x="-1032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houd Zbermawi" userId="79e871b2385746f7" providerId="LiveId" clId="{9A1A3EE9-50E1-44C3-B5E4-D7B79161C9AD}"/>
    <pc:docChg chg="custSel addSld modSld sldOrd">
      <pc:chgData name="Ohoud Zbermawi" userId="79e871b2385746f7" providerId="LiveId" clId="{9A1A3EE9-50E1-44C3-B5E4-D7B79161C9AD}" dt="2023-01-17T15:38:34.874" v="7"/>
      <pc:docMkLst>
        <pc:docMk/>
      </pc:docMkLst>
      <pc:sldChg chg="modSp mod">
        <pc:chgData name="Ohoud Zbermawi" userId="79e871b2385746f7" providerId="LiveId" clId="{9A1A3EE9-50E1-44C3-B5E4-D7B79161C9AD}" dt="2023-01-17T15:36:37.653" v="1" actId="27636"/>
        <pc:sldMkLst>
          <pc:docMk/>
          <pc:sldMk cId="223963855" sldId="273"/>
        </pc:sldMkLst>
        <pc:spChg chg="mod">
          <ac:chgData name="Ohoud Zbermawi" userId="79e871b2385746f7" providerId="LiveId" clId="{9A1A3EE9-50E1-44C3-B5E4-D7B79161C9AD}" dt="2023-01-17T15:36:37.653" v="1" actId="27636"/>
          <ac:spMkLst>
            <pc:docMk/>
            <pc:sldMk cId="223963855" sldId="273"/>
            <ac:spMk id="7" creationId="{00000000-0000-0000-0000-000000000000}"/>
          </ac:spMkLst>
        </pc:spChg>
      </pc:sldChg>
      <pc:sldChg chg="addSp modSp new mod ord modAnim">
        <pc:chgData name="Ohoud Zbermawi" userId="79e871b2385746f7" providerId="LiveId" clId="{9A1A3EE9-50E1-44C3-B5E4-D7B79161C9AD}" dt="2023-01-17T15:38:34.874" v="7"/>
        <pc:sldMkLst>
          <pc:docMk/>
          <pc:sldMk cId="3773294534" sldId="287"/>
        </pc:sldMkLst>
        <pc:picChg chg="add mod">
          <ac:chgData name="Ohoud Zbermawi" userId="79e871b2385746f7" providerId="LiveId" clId="{9A1A3EE9-50E1-44C3-B5E4-D7B79161C9AD}" dt="2023-01-17T15:38:26.001" v="5" actId="14100"/>
          <ac:picMkLst>
            <pc:docMk/>
            <pc:sldMk cId="3773294534" sldId="287"/>
            <ac:picMk id="2" creationId="{C84347FE-B717-BBED-4149-075CEAAF7E6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2E45E21-7774-4366-9A91-3229F0CBB679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1A65A4C-B299-4C65-A598-3A8353FD5B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0581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1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1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131"/>
            <a:ext cx="2286000" cy="381000"/>
          </a:xfrm>
        </p:spPr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703"/>
            <a:ext cx="3657600" cy="384048"/>
          </a:xfrm>
        </p:spPr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مستطيل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مستطيل 18"/>
          <p:cNvSpPr/>
          <p:nvPr/>
        </p:nvSpPr>
        <p:spPr bwMode="auto">
          <a:xfrm>
            <a:off x="1141321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رابط مستقيم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رابط مستقيم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 bwMode="auto">
          <a:xfrm>
            <a:off x="1091081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شكل بيضاوي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7483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25761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1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331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93796"/>
      </p:ext>
    </p:extLst>
  </p:cSld>
  <p:clrMapOvr>
    <a:masterClrMapping/>
  </p:clrMapOvr>
  <p:transition>
    <p:comb dir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357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2000"/>
      </p:ext>
    </p:extLst>
  </p:cSld>
  <p:clrMapOvr>
    <a:masterClrMapping/>
  </p:clrMapOvr>
  <p:transition>
    <p:comb dir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40" y="185978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40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25893"/>
      </p:ext>
    </p:extLst>
  </p:cSld>
  <p:clrMapOvr>
    <a:masterClrMapping/>
  </p:clrMapOvr>
  <p:transition>
    <p:comb dir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69263"/>
      </p:ext>
    </p:extLst>
  </p:cSld>
  <p:clrMapOvr>
    <a:masterClrMapping/>
  </p:clrMapOvr>
  <p:transition>
    <p:comb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45664"/>
      </p:ext>
    </p:extLst>
  </p:cSld>
  <p:clrMapOvr>
    <a:masterClrMapping/>
  </p:clrMapOvr>
  <p:transition>
    <p:comb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1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1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1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87887"/>
      </p:ext>
    </p:extLst>
  </p:cSld>
  <p:clrMapOvr>
    <a:masterClrMapping/>
  </p:clrMapOvr>
  <p:transition>
    <p:comb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380"/>
            <a:ext cx="609600" cy="365125"/>
          </a:xfrm>
        </p:spPr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5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8700"/>
      </p:ext>
    </p:extLst>
  </p:cSld>
  <p:clrMapOvr>
    <a:masterClrMapping/>
  </p:clrMapOvr>
  <p:transition>
    <p:comb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64308"/>
      </p:ext>
    </p:extLst>
  </p:cSld>
  <p:clrMapOvr>
    <a:masterClrMapping/>
  </p:clrMapOvr>
  <p:transition>
    <p:comb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707"/>
            <a:ext cx="16764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706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54358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70664"/>
      </p:ext>
    </p:extLst>
  </p:cSld>
  <p:clrMapOvr>
    <a:masterClrMapping/>
  </p:clrMapOvr>
  <p:transition>
    <p:comb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1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060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137148"/>
      </p:ext>
    </p:extLst>
  </p:cSld>
  <p:clrMapOvr>
    <a:masterClrMapping/>
  </p:clrMapOvr>
  <p:transition>
    <p:comb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83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51796"/>
      </p:ext>
    </p:extLst>
  </p:cSld>
  <p:clrMapOvr>
    <a:masterClrMapping/>
  </p:clrMapOvr>
  <p:transition>
    <p:comb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33" y="185977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33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73034"/>
      </p:ext>
    </p:extLst>
  </p:cSld>
  <p:clrMapOvr>
    <a:masterClrMapping/>
  </p:clrMapOvr>
  <p:transition>
    <p:comb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6021"/>
      </p:ext>
    </p:extLst>
  </p:cSld>
  <p:clrMapOvr>
    <a:masterClrMapping/>
  </p:clrMapOvr>
  <p:transition>
    <p:comb dir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647987"/>
      </p:ext>
    </p:extLst>
  </p:cSld>
  <p:clrMapOvr>
    <a:masterClrMapping/>
  </p:clrMapOvr>
  <p:transition>
    <p:comb dir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1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1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1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99296"/>
      </p:ext>
    </p:extLst>
  </p:cSld>
  <p:clrMapOvr>
    <a:masterClrMapping/>
  </p:clrMapOvr>
  <p:transition>
    <p:comb dir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366"/>
            <a:ext cx="609600" cy="365125"/>
          </a:xfrm>
        </p:spPr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4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68770"/>
      </p:ext>
    </p:extLst>
  </p:cSld>
  <p:clrMapOvr>
    <a:masterClrMapping/>
  </p:clrMapOvr>
  <p:transition>
    <p:comb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1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1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131"/>
            <a:ext cx="2286000" cy="381000"/>
          </a:xfrm>
        </p:spPr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703"/>
            <a:ext cx="3657600" cy="384048"/>
          </a:xfrm>
        </p:spPr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مستطيل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مستطيل 18"/>
          <p:cNvSpPr/>
          <p:nvPr/>
        </p:nvSpPr>
        <p:spPr bwMode="auto">
          <a:xfrm>
            <a:off x="1141321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رابط مستقيم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رابط مستقيم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 bwMode="auto">
          <a:xfrm>
            <a:off x="1091081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شكل بيضاوي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4181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53232"/>
      </p:ext>
    </p:extLst>
  </p:cSld>
  <p:clrMapOvr>
    <a:masterClrMapping/>
  </p:clrMapOvr>
  <p:transition>
    <p:comb dir="vert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80395"/>
      </p:ext>
    </p:extLst>
  </p:cSld>
  <p:clrMapOvr>
    <a:masterClrMapping/>
  </p:clrMapOvr>
  <p:transition>
    <p:comb dir="vert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1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77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253584"/>
      </p:ext>
    </p:extLst>
  </p:cSld>
  <p:clrMapOvr>
    <a:masterClrMapping/>
  </p:clrMapOvr>
  <p:transition>
    <p:comb dir="vert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23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13909"/>
      </p:ext>
    </p:extLst>
  </p:cSld>
  <p:clrMapOvr>
    <a:masterClrMapping/>
  </p:clrMapOvr>
  <p:transition>
    <p:comb dir="vert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26" y="185975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01827"/>
      </p:ext>
    </p:extLst>
  </p:cSld>
  <p:clrMapOvr>
    <a:masterClrMapping/>
  </p:clrMapOvr>
  <p:transition>
    <p:comb dir="vert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607316"/>
      </p:ext>
    </p:extLst>
  </p:cSld>
  <p:clrMapOvr>
    <a:masterClrMapping/>
  </p:clrMapOvr>
  <p:transition>
    <p:comb dir="vert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276369"/>
      </p:ext>
    </p:extLst>
  </p:cSld>
  <p:clrMapOvr>
    <a:masterClrMapping/>
  </p:clrMapOvr>
  <p:transition>
    <p:comb dir="vert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1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1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1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5705"/>
      </p:ext>
    </p:extLst>
  </p:cSld>
  <p:clrMapOvr>
    <a:masterClrMapping/>
  </p:clrMapOvr>
  <p:transition>
    <p:comb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825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8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352"/>
            <a:ext cx="609600" cy="365125"/>
          </a:xfrm>
        </p:spPr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2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34601"/>
      </p:ext>
    </p:extLst>
  </p:cSld>
  <p:clrMapOvr>
    <a:masterClrMapping/>
  </p:clrMapOvr>
  <p:transition>
    <p:comb dir="vert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58618"/>
      </p:ext>
    </p:extLst>
  </p:cSld>
  <p:clrMapOvr>
    <a:masterClrMapping/>
  </p:clrMapOvr>
  <p:transition>
    <p:comb dir="vert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52072"/>
      </p:ext>
    </p:extLst>
  </p:cSld>
  <p:clrMapOvr>
    <a:masterClrMapping/>
  </p:clrMapOvr>
  <p:transition>
    <p:comb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1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1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66"/>
            <a:ext cx="2286000" cy="381000"/>
          </a:xfrm>
        </p:spPr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FFF39D"/>
                </a:solidFill>
              </a:rPr>
              <a:pPr/>
              <a:t>17/08/1444</a:t>
            </a:fld>
            <a:endParaRPr lang="ar-SA">
              <a:solidFill>
                <a:srgbClr val="FFF39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42"/>
            <a:ext cx="3657600" cy="384048"/>
          </a:xfrm>
        </p:spPr>
        <p:txBody>
          <a:bodyPr/>
          <a:lstStyle/>
          <a:p>
            <a:endParaRPr lang="ar-SA">
              <a:solidFill>
                <a:srgbClr val="FFF39D"/>
              </a:solidFill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1141321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رابط مستقيم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مستطيل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شكل بيضاوي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1091081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شكل بيضاوي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رابط مستقيم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4364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98305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146801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29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8968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4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3" name="عنصر نائب للتذييل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05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495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4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57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7195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707"/>
            <a:ext cx="16764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706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1218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1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1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131"/>
            <a:ext cx="2286000" cy="381000"/>
          </a:xfrm>
        </p:spPr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703"/>
            <a:ext cx="3657600" cy="384048"/>
          </a:xfrm>
        </p:spPr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مستطيل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مستطيل 18"/>
          <p:cNvSpPr/>
          <p:nvPr/>
        </p:nvSpPr>
        <p:spPr bwMode="auto">
          <a:xfrm>
            <a:off x="1141321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رابط مستقيم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رابط مستقيم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 bwMode="auto">
          <a:xfrm>
            <a:off x="1091081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شكل بيضاوي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7878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76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1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1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66"/>
            <a:ext cx="2286000" cy="381000"/>
          </a:xfrm>
        </p:spPr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FFF39D"/>
                </a:solidFill>
              </a:rPr>
              <a:pPr/>
              <a:t>17/08/1444</a:t>
            </a:fld>
            <a:endParaRPr lang="ar-SA">
              <a:solidFill>
                <a:srgbClr val="FFF39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42"/>
            <a:ext cx="3657600" cy="384048"/>
          </a:xfrm>
        </p:spPr>
        <p:txBody>
          <a:bodyPr/>
          <a:lstStyle/>
          <a:p>
            <a:endParaRPr lang="ar-SA">
              <a:solidFill>
                <a:srgbClr val="FFF39D"/>
              </a:solidFill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1141321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رابط مستقيم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مستطيل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شكل بيضاوي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1091081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شكل بيضاوي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رابط مستقيم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8392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65370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237062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54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5906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1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1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66"/>
            <a:ext cx="2286000" cy="381000"/>
          </a:xfrm>
        </p:spPr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FFF39D"/>
                </a:solidFill>
              </a:rPr>
              <a:pPr/>
              <a:t>17/08/1444</a:t>
            </a:fld>
            <a:endParaRPr lang="ar-SA">
              <a:solidFill>
                <a:srgbClr val="FFF39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42"/>
            <a:ext cx="3657600" cy="384048"/>
          </a:xfrm>
        </p:spPr>
        <p:txBody>
          <a:bodyPr/>
          <a:lstStyle/>
          <a:p>
            <a:endParaRPr lang="ar-SA">
              <a:solidFill>
                <a:srgbClr val="FFF39D"/>
              </a:solidFill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1141321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رابط مستقيم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مستطيل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شكل بيضاوي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1091081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شكل بيضاوي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رابط مستقيم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7659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4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3" name="عنصر نائب للتذييل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03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4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552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4281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707"/>
            <a:ext cx="16764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706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9697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93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188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8311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68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D2D2D2"/>
                </a:solidFill>
              </a:rPr>
              <a:pPr/>
              <a:t>3/9/2023</a:t>
            </a:fld>
            <a:endParaRPr lang="en-GB" dirty="0">
              <a:solidFill>
                <a:srgbClr val="D2D2D2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D2D2D2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645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67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5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5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0638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7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930359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473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1" y="27311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8564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39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52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706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706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840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1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09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887"/>
      </p:ext>
    </p:extLst>
  </p:cSld>
  <p:clrMapOvr>
    <a:masterClrMapping/>
  </p:clrMapOvr>
  <p:transition>
    <p:comb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569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06413"/>
      </p:ext>
    </p:extLst>
  </p:cSld>
  <p:clrMapOvr>
    <a:masterClrMapping/>
  </p:clrMapOvr>
  <p:transition>
    <p:comb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60" y="185982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60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11044"/>
      </p:ext>
    </p:extLst>
  </p:cSld>
  <p:clrMapOvr>
    <a:masterClrMapping/>
  </p:clrMapOvr>
  <p:transition>
    <p:comb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222563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30005"/>
      </p:ext>
    </p:extLst>
  </p:cSld>
  <p:clrMapOvr>
    <a:masterClrMapping/>
  </p:clrMapOvr>
  <p:transition>
    <p:comb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51781"/>
      </p:ext>
    </p:extLst>
  </p:cSld>
  <p:clrMapOvr>
    <a:masterClrMapping/>
  </p:clrMapOvr>
  <p:transition>
    <p:comb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1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1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1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28504"/>
      </p:ext>
    </p:extLst>
  </p:cSld>
  <p:clrMapOvr>
    <a:masterClrMapping/>
  </p:clrMapOvr>
  <p:transition>
    <p:comb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420"/>
            <a:ext cx="609600" cy="365125"/>
          </a:xfrm>
        </p:spPr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9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85885"/>
      </p:ext>
    </p:extLst>
  </p:cSld>
  <p:clrMapOvr>
    <a:masterClrMapping/>
  </p:clrMapOvr>
  <p:transition>
    <p:comb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92355"/>
      </p:ext>
    </p:extLst>
  </p:cSld>
  <p:clrMapOvr>
    <a:masterClrMapping/>
  </p:clrMapOvr>
  <p:transition>
    <p:comb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77958"/>
      </p:ext>
    </p:extLst>
  </p:cSld>
  <p:clrMapOvr>
    <a:masterClrMapping/>
  </p:clrMapOvr>
  <p:transition>
    <p:comb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1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14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59693"/>
      </p:ext>
    </p:extLst>
  </p:cSld>
  <p:clrMapOvr>
    <a:masterClrMapping/>
  </p:clrMapOvr>
  <p:transition>
    <p:comb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53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97983"/>
      </p:ext>
    </p:extLst>
  </p:cSld>
  <p:clrMapOvr>
    <a:masterClrMapping/>
  </p:clrMapOvr>
  <p:transition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987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58" y="185982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58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62337"/>
      </p:ext>
    </p:extLst>
  </p:cSld>
  <p:clrMapOvr>
    <a:masterClrMapping/>
  </p:clrMapOvr>
  <p:transition>
    <p:comb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301795"/>
      </p:ext>
    </p:extLst>
  </p:cSld>
  <p:clrMapOvr>
    <a:masterClrMapping/>
  </p:clrMapOvr>
  <p:transition>
    <p:comb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98059"/>
      </p:ext>
    </p:extLst>
  </p:cSld>
  <p:clrMapOvr>
    <a:masterClrMapping/>
  </p:clrMapOvr>
  <p:transition>
    <p:comb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1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1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1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97978"/>
      </p:ext>
    </p:extLst>
  </p:cSld>
  <p:clrMapOvr>
    <a:masterClrMapping/>
  </p:clrMapOvr>
  <p:transition>
    <p:comb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416"/>
            <a:ext cx="609600" cy="365125"/>
          </a:xfrm>
        </p:spPr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9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59341"/>
      </p:ext>
    </p:extLst>
  </p:cSld>
  <p:clrMapOvr>
    <a:masterClrMapping/>
  </p:clrMapOvr>
  <p:transition>
    <p:comb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95855"/>
      </p:ext>
    </p:extLst>
  </p:cSld>
  <p:clrMapOvr>
    <a:masterClrMapping/>
  </p:clrMapOvr>
  <p:transition>
    <p:comb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646975"/>
      </p:ext>
    </p:extLst>
  </p:cSld>
  <p:clrMapOvr>
    <a:masterClrMapping/>
  </p:clrMapOvr>
  <p:transition>
    <p:comb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1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23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03660"/>
      </p:ext>
    </p:extLst>
  </p:cSld>
  <p:clrMapOvr>
    <a:masterClrMapping/>
  </p:clrMapOvr>
  <p:transition>
    <p:comb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73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935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29778"/>
      </p:ext>
    </p:extLst>
  </p:cSld>
  <p:clrMapOvr>
    <a:masterClrMapping/>
  </p:clrMapOvr>
  <p:transition>
    <p:comb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55" y="185981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5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460030"/>
      </p:ext>
    </p:extLst>
  </p:cSld>
  <p:clrMapOvr>
    <a:masterClrMapping/>
  </p:clrMapOvr>
  <p:transition>
    <p:comb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0925"/>
      </p:ext>
    </p:extLst>
  </p:cSld>
  <p:clrMapOvr>
    <a:masterClrMapping/>
  </p:clrMapOvr>
  <p:transition>
    <p:comb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36275"/>
      </p:ext>
    </p:extLst>
  </p:cSld>
  <p:clrMapOvr>
    <a:masterClrMapping/>
  </p:clrMapOvr>
  <p:transition>
    <p:comb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1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1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1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32493"/>
      </p:ext>
    </p:extLst>
  </p:cSld>
  <p:clrMapOvr>
    <a:masterClrMapping/>
  </p:clrMapOvr>
  <p:transition>
    <p:comb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410"/>
            <a:ext cx="609600" cy="365125"/>
          </a:xfrm>
        </p:spPr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8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542078"/>
      </p:ext>
    </p:extLst>
  </p:cSld>
  <p:clrMapOvr>
    <a:masterClrMapping/>
  </p:clrMapOvr>
  <p:transition>
    <p:comb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03601"/>
      </p:ext>
    </p:extLst>
  </p:cSld>
  <p:clrMapOvr>
    <a:masterClrMapping/>
  </p:clrMapOvr>
  <p:transition>
    <p:comb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35887"/>
      </p:ext>
    </p:extLst>
  </p:cSld>
  <p:clrMapOvr>
    <a:masterClrMapping/>
  </p:clrMapOvr>
  <p:transition>
    <p:comb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1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27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2557"/>
      </p:ext>
    </p:extLst>
  </p:cSld>
  <p:clrMapOvr>
    <a:masterClrMapping/>
  </p:clrMapOvr>
  <p:transition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4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3" name="عنصر نائب للتذييل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11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12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274431"/>
      </p:ext>
    </p:extLst>
  </p:cSld>
  <p:clrMapOvr>
    <a:masterClrMapping/>
  </p:clrMapOvr>
  <p:transition>
    <p:comb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51" y="185980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51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06681"/>
      </p:ext>
    </p:extLst>
  </p:cSld>
  <p:clrMapOvr>
    <a:masterClrMapping/>
  </p:clrMapOvr>
  <p:transition>
    <p:comb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52785"/>
      </p:ext>
    </p:extLst>
  </p:cSld>
  <p:clrMapOvr>
    <a:masterClrMapping/>
  </p:clrMapOvr>
  <p:transition>
    <p:comb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2393"/>
      </p:ext>
    </p:extLst>
  </p:cSld>
  <p:clrMapOvr>
    <a:masterClrMapping/>
  </p:clrMapOvr>
  <p:transition>
    <p:comb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1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1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1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79324"/>
      </p:ext>
    </p:extLst>
  </p:cSld>
  <p:clrMapOvr>
    <a:masterClrMapping/>
  </p:clrMapOvr>
  <p:transition>
    <p:comb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402"/>
            <a:ext cx="609600" cy="365125"/>
          </a:xfrm>
        </p:spPr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7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76970"/>
      </p:ext>
    </p:extLst>
  </p:cSld>
  <p:clrMapOvr>
    <a:masterClrMapping/>
  </p:clrMapOvr>
  <p:transition>
    <p:comb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787208"/>
      </p:ext>
    </p:extLst>
  </p:cSld>
  <p:clrMapOvr>
    <a:masterClrMapping/>
  </p:clrMapOvr>
  <p:transition>
    <p:comb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54465"/>
      </p:ext>
    </p:extLst>
  </p:cSld>
  <p:clrMapOvr>
    <a:masterClrMapping/>
  </p:clrMapOvr>
  <p:transition>
    <p:comb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1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00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4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693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62404"/>
      </p:ext>
    </p:extLst>
  </p:cSld>
  <p:clrMapOvr>
    <a:masterClrMapping/>
  </p:clrMapOvr>
  <p:transition>
    <p:comb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37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59780"/>
      </p:ext>
    </p:extLst>
  </p:cSld>
  <p:clrMapOvr>
    <a:masterClrMapping/>
  </p:clrMapOvr>
  <p:transition>
    <p:comb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46" y="185979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46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73495"/>
      </p:ext>
    </p:extLst>
  </p:cSld>
  <p:clrMapOvr>
    <a:masterClrMapping/>
  </p:clrMapOvr>
  <p:transition>
    <p:comb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95588"/>
      </p:ext>
    </p:extLst>
  </p:cSld>
  <p:clrMapOvr>
    <a:masterClrMapping/>
  </p:clrMapOvr>
  <p:transition>
    <p:comb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74498"/>
      </p:ext>
    </p:extLst>
  </p:cSld>
  <p:clrMapOvr>
    <a:masterClrMapping/>
  </p:clrMapOvr>
  <p:transition>
    <p:comb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1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1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1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45602"/>
      </p:ext>
    </p:extLst>
  </p:cSld>
  <p:clrMapOvr>
    <a:masterClrMapping/>
  </p:clrMapOvr>
  <p:transition>
    <p:comb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392"/>
            <a:ext cx="609600" cy="365125"/>
          </a:xfrm>
        </p:spPr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6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70770"/>
      </p:ext>
    </p:extLst>
  </p:cSld>
  <p:clrMapOvr>
    <a:masterClrMapping/>
  </p:clrMapOvr>
  <p:transition>
    <p:comb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48496"/>
      </p:ext>
    </p:extLst>
  </p:cSld>
  <p:clrMapOvr>
    <a:masterClrMapping/>
  </p:clrMapOvr>
  <p:transition>
    <p:comb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6017"/>
      </p:ext>
    </p:extLst>
  </p:cSld>
  <p:clrMapOvr>
    <a:masterClrMapping/>
  </p:clrMapOvr>
  <p:transition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85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38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1" y="635638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103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>
    <p:comb dir="vert"/>
  </p:transition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36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1" y="635636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24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>
    <p:comb dir="vert"/>
  </p:transition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1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276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>
    <p:comb dir="vert"/>
  </p:transition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85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802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85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srgbClr val="575F6D"/>
                </a:solidFill>
              </a:rPr>
              <a:pPr/>
              <a:t>17/08/1444</a:t>
            </a:fld>
            <a:endParaRPr lang="ar-SA">
              <a:solidFill>
                <a:srgbClr val="575F6D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ar-SA">
              <a:solidFill>
                <a:srgbClr val="575F6D"/>
              </a:solidFill>
            </a:endParaRP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974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4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 rtl="0"/>
              <a:t>3/9/2023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41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4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61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42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42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1" y="635642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2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>
    <p:comb dir="vert"/>
  </p:transition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41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41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1" y="635641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94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>
    <p:comb dir="vert"/>
  </p:transition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41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41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1" y="635641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506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>
    <p:comb dir="vert"/>
  </p:transition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402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402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1" y="635640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935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>
    <p:comb dir="vert"/>
  </p:transition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D9B522-790E-4AEE-94F8-1C98341B9CCC}" type="datetimeFigureOut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17/08/1444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392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1" y="635639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439D9D-D8D7-4951-B3E6-CEC6653F894D}" type="slidenum">
              <a:rPr lang="ar-S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ar-SA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72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>
    <p:comb dir="vert"/>
  </p:transition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907738" y="3429000"/>
            <a:ext cx="6239673" cy="792088"/>
          </a:xfrm>
        </p:spPr>
        <p:txBody>
          <a:bodyPr>
            <a:noAutofit/>
          </a:bodyPr>
          <a:lstStyle/>
          <a:p>
            <a:pPr algn="ctr"/>
            <a:r>
              <a:rPr lang="en-GB" sz="48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It’s a good deal,</a:t>
            </a:r>
            <a:br>
              <a:rPr lang="en-GB" sz="48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</a:br>
            <a:r>
              <a:rPr lang="en-GB" sz="48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Isn’t it?</a:t>
            </a:r>
          </a:p>
        </p:txBody>
      </p:sp>
      <p:pic>
        <p:nvPicPr>
          <p:cNvPr id="4" name="صورة 3" descr="AB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080" y="4679943"/>
            <a:ext cx="2039904" cy="1845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عنوان 1"/>
          <p:cNvSpPr txBox="1">
            <a:spLocks/>
          </p:cNvSpPr>
          <p:nvPr/>
        </p:nvSpPr>
        <p:spPr>
          <a:xfrm>
            <a:off x="3835715" y="980728"/>
            <a:ext cx="1738536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dirty="0">
                <a:solidFill>
                  <a:srgbClr val="9C007F">
                    <a:lumMod val="50000"/>
                  </a:srgbClr>
                </a:solidFill>
                <a:latin typeface="Comic Sans MS" pitchFamily="66" charset="0"/>
              </a:rPr>
              <a:t>Unit </a:t>
            </a:r>
            <a:r>
              <a:rPr lang="ar-SA" dirty="0">
                <a:solidFill>
                  <a:srgbClr val="9C007F">
                    <a:lumMod val="50000"/>
                  </a:srgbClr>
                </a:solidFill>
                <a:latin typeface="Comic Sans MS" pitchFamily="66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3963855"/>
      </p:ext>
    </p:extLst>
  </p:cSld>
  <p:clrMapOvr>
    <a:masterClrMapping/>
  </p:clrMapOvr>
  <p:transition spd="slow"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12125" y="201490"/>
            <a:ext cx="900115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u="sng" dirty="0">
                <a:ln w="17780" cmpd="sng">
                  <a:solidFill>
                    <a:srgbClr val="0F6FC6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F6FC6">
                        <a:tint val="63000"/>
                        <a:sat val="105000"/>
                      </a:srgbClr>
                    </a:gs>
                    <a:gs pos="90000">
                      <a:srgbClr val="0F6FC6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Choose the correct word:</a:t>
            </a:r>
            <a:endParaRPr lang="en-US" sz="3200" b="1" dirty="0">
              <a:ln w="17780" cmpd="sng">
                <a:solidFill>
                  <a:srgbClr val="0F6FC6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0F6FC6">
                      <a:tint val="63000"/>
                      <a:sat val="105000"/>
                    </a:srgbClr>
                  </a:gs>
                  <a:gs pos="90000">
                    <a:srgbClr val="0F6FC6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514350" indent="-514350"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prstClr val="black"/>
              </a:solidFill>
              <a:latin typeface="Comic Sans MS" pitchFamily="66" charset="0"/>
              <a:ea typeface="Comic Sans MS" pitchFamily="66" charset="0"/>
              <a:cs typeface="Tahoma" pitchFamily="34" charset="0"/>
            </a:endParaRPr>
          </a:p>
          <a:p>
            <a:pPr marL="514350" indent="-514350"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3200" dirty="0">
                <a:ln w="10160">
                  <a:solidFill>
                    <a:srgbClr val="0F6FC6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Let's [ have – had – having ] a picnic.</a:t>
            </a:r>
          </a:p>
          <a:p>
            <a:pPr marL="514350" indent="-514350"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ln w="10160">
                <a:solidFill>
                  <a:srgbClr val="0F6FC6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ln w="10160">
                  <a:solidFill>
                    <a:srgbClr val="0F6FC6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2. [ Why –Where – When ] don’t we go fishing?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ln w="10160">
                <a:solidFill>
                  <a:srgbClr val="0F6FC6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ln w="10160">
                  <a:solidFill>
                    <a:srgbClr val="0F6FC6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3. Let's [ arranged – arranging – arrange ] these flowers.</a:t>
            </a:r>
            <a:endParaRPr lang="en-US" sz="3200" dirty="0">
              <a:ln w="10160">
                <a:solidFill>
                  <a:srgbClr val="0F6FC6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ln w="10160">
                <a:solidFill>
                  <a:srgbClr val="0F6FC6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5720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4822041"/>
            <a:ext cx="89297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4. What about [ watched – watch – watching ] 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Comic Sans MS" pitchFamily="66" charset="0"/>
                <a:cs typeface="Tahoma" pitchFamily="34" charset="0"/>
              </a:rPr>
              <a:t>        an English film?</a:t>
            </a:r>
            <a:endParaRPr lang="en-US" sz="3200" dirty="0">
              <a:ln w="10160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شكل بيضاوي 6"/>
          <p:cNvSpPr/>
          <p:nvPr/>
        </p:nvSpPr>
        <p:spPr>
          <a:xfrm>
            <a:off x="2627784" y="1052736"/>
            <a:ext cx="1250794" cy="874468"/>
          </a:xfrm>
          <a:prstGeom prst="ellipse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black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1602134" y="2065108"/>
            <a:ext cx="1143008" cy="859835"/>
          </a:xfrm>
          <a:prstGeom prst="ellipse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black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6732240" y="3429000"/>
            <a:ext cx="1643074" cy="1000132"/>
          </a:xfrm>
          <a:prstGeom prst="ellipse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black"/>
              </a:solidFill>
            </a:endParaRPr>
          </a:p>
        </p:txBody>
      </p:sp>
      <p:sp>
        <p:nvSpPr>
          <p:cNvPr id="10" name="شكل بيضاوي 9"/>
          <p:cNvSpPr/>
          <p:nvPr/>
        </p:nvSpPr>
        <p:spPr>
          <a:xfrm>
            <a:off x="6705195" y="4726636"/>
            <a:ext cx="2103620" cy="983223"/>
          </a:xfrm>
          <a:prstGeom prst="ellipse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29788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204498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9" y="3429000"/>
            <a:ext cx="354717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205090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4759" y="3510475"/>
            <a:ext cx="2154959" cy="143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224000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785794"/>
            <a:ext cx="2071702" cy="164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ربع نص 1"/>
          <p:cNvSpPr txBox="1"/>
          <p:nvPr/>
        </p:nvSpPr>
        <p:spPr>
          <a:xfrm>
            <a:off x="1071538" y="285746"/>
            <a:ext cx="59293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000066"/>
                </a:solidFill>
                <a:latin typeface="Comic Sans MS" pitchFamily="66" charset="0"/>
              </a:rPr>
              <a:t>Complete the conversations:</a:t>
            </a:r>
            <a:endParaRPr lang="ar-SA" sz="3200" dirty="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0" y="857233"/>
            <a:ext cx="850112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dirty="0">
                <a:solidFill>
                  <a:srgbClr val="000066"/>
                </a:solidFill>
                <a:latin typeface="Comic Sans MS" pitchFamily="66" charset="0"/>
              </a:rPr>
              <a:t>1-Asma: Let’s ………………………………… </a:t>
            </a:r>
          </a:p>
          <a:p>
            <a:pPr algn="l"/>
            <a:r>
              <a:rPr lang="en-US" sz="3200" dirty="0">
                <a:solidFill>
                  <a:srgbClr val="000066"/>
                </a:solidFill>
                <a:latin typeface="Comic Sans MS" pitchFamily="66" charset="0"/>
              </a:rPr>
              <a:t>   Rogaya: ………………………………………………   </a:t>
            </a:r>
          </a:p>
          <a:p>
            <a:pPr algn="l"/>
            <a:r>
              <a:rPr lang="en-US" sz="3200" dirty="0">
                <a:solidFill>
                  <a:srgbClr val="000066"/>
                </a:solidFill>
                <a:latin typeface="Comic Sans MS" pitchFamily="66" charset="0"/>
              </a:rPr>
              <a:t>                             [Refuse, give an excuse]</a:t>
            </a:r>
            <a:endParaRPr lang="ar-SA" sz="3200" dirty="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11132" y="2571761"/>
            <a:ext cx="850112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>
                <a:solidFill>
                  <a:srgbClr val="000066"/>
                </a:solidFill>
                <a:latin typeface="Comic Sans MS" pitchFamily="66" charset="0"/>
              </a:rPr>
              <a:t>2- Waleed: How …………………………………… .</a:t>
            </a:r>
          </a:p>
          <a:p>
            <a:pPr algn="l"/>
            <a:r>
              <a:rPr lang="en-US" sz="2800" dirty="0">
                <a:solidFill>
                  <a:srgbClr val="000066"/>
                </a:solidFill>
                <a:latin typeface="Comic Sans MS" pitchFamily="66" charset="0"/>
              </a:rPr>
              <a:t>     Faisal: ……………………………………………… .   [  Accept ]</a:t>
            </a:r>
            <a:endParaRPr lang="ar-SA" sz="2800" dirty="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0" y="5000636"/>
            <a:ext cx="91440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dirty="0">
                <a:solidFill>
                  <a:srgbClr val="000066"/>
                </a:solidFill>
                <a:latin typeface="Comic Sans MS" pitchFamily="66" charset="0"/>
              </a:rPr>
              <a:t>3- Ahmad: Why ………………………………………………………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rgbClr val="000066"/>
                </a:solidFill>
                <a:latin typeface="Comic Sans MS" pitchFamily="66" charset="0"/>
              </a:rPr>
              <a:t>    </a:t>
            </a:r>
            <a:r>
              <a:rPr lang="en-US" sz="3200" dirty="0" err="1">
                <a:solidFill>
                  <a:srgbClr val="000066"/>
                </a:solidFill>
                <a:latin typeface="Comic Sans MS" pitchFamily="66" charset="0"/>
              </a:rPr>
              <a:t>Majid</a:t>
            </a:r>
            <a:r>
              <a:rPr lang="en-US" sz="3200" dirty="0">
                <a:solidFill>
                  <a:srgbClr val="000066"/>
                </a:solidFill>
                <a:latin typeface="Comic Sans MS" pitchFamily="66" charset="0"/>
              </a:rPr>
              <a:t>: ………………………………………………………… </a:t>
            </a:r>
          </a:p>
          <a:p>
            <a:pPr algn="l"/>
            <a:r>
              <a:rPr lang="en-US" sz="3200" dirty="0">
                <a:solidFill>
                  <a:srgbClr val="000066"/>
                </a:solidFill>
                <a:latin typeface="Comic Sans MS" pitchFamily="66" charset="0"/>
              </a:rPr>
              <a:t>                                   </a:t>
            </a:r>
            <a:r>
              <a:rPr lang="en-US" sz="3000" dirty="0">
                <a:solidFill>
                  <a:srgbClr val="000066"/>
                </a:solidFill>
                <a:latin typeface="Comic Sans MS" pitchFamily="66" charset="0"/>
              </a:rPr>
              <a:t>[Refuse, give an excuse ]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2189940" y="1378712"/>
            <a:ext cx="52864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I’d love to but I have school.</a:t>
            </a:r>
            <a:endParaRPr lang="ar-SA" sz="24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2975335" y="2525594"/>
            <a:ext cx="485347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>
                <a:solidFill>
                  <a:srgbClr val="DBF5F9">
                    <a:lumMod val="10000"/>
                  </a:srgbClr>
                </a:solidFill>
                <a:latin typeface="Comic Sans MS" pitchFamily="66" charset="0"/>
              </a:rPr>
              <a:t> about </a:t>
            </a:r>
            <a:r>
              <a:rPr lang="en-US" sz="2800" dirty="0">
                <a:solidFill>
                  <a:srgbClr val="CC0066"/>
                </a:solidFill>
                <a:latin typeface="Comic Sans MS" pitchFamily="66" charset="0"/>
              </a:rPr>
              <a:t>swimming</a:t>
            </a:r>
            <a:r>
              <a:rPr lang="en-US" sz="2800" dirty="0">
                <a:solidFill>
                  <a:srgbClr val="DBF5F9">
                    <a:lumMod val="10000"/>
                  </a:srgbClr>
                </a:solidFill>
                <a:latin typeface="Comic Sans MS" pitchFamily="66" charset="0"/>
              </a:rPr>
              <a:t>?</a:t>
            </a:r>
            <a:endParaRPr lang="ar-SA" sz="2800" dirty="0">
              <a:solidFill>
                <a:srgbClr val="DBF5F9">
                  <a:lumMod val="10000"/>
                </a:srgbClr>
              </a:solidFill>
              <a:latin typeface="Comic Sans MS" pitchFamily="66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3317440" y="4987374"/>
            <a:ext cx="532186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dirty="0">
                <a:solidFill>
                  <a:prstClr val="black"/>
                </a:solidFill>
                <a:latin typeface="Comic Sans MS" pitchFamily="66" charset="0"/>
              </a:rPr>
              <a:t>don’t we </a:t>
            </a:r>
            <a:r>
              <a:rPr lang="en-US" sz="3200" dirty="0">
                <a:solidFill>
                  <a:srgbClr val="CC0066"/>
                </a:solidFill>
                <a:latin typeface="Comic Sans MS" pitchFamily="66" charset="0"/>
              </a:rPr>
              <a:t>play</a:t>
            </a:r>
            <a:r>
              <a:rPr lang="en-US" sz="3200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omic Sans MS" pitchFamily="66" charset="0"/>
              </a:rPr>
              <a:t>basketball?</a:t>
            </a:r>
            <a:endParaRPr lang="ar-SA" sz="32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190072" y="780478"/>
            <a:ext cx="16430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dirty="0">
                <a:solidFill>
                  <a:srgbClr val="CC0066"/>
                </a:solidFill>
                <a:latin typeface="Comic Sans MS" pitchFamily="66" charset="0"/>
              </a:rPr>
              <a:t>travel</a:t>
            </a:r>
            <a:endParaRPr lang="ar-SA" sz="3200" dirty="0">
              <a:solidFill>
                <a:srgbClr val="CC0066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044845" y="2910315"/>
            <a:ext cx="39335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>
                <a:solidFill>
                  <a:prstClr val="black"/>
                </a:solidFill>
                <a:latin typeface="Comic Sans MS" pitchFamily="66" charset="0"/>
              </a:rPr>
              <a:t>Sounds great.</a:t>
            </a:r>
            <a:endParaRPr lang="ar-SA" sz="28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1830478" y="5708522"/>
            <a:ext cx="66437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I’m sorry I can’t because I have to study.</a:t>
            </a:r>
            <a:endParaRPr lang="ar-SA" sz="2400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270378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8" y="71414"/>
            <a:ext cx="8572561" cy="6786586"/>
          </a:xfrm>
          <a:prstGeom prst="rect">
            <a:avLst/>
          </a:prstGeom>
          <a:ln w="88900" cap="sq" cmpd="thickThin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1285852" y="702214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Let’s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1643042" y="100010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can’t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4500562" y="135729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why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2071670" y="1621027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itchFamily="66" charset="0"/>
              </a:rPr>
              <a:t>can/could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2071670" y="200024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sounds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4000496" y="1906779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rgbClr val="FF0000"/>
                </a:solidFill>
                <a:latin typeface="Comic Sans MS" pitchFamily="66" charset="0"/>
              </a:rPr>
              <a:t>should/ can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1285852" y="2285992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can’t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1571604" y="2571812"/>
            <a:ext cx="17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rgbClr val="FF0000"/>
                </a:solidFill>
                <a:latin typeface="Comic Sans MS" pitchFamily="66" charset="0"/>
              </a:rPr>
              <a:t>can/could/ should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1571604" y="3000372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can’t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2071670" y="3643314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don’t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2714612" y="4000504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idea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3571868" y="3929072"/>
            <a:ext cx="17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rgbClr val="FF0000"/>
                </a:solidFill>
                <a:latin typeface="Comic Sans MS" pitchFamily="66" charset="0"/>
              </a:rPr>
              <a:t>can/could/ should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1357290" y="4286324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itchFamily="66" charset="0"/>
              </a:rPr>
              <a:t>can/could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1285852" y="4692927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itchFamily="66" charset="0"/>
              </a:rPr>
              <a:t>can/could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5500696" y="4714952"/>
            <a:ext cx="1071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rgbClr val="FF0000"/>
                </a:solidFill>
                <a:latin typeface="Comic Sans MS" pitchFamily="66" charset="0"/>
              </a:rPr>
              <a:t>should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1142976" y="5072074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why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1857356" y="5429264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Let’s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1357290" y="5929398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itchFamily="66" charset="0"/>
              </a:rPr>
              <a:t>can’t / shouldn’t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3786183" y="6050249"/>
            <a:ext cx="1071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rgbClr val="FF0000"/>
                </a:solidFill>
                <a:latin typeface="Comic Sans MS" pitchFamily="66" charset="0"/>
              </a:rPr>
              <a:t>should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3071802" y="6429396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don’t</a:t>
            </a:r>
          </a:p>
        </p:txBody>
      </p:sp>
    </p:spTree>
    <p:extLst>
      <p:ext uri="{BB962C8B-B14F-4D97-AF65-F5344CB8AC3E}">
        <p14:creationId xmlns:p14="http://schemas.microsoft.com/office/powerpoint/2010/main" val="240285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000100" y="928674"/>
            <a:ext cx="707236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6000" b="1" i="1" u="sng" dirty="0">
                <a:solidFill>
                  <a:srgbClr val="996600"/>
                </a:solidFill>
                <a:cs typeface="ALAWI-3-4" pitchFamily="2" charset="-78"/>
              </a:rPr>
              <a:t>قال تعالى:</a:t>
            </a:r>
          </a:p>
          <a:p>
            <a:pPr algn="ctr">
              <a:spcBef>
                <a:spcPct val="50000"/>
              </a:spcBef>
            </a:pPr>
            <a:r>
              <a:rPr lang="en-US" sz="6000" b="1" dirty="0">
                <a:solidFill>
                  <a:srgbClr val="663300"/>
                </a:solidFill>
                <a:cs typeface="Diwani Letter" pitchFamily="2" charset="-78"/>
              </a:rPr>
              <a:t>}</a:t>
            </a:r>
            <a:r>
              <a:rPr lang="ar-SA" sz="6000" b="1" dirty="0">
                <a:solidFill>
                  <a:prstClr val="black"/>
                </a:solidFill>
                <a:cs typeface="Diwani Letter" pitchFamily="2" charset="-78"/>
              </a:rPr>
              <a:t>  </a:t>
            </a:r>
            <a:r>
              <a:rPr lang="ar-SA" sz="6000" b="1" dirty="0">
                <a:solidFill>
                  <a:srgbClr val="800000"/>
                </a:solidFill>
                <a:cs typeface="Diwani Letter" pitchFamily="2" charset="-78"/>
              </a:rPr>
              <a:t>ليحملوا أوزارهم كاملة يوم القيامة ومن أوزار الذين يضلونهم بغير علم إلا ساء ما يزرون</a:t>
            </a:r>
            <a:r>
              <a:rPr lang="ar-SA" sz="6000" b="1" dirty="0">
                <a:solidFill>
                  <a:srgbClr val="A5C249">
                    <a:lumMod val="50000"/>
                  </a:srgbClr>
                </a:solidFill>
                <a:cs typeface="Diwani Letter" pitchFamily="2" charset="-78"/>
              </a:rPr>
              <a:t>  </a:t>
            </a:r>
            <a:r>
              <a:rPr lang="en-US" sz="6000" b="1" dirty="0">
                <a:solidFill>
                  <a:srgbClr val="990000"/>
                </a:solidFill>
                <a:cs typeface="Diwani Letter" pitchFamily="2" charset="-78"/>
              </a:rPr>
              <a:t>{</a:t>
            </a:r>
            <a:r>
              <a:rPr lang="en-US" sz="6000" b="1" dirty="0">
                <a:solidFill>
                  <a:srgbClr val="990000"/>
                </a:solidFill>
                <a:latin typeface="Arial" pitchFamily="34" charset="0"/>
                <a:cs typeface="Diwani Letter" pitchFamily="2" charset="-78"/>
              </a:rPr>
              <a:t>…</a:t>
            </a:r>
            <a:r>
              <a:rPr lang="ar-SA" sz="6000" dirty="0">
                <a:solidFill>
                  <a:prstClr val="black"/>
                </a:solidFill>
                <a:cs typeface="Diwani Letter" pitchFamily="2" charset="-78"/>
              </a:rPr>
              <a:t> </a:t>
            </a:r>
            <a:endParaRPr lang="en-US" sz="6000" dirty="0">
              <a:solidFill>
                <a:prstClr val="black"/>
              </a:solidFill>
              <a:cs typeface="Diwani Lette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2163024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/>
          <a:srcRect l="1235" b="27867"/>
          <a:stretch/>
        </p:blipFill>
        <p:spPr bwMode="auto">
          <a:xfrm>
            <a:off x="1" y="7144"/>
            <a:ext cx="9144000" cy="370988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467544" y="3717032"/>
            <a:ext cx="7848872" cy="30469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A. Let’s go to the shopping mall.</a:t>
            </a:r>
          </a:p>
          <a:p>
            <a:pPr algn="l">
              <a:lnSpc>
                <a:spcPct val="20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B. Shopping is boring . Why don’t we go camping ?</a:t>
            </a:r>
          </a:p>
          <a:p>
            <a:pPr algn="l">
              <a:lnSpc>
                <a:spcPct val="20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C. Camping is a good idea.</a:t>
            </a:r>
          </a:p>
          <a:p>
            <a:pPr algn="l">
              <a:lnSpc>
                <a:spcPct val="20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D. I agree. I think we should go camping. </a:t>
            </a:r>
          </a:p>
        </p:txBody>
      </p:sp>
    </p:spTree>
    <p:extLst>
      <p:ext uri="{BB962C8B-B14F-4D97-AF65-F5344CB8AC3E}">
        <p14:creationId xmlns:p14="http://schemas.microsoft.com/office/powerpoint/2010/main" val="368624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744037" y="811850"/>
            <a:ext cx="6239673" cy="792088"/>
          </a:xfrm>
        </p:spPr>
        <p:txBody>
          <a:bodyPr>
            <a:noAutofit/>
          </a:bodyPr>
          <a:lstStyle/>
          <a:p>
            <a:pPr algn="ctr"/>
            <a:r>
              <a:rPr lang="en-GB" sz="48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12. Form, Meaning </a:t>
            </a:r>
            <a:br>
              <a:rPr lang="en-GB" sz="48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</a:br>
            <a:r>
              <a:rPr lang="en-GB" sz="48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&amp; function</a:t>
            </a:r>
          </a:p>
        </p:txBody>
      </p:sp>
      <p:pic>
        <p:nvPicPr>
          <p:cNvPr id="4" name="صورة 3" descr="AB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080" y="4679785"/>
            <a:ext cx="2039904" cy="1845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مربع نص 4"/>
          <p:cNvSpPr txBox="1"/>
          <p:nvPr/>
        </p:nvSpPr>
        <p:spPr>
          <a:xfrm>
            <a:off x="2581440" y="3599267"/>
            <a:ext cx="5328592" cy="53030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marL="514350" indent="-514350" algn="l" defTabSz="984555" rtl="0">
              <a:buFontTx/>
              <a:buAutoNum type="arabicPeriod"/>
              <a:defRPr/>
            </a:pPr>
            <a:r>
              <a:rPr lang="en-US" sz="2800" i="1" kern="0" dirty="0">
                <a:ln w="18415" cmpd="sng">
                  <a:solidFill>
                    <a:srgbClr val="005BD3">
                      <a:lumMod val="50000"/>
                    </a:srgbClr>
                  </a:solidFill>
                  <a:prstDash val="solid"/>
                </a:ln>
                <a:solidFill>
                  <a:srgbClr val="68007F">
                    <a:lumMod val="5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Make suggestions.</a:t>
            </a:r>
            <a:endParaRPr lang="ar-SA" sz="2800" kern="0" dirty="0">
              <a:ln w="18415" cmpd="sng">
                <a:solidFill>
                  <a:srgbClr val="005BD3">
                    <a:lumMod val="50000"/>
                  </a:srgbClr>
                </a:solidFill>
                <a:prstDash val="solid"/>
              </a:ln>
              <a:solidFill>
                <a:srgbClr val="68007F">
                  <a:lumMod val="50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51520" y="2340619"/>
            <a:ext cx="2952328" cy="71496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D9D9"/>
            </a:outerShdw>
          </a:effectLst>
        </p:spPr>
        <p:txBody>
          <a:bodyPr wrap="square" lIns="98457" tIns="49226" rIns="98457" bIns="49226">
            <a:spAutoFit/>
          </a:bodyPr>
          <a:lstStyle/>
          <a:p>
            <a:pPr algn="ctr" defTabSz="984555" rtl="0">
              <a:spcBef>
                <a:spcPct val="50000"/>
              </a:spcBef>
              <a:defRPr/>
            </a:pPr>
            <a:r>
              <a:rPr lang="en-US" sz="4000" kern="0" dirty="0">
                <a:solidFill>
                  <a:srgbClr val="9C007F">
                    <a:lumMod val="50000"/>
                  </a:srgbClr>
                </a:solidFill>
                <a:latin typeface="Comic Sans MS" pitchFamily="66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186625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it 1 Making suggestions is easy - 03 - English at Work shows you how">
            <a:hlinkClick r:id="" action="ppaction://media"/>
            <a:extLst>
              <a:ext uri="{FF2B5EF4-FFF2-40B4-BE49-F238E27FC236}">
                <a16:creationId xmlns:a16="http://schemas.microsoft.com/office/drawing/2014/main" xmlns="" id="{C84347FE-B717-BBED-4149-075CEAAF7E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9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643998" cy="6572296"/>
          </a:xfrm>
          <a:prstGeom prst="rect">
            <a:avLst/>
          </a:prstGeom>
          <a:ln w="88900" cap="sq" cmpd="thickThin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33889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" y="0"/>
            <a:ext cx="9132303" cy="685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وسيلة شرح بيضاوية 25"/>
          <p:cNvSpPr/>
          <p:nvPr/>
        </p:nvSpPr>
        <p:spPr>
          <a:xfrm>
            <a:off x="55185" y="188640"/>
            <a:ext cx="2256406" cy="1347242"/>
          </a:xfrm>
          <a:prstGeom prst="wedgeEllipseCallout">
            <a:avLst>
              <a:gd name="adj1" fmla="val 27096"/>
              <a:gd name="adj2" fmla="val 66704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2843808" y="309934"/>
            <a:ext cx="237626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What should we do?</a:t>
            </a:r>
            <a:endParaRPr lang="ar-SA" sz="28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2294" name="Picture 6" descr="D:\Picture C\My Pictures\مجلد جديد\zz3.jpg"/>
          <p:cNvPicPr>
            <a:picLocks noChangeAspect="1" noChangeArrowheads="1"/>
          </p:cNvPicPr>
          <p:nvPr/>
        </p:nvPicPr>
        <p:blipFill rotWithShape="1">
          <a:blip r:embed="rId3" cstate="print"/>
          <a:srcRect b="6615"/>
          <a:stretch/>
        </p:blipFill>
        <p:spPr bwMode="auto">
          <a:xfrm>
            <a:off x="6804248" y="1844824"/>
            <a:ext cx="2112384" cy="1440196"/>
          </a:xfrm>
          <a:prstGeom prst="rect">
            <a:avLst/>
          </a:prstGeom>
          <a:noFill/>
        </p:spPr>
      </p:pic>
      <p:sp>
        <p:nvSpPr>
          <p:cNvPr id="24" name="مربع نص 23"/>
          <p:cNvSpPr txBox="1"/>
          <p:nvPr/>
        </p:nvSpPr>
        <p:spPr>
          <a:xfrm>
            <a:off x="103120" y="309934"/>
            <a:ext cx="192882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That’s a good idea.</a:t>
            </a:r>
            <a:endParaRPr lang="ar-SA" sz="24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6544093" y="297709"/>
            <a:ext cx="185738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Let’s  sleep.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وسيلة شرح بيضاوية 13"/>
          <p:cNvSpPr/>
          <p:nvPr/>
        </p:nvSpPr>
        <p:spPr>
          <a:xfrm>
            <a:off x="6332518" y="101142"/>
            <a:ext cx="2256406" cy="1347242"/>
          </a:xfrm>
          <a:prstGeom prst="wedgeEllipseCallout">
            <a:avLst>
              <a:gd name="adj1" fmla="val -56526"/>
              <a:gd name="adj2" fmla="val 6562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16" name="وسيلة شرح بيضاوية 15"/>
          <p:cNvSpPr/>
          <p:nvPr/>
        </p:nvSpPr>
        <p:spPr>
          <a:xfrm>
            <a:off x="2699792" y="101141"/>
            <a:ext cx="2664296" cy="1347242"/>
          </a:xfrm>
          <a:prstGeom prst="wedgeEllipseCallout">
            <a:avLst>
              <a:gd name="adj1" fmla="val -66818"/>
              <a:gd name="adj2" fmla="val 64549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12817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2" grpId="0"/>
      <p:bldP spid="24" grpId="0"/>
      <p:bldP spid="13" grpId="0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071538" y="1000175"/>
            <a:ext cx="710086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>
                <a:solidFill>
                  <a:srgbClr val="009DD9">
                    <a:lumMod val="75000"/>
                  </a:srgbClr>
                </a:solidFill>
                <a:latin typeface="Comic Sans MS" pitchFamily="66" charset="0"/>
              </a:rPr>
              <a:t>What did  she suggest?</a:t>
            </a:r>
            <a:endParaRPr lang="ar-SA" sz="3600" dirty="0">
              <a:solidFill>
                <a:srgbClr val="009DD9">
                  <a:lumMod val="75000"/>
                </a:srgbClr>
              </a:solidFill>
              <a:latin typeface="Comic Sans MS" pitchFamily="66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2483768" y="2000307"/>
            <a:ext cx="380170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>
                <a:solidFill>
                  <a:srgbClr val="10CF9B">
                    <a:lumMod val="50000"/>
                  </a:srgbClr>
                </a:solidFill>
                <a:latin typeface="Comic Sans MS" pitchFamily="66" charset="0"/>
              </a:rPr>
              <a:t>Sleeping</a:t>
            </a:r>
            <a:endParaRPr lang="ar-SA" sz="3600" dirty="0">
              <a:solidFill>
                <a:srgbClr val="10CF9B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611560" y="2973797"/>
            <a:ext cx="796495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ar-SA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009DD9">
                    <a:lumMod val="75000"/>
                  </a:srgbClr>
                </a:solidFill>
                <a:latin typeface="Comic Sans MS" pitchFamily="66" charset="0"/>
              </a:rPr>
              <a:t>Did he accept? Did he say yes?</a:t>
            </a:r>
            <a:endParaRPr lang="ar-SA" sz="3200" dirty="0">
              <a:solidFill>
                <a:srgbClr val="009DD9">
                  <a:lumMod val="75000"/>
                </a:srgbClr>
              </a:solidFill>
              <a:latin typeface="Comic Sans MS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248972" y="4000571"/>
            <a:ext cx="39234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dirty="0">
                <a:solidFill>
                  <a:srgbClr val="10CF9B">
                    <a:lumMod val="50000"/>
                  </a:srgbClr>
                </a:solidFill>
                <a:latin typeface="Comic Sans MS" pitchFamily="66" charset="0"/>
              </a:rPr>
              <a:t>Yes, he did.</a:t>
            </a:r>
            <a:endParaRPr lang="ar-SA" sz="3600" dirty="0">
              <a:solidFill>
                <a:srgbClr val="10CF9B">
                  <a:lumMod val="50000"/>
                </a:srgb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334204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1723313" y="566071"/>
            <a:ext cx="646414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Making suggestions: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309047" y="1480435"/>
            <a:ext cx="60794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* Let’s …………………..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2142944" y="1268760"/>
            <a:ext cx="36397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dirty="0">
                <a:solidFill>
                  <a:srgbClr val="7030A0"/>
                </a:solidFill>
                <a:latin typeface="Comic Sans MS" pitchFamily="66" charset="0"/>
              </a:rPr>
              <a:t>watch</a:t>
            </a:r>
            <a:r>
              <a:rPr lang="en-US" sz="44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endParaRPr lang="ar-SA" sz="44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3903303" y="1330315"/>
            <a:ext cx="1357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TV.</a:t>
            </a:r>
            <a:endParaRPr lang="ar-SA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334425" y="2314303"/>
            <a:ext cx="78530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* Why don’t we ……………………? 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4146529" y="2173052"/>
            <a:ext cx="280696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dirty="0">
                <a:solidFill>
                  <a:srgbClr val="7030A0"/>
                </a:solidFill>
                <a:latin typeface="Comic Sans MS" pitchFamily="66" charset="0"/>
              </a:rPr>
              <a:t>watch</a:t>
            </a:r>
            <a:r>
              <a:rPr lang="en-US" sz="44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endParaRPr lang="ar-SA" sz="44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5837189" y="2233749"/>
            <a:ext cx="18418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TV</a:t>
            </a:r>
            <a:endParaRPr lang="ar-SA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269166" y="3070536"/>
            <a:ext cx="79835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* Should we ………………………….? 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3433276" y="3008981"/>
            <a:ext cx="240391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dirty="0">
                <a:solidFill>
                  <a:srgbClr val="7030A0"/>
                </a:solidFill>
                <a:latin typeface="Comic Sans MS" pitchFamily="66" charset="0"/>
              </a:rPr>
              <a:t>watch</a:t>
            </a:r>
            <a:r>
              <a:rPr lang="en-US" sz="44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endParaRPr lang="ar-SA" sz="44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5412174" y="3008981"/>
            <a:ext cx="1357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TV</a:t>
            </a:r>
            <a:endParaRPr lang="ar-SA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309047" y="5224971"/>
            <a:ext cx="8127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* What about ..…………………………?</a:t>
            </a:r>
            <a:endParaRPr lang="ar-SA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3973756" y="5194194"/>
            <a:ext cx="351026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dirty="0">
                <a:solidFill>
                  <a:srgbClr val="7030A0"/>
                </a:solidFill>
                <a:latin typeface="Comic Sans MS" pitchFamily="66" charset="0"/>
              </a:rPr>
              <a:t>watch</a:t>
            </a:r>
            <a:r>
              <a:rPr lang="en-US" sz="4400" dirty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ing</a:t>
            </a:r>
            <a:r>
              <a:rPr lang="en-US" sz="44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endParaRPr lang="ar-SA" sz="44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4447656" y="3814345"/>
            <a:ext cx="162593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TV</a:t>
            </a:r>
            <a:endParaRPr lang="ar-SA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334425" y="3947593"/>
            <a:ext cx="78530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* We can ……………………? 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2771800" y="3716867"/>
            <a:ext cx="240391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dirty="0">
                <a:solidFill>
                  <a:srgbClr val="7030A0"/>
                </a:solidFill>
                <a:latin typeface="Comic Sans MS" pitchFamily="66" charset="0"/>
              </a:rPr>
              <a:t>watch</a:t>
            </a:r>
            <a:r>
              <a:rPr lang="en-US" sz="44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endParaRPr lang="ar-SA" sz="44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3433276" y="4486308"/>
            <a:ext cx="240391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dirty="0">
                <a:solidFill>
                  <a:srgbClr val="7030A0"/>
                </a:solidFill>
                <a:latin typeface="Comic Sans MS" pitchFamily="66" charset="0"/>
              </a:rPr>
              <a:t>watch</a:t>
            </a:r>
            <a:r>
              <a:rPr lang="en-US" sz="44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endParaRPr lang="ar-SA" sz="44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381283" y="4619556"/>
            <a:ext cx="78530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* You could ………………………? </a:t>
            </a:r>
          </a:p>
        </p:txBody>
      </p:sp>
      <p:sp>
        <p:nvSpPr>
          <p:cNvPr id="30" name="مربع نص 29"/>
          <p:cNvSpPr txBox="1"/>
          <p:nvPr/>
        </p:nvSpPr>
        <p:spPr>
          <a:xfrm>
            <a:off x="5175713" y="4486308"/>
            <a:ext cx="1357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TV</a:t>
            </a:r>
            <a:endParaRPr lang="ar-SA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334425" y="5899536"/>
            <a:ext cx="8127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* How about ……..……………………?</a:t>
            </a:r>
            <a:endParaRPr lang="ar-SA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32" name="مربع نص 31"/>
          <p:cNvSpPr txBox="1"/>
          <p:nvPr/>
        </p:nvSpPr>
        <p:spPr>
          <a:xfrm>
            <a:off x="3505494" y="5821822"/>
            <a:ext cx="351026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dirty="0">
                <a:solidFill>
                  <a:srgbClr val="7030A0"/>
                </a:solidFill>
                <a:latin typeface="Comic Sans MS" pitchFamily="66" charset="0"/>
              </a:rPr>
              <a:t>watch</a:t>
            </a:r>
            <a:r>
              <a:rPr lang="en-US" sz="4400" dirty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ing</a:t>
            </a:r>
            <a:r>
              <a:rPr lang="en-US" sz="44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endParaRPr lang="ar-SA" sz="44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33" name="مربع نص 32"/>
          <p:cNvSpPr txBox="1"/>
          <p:nvPr/>
        </p:nvSpPr>
        <p:spPr>
          <a:xfrm>
            <a:off x="6533035" y="5210302"/>
            <a:ext cx="1357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TV</a:t>
            </a:r>
            <a:endParaRPr lang="ar-SA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6073594" y="5883084"/>
            <a:ext cx="1357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TV</a:t>
            </a:r>
            <a:endParaRPr lang="ar-SA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677266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9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9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12" grpId="0"/>
      <p:bldP spid="18" grpId="0"/>
      <p:bldP spid="18" grpId="1"/>
      <p:bldP spid="19" grpId="0"/>
      <p:bldP spid="21" grpId="0"/>
      <p:bldP spid="21" grpId="1"/>
      <p:bldP spid="22" grpId="0"/>
      <p:bldP spid="25" grpId="0"/>
      <p:bldP spid="25" grpId="1"/>
      <p:bldP spid="26" grpId="0"/>
      <p:bldP spid="28" grpId="0"/>
      <p:bldP spid="28" grpId="1"/>
      <p:bldP spid="29" grpId="0"/>
      <p:bldP spid="16" grpId="0"/>
      <p:bldP spid="16" grpId="1"/>
      <p:bldP spid="17" grpId="0"/>
      <p:bldP spid="30" grpId="0"/>
      <p:bldP spid="32" grpId="0"/>
      <p:bldP spid="32" grpId="1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51520" y="214290"/>
            <a:ext cx="8640960" cy="62478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Accept the suggestions:</a:t>
            </a:r>
          </a:p>
          <a:p>
            <a:pPr algn="l"/>
            <a:endParaRPr lang="en-US" sz="4000" dirty="0">
              <a:solidFill>
                <a:prstClr val="black"/>
              </a:solidFill>
              <a:latin typeface="Comic Sans MS" pitchFamily="66" charset="0"/>
            </a:endParaRPr>
          </a:p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1- Let’s </a:t>
            </a:r>
            <a:r>
              <a:rPr lang="en-US" sz="4000" dirty="0">
                <a:solidFill>
                  <a:srgbClr val="7030A0"/>
                </a:solidFill>
                <a:latin typeface="Comic Sans MS" pitchFamily="66" charset="0"/>
              </a:rPr>
              <a:t>read</a:t>
            </a: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 Quran.</a:t>
            </a:r>
          </a:p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 </a:t>
            </a:r>
          </a:p>
          <a:p>
            <a:pPr algn="l"/>
            <a:endParaRPr lang="en-US" sz="4000" dirty="0">
              <a:solidFill>
                <a:prstClr val="black"/>
              </a:solidFill>
              <a:latin typeface="Comic Sans MS" pitchFamily="66" charset="0"/>
            </a:endParaRPr>
          </a:p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2- Why don’t we </a:t>
            </a:r>
            <a:r>
              <a:rPr lang="en-US" sz="4000" dirty="0">
                <a:solidFill>
                  <a:srgbClr val="7030A0"/>
                </a:solidFill>
                <a:latin typeface="Comic Sans MS" pitchFamily="66" charset="0"/>
              </a:rPr>
              <a:t>go</a:t>
            </a: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 to Abha?</a:t>
            </a:r>
          </a:p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 </a:t>
            </a:r>
          </a:p>
          <a:p>
            <a:pPr algn="l"/>
            <a:endParaRPr lang="en-US" sz="4000" dirty="0">
              <a:solidFill>
                <a:prstClr val="black"/>
              </a:solidFill>
              <a:latin typeface="Comic Sans MS" pitchFamily="66" charset="0"/>
            </a:endParaRPr>
          </a:p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3- What about </a:t>
            </a:r>
            <a:r>
              <a:rPr lang="en-US" sz="4000" dirty="0">
                <a:solidFill>
                  <a:srgbClr val="7030A0"/>
                </a:solidFill>
                <a:latin typeface="Comic Sans MS" pitchFamily="66" charset="0"/>
              </a:rPr>
              <a:t>travell</a:t>
            </a:r>
            <a:r>
              <a:rPr lang="en-US" sz="4000" dirty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 abroad?</a:t>
            </a:r>
          </a:p>
          <a:p>
            <a:pPr algn="l"/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2712473" y="2214575"/>
            <a:ext cx="559097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dirty="0">
                <a:solidFill>
                  <a:srgbClr val="CC0066"/>
                </a:solidFill>
                <a:latin typeface="Comic Sans MS" pitchFamily="66" charset="0"/>
              </a:rPr>
              <a:t>That’s a good idea. </a:t>
            </a:r>
            <a:endParaRPr lang="ar-SA" sz="4400" dirty="0">
              <a:solidFill>
                <a:srgbClr val="CC0066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707904" y="3929087"/>
            <a:ext cx="494792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dirty="0">
                <a:solidFill>
                  <a:srgbClr val="CC0066"/>
                </a:solidFill>
                <a:latin typeface="Comic Sans MS" pitchFamily="66" charset="0"/>
              </a:rPr>
              <a:t>Sounds great.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4572000" y="5837584"/>
            <a:ext cx="421887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dirty="0">
                <a:solidFill>
                  <a:srgbClr val="CC0066"/>
                </a:solidFill>
                <a:latin typeface="Comic Sans MS" pitchFamily="66" charset="0"/>
              </a:rPr>
              <a:t>I’d love to.</a:t>
            </a:r>
            <a:endParaRPr lang="ar-SA" sz="4400" dirty="0">
              <a:solidFill>
                <a:srgbClr val="CC0066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905928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reject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3729" y="1785930"/>
            <a:ext cx="3714776" cy="3306613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107504" y="357171"/>
            <a:ext cx="8784976" cy="59093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Now refuse the suggestions:</a:t>
            </a:r>
          </a:p>
          <a:p>
            <a:pPr algn="l"/>
            <a:endParaRPr lang="en-US" sz="3600" dirty="0">
              <a:solidFill>
                <a:prstClr val="black"/>
              </a:solidFill>
              <a:latin typeface="Comic Sans MS" pitchFamily="66" charset="0"/>
            </a:endParaRPr>
          </a:p>
          <a:p>
            <a:pPr algn="l"/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1- Let’s </a:t>
            </a:r>
            <a:r>
              <a:rPr lang="en-US" sz="3600" dirty="0">
                <a:solidFill>
                  <a:srgbClr val="7030A0"/>
                </a:solidFill>
                <a:latin typeface="Comic Sans MS" pitchFamily="66" charset="0"/>
              </a:rPr>
              <a:t>read</a:t>
            </a:r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 a novel.</a:t>
            </a:r>
          </a:p>
          <a:p>
            <a:pPr algn="l"/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</a:p>
          <a:p>
            <a:pPr algn="l"/>
            <a:endParaRPr lang="en-US" sz="3600" dirty="0">
              <a:solidFill>
                <a:prstClr val="black"/>
              </a:solidFill>
              <a:latin typeface="Comic Sans MS" pitchFamily="66" charset="0"/>
            </a:endParaRPr>
          </a:p>
          <a:p>
            <a:pPr algn="l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2- Why don’t we </a:t>
            </a:r>
            <a:r>
              <a:rPr lang="en-US" sz="3600" dirty="0">
                <a:solidFill>
                  <a:srgbClr val="7030A0"/>
                </a:solidFill>
                <a:latin typeface="Comic Sans MS" pitchFamily="66" charset="0"/>
              </a:rPr>
              <a:t>go</a:t>
            </a:r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 to Abha?</a:t>
            </a:r>
          </a:p>
          <a:p>
            <a:pPr algn="l"/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</a:p>
          <a:p>
            <a:pPr algn="l"/>
            <a:endParaRPr lang="en-US" sz="3600" dirty="0">
              <a:solidFill>
                <a:prstClr val="black"/>
              </a:solidFill>
              <a:latin typeface="Comic Sans MS" pitchFamily="66" charset="0"/>
            </a:endParaRPr>
          </a:p>
          <a:p>
            <a:pPr algn="l"/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3- What about </a:t>
            </a:r>
            <a:r>
              <a:rPr lang="en-US" sz="3600" dirty="0">
                <a:solidFill>
                  <a:srgbClr val="7030A0"/>
                </a:solidFill>
                <a:latin typeface="Comic Sans MS" pitchFamily="66" charset="0"/>
              </a:rPr>
              <a:t>travell</a:t>
            </a:r>
            <a:r>
              <a:rPr lang="en-US" sz="3600" dirty="0">
                <a:solidFill>
                  <a:srgbClr val="A5C249">
                    <a:lumMod val="50000"/>
                  </a:srgbClr>
                </a:solidFill>
                <a:latin typeface="Comic Sans MS" pitchFamily="66" charset="0"/>
              </a:rPr>
              <a:t>ing</a:t>
            </a:r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 abroad?</a:t>
            </a:r>
          </a:p>
          <a:p>
            <a:pPr algn="l"/>
            <a:r>
              <a:rPr lang="en-US" sz="3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1733398" y="5681706"/>
            <a:ext cx="76463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I don’t think I can because ………</a:t>
            </a:r>
            <a:endParaRPr lang="ar-SA" sz="32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649827" y="3911143"/>
            <a:ext cx="661317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I’m sorry, I can’t because ……</a:t>
            </a:r>
            <a:endParaRPr lang="ar-SA" sz="32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907704" y="2071704"/>
            <a:ext cx="682115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It’s a greet idea, but ……… </a:t>
            </a:r>
            <a:endParaRPr lang="ar-SA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267744" y="2643208"/>
            <a:ext cx="57291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I’d love to, but ………</a:t>
            </a:r>
          </a:p>
        </p:txBody>
      </p:sp>
    </p:spTree>
    <p:extLst>
      <p:ext uri="{BB962C8B-B14F-4D97-AF65-F5344CB8AC3E}">
        <p14:creationId xmlns:p14="http://schemas.microsoft.com/office/powerpoint/2010/main" val="1457489420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مشربية">
  <a:themeElements>
    <a:clrScheme name="مشربية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مشربية">
  <a:themeElements>
    <a:clrScheme name="مشربية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مشربية">
  <a:themeElements>
    <a:clrScheme name="مشربية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419</Words>
  <Application>Microsoft Office PowerPoint</Application>
  <PresentationFormat>On-screen Show (4:3)</PresentationFormat>
  <Paragraphs>111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مشربية</vt:lpstr>
      <vt:lpstr>6_مشربية</vt:lpstr>
      <vt:lpstr>7_مشربية</vt:lpstr>
      <vt:lpstr>نسق Office</vt:lpstr>
      <vt:lpstr>تدفق</vt:lpstr>
      <vt:lpstr>1_تدفق</vt:lpstr>
      <vt:lpstr>2_تدفق</vt:lpstr>
      <vt:lpstr>3_تدفق</vt:lpstr>
      <vt:lpstr>4_تدفق</vt:lpstr>
      <vt:lpstr>5_تدفق</vt:lpstr>
      <vt:lpstr>6_تدفق</vt:lpstr>
      <vt:lpstr>7_تدفق</vt:lpstr>
      <vt:lpstr>It’s a good deal, Isn’t it?</vt:lpstr>
      <vt:lpstr>12. Form, Meaning  &amp; function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It’s a good deal, Isn’t it?</dc:title>
  <dc:creator>Duna</dc:creator>
  <cp:lastModifiedBy>pc</cp:lastModifiedBy>
  <cp:revision>44</cp:revision>
  <dcterms:created xsi:type="dcterms:W3CDTF">2021-01-23T12:36:29Z</dcterms:created>
  <dcterms:modified xsi:type="dcterms:W3CDTF">2023-03-09T14:50:25Z</dcterms:modified>
</cp:coreProperties>
</file>