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3qwla7kHaSz75smsV733fw==" hashData="3JCXyjrSGKwNyA+4TY/qpjmkgTs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252F55-320F-47E1-A95D-390101D42E25}" type="datetimeFigureOut">
              <a:rPr lang="ar-SA" smtClean="0"/>
              <a:t>01/08/39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C5F2BE-D73D-40B5-BF0D-ABCAB745582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252F55-320F-47E1-A95D-390101D42E25}" type="datetimeFigureOut">
              <a:rPr lang="ar-SA" smtClean="0"/>
              <a:t>01/08/39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C5F2BE-D73D-40B5-BF0D-ABCAB745582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252F55-320F-47E1-A95D-390101D42E25}" type="datetimeFigureOut">
              <a:rPr lang="ar-SA" smtClean="0"/>
              <a:t>01/08/39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C5F2BE-D73D-40B5-BF0D-ABCAB745582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252F55-320F-47E1-A95D-390101D42E25}" type="datetimeFigureOut">
              <a:rPr lang="ar-SA" smtClean="0"/>
              <a:t>01/08/39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C5F2BE-D73D-40B5-BF0D-ABCAB745582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252F55-320F-47E1-A95D-390101D42E25}" type="datetimeFigureOut">
              <a:rPr lang="ar-SA" smtClean="0"/>
              <a:t>01/08/39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C5F2BE-D73D-40B5-BF0D-ABCAB745582B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252F55-320F-47E1-A95D-390101D42E25}" type="datetimeFigureOut">
              <a:rPr lang="ar-SA" smtClean="0"/>
              <a:t>01/08/39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C5F2BE-D73D-40B5-BF0D-ABCAB745582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252F55-320F-47E1-A95D-390101D42E25}" type="datetimeFigureOut">
              <a:rPr lang="ar-SA" smtClean="0"/>
              <a:t>01/08/39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C5F2BE-D73D-40B5-BF0D-ABCAB745582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252F55-320F-47E1-A95D-390101D42E25}" type="datetimeFigureOut">
              <a:rPr lang="ar-SA" smtClean="0"/>
              <a:t>01/08/39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C5F2BE-D73D-40B5-BF0D-ABCAB745582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252F55-320F-47E1-A95D-390101D42E25}" type="datetimeFigureOut">
              <a:rPr lang="ar-SA" smtClean="0"/>
              <a:t>01/08/39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C5F2BE-D73D-40B5-BF0D-ABCAB745582B}" type="slidenum">
              <a:rPr lang="ar-SA" smtClean="0"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252F55-320F-47E1-A95D-390101D42E25}" type="datetimeFigureOut">
              <a:rPr lang="ar-SA" smtClean="0"/>
              <a:t>01/08/39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C5F2BE-D73D-40B5-BF0D-ABCAB745582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252F55-320F-47E1-A95D-390101D42E25}" type="datetimeFigureOut">
              <a:rPr lang="ar-SA" smtClean="0"/>
              <a:t>01/08/39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C5F2BE-D73D-40B5-BF0D-ABCAB745582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7252F55-320F-47E1-A95D-390101D42E25}" type="datetimeFigureOut">
              <a:rPr lang="ar-SA" smtClean="0"/>
              <a:t>01/08/39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BC5F2BE-D73D-40B5-BF0D-ABCAB745582B}" type="slidenum">
              <a:rPr lang="ar-SA" smtClean="0"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تعدد المستندات 1"/>
          <p:cNvSpPr/>
          <p:nvPr/>
        </p:nvSpPr>
        <p:spPr>
          <a:xfrm>
            <a:off x="1043608" y="489854"/>
            <a:ext cx="7632848" cy="4595330"/>
          </a:xfrm>
          <a:prstGeom prst="flowChartMultidocumen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4000" b="1" dirty="0" smtClean="0"/>
              <a:t>        ا</a:t>
            </a:r>
            <a:r>
              <a:rPr lang="ar-SA" sz="3600" b="1" dirty="0" smtClean="0"/>
              <a:t>لـمـادة : عـــلــوم </a:t>
            </a:r>
          </a:p>
          <a:p>
            <a:r>
              <a:rPr lang="ar-SA" sz="3600" b="1" dirty="0" smtClean="0"/>
              <a:t>        الــصف : الاول المتوسط</a:t>
            </a:r>
            <a:endParaRPr lang="ar-SA" sz="3600" b="1" dirty="0"/>
          </a:p>
          <a:p>
            <a:r>
              <a:rPr lang="ar-SA" sz="3600" b="1" dirty="0" smtClean="0"/>
              <a:t>        الـفصل الدراسي : الثاني</a:t>
            </a:r>
          </a:p>
          <a:p>
            <a:r>
              <a:rPr lang="ar-SA" sz="3600" b="1" dirty="0" smtClean="0"/>
              <a:t>       الـفصل :علم البيئة</a:t>
            </a:r>
          </a:p>
          <a:p>
            <a:r>
              <a:rPr lang="ar-SA" sz="3600" b="1" dirty="0" smtClean="0"/>
              <a:t>       الدرس :</a:t>
            </a:r>
            <a:r>
              <a:rPr lang="ar-SA" sz="3600" b="1" dirty="0"/>
              <a:t>المخلوقات الحية </a:t>
            </a:r>
            <a:r>
              <a:rPr lang="ar-SA" sz="3600" b="1" dirty="0" smtClean="0"/>
              <a:t>والبيئة</a:t>
            </a:r>
            <a:endParaRPr lang="ar-S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ذو زوايا قطرية مخدوشة 2"/>
          <p:cNvSpPr/>
          <p:nvPr/>
        </p:nvSpPr>
        <p:spPr>
          <a:xfrm>
            <a:off x="1043608" y="5085184"/>
            <a:ext cx="6696744" cy="1080120"/>
          </a:xfrm>
          <a:prstGeom prst="snip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>
                    <a:lumMod val="65000"/>
                  </a:schemeClr>
                </a:solidFill>
              </a:rPr>
              <a:t>الرجاء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ar-SA" sz="2000" b="1" dirty="0" smtClean="0">
                <a:solidFill>
                  <a:schemeClr val="bg1">
                    <a:lumMod val="65000"/>
                  </a:schemeClr>
                </a:solidFill>
              </a:rPr>
              <a:t>الضغط على الرابط اسفل العرض </a:t>
            </a:r>
          </a:p>
          <a:p>
            <a:pPr algn="ctr"/>
            <a:r>
              <a:rPr lang="ar-SA" sz="2000" b="1" dirty="0" smtClean="0">
                <a:solidFill>
                  <a:schemeClr val="bg1">
                    <a:lumMod val="65000"/>
                  </a:schemeClr>
                </a:solidFill>
              </a:rPr>
              <a:t>وذلك للحصول على :</a:t>
            </a:r>
          </a:p>
          <a:p>
            <a:pPr algn="ctr"/>
            <a:r>
              <a:rPr lang="ar-SA" sz="2000" b="1" dirty="0" smtClean="0">
                <a:solidFill>
                  <a:schemeClr val="bg1">
                    <a:lumMod val="65000"/>
                  </a:schemeClr>
                </a:solidFill>
              </a:rPr>
              <a:t>التحضير واوراق عمل وعروض فيديو وبوربوينت</a:t>
            </a:r>
            <a:endParaRPr lang="ar-SA" sz="2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31442" y="6432132"/>
            <a:ext cx="9667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Mrb20</a:t>
            </a:r>
            <a:endParaRPr lang="ar-SA" sz="20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47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جسم مشطوف الحواف 3"/>
          <p:cNvSpPr/>
          <p:nvPr/>
        </p:nvSpPr>
        <p:spPr>
          <a:xfrm>
            <a:off x="2483768" y="171218"/>
            <a:ext cx="5184575" cy="720080"/>
          </a:xfrm>
          <a:prstGeom prst="bevel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عنوان الدرس </a:t>
            </a:r>
            <a:r>
              <a:rPr lang="ar-SA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ar-SA" sz="2400" b="1" dirty="0"/>
              <a:t>المخلوقات الحية والبيئة </a:t>
            </a:r>
            <a:r>
              <a:rPr lang="ar-SA" sz="2400" b="1" dirty="0" smtClean="0"/>
              <a:t>والطاقة</a:t>
            </a:r>
            <a:endParaRPr lang="en-US" sz="2400" b="1" dirty="0"/>
          </a:p>
        </p:txBody>
      </p:sp>
      <p:sp>
        <p:nvSpPr>
          <p:cNvPr id="5" name="مستطيل ذو زوايا قطرية مستديرة 4"/>
          <p:cNvSpPr/>
          <p:nvPr/>
        </p:nvSpPr>
        <p:spPr>
          <a:xfrm>
            <a:off x="2339752" y="980728"/>
            <a:ext cx="6408712" cy="1656184"/>
          </a:xfrm>
          <a:prstGeom prst="round2Diag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u="sng" dirty="0">
                <a:solidFill>
                  <a:schemeClr val="tx1"/>
                </a:solidFill>
              </a:rPr>
              <a:t>أهداف الدرس :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ar-SA" sz="2000" dirty="0">
                <a:solidFill>
                  <a:schemeClr val="tx1"/>
                </a:solidFill>
              </a:rPr>
              <a:t>1) توضح كيف يقوم علماء البيئة بتنظيم دراسة الأنظمة الحيوية .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ar-SA" sz="2000" dirty="0">
                <a:solidFill>
                  <a:schemeClr val="tx1"/>
                </a:solidFill>
              </a:rPr>
              <a:t>2) تصف العلاقات بين المخلوقات الحية .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ar-SA" sz="2000" dirty="0">
                <a:solidFill>
                  <a:schemeClr val="tx1"/>
                </a:solidFill>
              </a:rPr>
              <a:t>3) توضح كيف تحصل المخلوقات الحية على الطاقة التي تحتاج إليها ؟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ar-SA" sz="2000" dirty="0">
                <a:solidFill>
                  <a:schemeClr val="tx1"/>
                </a:solidFill>
              </a:rPr>
              <a:t>4) تصف كيف تنتقل الطاقة في النظام البيئي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48456" y="6413266"/>
            <a:ext cx="9691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Mrb20</a:t>
            </a:r>
            <a:endParaRPr lang="ar-SA" sz="20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زاوية مطوية 7"/>
          <p:cNvSpPr/>
          <p:nvPr/>
        </p:nvSpPr>
        <p:spPr>
          <a:xfrm>
            <a:off x="2051720" y="2852936"/>
            <a:ext cx="6696744" cy="1224136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" name="مستطيل 1"/>
          <p:cNvSpPr/>
          <p:nvPr/>
        </p:nvSpPr>
        <p:spPr>
          <a:xfrm>
            <a:off x="2843808" y="2884336"/>
            <a:ext cx="58143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/>
              <a:t>إن أسهل طريقة لدراسة المخلوقات الحية في البيئة هو تنظيمها </a:t>
            </a:r>
            <a:r>
              <a:rPr lang="ar-SA" sz="2000" b="1" dirty="0" smtClean="0"/>
              <a:t>في</a:t>
            </a:r>
            <a:endParaRPr lang="en-US" sz="2000" dirty="0"/>
          </a:p>
        </p:txBody>
      </p:sp>
      <p:sp>
        <p:nvSpPr>
          <p:cNvPr id="3" name="مستطيل 2"/>
          <p:cNvSpPr/>
          <p:nvPr/>
        </p:nvSpPr>
        <p:spPr>
          <a:xfrm>
            <a:off x="2051720" y="2912918"/>
            <a:ext cx="10839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مجموعات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6204323" y="3305265"/>
            <a:ext cx="7232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تفاعل </a:t>
            </a:r>
            <a:endParaRPr lang="ar-SA" sz="2000" dirty="0">
              <a:solidFill>
                <a:srgbClr val="FF00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2132856" y="3284446"/>
            <a:ext cx="65344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/>
              <a:t>ومن ثم دراسة كيفية </a:t>
            </a:r>
            <a:r>
              <a:rPr lang="ar-SA" sz="2000" b="1" dirty="0" smtClean="0"/>
              <a:t>         أفراد </a:t>
            </a:r>
            <a:r>
              <a:rPr lang="ar-SA" sz="2000" b="1" dirty="0"/>
              <a:t>المجموعة الواحدة مع بعضها البعض و مع البيئة المحيطة بها .</a:t>
            </a:r>
            <a:endParaRPr lang="en-US" sz="2000" dirty="0"/>
          </a:p>
        </p:txBody>
      </p:sp>
      <p:sp>
        <p:nvSpPr>
          <p:cNvPr id="10" name="مستطيل 9"/>
          <p:cNvSpPr/>
          <p:nvPr/>
        </p:nvSpPr>
        <p:spPr>
          <a:xfrm>
            <a:off x="6794209" y="4149080"/>
            <a:ext cx="18822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المجموعات الحيوية</a:t>
            </a:r>
            <a:r>
              <a:rPr lang="ar-SA" sz="2000" dirty="0"/>
              <a:t> </a:t>
            </a:r>
            <a:endParaRPr lang="en-US" sz="2000" dirty="0"/>
          </a:p>
        </p:txBody>
      </p:sp>
      <p:sp>
        <p:nvSpPr>
          <p:cNvPr id="15" name="مستطيل 14"/>
          <p:cNvSpPr/>
          <p:nvPr/>
        </p:nvSpPr>
        <p:spPr>
          <a:xfrm>
            <a:off x="2001163" y="4437112"/>
            <a:ext cx="66752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هي أفراد احد أنواع المخلوقات الحية التي تعيش معا في المكان والوقت نفسه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5656854" y="5611817"/>
            <a:ext cx="2842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 smtClean="0"/>
              <a:t>التي </a:t>
            </a:r>
            <a:r>
              <a:rPr lang="ar-SA" sz="2000" b="1" dirty="0"/>
              <a:t>تعيش في الحيد المرجاني .</a:t>
            </a:r>
            <a:endParaRPr lang="en-US" sz="2000" dirty="0"/>
          </a:p>
        </p:txBody>
      </p:sp>
      <p:sp>
        <p:nvSpPr>
          <p:cNvPr id="21" name="مستطيل 20"/>
          <p:cNvSpPr/>
          <p:nvPr/>
        </p:nvSpPr>
        <p:spPr>
          <a:xfrm>
            <a:off x="6565961" y="4909230"/>
            <a:ext cx="2092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من الأمثلة على ذلك  : </a:t>
            </a:r>
            <a:endParaRPr lang="ar-SA" sz="2000" dirty="0"/>
          </a:p>
        </p:txBody>
      </p:sp>
      <p:sp>
        <p:nvSpPr>
          <p:cNvPr id="22" name="مستطيل 21"/>
          <p:cNvSpPr/>
          <p:nvPr/>
        </p:nvSpPr>
        <p:spPr>
          <a:xfrm>
            <a:off x="7197697" y="5229200"/>
            <a:ext cx="13019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اسماك الراية</a:t>
            </a:r>
            <a:r>
              <a:rPr lang="ar-SA" sz="2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5685744" y="5259978"/>
            <a:ext cx="16225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و</a:t>
            </a:r>
            <a:r>
              <a:rPr lang="ar-SA" sz="2000" b="1" dirty="0">
                <a:solidFill>
                  <a:srgbClr val="FF0000"/>
                </a:solidFill>
              </a:rPr>
              <a:t> شقائق النعمان </a:t>
            </a:r>
            <a:endParaRPr lang="ar-SA" sz="2000" dirty="0">
              <a:solidFill>
                <a:srgbClr val="FF0000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4570873" y="5275367"/>
            <a:ext cx="11801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و </a:t>
            </a:r>
            <a:r>
              <a:rPr lang="ar-SA" sz="2000" b="1" dirty="0">
                <a:solidFill>
                  <a:srgbClr val="FF0000"/>
                </a:solidFill>
              </a:rPr>
              <a:t>المرجان </a:t>
            </a:r>
            <a:r>
              <a:rPr lang="ar-SA" sz="2000" b="1" dirty="0"/>
              <a:t>.</a:t>
            </a:r>
            <a:endParaRPr lang="en-US" sz="2000" dirty="0"/>
          </a:p>
        </p:txBody>
      </p:sp>
      <p:pic>
        <p:nvPicPr>
          <p:cNvPr id="27" name="Picture 2" descr="ÙØªÙØ¬Ø© Ø¨Ø­Ø« Ø§ÙØµÙØ± Ø¹Ù Ø§ÙÙØ¸Ø§Ù Ø§ÙØ¨ÙØ¦Ù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6" y="1889009"/>
            <a:ext cx="1951106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 descr="http://www.djunderwater.com/albums/HatsushimaIslandFeb/PENNANTCORALFISH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9" y="4934968"/>
            <a:ext cx="3828159" cy="18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645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2" grpId="0"/>
      <p:bldP spid="3" grpId="0"/>
      <p:bldP spid="9" grpId="0"/>
      <p:bldP spid="6" grpId="0"/>
      <p:bldP spid="10" grpId="0"/>
      <p:bldP spid="15" grpId="0"/>
      <p:bldP spid="19" grpId="0"/>
      <p:bldP spid="21" grpId="0"/>
      <p:bldP spid="22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مستطيل 33"/>
          <p:cNvSpPr/>
          <p:nvPr/>
        </p:nvSpPr>
        <p:spPr>
          <a:xfrm>
            <a:off x="35496" y="6381328"/>
            <a:ext cx="9361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Mrb20</a:t>
            </a:r>
            <a:endParaRPr lang="ar-SA" sz="20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5220072" y="1052977"/>
            <a:ext cx="1997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 smtClean="0"/>
              <a:t>و</a:t>
            </a:r>
            <a:r>
              <a:rPr lang="ar-SA" sz="2000" b="1" dirty="0" smtClean="0">
                <a:solidFill>
                  <a:srgbClr val="FF0000"/>
                </a:solidFill>
              </a:rPr>
              <a:t>الاحتياجات </a:t>
            </a:r>
            <a:r>
              <a:rPr lang="ar-SA" sz="2000" b="1" dirty="0">
                <a:solidFill>
                  <a:srgbClr val="FF0000"/>
                </a:solidFill>
              </a:rPr>
              <a:t>الاخرى </a:t>
            </a:r>
            <a:r>
              <a:rPr lang="ar-SA" sz="2000" b="1" dirty="0"/>
              <a:t>.</a:t>
            </a:r>
            <a:endParaRPr lang="en-US" sz="2000" dirty="0"/>
          </a:p>
        </p:txBody>
      </p:sp>
      <p:sp>
        <p:nvSpPr>
          <p:cNvPr id="10" name="مستطيل 9"/>
          <p:cNvSpPr/>
          <p:nvPr/>
        </p:nvSpPr>
        <p:spPr>
          <a:xfrm>
            <a:off x="7314462" y="188640"/>
            <a:ext cx="15792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المجتمع الحيوي </a:t>
            </a:r>
            <a:endParaRPr lang="ar-SA" sz="2000" dirty="0"/>
          </a:p>
        </p:txBody>
      </p:sp>
      <p:sp>
        <p:nvSpPr>
          <p:cNvPr id="11" name="مستطيل 10"/>
          <p:cNvSpPr/>
          <p:nvPr/>
        </p:nvSpPr>
        <p:spPr>
          <a:xfrm>
            <a:off x="3577425" y="219418"/>
            <a:ext cx="38587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هو الجماعات التي تعيش في مساحة </a:t>
            </a:r>
            <a:r>
              <a:rPr lang="ar-SA" sz="2000" b="1" dirty="0" smtClean="0">
                <a:solidFill>
                  <a:srgbClr val="FF0000"/>
                </a:solidFill>
              </a:rPr>
              <a:t>محددة 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4350509" y="652867"/>
            <a:ext cx="45432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يعتمد أفراد المجتمع الحيوي بعضهم على بعض في : </a:t>
            </a:r>
            <a:endParaRPr lang="en-US" sz="2000" dirty="0"/>
          </a:p>
        </p:txBody>
      </p:sp>
      <p:sp>
        <p:nvSpPr>
          <p:cNvPr id="24" name="مستطيل 23"/>
          <p:cNvSpPr/>
          <p:nvPr/>
        </p:nvSpPr>
        <p:spPr>
          <a:xfrm>
            <a:off x="8069634" y="1052977"/>
            <a:ext cx="6591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الغذاء</a:t>
            </a:r>
            <a:endParaRPr lang="ar-SA" sz="2000" dirty="0">
              <a:solidFill>
                <a:srgbClr val="FF0000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7098698" y="1052977"/>
            <a:ext cx="10054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و </a:t>
            </a:r>
            <a:r>
              <a:rPr lang="ar-SA" sz="2000" b="1" dirty="0" err="1">
                <a:solidFill>
                  <a:srgbClr val="FF0000"/>
                </a:solidFill>
              </a:rPr>
              <a:t>الماوى</a:t>
            </a:r>
            <a:r>
              <a:rPr lang="ar-SA" sz="2000" b="1" dirty="0">
                <a:solidFill>
                  <a:srgbClr val="FF0000"/>
                </a:solidFill>
              </a:rPr>
              <a:t> </a:t>
            </a:r>
            <a:endParaRPr lang="ar-SA" sz="20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ÙØªÙØ¬Ø© Ø¨Ø­Ø« Ø§ÙØµÙØ± Ø¹Ù Ø¬ÙØ§Ø¹Ø§Øª ÙÙ  Ø§ÙØ­ÙÙØ§ÙØ§Øª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2864"/>
            <a:ext cx="3312368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وسيلة شرح مع سهم إلى الأسفل 45"/>
          <p:cNvSpPr/>
          <p:nvPr/>
        </p:nvSpPr>
        <p:spPr>
          <a:xfrm>
            <a:off x="4344990" y="1639065"/>
            <a:ext cx="2162103" cy="576064"/>
          </a:xfrm>
          <a:prstGeom prst="down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/>
              <a:t>الجماعات الحيوية</a:t>
            </a:r>
            <a:endParaRPr lang="en-US" sz="2000" dirty="0"/>
          </a:p>
        </p:txBody>
      </p:sp>
      <p:sp>
        <p:nvSpPr>
          <p:cNvPr id="47" name="مستطيل مستدير الزوايا 46"/>
          <p:cNvSpPr/>
          <p:nvPr/>
        </p:nvSpPr>
        <p:spPr>
          <a:xfrm>
            <a:off x="7092280" y="2492896"/>
            <a:ext cx="1870794" cy="432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48" name="رابط مستقيم 47"/>
          <p:cNvCxnSpPr/>
          <p:nvPr/>
        </p:nvCxnSpPr>
        <p:spPr>
          <a:xfrm>
            <a:off x="2692582" y="2215129"/>
            <a:ext cx="5335095" cy="1965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كسهم مستقيم 48"/>
          <p:cNvCxnSpPr/>
          <p:nvPr/>
        </p:nvCxnSpPr>
        <p:spPr>
          <a:xfrm>
            <a:off x="8028384" y="2234786"/>
            <a:ext cx="0" cy="21602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رابط كسهم مستقيم 49"/>
          <p:cNvCxnSpPr/>
          <p:nvPr/>
        </p:nvCxnSpPr>
        <p:spPr>
          <a:xfrm>
            <a:off x="5436096" y="2204864"/>
            <a:ext cx="0" cy="21602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رابط كسهم مستقيم 52"/>
          <p:cNvCxnSpPr/>
          <p:nvPr/>
        </p:nvCxnSpPr>
        <p:spPr>
          <a:xfrm>
            <a:off x="2699792" y="2234786"/>
            <a:ext cx="0" cy="21602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مستطيل 31"/>
          <p:cNvSpPr/>
          <p:nvPr/>
        </p:nvSpPr>
        <p:spPr>
          <a:xfrm>
            <a:off x="7142331" y="2524834"/>
            <a:ext cx="17748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خصائص الجماعات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7" name="مستطيل مستدير الزوايا 56"/>
          <p:cNvSpPr/>
          <p:nvPr/>
        </p:nvSpPr>
        <p:spPr>
          <a:xfrm>
            <a:off x="4500699" y="2492896"/>
            <a:ext cx="1870794" cy="432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6" name="مستطيل مستدير الزوايا 55"/>
          <p:cNvSpPr/>
          <p:nvPr/>
        </p:nvSpPr>
        <p:spPr>
          <a:xfrm>
            <a:off x="1835696" y="2464247"/>
            <a:ext cx="1870794" cy="432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1" name="مستطيل 40"/>
          <p:cNvSpPr/>
          <p:nvPr/>
        </p:nvSpPr>
        <p:spPr>
          <a:xfrm>
            <a:off x="4763039" y="2524834"/>
            <a:ext cx="13260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كثافة الجماعة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1992675" y="2464247"/>
            <a:ext cx="1556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دراسة الجماعات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1" name="زاوية مطوية 60"/>
          <p:cNvSpPr/>
          <p:nvPr/>
        </p:nvSpPr>
        <p:spPr>
          <a:xfrm>
            <a:off x="2987824" y="3140968"/>
            <a:ext cx="5976664" cy="1008112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4" name="مستطيل 53"/>
          <p:cNvSpPr/>
          <p:nvPr/>
        </p:nvSpPr>
        <p:spPr>
          <a:xfrm>
            <a:off x="4378301" y="3162975"/>
            <a:ext cx="45095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تسمى العوامل التي يعتمد </a:t>
            </a:r>
            <a:r>
              <a:rPr lang="ar-SA" sz="2000" b="1" dirty="0" smtClean="0"/>
              <a:t>عليه </a:t>
            </a:r>
            <a:r>
              <a:rPr lang="ar-SA" sz="2000" b="1" dirty="0"/>
              <a:t>حجم بقاء الجماعات</a:t>
            </a:r>
            <a:r>
              <a:rPr lang="ar-SA" sz="2000" dirty="0"/>
              <a:t> </a:t>
            </a:r>
          </a:p>
        </p:txBody>
      </p:sp>
      <p:sp>
        <p:nvSpPr>
          <p:cNvPr id="55" name="مستطيل 54"/>
          <p:cNvSpPr/>
          <p:nvPr/>
        </p:nvSpPr>
        <p:spPr>
          <a:xfrm>
            <a:off x="2987824" y="3162975"/>
            <a:ext cx="16209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العوامل المحددة 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8" name="مستطيل 57"/>
          <p:cNvSpPr/>
          <p:nvPr/>
        </p:nvSpPr>
        <p:spPr>
          <a:xfrm>
            <a:off x="8371959" y="3586766"/>
            <a:ext cx="4748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مثل</a:t>
            </a:r>
            <a:endParaRPr lang="ar-SA" sz="2000" dirty="0"/>
          </a:p>
        </p:txBody>
      </p:sp>
      <p:sp>
        <p:nvSpPr>
          <p:cNvPr id="59" name="مستطيل 58"/>
          <p:cNvSpPr/>
          <p:nvPr/>
        </p:nvSpPr>
        <p:spPr>
          <a:xfrm>
            <a:off x="6209188" y="3604954"/>
            <a:ext cx="21900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كمية الامطار المتساقطة</a:t>
            </a:r>
            <a:r>
              <a:rPr lang="ar-SA" sz="2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5" name="مستطيل 44"/>
          <p:cNvSpPr/>
          <p:nvPr/>
        </p:nvSpPr>
        <p:spPr>
          <a:xfrm>
            <a:off x="5360129" y="3586766"/>
            <a:ext cx="9672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والغذاء </a:t>
            </a:r>
            <a:r>
              <a:rPr lang="ar-SA" sz="2000" b="1" dirty="0">
                <a:solidFill>
                  <a:srgbClr val="FF0000"/>
                </a:solidFill>
              </a:rPr>
              <a:t>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6" name="وسيلة شرح مع سهم إلى الأسفل 65"/>
          <p:cNvSpPr/>
          <p:nvPr/>
        </p:nvSpPr>
        <p:spPr>
          <a:xfrm>
            <a:off x="3706490" y="4653136"/>
            <a:ext cx="3169766" cy="576064"/>
          </a:xfrm>
          <a:prstGeom prst="down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/>
              <a:t>أنواع التفاعل بين المخلوقات الحية</a:t>
            </a:r>
            <a:endParaRPr lang="en-US" sz="2000" dirty="0"/>
          </a:p>
        </p:txBody>
      </p:sp>
      <p:cxnSp>
        <p:nvCxnSpPr>
          <p:cNvPr id="67" name="رابط مستقيم 66"/>
          <p:cNvCxnSpPr/>
          <p:nvPr/>
        </p:nvCxnSpPr>
        <p:spPr>
          <a:xfrm>
            <a:off x="1992675" y="5291379"/>
            <a:ext cx="6395749" cy="982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رابط كسهم مستقيم 67"/>
          <p:cNvCxnSpPr/>
          <p:nvPr/>
        </p:nvCxnSpPr>
        <p:spPr>
          <a:xfrm>
            <a:off x="8399211" y="5319215"/>
            <a:ext cx="0" cy="21602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مستطيل مستدير الزوايا 70"/>
          <p:cNvSpPr/>
          <p:nvPr/>
        </p:nvSpPr>
        <p:spPr>
          <a:xfrm>
            <a:off x="5940152" y="5535238"/>
            <a:ext cx="1403632" cy="9180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FF0000"/>
                </a:solidFill>
              </a:rPr>
              <a:t>تبادل منفعة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2" name="مستطيل مستدير الزوايا 71"/>
          <p:cNvSpPr/>
          <p:nvPr/>
        </p:nvSpPr>
        <p:spPr>
          <a:xfrm>
            <a:off x="7636777" y="5535238"/>
            <a:ext cx="1403632" cy="9180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FF0000"/>
                </a:solidFill>
              </a:rPr>
              <a:t>الافتراس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3" name="مستطيل مستدير الزوايا 72"/>
          <p:cNvSpPr/>
          <p:nvPr/>
        </p:nvSpPr>
        <p:spPr>
          <a:xfrm>
            <a:off x="3419872" y="5535238"/>
            <a:ext cx="2176716" cy="9180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FF0000"/>
                </a:solidFill>
              </a:rPr>
              <a:t>يستفيد فيها أحد المخلوفين ويتضرر الآخر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4" name="مستطيل مستدير الزوايا 73"/>
          <p:cNvSpPr/>
          <p:nvPr/>
        </p:nvSpPr>
        <p:spPr>
          <a:xfrm>
            <a:off x="971600" y="5535238"/>
            <a:ext cx="2176716" cy="9180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FF0000"/>
                </a:solidFill>
              </a:rPr>
              <a:t>يستفيد فيها أحد المخلوقين ولا يستفيد الآخر ولا يتضرر الآخر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75" name="رابط كسهم مستقيم 74"/>
          <p:cNvCxnSpPr/>
          <p:nvPr/>
        </p:nvCxnSpPr>
        <p:spPr>
          <a:xfrm>
            <a:off x="6609284" y="5319215"/>
            <a:ext cx="0" cy="21602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رابط كسهم مستقيم 75"/>
          <p:cNvCxnSpPr/>
          <p:nvPr/>
        </p:nvCxnSpPr>
        <p:spPr>
          <a:xfrm>
            <a:off x="4500699" y="5348047"/>
            <a:ext cx="0" cy="21602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كسهم مستقيم 78"/>
          <p:cNvCxnSpPr/>
          <p:nvPr/>
        </p:nvCxnSpPr>
        <p:spPr>
          <a:xfrm>
            <a:off x="1992675" y="5309410"/>
            <a:ext cx="0" cy="21602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5" name="Picture 7" descr="ØµÙØ±Ø© Ø°Ø§Øª ØµÙØ©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996952"/>
            <a:ext cx="2579095" cy="2132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38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22" grpId="0"/>
      <p:bldP spid="24" grpId="0"/>
      <p:bldP spid="25" grpId="0"/>
      <p:bldP spid="46" grpId="0" animBg="1"/>
      <p:bldP spid="47" grpId="0" animBg="1"/>
      <p:bldP spid="32" grpId="0"/>
      <p:bldP spid="57" grpId="0" animBg="1"/>
      <p:bldP spid="56" grpId="0" animBg="1"/>
      <p:bldP spid="41" grpId="0"/>
      <p:bldP spid="43" grpId="0"/>
      <p:bldP spid="61" grpId="0" animBg="1"/>
      <p:bldP spid="54" grpId="0"/>
      <p:bldP spid="55" grpId="0"/>
      <p:bldP spid="58" grpId="0"/>
      <p:bldP spid="59" grpId="0"/>
      <p:bldP spid="45" grpId="0"/>
      <p:bldP spid="66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مجسم مشطوف الحواف 45"/>
          <p:cNvSpPr/>
          <p:nvPr/>
        </p:nvSpPr>
        <p:spPr>
          <a:xfrm>
            <a:off x="7184988" y="4149080"/>
            <a:ext cx="1779500" cy="476086"/>
          </a:xfrm>
          <a:prstGeom prst="bevel">
            <a:avLst/>
          </a:prstGeom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/>
              <a:t>انتقال الطاقة</a:t>
            </a:r>
            <a:endParaRPr lang="en-US" sz="2000" dirty="0"/>
          </a:p>
        </p:txBody>
      </p:sp>
      <p:sp>
        <p:nvSpPr>
          <p:cNvPr id="28" name="زاوية مطوية 27"/>
          <p:cNvSpPr/>
          <p:nvPr/>
        </p:nvSpPr>
        <p:spPr>
          <a:xfrm>
            <a:off x="2997292" y="192038"/>
            <a:ext cx="5976664" cy="1292746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" name="مستطيل 1"/>
          <p:cNvSpPr/>
          <p:nvPr/>
        </p:nvSpPr>
        <p:spPr>
          <a:xfrm>
            <a:off x="3713924" y="223283"/>
            <a:ext cx="1565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الموطن </a:t>
            </a:r>
            <a:r>
              <a:rPr lang="ar-SA" sz="2000" b="1" dirty="0">
                <a:solidFill>
                  <a:srgbClr val="FF0000"/>
                </a:solidFill>
              </a:rPr>
              <a:t>الطبيعي</a:t>
            </a:r>
            <a:r>
              <a:rPr lang="ar-SA" sz="2000" dirty="0">
                <a:solidFill>
                  <a:srgbClr val="FF0000"/>
                </a:solidFill>
              </a:rPr>
              <a:t>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127183" y="195499"/>
            <a:ext cx="38427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يسمى المكان الذي يعيش فيه المخلوق الحي</a:t>
            </a:r>
            <a:r>
              <a:rPr lang="ar-SA" sz="2000" dirty="0"/>
              <a:t>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5705947" y="595609"/>
            <a:ext cx="19623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قاع </a:t>
            </a:r>
            <a:r>
              <a:rPr lang="ar-SA" sz="2000" b="1" dirty="0">
                <a:solidFill>
                  <a:srgbClr val="FF0000"/>
                </a:solidFill>
              </a:rPr>
              <a:t>البحيرات الطينية</a:t>
            </a:r>
            <a:r>
              <a:rPr lang="ar-SA" sz="2000" dirty="0">
                <a:solidFill>
                  <a:srgbClr val="FF0000"/>
                </a:solidFill>
              </a:rPr>
              <a:t>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7547112" y="595609"/>
            <a:ext cx="14173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فموطن السمك</a:t>
            </a:r>
            <a:r>
              <a:rPr lang="ar-SA" sz="2000" dirty="0"/>
              <a:t> </a:t>
            </a:r>
          </a:p>
        </p:txBody>
      </p:sp>
      <p:pic>
        <p:nvPicPr>
          <p:cNvPr id="3076" name="Picture 4" descr="ÙØªÙØ¬Ø© Ø¨Ø­Ø« Ø§ÙØµÙØ± Ø¹Ù ÙÙØ·Ù Ø§ÙØ³ÙÙ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3" y="116632"/>
            <a:ext cx="281631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ستطيل 5"/>
          <p:cNvSpPr/>
          <p:nvPr/>
        </p:nvSpPr>
        <p:spPr>
          <a:xfrm>
            <a:off x="3877617" y="1020335"/>
            <a:ext cx="36535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المياه </a:t>
            </a:r>
            <a:r>
              <a:rPr lang="ar-SA" sz="2000" b="1" dirty="0">
                <a:solidFill>
                  <a:srgbClr val="FF0000"/>
                </a:solidFill>
              </a:rPr>
              <a:t>الباردة في القطب المتجمد الجنوبي 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7339191" y="994577"/>
            <a:ext cx="15937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/>
              <a:t>وموطن البطريق</a:t>
            </a:r>
            <a:r>
              <a:rPr lang="ar-SA" sz="2000" dirty="0"/>
              <a:t> </a:t>
            </a:r>
          </a:p>
        </p:txBody>
      </p:sp>
      <p:sp>
        <p:nvSpPr>
          <p:cNvPr id="11" name="وسيلة شرح مع سهم إلى الأسفل 10"/>
          <p:cNvSpPr/>
          <p:nvPr/>
        </p:nvSpPr>
        <p:spPr>
          <a:xfrm>
            <a:off x="3275856" y="1711073"/>
            <a:ext cx="4063335" cy="576064"/>
          </a:xfrm>
          <a:prstGeom prst="down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/>
              <a:t>تصنيف المخلوقات بناء على علاقاتها الغذائية</a:t>
            </a:r>
            <a:endParaRPr lang="en-US" sz="2000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7048542" y="2564904"/>
            <a:ext cx="1920950" cy="11521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800" dirty="0" smtClean="0"/>
          </a:p>
          <a:p>
            <a:endParaRPr lang="ar-SA" sz="800" dirty="0"/>
          </a:p>
          <a:p>
            <a:r>
              <a:rPr lang="ar-SA" sz="800" b="1" dirty="0" smtClean="0"/>
              <a:t>.</a:t>
            </a:r>
          </a:p>
          <a:p>
            <a:endParaRPr lang="ar-SA" sz="800" b="1" dirty="0" smtClean="0"/>
          </a:p>
          <a:p>
            <a:pPr algn="ctr"/>
            <a:r>
              <a:rPr lang="ar-SA" sz="2000" b="1" dirty="0" smtClean="0"/>
              <a:t>مخلوقات </a:t>
            </a:r>
            <a:r>
              <a:rPr lang="ar-SA" sz="2000" b="1" dirty="0"/>
              <a:t>تصنع غذائها بنفسها</a:t>
            </a:r>
            <a:endParaRPr lang="en-US" sz="2000" dirty="0"/>
          </a:p>
        </p:txBody>
      </p:sp>
      <p:cxnSp>
        <p:nvCxnSpPr>
          <p:cNvPr id="13" name="رابط مستقيم 12"/>
          <p:cNvCxnSpPr/>
          <p:nvPr/>
        </p:nvCxnSpPr>
        <p:spPr>
          <a:xfrm>
            <a:off x="2692582" y="2287137"/>
            <a:ext cx="5555603" cy="1965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>
            <a:off x="8249412" y="2306794"/>
            <a:ext cx="0" cy="21602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>
            <a:off x="2699792" y="2296965"/>
            <a:ext cx="0" cy="21602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>
            <a:off x="5307523" y="2306794"/>
            <a:ext cx="0" cy="21602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مستطيل 7"/>
          <p:cNvSpPr/>
          <p:nvPr/>
        </p:nvSpPr>
        <p:spPr>
          <a:xfrm>
            <a:off x="7547112" y="2668850"/>
            <a:ext cx="9076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المنتجات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4347048" y="2564904"/>
            <a:ext cx="1920950" cy="11521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800" dirty="0" smtClean="0"/>
          </a:p>
          <a:p>
            <a:endParaRPr lang="ar-SA" sz="800" dirty="0" smtClean="0"/>
          </a:p>
          <a:p>
            <a:endParaRPr lang="ar-SA" sz="800" dirty="0"/>
          </a:p>
          <a:p>
            <a:endParaRPr lang="ar-SA" sz="800" b="1" dirty="0" smtClean="0"/>
          </a:p>
          <a:p>
            <a:pPr algn="ctr"/>
            <a:r>
              <a:rPr lang="ar-SA" sz="2000" b="1" dirty="0"/>
              <a:t>تأكل مخلوقات حية أخرى</a:t>
            </a:r>
            <a:endParaRPr lang="en-US" sz="2000" dirty="0"/>
          </a:p>
          <a:p>
            <a:endParaRPr lang="ar-SA" sz="800" b="1" dirty="0" smtClean="0"/>
          </a:p>
        </p:txBody>
      </p:sp>
      <p:sp>
        <p:nvSpPr>
          <p:cNvPr id="9" name="مستطيل 8"/>
          <p:cNvSpPr/>
          <p:nvPr/>
        </p:nvSpPr>
        <p:spPr>
          <a:xfrm>
            <a:off x="4715426" y="2596842"/>
            <a:ext cx="1128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المستهلكات</a:t>
            </a:r>
            <a:endParaRPr lang="ar-SA" sz="2000" dirty="0">
              <a:solidFill>
                <a:srgbClr val="FF0000"/>
              </a:solidFill>
            </a:endParaRPr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1763688" y="2564904"/>
            <a:ext cx="1920950" cy="11521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800" dirty="0" smtClean="0"/>
          </a:p>
          <a:p>
            <a:endParaRPr lang="ar-SA" sz="800" dirty="0" smtClean="0"/>
          </a:p>
          <a:p>
            <a:pPr algn="ctr"/>
            <a:endParaRPr lang="ar-SA" sz="2000" dirty="0"/>
          </a:p>
          <a:p>
            <a:pPr algn="ctr"/>
            <a:r>
              <a:rPr lang="ar-SA" sz="2000" b="1" dirty="0"/>
              <a:t>تتغذى على الفضلات والجثث</a:t>
            </a:r>
            <a:endParaRPr lang="ar-SA" sz="2000" b="1" dirty="0" smtClean="0"/>
          </a:p>
        </p:txBody>
      </p:sp>
      <p:sp>
        <p:nvSpPr>
          <p:cNvPr id="10" name="مستطيل 9"/>
          <p:cNvSpPr/>
          <p:nvPr/>
        </p:nvSpPr>
        <p:spPr>
          <a:xfrm>
            <a:off x="2237970" y="2605402"/>
            <a:ext cx="909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المحللات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الوصف: http://www.eoearth.org/files/192501_192600/192568/lentinulaedodesShiitakegrow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8" y="1999104"/>
            <a:ext cx="1636342" cy="2077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مستطيل 17"/>
          <p:cNvSpPr/>
          <p:nvPr/>
        </p:nvSpPr>
        <p:spPr>
          <a:xfrm>
            <a:off x="2123728" y="4625166"/>
            <a:ext cx="68457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/>
              <a:t>تعد </a:t>
            </a:r>
            <a:r>
              <a:rPr lang="ar-SA" sz="2000" b="1" dirty="0" smtClean="0"/>
              <a:t>                     نموذجا </a:t>
            </a:r>
            <a:r>
              <a:rPr lang="ar-SA" sz="2000" b="1" dirty="0"/>
              <a:t>بسيطا يظهر انتقال طاقة الغذاء من مخلوق حي لآخر</a:t>
            </a:r>
            <a:r>
              <a:rPr lang="ar-SA" sz="2000" dirty="0"/>
              <a:t> </a:t>
            </a:r>
            <a:endParaRPr lang="en-US" sz="2000" dirty="0"/>
          </a:p>
        </p:txBody>
      </p:sp>
      <p:sp>
        <p:nvSpPr>
          <p:cNvPr id="20" name="مستطيل 19"/>
          <p:cNvSpPr/>
          <p:nvPr/>
        </p:nvSpPr>
        <p:spPr>
          <a:xfrm>
            <a:off x="7048542" y="4625166"/>
            <a:ext cx="15792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السلسلة الغذائية</a:t>
            </a:r>
            <a:r>
              <a:rPr lang="ar-SA" sz="2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2" name="مستطيل 21"/>
          <p:cNvSpPr/>
          <p:nvPr/>
        </p:nvSpPr>
        <p:spPr>
          <a:xfrm>
            <a:off x="2997292" y="5025276"/>
            <a:ext cx="59217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/>
              <a:t>وعندما تتداخل السلاسل الغذائية يستخدم العلماء نموذج أكثر تعقيد </a:t>
            </a:r>
            <a:r>
              <a:rPr lang="ar-SA" sz="2000" b="1" dirty="0" smtClean="0"/>
              <a:t>هو</a:t>
            </a:r>
            <a:endParaRPr lang="en-US" sz="2000" dirty="0"/>
          </a:p>
        </p:txBody>
      </p:sp>
      <p:sp>
        <p:nvSpPr>
          <p:cNvPr id="23" name="مستطيل 22"/>
          <p:cNvSpPr/>
          <p:nvPr/>
        </p:nvSpPr>
        <p:spPr>
          <a:xfrm>
            <a:off x="1863242" y="5025276"/>
            <a:ext cx="1337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>
                <a:solidFill>
                  <a:srgbClr val="FF0000"/>
                </a:solidFill>
              </a:rPr>
              <a:t>الشبكة الغذائية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7668345" y="5425386"/>
            <a:ext cx="12193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/>
              <a:t>وتتكون </a:t>
            </a:r>
            <a:r>
              <a:rPr lang="ar-SA" sz="2000" b="1" dirty="0" smtClean="0"/>
              <a:t>من</a:t>
            </a:r>
            <a:endParaRPr lang="en-US" sz="2000" dirty="0"/>
          </a:p>
        </p:txBody>
      </p:sp>
      <p:sp>
        <p:nvSpPr>
          <p:cNvPr id="25" name="مستطيل 24"/>
          <p:cNvSpPr/>
          <p:nvPr/>
        </p:nvSpPr>
        <p:spPr>
          <a:xfrm>
            <a:off x="4330489" y="5445224"/>
            <a:ext cx="35076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مجموعة من السلاسل الغذائية المتداخلة </a:t>
            </a:r>
            <a:endParaRPr lang="ar-SA" sz="2000" dirty="0">
              <a:solidFill>
                <a:srgbClr val="FF0000"/>
              </a:solidFill>
            </a:endParaRPr>
          </a:p>
        </p:txBody>
      </p:sp>
      <p:sp>
        <p:nvSpPr>
          <p:cNvPr id="27" name="مستطيل 26"/>
          <p:cNvSpPr/>
          <p:nvPr/>
        </p:nvSpPr>
        <p:spPr>
          <a:xfrm>
            <a:off x="5394501" y="5871132"/>
            <a:ext cx="23487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العلاقات الغذائية المحتملة </a:t>
            </a:r>
            <a:endParaRPr lang="ar-SA" sz="2000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9" y="4299486"/>
            <a:ext cx="1949573" cy="2441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مستطيل 16"/>
          <p:cNvSpPr/>
          <p:nvPr/>
        </p:nvSpPr>
        <p:spPr>
          <a:xfrm>
            <a:off x="4022751" y="5860311"/>
            <a:ext cx="49512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/>
              <a:t>التي تمثل</a:t>
            </a:r>
            <a:r>
              <a:rPr lang="ar-SA" dirty="0"/>
              <a:t> </a:t>
            </a:r>
            <a:r>
              <a:rPr lang="ar-SA" b="1" dirty="0"/>
              <a:t>جميع </a:t>
            </a:r>
            <a:r>
              <a:rPr lang="ar-SA" b="1" dirty="0" smtClean="0"/>
              <a:t>                                    في </a:t>
            </a:r>
            <a:r>
              <a:rPr lang="ar-SA" b="1" dirty="0"/>
              <a:t>النظام </a:t>
            </a:r>
            <a:r>
              <a:rPr lang="ar-SA" b="1" dirty="0" smtClean="0"/>
              <a:t>البيئي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91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28" grpId="0" animBg="1"/>
      <p:bldP spid="2" grpId="0"/>
      <p:bldP spid="3" grpId="0"/>
      <p:bldP spid="4" grpId="0"/>
      <p:bldP spid="5" grpId="0"/>
      <p:bldP spid="6" grpId="0"/>
      <p:bldP spid="7" grpId="0"/>
      <p:bldP spid="11" grpId="0" animBg="1"/>
      <p:bldP spid="12" grpId="0" animBg="1"/>
      <p:bldP spid="8" grpId="0"/>
      <p:bldP spid="19" grpId="0" animBg="1"/>
      <p:bldP spid="9" grpId="0"/>
      <p:bldP spid="21" grpId="0" animBg="1"/>
      <p:bldP spid="10" grpId="0"/>
      <p:bldP spid="18" grpId="0"/>
      <p:bldP spid="20" grpId="0"/>
      <p:bldP spid="22" grpId="0"/>
      <p:bldP spid="23" grpId="0"/>
      <p:bldP spid="24" grpId="0"/>
      <p:bldP spid="25" grpId="0"/>
      <p:bldP spid="27" grpId="0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24664714</TotalTime>
  <Words>321</Words>
  <Application>Microsoft Office PowerPoint</Application>
  <PresentationFormat>عرض على الشاشة (3:4)‏</PresentationFormat>
  <Paragraphs>81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انقلاب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pmna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DELL</cp:lastModifiedBy>
  <cp:revision>337</cp:revision>
  <dcterms:created xsi:type="dcterms:W3CDTF">2008-10-16T19:33:23Z</dcterms:created>
  <dcterms:modified xsi:type="dcterms:W3CDTF">2018-04-16T17:00:45Z</dcterms:modified>
</cp:coreProperties>
</file>